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93" r:id="rId3"/>
    <p:sldId id="294" r:id="rId4"/>
    <p:sldId id="296" r:id="rId5"/>
    <p:sldId id="341" r:id="rId6"/>
    <p:sldId id="318" r:id="rId7"/>
    <p:sldId id="374" r:id="rId8"/>
    <p:sldId id="309" r:id="rId9"/>
    <p:sldId id="362" r:id="rId10"/>
    <p:sldId id="342" r:id="rId11"/>
    <p:sldId id="380" r:id="rId12"/>
    <p:sldId id="381" r:id="rId13"/>
    <p:sldId id="308" r:id="rId14"/>
    <p:sldId id="343" r:id="rId15"/>
    <p:sldId id="363" r:id="rId16"/>
    <p:sldId id="298" r:id="rId17"/>
    <p:sldId id="364" r:id="rId18"/>
    <p:sldId id="375" r:id="rId19"/>
    <p:sldId id="382" r:id="rId20"/>
    <p:sldId id="383" r:id="rId21"/>
    <p:sldId id="376" r:id="rId22"/>
    <p:sldId id="384" r:id="rId23"/>
    <p:sldId id="385" r:id="rId24"/>
    <p:sldId id="386" r:id="rId25"/>
    <p:sldId id="387" r:id="rId26"/>
    <p:sldId id="388" r:id="rId27"/>
    <p:sldId id="389" r:id="rId28"/>
    <p:sldId id="366" r:id="rId29"/>
    <p:sldId id="390" r:id="rId30"/>
    <p:sldId id="332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AB6"/>
    <a:srgbClr val="FF3300"/>
    <a:srgbClr val="0033CC"/>
    <a:srgbClr val="0000FF"/>
    <a:srgbClr val="5B9BD5"/>
    <a:srgbClr val="FFFF66"/>
    <a:srgbClr val="B0C3E6"/>
    <a:srgbClr val="000000"/>
    <a:srgbClr val="000B22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raduzhniestranici.blogspot.com/2016/08/blog-post.html" TargetMode="External"/><Relationship Id="rId1" Type="http://schemas.openxmlformats.org/officeDocument/2006/relationships/image" Target="../media/image21.jpeg"/><Relationship Id="rId6" Type="http://schemas.openxmlformats.org/officeDocument/2006/relationships/hyperlink" Target="http://bibliote4nyj-gopak.blogspot.com/2015/06/blog-post.html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s://pxhere.com/vi/photo/1604693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raduzhniestranici.blogspot.com/2016/08/blog-post.html" TargetMode="External"/><Relationship Id="rId1" Type="http://schemas.openxmlformats.org/officeDocument/2006/relationships/image" Target="../media/image21.jpeg"/><Relationship Id="rId6" Type="http://schemas.openxmlformats.org/officeDocument/2006/relationships/hyperlink" Target="http://bibliote4nyj-gopak.blogspot.com/2015/06/blog-post.html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s://pxhere.com/vi/photo/1604693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BB3E8-2A2A-42CA-BA73-50DF456E44D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07E20F2-D23D-4C63-8375-B83A439BAD71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Yozda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hududi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xususan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tekislik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qismi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juda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isib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ketishi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oqibatida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termik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o‘choq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vujudga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keladi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Natijada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havo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o‘ta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qizib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siyraklashib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mahalliy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kontinental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Turon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tropik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havosi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shakllanadi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9BB6FF-EC12-4B9C-9C64-7C87268111FD}" type="parTrans" cxnId="{C4C4921E-1E1A-4F41-B636-5CD6E5D1B2CC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E1E326-A675-4110-B0C0-DEABA5B530FF}" type="sibTrans" cxnId="{C4C4921E-1E1A-4F41-B636-5CD6E5D1B2CC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87FEA2-D6E4-48A7-BB54-D1F7289C959A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 Bu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bo‘shliqni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(past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bosimni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to‘ldirish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shimoli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g‘arbdan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        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g‘arbdan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salqin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havo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massasi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esadi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Lekin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havo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qizib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ketganligi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      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tufayli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havo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massalari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yog‘in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keltirmaydi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26BF34-6458-402C-A66E-5470CFBA37D9}" type="parTrans" cxnId="{27851393-F204-4070-AD64-9BB7B6C02551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A4A6B0-1185-41B7-94D3-F428BC4BEF33}" type="sibTrans" cxnId="{27851393-F204-4070-AD64-9BB7B6C02551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957A98-DC60-4B3C-9A00-068574864B59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     Bu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havo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oqimi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tog‘larida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nisbatan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salqin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bo‘lganligi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tufayli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yomg‘ir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qor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yog‘adi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FFE8CF-E46D-449B-B926-004285016EFC}" type="parTrans" cxnId="{43E66727-0999-4572-BA76-D0536282023B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AF8367-8C00-4AFF-9032-A0B89A62EBAF}" type="sibTrans" cxnId="{43E66727-0999-4572-BA76-D0536282023B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FACEA0-E4A9-4890-86C3-FEA52EDE9FF2}" type="pres">
      <dgm:prSet presAssocID="{32DBB3E8-2A2A-42CA-BA73-50DF456E44DA}" presName="linearFlow" presStyleCnt="0">
        <dgm:presLayoutVars>
          <dgm:dir/>
          <dgm:resizeHandles val="exact"/>
        </dgm:presLayoutVars>
      </dgm:prSet>
      <dgm:spPr/>
    </dgm:pt>
    <dgm:pt modelId="{9B4A4040-0800-4DE4-A930-B904B31E4167}" type="pres">
      <dgm:prSet presAssocID="{507E20F2-D23D-4C63-8375-B83A439BAD71}" presName="composite" presStyleCnt="0"/>
      <dgm:spPr/>
    </dgm:pt>
    <dgm:pt modelId="{3F0E1B13-0572-47E8-8418-1BEAA7115538}" type="pres">
      <dgm:prSet presAssocID="{507E20F2-D23D-4C63-8375-B83A439BAD71}" presName="imgShp" presStyleLbl="fgImgPlace1" presStyleIdx="0" presStyleCnt="3" custScaleX="109336" custScaleY="104355" custLinFactNeighborX="-72174" custLinFactNeighborY="-97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30000" r="-30000"/>
          </a:stretch>
        </a:blipFill>
      </dgm:spPr>
    </dgm:pt>
    <dgm:pt modelId="{4BF151BF-C6A1-483F-82A0-2064EDCE39DF}" type="pres">
      <dgm:prSet presAssocID="{507E20F2-D23D-4C63-8375-B83A439BAD71}" presName="txShp" presStyleLbl="node1" presStyleIdx="0" presStyleCnt="3" custScaleX="137954">
        <dgm:presLayoutVars>
          <dgm:bulletEnabled val="1"/>
        </dgm:presLayoutVars>
      </dgm:prSet>
      <dgm:spPr/>
    </dgm:pt>
    <dgm:pt modelId="{13DC8F6E-031C-4D6C-A37A-B96849DB7241}" type="pres">
      <dgm:prSet presAssocID="{18E1E326-A675-4110-B0C0-DEABA5B530FF}" presName="spacing" presStyleCnt="0"/>
      <dgm:spPr/>
    </dgm:pt>
    <dgm:pt modelId="{F85A0E85-05FB-42CF-B557-8E091CABA76F}" type="pres">
      <dgm:prSet presAssocID="{AA87FEA2-D6E4-48A7-BB54-D1F7289C959A}" presName="composite" presStyleCnt="0"/>
      <dgm:spPr/>
    </dgm:pt>
    <dgm:pt modelId="{5881818E-21C1-4846-8DBE-DB6AD98712FB}" type="pres">
      <dgm:prSet presAssocID="{AA87FEA2-D6E4-48A7-BB54-D1F7289C959A}" presName="imgShp" presStyleLbl="fgImgPlace1" presStyleIdx="1" presStyleCnt="3" custScaleX="111340" custScaleY="105872" custLinFactNeighborX="-67868" custLinFactNeighborY="-84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7000" r="-17000"/>
          </a:stretch>
        </a:blipFill>
      </dgm:spPr>
    </dgm:pt>
    <dgm:pt modelId="{E9ABEFBB-15C2-47FB-B8C2-EE57B85C26D4}" type="pres">
      <dgm:prSet presAssocID="{AA87FEA2-D6E4-48A7-BB54-D1F7289C959A}" presName="txShp" presStyleLbl="node1" presStyleIdx="1" presStyleCnt="3" custScaleX="137300">
        <dgm:presLayoutVars>
          <dgm:bulletEnabled val="1"/>
        </dgm:presLayoutVars>
      </dgm:prSet>
      <dgm:spPr/>
    </dgm:pt>
    <dgm:pt modelId="{45A64406-9F83-4AE9-BB81-465B166D8212}" type="pres">
      <dgm:prSet presAssocID="{45A4A6B0-1185-41B7-94D3-F428BC4BEF33}" presName="spacing" presStyleCnt="0"/>
      <dgm:spPr/>
    </dgm:pt>
    <dgm:pt modelId="{9323F684-3F9D-4B8C-898C-20F85B009242}" type="pres">
      <dgm:prSet presAssocID="{D2957A98-DC60-4B3C-9A00-068574864B59}" presName="composite" presStyleCnt="0"/>
      <dgm:spPr/>
    </dgm:pt>
    <dgm:pt modelId="{CAEA665F-5D1A-4DE2-81D6-18E5B3EA8F30}" type="pres">
      <dgm:prSet presAssocID="{D2957A98-DC60-4B3C-9A00-068574864B59}" presName="imgShp" presStyleLbl="fgImgPlace1" presStyleIdx="2" presStyleCnt="3" custScaleX="114280" custScaleY="102413" custLinFactNeighborX="-65181" custLinFactNeighborY="169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9000" r="-29000"/>
          </a:stretch>
        </a:blipFill>
      </dgm:spPr>
    </dgm:pt>
    <dgm:pt modelId="{896A148B-4B62-42B9-B12F-673692E54293}" type="pres">
      <dgm:prSet presAssocID="{D2957A98-DC60-4B3C-9A00-068574864B59}" presName="txShp" presStyleLbl="node1" presStyleIdx="2" presStyleCnt="3" custScaleX="137954">
        <dgm:presLayoutVars>
          <dgm:bulletEnabled val="1"/>
        </dgm:presLayoutVars>
      </dgm:prSet>
      <dgm:spPr/>
    </dgm:pt>
  </dgm:ptLst>
  <dgm:cxnLst>
    <dgm:cxn modelId="{C4C4921E-1E1A-4F41-B636-5CD6E5D1B2CC}" srcId="{32DBB3E8-2A2A-42CA-BA73-50DF456E44DA}" destId="{507E20F2-D23D-4C63-8375-B83A439BAD71}" srcOrd="0" destOrd="0" parTransId="{A49BB6FF-EC12-4B9C-9C64-7C87268111FD}" sibTransId="{18E1E326-A675-4110-B0C0-DEABA5B530FF}"/>
    <dgm:cxn modelId="{43E66727-0999-4572-BA76-D0536282023B}" srcId="{32DBB3E8-2A2A-42CA-BA73-50DF456E44DA}" destId="{D2957A98-DC60-4B3C-9A00-068574864B59}" srcOrd="2" destOrd="0" parTransId="{A0FFE8CF-E46D-449B-B926-004285016EFC}" sibTransId="{ACAF8367-8C00-4AFF-9032-A0B89A62EBAF}"/>
    <dgm:cxn modelId="{87A5E032-97BC-4C78-BE6E-381B197AFBB2}" type="presOf" srcId="{507E20F2-D23D-4C63-8375-B83A439BAD71}" destId="{4BF151BF-C6A1-483F-82A0-2064EDCE39DF}" srcOrd="0" destOrd="0" presId="urn:microsoft.com/office/officeart/2005/8/layout/vList3"/>
    <dgm:cxn modelId="{CA275671-4FEF-481D-AEE2-D8ECB1ADA395}" type="presOf" srcId="{AA87FEA2-D6E4-48A7-BB54-D1F7289C959A}" destId="{E9ABEFBB-15C2-47FB-B8C2-EE57B85C26D4}" srcOrd="0" destOrd="0" presId="urn:microsoft.com/office/officeart/2005/8/layout/vList3"/>
    <dgm:cxn modelId="{F741E257-3E90-4238-85C0-F0E53727AF99}" type="presOf" srcId="{32DBB3E8-2A2A-42CA-BA73-50DF456E44DA}" destId="{80FACEA0-E4A9-4890-86C3-FEA52EDE9FF2}" srcOrd="0" destOrd="0" presId="urn:microsoft.com/office/officeart/2005/8/layout/vList3"/>
    <dgm:cxn modelId="{27851393-F204-4070-AD64-9BB7B6C02551}" srcId="{32DBB3E8-2A2A-42CA-BA73-50DF456E44DA}" destId="{AA87FEA2-D6E4-48A7-BB54-D1F7289C959A}" srcOrd="1" destOrd="0" parTransId="{7A26BF34-6458-402C-A66E-5470CFBA37D9}" sibTransId="{45A4A6B0-1185-41B7-94D3-F428BC4BEF33}"/>
    <dgm:cxn modelId="{E0DC39F4-95E6-40A8-8951-F2C5F6C4D127}" type="presOf" srcId="{D2957A98-DC60-4B3C-9A00-068574864B59}" destId="{896A148B-4B62-42B9-B12F-673692E54293}" srcOrd="0" destOrd="0" presId="urn:microsoft.com/office/officeart/2005/8/layout/vList3"/>
    <dgm:cxn modelId="{EB5B0061-B54E-4BBE-8B45-629E536125AF}" type="presParOf" srcId="{80FACEA0-E4A9-4890-86C3-FEA52EDE9FF2}" destId="{9B4A4040-0800-4DE4-A930-B904B31E4167}" srcOrd="0" destOrd="0" presId="urn:microsoft.com/office/officeart/2005/8/layout/vList3"/>
    <dgm:cxn modelId="{3AD262B7-037E-49AA-A017-2A41422A3F3E}" type="presParOf" srcId="{9B4A4040-0800-4DE4-A930-B904B31E4167}" destId="{3F0E1B13-0572-47E8-8418-1BEAA7115538}" srcOrd="0" destOrd="0" presId="urn:microsoft.com/office/officeart/2005/8/layout/vList3"/>
    <dgm:cxn modelId="{A93CBF7A-952A-47B3-AED5-65975D3BED3F}" type="presParOf" srcId="{9B4A4040-0800-4DE4-A930-B904B31E4167}" destId="{4BF151BF-C6A1-483F-82A0-2064EDCE39DF}" srcOrd="1" destOrd="0" presId="urn:microsoft.com/office/officeart/2005/8/layout/vList3"/>
    <dgm:cxn modelId="{3E07233B-E3E6-4E6B-9869-794D0F73D873}" type="presParOf" srcId="{80FACEA0-E4A9-4890-86C3-FEA52EDE9FF2}" destId="{13DC8F6E-031C-4D6C-A37A-B96849DB7241}" srcOrd="1" destOrd="0" presId="urn:microsoft.com/office/officeart/2005/8/layout/vList3"/>
    <dgm:cxn modelId="{DCE0EF86-ABFC-48F0-BE93-B0983A990CFD}" type="presParOf" srcId="{80FACEA0-E4A9-4890-86C3-FEA52EDE9FF2}" destId="{F85A0E85-05FB-42CF-B557-8E091CABA76F}" srcOrd="2" destOrd="0" presId="urn:microsoft.com/office/officeart/2005/8/layout/vList3"/>
    <dgm:cxn modelId="{775C39C4-CDD3-4D91-A3FA-DFB2F97DDCB2}" type="presParOf" srcId="{F85A0E85-05FB-42CF-B557-8E091CABA76F}" destId="{5881818E-21C1-4846-8DBE-DB6AD98712FB}" srcOrd="0" destOrd="0" presId="urn:microsoft.com/office/officeart/2005/8/layout/vList3"/>
    <dgm:cxn modelId="{3EE3DEBF-1BB4-4D26-8ABB-B550ED7023E1}" type="presParOf" srcId="{F85A0E85-05FB-42CF-B557-8E091CABA76F}" destId="{E9ABEFBB-15C2-47FB-B8C2-EE57B85C26D4}" srcOrd="1" destOrd="0" presId="urn:microsoft.com/office/officeart/2005/8/layout/vList3"/>
    <dgm:cxn modelId="{BEB241F1-C45A-4994-9A50-CD7FED045144}" type="presParOf" srcId="{80FACEA0-E4A9-4890-86C3-FEA52EDE9FF2}" destId="{45A64406-9F83-4AE9-BB81-465B166D8212}" srcOrd="3" destOrd="0" presId="urn:microsoft.com/office/officeart/2005/8/layout/vList3"/>
    <dgm:cxn modelId="{010ACAC3-B363-4314-88BE-64E3986114E4}" type="presParOf" srcId="{80FACEA0-E4A9-4890-86C3-FEA52EDE9FF2}" destId="{9323F684-3F9D-4B8C-898C-20F85B009242}" srcOrd="4" destOrd="0" presId="urn:microsoft.com/office/officeart/2005/8/layout/vList3"/>
    <dgm:cxn modelId="{23B1205F-B674-483D-A25C-C6E4B7201786}" type="presParOf" srcId="{9323F684-3F9D-4B8C-898C-20F85B009242}" destId="{CAEA665F-5D1A-4DE2-81D6-18E5B3EA8F30}" srcOrd="0" destOrd="0" presId="urn:microsoft.com/office/officeart/2005/8/layout/vList3"/>
    <dgm:cxn modelId="{DF45C728-FBE7-4412-8B79-D9B1C04D4BA7}" type="presParOf" srcId="{9323F684-3F9D-4B8C-898C-20F85B009242}" destId="{896A148B-4B62-42B9-B12F-673692E5429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151BF-C6A1-483F-82A0-2064EDCE39DF}">
      <dsp:nvSpPr>
        <dsp:cNvPr id="0" name=""/>
        <dsp:cNvSpPr/>
      </dsp:nvSpPr>
      <dsp:spPr>
        <a:xfrm rot="10800000">
          <a:off x="503565" y="34703"/>
          <a:ext cx="11184868" cy="1511677"/>
        </a:xfrm>
        <a:prstGeom prst="homePlat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608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Yozda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hududi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xususan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tekislik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qismi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juda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isib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ketishi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oqibatida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termik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o‘choq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vujudga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keladi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Natijada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havo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o‘ta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qizib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siyraklashib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mahalliy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kontinental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Turon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tropik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havosi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shakllanadi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881484" y="34703"/>
        <a:ext cx="10806949" cy="1511677"/>
      </dsp:txXfrm>
    </dsp:sp>
    <dsp:sp modelId="{3F0E1B13-0572-47E8-8418-1BEAA7115538}">
      <dsp:nvSpPr>
        <dsp:cNvPr id="0" name=""/>
        <dsp:cNvSpPr/>
      </dsp:nvSpPr>
      <dsp:spPr>
        <a:xfrm>
          <a:off x="124718" y="0"/>
          <a:ext cx="1652807" cy="157751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BEFBB-15C2-47FB-B8C2-EE57B85C26D4}">
      <dsp:nvSpPr>
        <dsp:cNvPr id="0" name=""/>
        <dsp:cNvSpPr/>
      </dsp:nvSpPr>
      <dsp:spPr>
        <a:xfrm rot="10800000">
          <a:off x="530077" y="2074926"/>
          <a:ext cx="11131844" cy="1511677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608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 Bu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bo‘shliqni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(past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bosimni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to‘ldirish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shimoli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g‘arbdan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        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g‘arbdan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salqin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havo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massasi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esadi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Lekin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havo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qizib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ketganligi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      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tufayli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havo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massalari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yog‘in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keltirmaydi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907996" y="2074926"/>
        <a:ext cx="10753925" cy="1511677"/>
      </dsp:txXfrm>
    </dsp:sp>
    <dsp:sp modelId="{5881818E-21C1-4846-8DBE-DB6AD98712FB}">
      <dsp:nvSpPr>
        <dsp:cNvPr id="0" name=""/>
        <dsp:cNvSpPr/>
      </dsp:nvSpPr>
      <dsp:spPr>
        <a:xfrm>
          <a:off x="174664" y="2017755"/>
          <a:ext cx="1683101" cy="160044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A148B-4B62-42B9-B12F-673692E54293}">
      <dsp:nvSpPr>
        <dsp:cNvPr id="0" name=""/>
        <dsp:cNvSpPr/>
      </dsp:nvSpPr>
      <dsp:spPr>
        <a:xfrm rot="10800000">
          <a:off x="503565" y="4100471"/>
          <a:ext cx="11184868" cy="1511677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608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     Bu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havo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oqimi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tog‘larida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nisbatan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salqin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bo‘lganligi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tufayli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yomg‘ir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qor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yog‘adi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881484" y="4100471"/>
        <a:ext cx="10806949" cy="1511677"/>
      </dsp:txXfrm>
    </dsp:sp>
    <dsp:sp modelId="{CAEA665F-5D1A-4DE2-81D6-18E5B3EA8F30}">
      <dsp:nvSpPr>
        <dsp:cNvPr id="0" name=""/>
        <dsp:cNvSpPr/>
      </dsp:nvSpPr>
      <dsp:spPr>
        <a:xfrm>
          <a:off x="193061" y="4084020"/>
          <a:ext cx="1727544" cy="1548153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64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8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9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A46FC-AF03-47E1-9A8F-12CADA7B6C3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ED33E-4D3E-4317-BF32-9FFC3BE179C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508600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A6B3A-3155-4F26-A71D-1FE4885A1DC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8D9F26-E39A-4A8B-8E82-05C735995C5A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86532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8FC690-FB9D-47C3-BF48-945945BFC74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229831-81D6-4AEE-B8C2-933291FCB0A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01833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83BC-7D66-4E74-BF51-E7F10D9FC0C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C5888F-310F-47AF-ABF5-D5814E3C6B6E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36240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9ACFF-40EA-4AD5-B0EB-1652831960B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254EC6-C48A-4B66-B3E6-4FA865AEC210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70687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32752-F2AF-4942-88C9-26D843648C9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0366A2-BBFC-4F03-BB38-E8C52DC3F715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1505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8796B-EFF0-45D1-97FB-0F79F01DFC9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3EC6A0-5DF5-497E-9DF4-BBA702267FF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6210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B4870-C4D6-420D-B258-29BA42EB309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CDDA38-2E21-465F-81EE-97CCBAB8359B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0851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406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D052C-480B-4EA9-A021-797CDBCD02A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F3C23A-41E0-45DF-9969-6E9185C687CF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95759"/>
      </p:ext>
    </p:extLst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6E71DE-8556-4C49-80F4-D1AD4044417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AB5844-0449-4EE1-AF29-C77CA835A573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58703"/>
      </p:ext>
    </p:extLst>
  </p:cSld>
  <p:clrMapOvr>
    <a:masterClrMapping/>
  </p:clrMapOvr>
  <p:transition spd="slow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E5521-679C-4E5C-B1F8-AA97AE465DA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0537D3-EFC7-4699-BFF7-C1C63BA48A2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56516"/>
      </p:ext>
    </p:extLst>
  </p:cSld>
  <p:clrMapOvr>
    <a:masterClrMapping/>
  </p:clrMapOvr>
  <p:transition spd="slow"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7913245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6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80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96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7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3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41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59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4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E0129-4B21-44BC-A65A-9E06D7DD90B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E644D-629C-40CD-A011-E062ABECA4E6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1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wheel spokes="1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1588" y="4763"/>
            <a:ext cx="12190412" cy="1976437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>
              <a:cxn ang="0">
                <a:pos x="5759640" y="0"/>
              </a:cxn>
              <a:cxn ang="0">
                <a:pos x="0" y="0"/>
              </a:cxn>
              <a:cxn ang="0">
                <a:pos x="0" y="1020953"/>
              </a:cxn>
              <a:cxn ang="0">
                <a:pos x="5759640" y="1020953"/>
              </a:cxn>
              <a:cxn ang="0">
                <a:pos x="5759640" y="0"/>
              </a:cxn>
            </a:cxnLst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3" name="object 4"/>
          <p:cNvSpPr txBox="1">
            <a:spLocks noChangeArrowheads="1"/>
          </p:cNvSpPr>
          <p:nvPr/>
        </p:nvSpPr>
        <p:spPr bwMode="auto">
          <a:xfrm>
            <a:off x="1362416" y="2663609"/>
            <a:ext cx="5805107" cy="316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29525" rIns="0" bIns="0">
            <a:spAutoFit/>
          </a:bodyPr>
          <a:lstStyle/>
          <a:p>
            <a:pPr marL="38100" algn="ctr" defTabSz="685800"/>
            <a:r>
              <a:rPr lang="en-US" altLang="ru-RU" sz="5100" b="1" dirty="0" err="1">
                <a:latin typeface="Arial" pitchFamily="34" charset="0"/>
                <a:cs typeface="Arial" pitchFamily="34" charset="0"/>
              </a:rPr>
              <a:t>Mavzu</a:t>
            </a:r>
            <a:r>
              <a:rPr lang="en-US" altLang="ru-RU" sz="51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38100" algn="ctr" defTabSz="685800"/>
            <a:r>
              <a:rPr lang="en-US" altLang="ru-RU" sz="5100" b="1" dirty="0" err="1">
                <a:latin typeface="Arial" pitchFamily="34" charset="0"/>
                <a:cs typeface="Arial" pitchFamily="34" charset="0"/>
              </a:rPr>
              <a:t>O‘zbekiston</a:t>
            </a:r>
            <a:r>
              <a:rPr lang="en-US" altLang="ru-RU" sz="5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5100" b="1" dirty="0" err="1">
                <a:latin typeface="Arial" pitchFamily="34" charset="0"/>
                <a:cs typeface="Arial" pitchFamily="34" charset="0"/>
              </a:rPr>
              <a:t>iqlimi</a:t>
            </a:r>
            <a:r>
              <a:rPr lang="en-US" altLang="ru-RU" sz="51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ru-RU" sz="5100" b="1" dirty="0" err="1">
                <a:latin typeface="Arial" pitchFamily="34" charset="0"/>
                <a:cs typeface="Arial" pitchFamily="34" charset="0"/>
              </a:rPr>
              <a:t>Yil</a:t>
            </a:r>
            <a:r>
              <a:rPr lang="en-US" altLang="ru-RU" sz="5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5100" b="1" dirty="0" err="1">
                <a:latin typeface="Arial" pitchFamily="34" charset="0"/>
                <a:cs typeface="Arial" pitchFamily="34" charset="0"/>
              </a:rPr>
              <a:t>fasllari</a:t>
            </a:r>
            <a:r>
              <a:rPr lang="en-US" altLang="ru-RU" sz="5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5100" b="1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altLang="ru-RU" sz="5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5100" b="1" dirty="0" err="1">
                <a:latin typeface="Arial" pitchFamily="34" charset="0"/>
                <a:cs typeface="Arial" pitchFamily="34" charset="0"/>
              </a:rPr>
              <a:t>iqlim</a:t>
            </a:r>
            <a:r>
              <a:rPr lang="en-US" altLang="ru-RU" sz="5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5100" b="1" dirty="0" err="1">
                <a:latin typeface="Arial" pitchFamily="34" charset="0"/>
                <a:cs typeface="Arial" pitchFamily="34" charset="0"/>
              </a:rPr>
              <a:t>resurslari</a:t>
            </a:r>
            <a:endParaRPr lang="uz-Cyrl-UZ" altLang="ru-RU" sz="5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object 5"/>
          <p:cNvSpPr>
            <a:spLocks noChangeArrowheads="1"/>
          </p:cNvSpPr>
          <p:nvPr/>
        </p:nvSpPr>
        <p:spPr bwMode="auto">
          <a:xfrm>
            <a:off x="451681" y="2238401"/>
            <a:ext cx="728662" cy="200977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>
              <a:cxn ang="0">
                <a:pos x="343828" y="0"/>
              </a:cxn>
              <a:cxn ang="0">
                <a:pos x="0" y="0"/>
              </a:cxn>
              <a:cxn ang="0">
                <a:pos x="0" y="680466"/>
              </a:cxn>
              <a:cxn ang="0">
                <a:pos x="343828" y="680466"/>
              </a:cxn>
              <a:cxn ang="0">
                <a:pos x="343828" y="0"/>
              </a:cxn>
            </a:cxnLst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5" name="object 9"/>
          <p:cNvSpPr>
            <a:spLocks noChangeArrowheads="1"/>
          </p:cNvSpPr>
          <p:nvPr/>
        </p:nvSpPr>
        <p:spPr bwMode="auto">
          <a:xfrm>
            <a:off x="9928224" y="422275"/>
            <a:ext cx="1828801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>
              <a:cxn ang="0">
                <a:pos x="603605" y="0"/>
              </a:cxn>
              <a:cxn ang="0">
                <a:pos x="0" y="0"/>
              </a:cxn>
              <a:cxn ang="0">
                <a:pos x="0" y="603618"/>
              </a:cxn>
              <a:cxn ang="0">
                <a:pos x="603605" y="603618"/>
              </a:cxn>
              <a:cxn ang="0">
                <a:pos x="603605" y="0"/>
              </a:cxn>
            </a:cxnLst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6" name="object 10"/>
          <p:cNvSpPr>
            <a:spLocks noChangeArrowheads="1"/>
          </p:cNvSpPr>
          <p:nvPr/>
        </p:nvSpPr>
        <p:spPr bwMode="auto">
          <a:xfrm>
            <a:off x="9928225" y="409575"/>
            <a:ext cx="182880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>
              <a:cxn ang="0">
                <a:pos x="0" y="0"/>
              </a:cxn>
              <a:cxn ang="0">
                <a:pos x="603605" y="0"/>
              </a:cxn>
              <a:cxn ang="0">
                <a:pos x="603605" y="603618"/>
              </a:cxn>
              <a:cxn ang="0">
                <a:pos x="0" y="603618"/>
              </a:cxn>
              <a:cxn ang="0">
                <a:pos x="0" y="0"/>
              </a:cxn>
            </a:cxnLst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107613" y="635000"/>
            <a:ext cx="587375" cy="766763"/>
          </a:xfrm>
          <a:prstGeom prst="rect">
            <a:avLst/>
          </a:prstGeom>
        </p:spPr>
        <p:txBody>
          <a:bodyPr lIns="0" tIns="33551" rIns="0" bIns="0">
            <a:spAutoFit/>
          </a:bodyPr>
          <a:lstStyle/>
          <a:p>
            <a:pPr defTabSz="1218848">
              <a:spcBef>
                <a:spcPts val="265"/>
              </a:spcBef>
              <a:defRPr/>
            </a:pPr>
            <a:r>
              <a:rPr lang="ru-RU" sz="4800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endParaRPr sz="4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752138" y="795338"/>
            <a:ext cx="979487" cy="517525"/>
          </a:xfrm>
          <a:prstGeom prst="rect">
            <a:avLst/>
          </a:prstGeom>
        </p:spPr>
        <p:txBody>
          <a:bodyPr lIns="0" tIns="25498" rIns="0" bIns="0">
            <a:spAutoFit/>
          </a:bodyPr>
          <a:lstStyle/>
          <a:p>
            <a:pPr defTabSz="1218848">
              <a:spcBef>
                <a:spcPts val="201"/>
              </a:spcBef>
              <a:defRPr/>
            </a:pPr>
            <a:r>
              <a:rPr lang="en-US" sz="3200" b="1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2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5129" name="object 2"/>
          <p:cNvSpPr txBox="1">
            <a:spLocks/>
          </p:cNvSpPr>
          <p:nvPr/>
        </p:nvSpPr>
        <p:spPr bwMode="auto">
          <a:xfrm>
            <a:off x="2201069" y="409575"/>
            <a:ext cx="71310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0910" rIns="0" bIns="0">
            <a:spAutoFit/>
          </a:bodyPr>
          <a:lstStyle/>
          <a:p>
            <a:pPr algn="ctr" defTabSz="911225"/>
            <a:r>
              <a:rPr lang="en-US" altLang="ru-RU" sz="7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GEOGRAFIYA</a:t>
            </a:r>
            <a:endParaRPr lang="ru-RU" alt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ject 5">
            <a:extLst/>
          </p:cNvPr>
          <p:cNvSpPr/>
          <p:nvPr/>
        </p:nvSpPr>
        <p:spPr>
          <a:xfrm>
            <a:off x="453268" y="4372856"/>
            <a:ext cx="727075" cy="162636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 defTabSz="1218848">
              <a:defRPr/>
            </a:pPr>
            <a:endParaRPr sz="2400" dirty="0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1028" name="Picture 4" descr="Yil fasllari va iqlim resurslari">
            <a:extLst>
              <a:ext uri="{FF2B5EF4-FFF2-40B4-BE49-F238E27FC236}">
                <a16:creationId xmlns:a16="http://schemas.microsoft.com/office/drawing/2014/main" id="{3F173ADB-028C-4992-9A1E-1309EF96C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570" y="2193925"/>
            <a:ext cx="4259308" cy="38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https://pngicon.ru/file/uploads/iconka_globus.png">
            <a:extLst>
              <a:ext uri="{FF2B5EF4-FFF2-40B4-BE49-F238E27FC236}">
                <a16:creationId xmlns:a16="http://schemas.microsoft.com/office/drawing/2014/main" id="{01A3F933-4AEE-4640-985D-4FFF952D8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6134" y="106589"/>
            <a:ext cx="1745796" cy="1745796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4ED270-2676-4170-B251-17F5F4E692CE}"/>
              </a:ext>
            </a:extLst>
          </p:cNvPr>
          <p:cNvSpPr/>
          <p:nvPr/>
        </p:nvSpPr>
        <p:spPr>
          <a:xfrm>
            <a:off x="1303074" y="5999220"/>
            <a:ext cx="80671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defTabSz="685800"/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tumani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302-maktab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geografiya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Tursunpo‘latov</a:t>
            </a:r>
            <a:r>
              <a:rPr lang="en-US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Farhodjon</a:t>
            </a:r>
            <a:endParaRPr lang="uz-Cyrl-UZ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55399"/>
            <a:ext cx="12192000" cy="75713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Haroratning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taqsimlanishi</a:t>
            </a:r>
            <a:endParaRPr lang="ru-RU" sz="48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146" name="Picture 2" descr="O'zbekiston haqida ma'lumot">
            <a:extLst>
              <a:ext uri="{FF2B5EF4-FFF2-40B4-BE49-F238E27FC236}">
                <a16:creationId xmlns:a16="http://schemas.microsoft.com/office/drawing/2014/main" id="{D1103C09-E7BD-47F5-B9A8-42567CCD9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17" y="701731"/>
            <a:ext cx="10151165" cy="615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5231241-5D28-4082-9025-E679FC198CA0}"/>
              </a:ext>
            </a:extLst>
          </p:cNvPr>
          <p:cNvSpPr/>
          <p:nvPr/>
        </p:nvSpPr>
        <p:spPr>
          <a:xfrm>
            <a:off x="265043" y="701731"/>
            <a:ext cx="503583" cy="61562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F25260B-751E-49F7-97FD-7C480F5BC6F2}"/>
              </a:ext>
            </a:extLst>
          </p:cNvPr>
          <p:cNvSpPr/>
          <p:nvPr/>
        </p:nvSpPr>
        <p:spPr>
          <a:xfrm>
            <a:off x="11429999" y="701731"/>
            <a:ext cx="503583" cy="61562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>
            <a:extLst>
              <a:ext uri="{FF2B5EF4-FFF2-40B4-BE49-F238E27FC236}">
                <a16:creationId xmlns:a16="http://schemas.microsoft.com/office/drawing/2014/main" id="{34FD3A65-D3F6-41E3-BAE0-ECA42537164F}"/>
              </a:ext>
            </a:extLst>
          </p:cNvPr>
          <p:cNvSpPr/>
          <p:nvPr/>
        </p:nvSpPr>
        <p:spPr>
          <a:xfrm>
            <a:off x="9074425" y="701731"/>
            <a:ext cx="2226365" cy="2040835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9629909-C252-490A-86FB-1FF9268C16B0}"/>
              </a:ext>
            </a:extLst>
          </p:cNvPr>
          <p:cNvSpPr/>
          <p:nvPr/>
        </p:nvSpPr>
        <p:spPr>
          <a:xfrm>
            <a:off x="4210050" y="2040359"/>
            <a:ext cx="3026465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Tekisliklarda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+26 +30⁰C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D8B4B76-00DC-4A9A-8AE7-A9D61537C740}"/>
              </a:ext>
            </a:extLst>
          </p:cNvPr>
          <p:cNvSpPr/>
          <p:nvPr/>
        </p:nvSpPr>
        <p:spPr>
          <a:xfrm>
            <a:off x="7841974" y="3746735"/>
            <a:ext cx="1030356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+44⁰C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5F182F2-7663-4FEA-B7DB-B34D4A8BEB4A}"/>
              </a:ext>
            </a:extLst>
          </p:cNvPr>
          <p:cNvSpPr/>
          <p:nvPr/>
        </p:nvSpPr>
        <p:spPr>
          <a:xfrm>
            <a:off x="7537174" y="6490251"/>
            <a:ext cx="1030356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+50⁰C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A235E24-9325-46E9-B76E-CCE15CA793C3}"/>
              </a:ext>
            </a:extLst>
          </p:cNvPr>
          <p:cNvSpPr/>
          <p:nvPr/>
        </p:nvSpPr>
        <p:spPr>
          <a:xfrm>
            <a:off x="3983935" y="767992"/>
            <a:ext cx="4583595" cy="6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Iyulning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harorati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649A1AD-525E-4277-BF96-60CB2AD018E5}"/>
              </a:ext>
            </a:extLst>
          </p:cNvPr>
          <p:cNvSpPr/>
          <p:nvPr/>
        </p:nvSpPr>
        <p:spPr>
          <a:xfrm>
            <a:off x="3723861" y="5648897"/>
            <a:ext cx="2975941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Janubda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+31 +32⁰C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86E4E01-F6BC-47D3-A94B-9D26E4042268}"/>
              </a:ext>
            </a:extLst>
          </p:cNvPr>
          <p:cNvSpPr/>
          <p:nvPr/>
        </p:nvSpPr>
        <p:spPr>
          <a:xfrm>
            <a:off x="2994991" y="3291428"/>
            <a:ext cx="3280741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Qumlar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+75 +80⁰C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7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55399"/>
            <a:ext cx="12192000" cy="75713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Haroratning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taqsimlanishi</a:t>
            </a:r>
            <a:endParaRPr lang="ru-RU" sz="48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146" name="Picture 2" descr="O'zbekiston haqida ma'lumot">
            <a:extLst>
              <a:ext uri="{FF2B5EF4-FFF2-40B4-BE49-F238E27FC236}">
                <a16:creationId xmlns:a16="http://schemas.microsoft.com/office/drawing/2014/main" id="{D1103C09-E7BD-47F5-B9A8-42567CCD9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17" y="701731"/>
            <a:ext cx="10151165" cy="615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5231241-5D28-4082-9025-E679FC198CA0}"/>
              </a:ext>
            </a:extLst>
          </p:cNvPr>
          <p:cNvSpPr/>
          <p:nvPr/>
        </p:nvSpPr>
        <p:spPr>
          <a:xfrm>
            <a:off x="265043" y="701731"/>
            <a:ext cx="503583" cy="61562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F25260B-751E-49F7-97FD-7C480F5BC6F2}"/>
              </a:ext>
            </a:extLst>
          </p:cNvPr>
          <p:cNvSpPr/>
          <p:nvPr/>
        </p:nvSpPr>
        <p:spPr>
          <a:xfrm>
            <a:off x="11429999" y="701731"/>
            <a:ext cx="503583" cy="61562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>
            <a:extLst>
              <a:ext uri="{FF2B5EF4-FFF2-40B4-BE49-F238E27FC236}">
                <a16:creationId xmlns:a16="http://schemas.microsoft.com/office/drawing/2014/main" id="{34FD3A65-D3F6-41E3-BAE0-ECA42537164F}"/>
              </a:ext>
            </a:extLst>
          </p:cNvPr>
          <p:cNvSpPr/>
          <p:nvPr/>
        </p:nvSpPr>
        <p:spPr>
          <a:xfrm>
            <a:off x="9074425" y="701731"/>
            <a:ext cx="2226365" cy="2040835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D8B4B76-00DC-4A9A-8AE7-A9D61537C740}"/>
              </a:ext>
            </a:extLst>
          </p:cNvPr>
          <p:cNvSpPr/>
          <p:nvPr/>
        </p:nvSpPr>
        <p:spPr>
          <a:xfrm>
            <a:off x="7841974" y="3746735"/>
            <a:ext cx="1030356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+0,9⁰C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5F182F2-7663-4FEA-B7DB-B34D4A8BEB4A}"/>
              </a:ext>
            </a:extLst>
          </p:cNvPr>
          <p:cNvSpPr/>
          <p:nvPr/>
        </p:nvSpPr>
        <p:spPr>
          <a:xfrm>
            <a:off x="7537174" y="6490251"/>
            <a:ext cx="1030356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+2,8⁰C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A235E24-9325-46E9-B76E-CCE15CA793C3}"/>
              </a:ext>
            </a:extLst>
          </p:cNvPr>
          <p:cNvSpPr/>
          <p:nvPr/>
        </p:nvSpPr>
        <p:spPr>
          <a:xfrm>
            <a:off x="3983935" y="767992"/>
            <a:ext cx="5090490" cy="6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Yanvarning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harorati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86E4E01-F6BC-47D3-A94B-9D26E4042268}"/>
              </a:ext>
            </a:extLst>
          </p:cNvPr>
          <p:cNvSpPr/>
          <p:nvPr/>
        </p:nvSpPr>
        <p:spPr>
          <a:xfrm>
            <a:off x="1020417" y="4002156"/>
            <a:ext cx="3485322" cy="2855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Yanvarda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harorat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shimoli-g‘arbdan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sharqqa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ilib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Ba’zan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Arktika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Sibir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massalarining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kelishi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turib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qolishi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sovib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harorat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Surxondaryoda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–20°C,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Toshkentda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–30°C,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Ustyurtda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–38°C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gacha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pasayadi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FB78A0D-DF6A-4120-9A65-B602B47EBB97}"/>
              </a:ext>
            </a:extLst>
          </p:cNvPr>
          <p:cNvSpPr/>
          <p:nvPr/>
        </p:nvSpPr>
        <p:spPr>
          <a:xfrm>
            <a:off x="1183585" y="1444957"/>
            <a:ext cx="3026465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Ustyurtda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-10 -11⁰C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E344C32-8F0A-453C-A642-B245BD38BF81}"/>
              </a:ext>
            </a:extLst>
          </p:cNvPr>
          <p:cNvSpPr/>
          <p:nvPr/>
        </p:nvSpPr>
        <p:spPr>
          <a:xfrm>
            <a:off x="7236515" y="4783875"/>
            <a:ext cx="1030356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+0,3⁰C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6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Прогноз погоды по территории Кыргызской Республики на 12-16 января |  Министерство чрезвычайных ситуаций">
            <a:extLst>
              <a:ext uri="{FF2B5EF4-FFF2-40B4-BE49-F238E27FC236}">
                <a16:creationId xmlns:a16="http://schemas.microsoft.com/office/drawing/2014/main" id="{43E0021F-7920-43EB-AE01-30ECD4C15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57" y="4488829"/>
            <a:ext cx="2754643" cy="222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Что такое осадки и какие они бывают">
            <a:extLst>
              <a:ext uri="{FF2B5EF4-FFF2-40B4-BE49-F238E27FC236}">
                <a16:creationId xmlns:a16="http://schemas.microsoft.com/office/drawing/2014/main" id="{4E4CCDEB-F228-4518-898F-A645902F9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97" y="1014243"/>
            <a:ext cx="2314465" cy="21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Yog‘inlarning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taqsimlanishi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BDA34B8-13F2-4BA6-89AE-92B67500B384}"/>
              </a:ext>
            </a:extLst>
          </p:cNvPr>
          <p:cNvSpPr/>
          <p:nvPr/>
        </p:nvSpPr>
        <p:spPr>
          <a:xfrm>
            <a:off x="307975" y="1058863"/>
            <a:ext cx="4963288" cy="10945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yog‘inlar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manbayi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hisoblanib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hudud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fasllari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notekis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taqsimlangan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A815486-E6A1-47ED-B737-3741B3CD9050}"/>
              </a:ext>
            </a:extLst>
          </p:cNvPr>
          <p:cNvSpPr/>
          <p:nvPr/>
        </p:nvSpPr>
        <p:spPr>
          <a:xfrm>
            <a:off x="2789619" y="3152706"/>
            <a:ext cx="5613901" cy="10945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Bu,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massalarining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xususiyatiga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yerusti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tuzilishiga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tog‘larning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yo‘nalishiga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balandligiga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E650034-984B-4F27-9F15-07D0BCC2E5E5}"/>
              </a:ext>
            </a:extLst>
          </p:cNvPr>
          <p:cNvSpPr/>
          <p:nvPr/>
        </p:nvSpPr>
        <p:spPr>
          <a:xfrm>
            <a:off x="6256834" y="5292934"/>
            <a:ext cx="4628329" cy="10945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Yog‘inlarni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Atlantika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okeanidan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esuvchi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massalari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keltiradi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: штриховая вправо 5">
            <a:extLst>
              <a:ext uri="{FF2B5EF4-FFF2-40B4-BE49-F238E27FC236}">
                <a16:creationId xmlns:a16="http://schemas.microsoft.com/office/drawing/2014/main" id="{3E495A8A-E9EC-43B2-A00F-CA9BA598B88A}"/>
              </a:ext>
            </a:extLst>
          </p:cNvPr>
          <p:cNvSpPr/>
          <p:nvPr/>
        </p:nvSpPr>
        <p:spPr>
          <a:xfrm rot="5400000">
            <a:off x="4173788" y="2387096"/>
            <a:ext cx="824737" cy="505393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штриховая вправо 19">
            <a:extLst>
              <a:ext uri="{FF2B5EF4-FFF2-40B4-BE49-F238E27FC236}">
                <a16:creationId xmlns:a16="http://schemas.microsoft.com/office/drawing/2014/main" id="{34F35361-AE0E-416B-BD58-01536992CA16}"/>
              </a:ext>
            </a:extLst>
          </p:cNvPr>
          <p:cNvSpPr/>
          <p:nvPr/>
        </p:nvSpPr>
        <p:spPr>
          <a:xfrm rot="5400000">
            <a:off x="6883858" y="4506741"/>
            <a:ext cx="824737" cy="505393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Виды осадков, таблица, условные знаки атмосферных зимних, летних осадков,  что такое орографические, жидкие осадки | tvercult.ru">
            <a:extLst>
              <a:ext uri="{FF2B5EF4-FFF2-40B4-BE49-F238E27FC236}">
                <a16:creationId xmlns:a16="http://schemas.microsoft.com/office/drawing/2014/main" id="{50229B0E-626C-42CF-B1FF-3F4A565EC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330" y="1035528"/>
            <a:ext cx="3207695" cy="21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В конце недели на севере Казахстана ожидаются осадки - Новости Казахстана и  мира на сегодня">
            <a:extLst>
              <a:ext uri="{FF2B5EF4-FFF2-40B4-BE49-F238E27FC236}">
                <a16:creationId xmlns:a16="http://schemas.microsoft.com/office/drawing/2014/main" id="{7CCF0472-9558-46F1-9344-9F6AA9F3D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329" y="3332986"/>
            <a:ext cx="3207695" cy="183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В Крыму потратят миллионы на искусственные осадки">
            <a:extLst>
              <a:ext uri="{FF2B5EF4-FFF2-40B4-BE49-F238E27FC236}">
                <a16:creationId xmlns:a16="http://schemas.microsoft.com/office/drawing/2014/main" id="{522410C0-296B-493E-BE09-EF9A2365F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23730"/>
            <a:ext cx="2573019" cy="181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Атмосферные осадки | География 6 класс">
            <a:extLst>
              <a:ext uri="{FF2B5EF4-FFF2-40B4-BE49-F238E27FC236}">
                <a16:creationId xmlns:a16="http://schemas.microsoft.com/office/drawing/2014/main" id="{1168682D-28A6-485A-84C4-E2BA76725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489541"/>
            <a:ext cx="3024947" cy="222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D7FFA8B-414E-4AFA-B1AE-421D9A70F231}"/>
              </a:ext>
            </a:extLst>
          </p:cNvPr>
          <p:cNvSpPr/>
          <p:nvPr/>
        </p:nvSpPr>
        <p:spPr>
          <a:xfrm>
            <a:off x="2279374" y="6361043"/>
            <a:ext cx="3379304" cy="371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Yog‘inlarning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taqsimlanishi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3998D44-C449-4682-8264-DE3F6D4CC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22" t="10213" r="16848" b="11285"/>
          <a:stretch/>
        </p:blipFill>
        <p:spPr>
          <a:xfrm>
            <a:off x="1033674" y="914400"/>
            <a:ext cx="10084904" cy="5943600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EF4A949-03FF-486C-A7A0-F8A18145429D}"/>
              </a:ext>
            </a:extLst>
          </p:cNvPr>
          <p:cNvSpPr/>
          <p:nvPr/>
        </p:nvSpPr>
        <p:spPr>
          <a:xfrm>
            <a:off x="0" y="914400"/>
            <a:ext cx="1033673" cy="5943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B055398-E314-42C7-8312-22DD74197EA7}"/>
              </a:ext>
            </a:extLst>
          </p:cNvPr>
          <p:cNvSpPr/>
          <p:nvPr/>
        </p:nvSpPr>
        <p:spPr>
          <a:xfrm>
            <a:off x="11118578" y="914400"/>
            <a:ext cx="1073422" cy="5943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2F57A3-2DE0-4518-9DD6-8DCB37C836D1}"/>
              </a:ext>
            </a:extLst>
          </p:cNvPr>
          <p:cNvSpPr/>
          <p:nvPr/>
        </p:nvSpPr>
        <p:spPr>
          <a:xfrm>
            <a:off x="1033673" y="4081670"/>
            <a:ext cx="3048004" cy="2776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yog‘in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Ustyurt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</a:t>
            </a:r>
            <a:endParaRPr lang="ru-RU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Amudaryo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Qizilqumga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100 </a:t>
            </a:r>
            <a:r>
              <a:rPr lang="ru-RU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Yog‘inlar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janubi-sharqqa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relyefning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balandlashishi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09017D-452A-4497-A3F0-80B4C3BF2343}"/>
              </a:ext>
            </a:extLst>
          </p:cNvPr>
          <p:cNvSpPr/>
          <p:nvPr/>
        </p:nvSpPr>
        <p:spPr>
          <a:xfrm>
            <a:off x="3743737" y="914399"/>
            <a:ext cx="4704526" cy="14444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O‘zbekistonning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tog‘oldi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qismiga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yiliga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300-550 mm,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G‘arbiy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Tyanshan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Hisor-Zarafshon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tog‘larining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janubi-g‘arbiy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havoga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ro‘para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yonbag‘irlariga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800-900 mm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tushadi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D6F256-B3EA-4238-AC07-4E3C859EE65D}"/>
              </a:ext>
            </a:extLst>
          </p:cNvPr>
          <p:cNvSpPr/>
          <p:nvPr/>
        </p:nvSpPr>
        <p:spPr>
          <a:xfrm>
            <a:off x="8448262" y="4916557"/>
            <a:ext cx="3743737" cy="1941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G‘arbiy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Tyanshan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Hisorning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havoga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ro‘para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qismlariga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Yog‘inlarning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qishda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yog‘inning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bahorda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(40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yog‘adi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399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Yog‘inlarning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taqsimlanishi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FEB1A7-C8E2-4CDD-9DCF-A0E6CA04B21E}"/>
              </a:ext>
            </a:extLst>
          </p:cNvPr>
          <p:cNvSpPr/>
          <p:nvPr/>
        </p:nvSpPr>
        <p:spPr>
          <a:xfrm>
            <a:off x="596348" y="1987827"/>
            <a:ext cx="11290852" cy="3339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O‘zbekistonning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35—40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yog‘inli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ko‘rsatkich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tog‘larda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70—90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Yog‘inning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holida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tushadi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hududning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qoplami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turg‘un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bo‘lmasdan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shimoli-g‘arbida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40 - 50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janubi-sharqida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10-15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tog‘larda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90-100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saqlanib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Qorning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qalinligi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1—8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qalini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tog‘oldida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10-20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qalini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tog‘larda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qalini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1,5-2,0 m)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yog‘inga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bug‘lanish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Toshkentda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3,5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Nukusda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5346B4AA-7FCE-4DC6-8F7F-54D2B9E5ABE3}"/>
              </a:ext>
            </a:extLst>
          </p:cNvPr>
          <p:cNvSpPr/>
          <p:nvPr/>
        </p:nvSpPr>
        <p:spPr>
          <a:xfrm>
            <a:off x="92766" y="1560443"/>
            <a:ext cx="503582" cy="47376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6B3E3148-2704-4CDF-A7B0-E3BB705A3617}"/>
              </a:ext>
            </a:extLst>
          </p:cNvPr>
          <p:cNvSpPr/>
          <p:nvPr/>
        </p:nvSpPr>
        <p:spPr>
          <a:xfrm>
            <a:off x="92766" y="2848390"/>
            <a:ext cx="503582" cy="473765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Блок-схема: узел 16">
            <a:extLst>
              <a:ext uri="{FF2B5EF4-FFF2-40B4-BE49-F238E27FC236}">
                <a16:creationId xmlns:a16="http://schemas.microsoft.com/office/drawing/2014/main" id="{B8C3D7E6-20AE-4DC6-8F3D-BCDC9CB66C63}"/>
              </a:ext>
            </a:extLst>
          </p:cNvPr>
          <p:cNvSpPr/>
          <p:nvPr/>
        </p:nvSpPr>
        <p:spPr>
          <a:xfrm>
            <a:off x="92766" y="4182718"/>
            <a:ext cx="503582" cy="473765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Блок-схема: узел 17">
            <a:extLst>
              <a:ext uri="{FF2B5EF4-FFF2-40B4-BE49-F238E27FC236}">
                <a16:creationId xmlns:a16="http://schemas.microsoft.com/office/drawing/2014/main" id="{AE8015FE-D92E-40F5-A031-892D57FB0967}"/>
              </a:ext>
            </a:extLst>
          </p:cNvPr>
          <p:cNvSpPr/>
          <p:nvPr/>
        </p:nvSpPr>
        <p:spPr>
          <a:xfrm>
            <a:off x="92766" y="5256145"/>
            <a:ext cx="503582" cy="473765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9589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Shamollar</a:t>
            </a:r>
            <a:endParaRPr lang="ru-RU" sz="44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O'zbekiston haqida ma'lumot">
            <a:extLst>
              <a:ext uri="{FF2B5EF4-FFF2-40B4-BE49-F238E27FC236}">
                <a16:creationId xmlns:a16="http://schemas.microsoft.com/office/drawing/2014/main" id="{0EE32131-05F7-4773-B5F5-00070B8EE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17" y="914400"/>
            <a:ext cx="10151165" cy="594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7281AFE-D14F-4B42-A0BE-0B7D4996D651}"/>
              </a:ext>
            </a:extLst>
          </p:cNvPr>
          <p:cNvSpPr/>
          <p:nvPr/>
        </p:nvSpPr>
        <p:spPr>
          <a:xfrm>
            <a:off x="0" y="914400"/>
            <a:ext cx="1007165" cy="5943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0A09D22-1B5C-4114-B8DC-01B37514EB40}"/>
              </a:ext>
            </a:extLst>
          </p:cNvPr>
          <p:cNvSpPr/>
          <p:nvPr/>
        </p:nvSpPr>
        <p:spPr>
          <a:xfrm>
            <a:off x="11171582" y="914398"/>
            <a:ext cx="1007165" cy="5943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1C2FE67-C78A-43B5-B2D7-581FD91D330A}"/>
              </a:ext>
            </a:extLst>
          </p:cNvPr>
          <p:cNvSpPr/>
          <p:nvPr/>
        </p:nvSpPr>
        <p:spPr>
          <a:xfrm>
            <a:off x="5724168" y="1363718"/>
            <a:ext cx="546066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hududiga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shimoli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g‘arbiy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g‘arbiy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shamollar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esib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55EE76A1-A364-4EC8-B530-ED6B7943C307}"/>
              </a:ext>
            </a:extLst>
          </p:cNvPr>
          <p:cNvSpPr/>
          <p:nvPr/>
        </p:nvSpPr>
        <p:spPr>
          <a:xfrm rot="21165482">
            <a:off x="6120442" y="2434156"/>
            <a:ext cx="119270" cy="613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2D249833-7A84-426A-8DE5-5036271F3074}"/>
              </a:ext>
            </a:extLst>
          </p:cNvPr>
          <p:cNvSpPr/>
          <p:nvPr/>
        </p:nvSpPr>
        <p:spPr>
          <a:xfrm rot="576475">
            <a:off x="6293814" y="3108392"/>
            <a:ext cx="119270" cy="613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204096D2-D1DA-45C1-BEB1-955A34CB8B4A}"/>
              </a:ext>
            </a:extLst>
          </p:cNvPr>
          <p:cNvSpPr/>
          <p:nvPr/>
        </p:nvSpPr>
        <p:spPr>
          <a:xfrm rot="21036412">
            <a:off x="7101485" y="2993672"/>
            <a:ext cx="119270" cy="613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04F6CFCC-0D14-4FB8-B8FD-3C242199EDA9}"/>
              </a:ext>
            </a:extLst>
          </p:cNvPr>
          <p:cNvSpPr/>
          <p:nvPr/>
        </p:nvSpPr>
        <p:spPr>
          <a:xfrm rot="20844948">
            <a:off x="7740095" y="3304448"/>
            <a:ext cx="119270" cy="613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3C70573C-970C-457D-A58C-F54A17764F3D}"/>
              </a:ext>
            </a:extLst>
          </p:cNvPr>
          <p:cNvSpPr/>
          <p:nvPr/>
        </p:nvSpPr>
        <p:spPr>
          <a:xfrm rot="20700074">
            <a:off x="8259417" y="2681149"/>
            <a:ext cx="119270" cy="613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5DB8B8B8-E4B7-467E-BA7B-4DA678673868}"/>
              </a:ext>
            </a:extLst>
          </p:cNvPr>
          <p:cNvSpPr/>
          <p:nvPr/>
        </p:nvSpPr>
        <p:spPr>
          <a:xfrm rot="840943">
            <a:off x="9172033" y="2970790"/>
            <a:ext cx="119270" cy="613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9018F9F9-8FB4-4516-9B63-C3D46A69C273}"/>
              </a:ext>
            </a:extLst>
          </p:cNvPr>
          <p:cNvSpPr/>
          <p:nvPr/>
        </p:nvSpPr>
        <p:spPr>
          <a:xfrm rot="20634643">
            <a:off x="9571125" y="2841708"/>
            <a:ext cx="119270" cy="613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112B9312-2794-4572-B0A8-E08A9223EB5C}"/>
              </a:ext>
            </a:extLst>
          </p:cNvPr>
          <p:cNvSpPr/>
          <p:nvPr/>
        </p:nvSpPr>
        <p:spPr>
          <a:xfrm rot="676993">
            <a:off x="10144538" y="2965484"/>
            <a:ext cx="119270" cy="613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BA2FFE5C-8893-4D7A-A4FA-77ACBBD4FC44}"/>
              </a:ext>
            </a:extLst>
          </p:cNvPr>
          <p:cNvSpPr/>
          <p:nvPr/>
        </p:nvSpPr>
        <p:spPr>
          <a:xfrm rot="1066339">
            <a:off x="5499653" y="2047322"/>
            <a:ext cx="119270" cy="613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4FA6E091-CFD9-4C13-BAC8-787AA52860CF}"/>
              </a:ext>
            </a:extLst>
          </p:cNvPr>
          <p:cNvSpPr/>
          <p:nvPr/>
        </p:nvSpPr>
        <p:spPr>
          <a:xfrm rot="1009075">
            <a:off x="4676636" y="1746146"/>
            <a:ext cx="119270" cy="613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305BD63F-44A3-4630-8451-D3EE91888F73}"/>
              </a:ext>
            </a:extLst>
          </p:cNvPr>
          <p:cNvSpPr/>
          <p:nvPr/>
        </p:nvSpPr>
        <p:spPr>
          <a:xfrm rot="676993">
            <a:off x="3896138" y="1521894"/>
            <a:ext cx="119270" cy="613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CCC312A-1C39-4FBD-9FDB-EC1C63FDD698}"/>
              </a:ext>
            </a:extLst>
          </p:cNvPr>
          <p:cNvSpPr/>
          <p:nvPr/>
        </p:nvSpPr>
        <p:spPr>
          <a:xfrm>
            <a:off x="13252" y="4004608"/>
            <a:ext cx="4240695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O‘zbekistonning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shimoli-g‘arbiy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shimoli-sharqiy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shamollar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janubig‘arbiy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shamollar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E060D7D-52FB-42AA-BD0B-F4D16B5CE7F7}"/>
              </a:ext>
            </a:extLst>
          </p:cNvPr>
          <p:cNvSpPr/>
          <p:nvPr/>
        </p:nvSpPr>
        <p:spPr>
          <a:xfrm>
            <a:off x="7968008" y="4529820"/>
            <a:ext cx="4240695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Yozda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O‘zbekistonga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shimoli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g‘arbdan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shimoldan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g‘arbdan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shamollar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Ammo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qizib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ketganligi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yog‘in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kelmaydi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aksincha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tog‘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ko‘tarilgan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sari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sovib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borishi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oqibatida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bulutlar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yog‘in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yog‘adi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02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Shamollar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D1629A-8646-4706-A9BE-51B06122C213}"/>
              </a:ext>
            </a:extLst>
          </p:cNvPr>
          <p:cNvSpPr/>
          <p:nvPr/>
        </p:nvSpPr>
        <p:spPr>
          <a:xfrm>
            <a:off x="967407" y="1058863"/>
            <a:ext cx="1076076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mahalliy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tog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‘-</a:t>
            </a:r>
            <a:r>
              <a:rPr lang="ru-R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vodiy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Bekobod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Xovos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Qo‘qon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afg‘on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shamollari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esib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40BF7F15-6F7E-42B0-8AFF-C4557A9CB7B8}"/>
              </a:ext>
            </a:extLst>
          </p:cNvPr>
          <p:cNvSpPr/>
          <p:nvPr/>
        </p:nvSpPr>
        <p:spPr>
          <a:xfrm>
            <a:off x="129071" y="1175923"/>
            <a:ext cx="652808" cy="59986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8DC24E63-D3CB-428F-A33E-73C2B7440DD5}"/>
              </a:ext>
            </a:extLst>
          </p:cNvPr>
          <p:cNvSpPr/>
          <p:nvPr/>
        </p:nvSpPr>
        <p:spPr>
          <a:xfrm>
            <a:off x="129071" y="2103574"/>
            <a:ext cx="652808" cy="599868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B71215-271D-443B-8E9F-FC92D0075CDF}"/>
              </a:ext>
            </a:extLst>
          </p:cNvPr>
          <p:cNvSpPr/>
          <p:nvPr/>
        </p:nvSpPr>
        <p:spPr>
          <a:xfrm>
            <a:off x="967405" y="2014958"/>
            <a:ext cx="10760765" cy="80021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ru-RU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‘-</a:t>
            </a:r>
            <a:r>
              <a:rPr lang="ru-RU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vodiy</a:t>
            </a:r>
            <a:r>
              <a:rPr lang="ru-RU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shamollari</a:t>
            </a:r>
            <a:r>
              <a:rPr lang="ru-RU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O‘zbekistonning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vodiylarida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kunduzi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vodiydan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tog‘ga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kechasi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tog‘dan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vodiyga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esadi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Блок-схема: узел 18">
            <a:extLst>
              <a:ext uri="{FF2B5EF4-FFF2-40B4-BE49-F238E27FC236}">
                <a16:creationId xmlns:a16="http://schemas.microsoft.com/office/drawing/2014/main" id="{2F48B691-ABF8-4767-BDEA-2A824BE79238}"/>
              </a:ext>
            </a:extLst>
          </p:cNvPr>
          <p:cNvSpPr/>
          <p:nvPr/>
        </p:nvSpPr>
        <p:spPr>
          <a:xfrm>
            <a:off x="155575" y="3221830"/>
            <a:ext cx="652808" cy="59986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1EACC91-7104-445A-9767-5D69BA4CFE9C}"/>
              </a:ext>
            </a:extLst>
          </p:cNvPr>
          <p:cNvSpPr/>
          <p:nvPr/>
        </p:nvSpPr>
        <p:spPr>
          <a:xfrm>
            <a:off x="967405" y="3007357"/>
            <a:ext cx="10760765" cy="113877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Bekobod</a:t>
            </a:r>
            <a:r>
              <a:rPr lang="ru-RU" sz="2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shamoli</a:t>
            </a:r>
            <a:r>
              <a:rPr lang="ru-RU" sz="2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qishda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vodiysida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bosim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g‘arb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tomonda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bosim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Xo‘jand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darvozasi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Mirzacho‘l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esadi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sekundiga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30 — 40 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yetadi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xo‘jalikka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zarar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yetmoqda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2654B03-C823-405A-BBCE-91B1B0D463B7}"/>
              </a:ext>
            </a:extLst>
          </p:cNvPr>
          <p:cNvSpPr/>
          <p:nvPr/>
        </p:nvSpPr>
        <p:spPr>
          <a:xfrm>
            <a:off x="967405" y="4230337"/>
            <a:ext cx="10760765" cy="8002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Qo‘qon</a:t>
            </a:r>
            <a:r>
              <a:rPr lang="ru-RU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shamoli</a:t>
            </a:r>
            <a:r>
              <a:rPr lang="ru-RU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bahor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kuzda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vodiysida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bosim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g‘arbdan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vodiy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esib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sekundiga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15 —25 m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yetadi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Блок-схема: узел 21">
            <a:extLst>
              <a:ext uri="{FF2B5EF4-FFF2-40B4-BE49-F238E27FC236}">
                <a16:creationId xmlns:a16="http://schemas.microsoft.com/office/drawing/2014/main" id="{C226E2DB-AD4C-421D-B7B6-6EA0AEFCC1AE}"/>
              </a:ext>
            </a:extLst>
          </p:cNvPr>
          <p:cNvSpPr/>
          <p:nvPr/>
        </p:nvSpPr>
        <p:spPr>
          <a:xfrm>
            <a:off x="129071" y="4330513"/>
            <a:ext cx="652808" cy="599868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Блок-схема: узел 22">
            <a:extLst>
              <a:ext uri="{FF2B5EF4-FFF2-40B4-BE49-F238E27FC236}">
                <a16:creationId xmlns:a16="http://schemas.microsoft.com/office/drawing/2014/main" id="{F253D626-C1E3-48FA-9D0F-345E350C4898}"/>
              </a:ext>
            </a:extLst>
          </p:cNvPr>
          <p:cNvSpPr/>
          <p:nvPr/>
        </p:nvSpPr>
        <p:spPr>
          <a:xfrm>
            <a:off x="155575" y="5382143"/>
            <a:ext cx="652808" cy="599868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377096B-F47B-44B8-95E3-B9D5906BD1A4}"/>
              </a:ext>
            </a:extLst>
          </p:cNvPr>
          <p:cNvSpPr/>
          <p:nvPr/>
        </p:nvSpPr>
        <p:spPr>
          <a:xfrm>
            <a:off x="1007163" y="5214361"/>
            <a:ext cx="10721007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Surxon-Sherobod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vodiysiga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janubi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g‘arbdan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chang-to‘zonli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quruq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afg‘on</a:t>
            </a: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shamoli</a:t>
            </a: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esib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15—20 m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yetadi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esib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Afg‘on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shamoli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ekinlariga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mevali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daraxtlarga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zarar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yetkazmoqda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624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fasllari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BC9DF9D-C5EB-47CC-A74B-3B7A5A0303F8}"/>
              </a:ext>
            </a:extLst>
          </p:cNvPr>
          <p:cNvSpPr/>
          <p:nvPr/>
        </p:nvSpPr>
        <p:spPr>
          <a:xfrm>
            <a:off x="980660" y="1058863"/>
            <a:ext cx="10853529" cy="11619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kengliklarda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atrofidagi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hududlarga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sovuq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Qishda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ob-havo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tez-tez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o‘zgarib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ko‘pincha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sovuq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kunlar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ba’zan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iliq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bulutli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yog‘inli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kunlar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almashinib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CEA7B973-B8CD-4D16-A413-42020446B18A}"/>
              </a:ext>
            </a:extLst>
          </p:cNvPr>
          <p:cNvSpPr/>
          <p:nvPr/>
        </p:nvSpPr>
        <p:spPr>
          <a:xfrm>
            <a:off x="92763" y="1276421"/>
            <a:ext cx="781879" cy="745643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Зима сезон Qish mavsumi Winter season Новый год - New Year - Yangi yil »  Страница 22">
            <a:extLst>
              <a:ext uri="{FF2B5EF4-FFF2-40B4-BE49-F238E27FC236}">
                <a16:creationId xmlns:a16="http://schemas.microsoft.com/office/drawing/2014/main" id="{2DDCA5D2-61C9-4851-8A1C-3B8CA2EC5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65307"/>
            <a:ext cx="5664076" cy="430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Зымæг — Википеди">
            <a:extLst>
              <a:ext uri="{FF2B5EF4-FFF2-40B4-BE49-F238E27FC236}">
                <a16:creationId xmlns:a16="http://schemas.microsoft.com/office/drawing/2014/main" id="{E7AFBCF1-96CB-44A6-9E81-1F8983702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51" y="2365307"/>
            <a:ext cx="6216774" cy="430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23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fasllari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71CDEE7-6C06-4233-B4FC-038D7FAB270E}"/>
              </a:ext>
            </a:extLst>
          </p:cNvPr>
          <p:cNvSpPr/>
          <p:nvPr/>
        </p:nvSpPr>
        <p:spPr>
          <a:xfrm>
            <a:off x="980660" y="1058863"/>
            <a:ext cx="10853529" cy="13464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yog‘inning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— 40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tushadi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dekabr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oyining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yarmidan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sovuq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kunlar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chillasi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(25-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dekabrdan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5-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fevralgacha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40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)da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hududga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Arktika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havosi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antisikloni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yetib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turib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CEA7B973-B8CD-4D16-A413-42020446B18A}"/>
              </a:ext>
            </a:extLst>
          </p:cNvPr>
          <p:cNvSpPr/>
          <p:nvPr/>
        </p:nvSpPr>
        <p:spPr>
          <a:xfrm>
            <a:off x="49558" y="1308443"/>
            <a:ext cx="864841" cy="81190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O'zgidromet» Bosh sinoptigi bu yilgi qish va qorli kunlar haqida ma'lumot  berdi">
            <a:extLst>
              <a:ext uri="{FF2B5EF4-FFF2-40B4-BE49-F238E27FC236}">
                <a16:creationId xmlns:a16="http://schemas.microsoft.com/office/drawing/2014/main" id="{9659FF6B-CB5F-4024-ACFE-EBC185BE5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87282"/>
            <a:ext cx="5754895" cy="413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ushda qor3 ⋆ Tush tabirlari mukammal sayt">
            <a:extLst>
              <a:ext uri="{FF2B5EF4-FFF2-40B4-BE49-F238E27FC236}">
                <a16:creationId xmlns:a16="http://schemas.microsoft.com/office/drawing/2014/main" id="{A3C8CC80-83B1-4A87-9717-D85DAE6F8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7" y="2587282"/>
            <a:ext cx="5940428" cy="413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54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fasllari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5B50549-FDF9-44ED-B24C-F6E02BE3DB54}"/>
              </a:ext>
            </a:extLst>
          </p:cNvPr>
          <p:cNvSpPr/>
          <p:nvPr/>
        </p:nvSpPr>
        <p:spPr>
          <a:xfrm>
            <a:off x="980661" y="1168847"/>
            <a:ext cx="10946294" cy="9144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harorat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pasayib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Ustyurtda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–38°C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gacha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Surxondaryoda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–20°C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gacha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pasayadi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davomli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3 - 4 oy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CEA7B973-B8CD-4D16-A413-42020446B18A}"/>
              </a:ext>
            </a:extLst>
          </p:cNvPr>
          <p:cNvSpPr/>
          <p:nvPr/>
        </p:nvSpPr>
        <p:spPr>
          <a:xfrm>
            <a:off x="115819" y="1242182"/>
            <a:ext cx="758824" cy="745643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20 мест, где зима сказочно прекрасна">
            <a:extLst>
              <a:ext uri="{FF2B5EF4-FFF2-40B4-BE49-F238E27FC236}">
                <a16:creationId xmlns:a16="http://schemas.microsoft.com/office/drawing/2014/main" id="{201387D6-28D5-42EF-9CE2-5D7FC13B7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15606"/>
            <a:ext cx="5940425" cy="436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qish fasli - qish- winter- қиш - қиш фасли - зима сезон - зима - Обои снег  - Qish fasli qor Merry Christmas ! Happy New Year » Fotouz.uz | Фото HD">
            <a:extLst>
              <a:ext uri="{FF2B5EF4-FFF2-40B4-BE49-F238E27FC236}">
                <a16:creationId xmlns:a16="http://schemas.microsoft.com/office/drawing/2014/main" id="{6FED3CBC-EC76-4957-82B3-CD9EDE505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3" y="2337695"/>
            <a:ext cx="5695236" cy="43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42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/>
          </p:cNvPr>
          <p:cNvSpPr/>
          <p:nvPr/>
        </p:nvSpPr>
        <p:spPr>
          <a:xfrm>
            <a:off x="0" y="0"/>
            <a:ext cx="12192000" cy="87142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6152" name="Прямоугольник 22"/>
          <p:cNvSpPr>
            <a:spLocks noChangeArrowheads="1"/>
          </p:cNvSpPr>
          <p:nvPr/>
        </p:nvSpPr>
        <p:spPr bwMode="auto">
          <a:xfrm>
            <a:off x="17462" y="0"/>
            <a:ext cx="121570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4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altLang="ru-RU" sz="4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iqlimi</a:t>
            </a:r>
            <a:endParaRPr lang="ru-RU" altLang="ru-RU" sz="4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Uzbekistan location on the World Map">
            <a:extLst>
              <a:ext uri="{FF2B5EF4-FFF2-40B4-BE49-F238E27FC236}">
                <a16:creationId xmlns:a16="http://schemas.microsoft.com/office/drawing/2014/main" id="{76A3D02F-73D1-4728-9C91-68A383756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" t="1745" r="496" b="12213"/>
          <a:stretch/>
        </p:blipFill>
        <p:spPr bwMode="auto">
          <a:xfrm>
            <a:off x="185530" y="1205948"/>
            <a:ext cx="8998227" cy="528761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94C361-FD09-4CD2-9C9A-37313E3A415D}"/>
              </a:ext>
            </a:extLst>
          </p:cNvPr>
          <p:cNvSpPr/>
          <p:nvPr/>
        </p:nvSpPr>
        <p:spPr>
          <a:xfrm>
            <a:off x="4068416" y="1205949"/>
            <a:ext cx="2531167" cy="238538"/>
          </a:xfrm>
          <a:prstGeom prst="rect">
            <a:avLst/>
          </a:prstGeom>
          <a:solidFill>
            <a:srgbClr val="B0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okeani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46D9E6-0074-4B58-9A8E-D9FF57BA5AA8}"/>
              </a:ext>
            </a:extLst>
          </p:cNvPr>
          <p:cNvSpPr/>
          <p:nvPr/>
        </p:nvSpPr>
        <p:spPr>
          <a:xfrm>
            <a:off x="7636657" y="3420718"/>
            <a:ext cx="1547100" cy="221974"/>
          </a:xfrm>
          <a:prstGeom prst="rect">
            <a:avLst/>
          </a:prstGeom>
          <a:solidFill>
            <a:srgbClr val="B0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0100F36-C40C-48AB-8C28-75D7FA03771F}"/>
              </a:ext>
            </a:extLst>
          </p:cNvPr>
          <p:cNvSpPr/>
          <p:nvPr/>
        </p:nvSpPr>
        <p:spPr>
          <a:xfrm>
            <a:off x="5449956" y="4783702"/>
            <a:ext cx="1497496" cy="238538"/>
          </a:xfrm>
          <a:prstGeom prst="rect">
            <a:avLst/>
          </a:prstGeom>
          <a:solidFill>
            <a:srgbClr val="B0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okeani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FA8CE63-B355-47E2-BD3C-4E83C3B2BC51}"/>
              </a:ext>
            </a:extLst>
          </p:cNvPr>
          <p:cNvSpPr/>
          <p:nvPr/>
        </p:nvSpPr>
        <p:spPr>
          <a:xfrm>
            <a:off x="2835965" y="5174974"/>
            <a:ext cx="1577009" cy="202096"/>
          </a:xfrm>
          <a:prstGeom prst="rect">
            <a:avLst/>
          </a:prstGeom>
          <a:solidFill>
            <a:srgbClr val="B0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Atlantika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okeani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4936636-C887-4F26-BA63-5F450492C6B6}"/>
              </a:ext>
            </a:extLst>
          </p:cNvPr>
          <p:cNvSpPr/>
          <p:nvPr/>
        </p:nvSpPr>
        <p:spPr>
          <a:xfrm>
            <a:off x="1954695" y="3279914"/>
            <a:ext cx="1577009" cy="202096"/>
          </a:xfrm>
          <a:prstGeom prst="rect">
            <a:avLst/>
          </a:prstGeom>
          <a:solidFill>
            <a:srgbClr val="B0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Atlantika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okeani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609CA3A-98DC-430D-88AA-D7C5AD0F8BFF}"/>
              </a:ext>
            </a:extLst>
          </p:cNvPr>
          <p:cNvSpPr/>
          <p:nvPr/>
        </p:nvSpPr>
        <p:spPr>
          <a:xfrm>
            <a:off x="185530" y="4969656"/>
            <a:ext cx="1547100" cy="221974"/>
          </a:xfrm>
          <a:prstGeom prst="rect">
            <a:avLst/>
          </a:prstGeom>
          <a:solidFill>
            <a:srgbClr val="B0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1393B2-5CED-40F1-A714-473CD9A96E6D}"/>
              </a:ext>
            </a:extLst>
          </p:cNvPr>
          <p:cNvSpPr/>
          <p:nvPr/>
        </p:nvSpPr>
        <p:spPr>
          <a:xfrm>
            <a:off x="6272113" y="4052744"/>
            <a:ext cx="2729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Okean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dengizlardan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uzoqda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CC7057DB-DC4B-41FA-B709-52B6B9671070}"/>
              </a:ext>
            </a:extLst>
          </p:cNvPr>
          <p:cNvSpPr/>
          <p:nvPr/>
        </p:nvSpPr>
        <p:spPr>
          <a:xfrm rot="13447216">
            <a:off x="5701407" y="3550136"/>
            <a:ext cx="1345525" cy="140804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2E2645C-8C86-4EC1-B858-2590CA2880FC}"/>
              </a:ext>
            </a:extLst>
          </p:cNvPr>
          <p:cNvSpPr/>
          <p:nvPr/>
        </p:nvSpPr>
        <p:spPr>
          <a:xfrm>
            <a:off x="4697895" y="2088755"/>
            <a:ext cx="2475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Yevrosiyo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materigining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багетная рамка 4">
            <a:extLst>
              <a:ext uri="{FF2B5EF4-FFF2-40B4-BE49-F238E27FC236}">
                <a16:creationId xmlns:a16="http://schemas.microsoft.com/office/drawing/2014/main" id="{DEDA998C-8608-4F8D-B4FA-03CD214DF306}"/>
              </a:ext>
            </a:extLst>
          </p:cNvPr>
          <p:cNvSpPr/>
          <p:nvPr/>
        </p:nvSpPr>
        <p:spPr>
          <a:xfrm>
            <a:off x="9317669" y="1093304"/>
            <a:ext cx="2741809" cy="5512904"/>
          </a:xfrm>
          <a:prstGeom prst="bevel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Kontinental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iqlimning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osmon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quyoshli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harorat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nihoyatda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yog‘in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US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bug‘lanish</a:t>
            </a:r>
            <a:r>
              <a:rPr lang="en-US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etib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jazirama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kenglik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birmuncha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sovuq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sutkalik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haroratning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farqi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Yil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fasllari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.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Bahor</a:t>
            </a:r>
            <a:endParaRPr lang="ru-RU" sz="44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683F661-3677-44B0-8237-4FB3DE9FE1AA}"/>
              </a:ext>
            </a:extLst>
          </p:cNvPr>
          <p:cNvSpPr/>
          <p:nvPr/>
        </p:nvSpPr>
        <p:spPr>
          <a:xfrm>
            <a:off x="980661" y="1168847"/>
            <a:ext cx="10946294" cy="914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Taqvim bo‘yicha </a:t>
            </a: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bahor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mart, aprel va may oylari hisoblansa-da, aslida fevral oyidan, o‘rtacha sutkalik harorat +5°C dan oshganda boshlanadi.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Блок-схема: узел 16">
            <a:extLst>
              <a:ext uri="{FF2B5EF4-FFF2-40B4-BE49-F238E27FC236}">
                <a16:creationId xmlns:a16="http://schemas.microsoft.com/office/drawing/2014/main" id="{27C6BA87-89B1-4806-BAA9-8EACBFD7BD5F}"/>
              </a:ext>
            </a:extLst>
          </p:cNvPr>
          <p:cNvSpPr/>
          <p:nvPr/>
        </p:nvSpPr>
        <p:spPr>
          <a:xfrm>
            <a:off x="27954" y="1220095"/>
            <a:ext cx="864841" cy="811904"/>
          </a:xfrm>
          <a:prstGeom prst="flowChartConnector">
            <a:avLst/>
          </a:prstGeom>
          <a:solidFill>
            <a:srgbClr val="FFFF6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Xushxabar! Surxondaryoda bodom gulladi. » GeoOlamga xush kelibsiz!">
            <a:extLst>
              <a:ext uri="{FF2B5EF4-FFF2-40B4-BE49-F238E27FC236}">
                <a16:creationId xmlns:a16="http://schemas.microsoft.com/office/drawing/2014/main" id="{A86229D0-F427-46A1-B492-8A920298B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2337694"/>
            <a:ext cx="5536235" cy="42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'lkamizda Bahor!">
            <a:extLst>
              <a:ext uri="{FF2B5EF4-FFF2-40B4-BE49-F238E27FC236}">
                <a16:creationId xmlns:a16="http://schemas.microsoft.com/office/drawing/2014/main" id="{0CE60B0C-AB20-48C4-B24E-84FE6A0C0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37694"/>
            <a:ext cx="5788025" cy="42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10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Yil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fasllari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.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Bahor</a:t>
            </a:r>
            <a:endParaRPr lang="ru-RU" sz="44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683F661-3677-44B0-8237-4FB3DE9FE1AA}"/>
              </a:ext>
            </a:extLst>
          </p:cNvPr>
          <p:cNvSpPr/>
          <p:nvPr/>
        </p:nvSpPr>
        <p:spPr>
          <a:xfrm>
            <a:off x="980661" y="1168847"/>
            <a:ext cx="10946294" cy="10310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Bahorda 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ob-havo tez-tez o‘zgarib turadi, goh isib, goh soviydi, yog‘in ko‘p (o‘rtacha yillik yog‘inning 40 foizi) tushadi. Ba’zan yog‘in jala tariqasida yog‘ib, tog‘ va tog‘ etaklarida selni vujudga keltiradi.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Блок-схема: узел 16">
            <a:extLst>
              <a:ext uri="{FF2B5EF4-FFF2-40B4-BE49-F238E27FC236}">
                <a16:creationId xmlns:a16="http://schemas.microsoft.com/office/drawing/2014/main" id="{27C6BA87-89B1-4806-BAA9-8EACBFD7BD5F}"/>
              </a:ext>
            </a:extLst>
          </p:cNvPr>
          <p:cNvSpPr/>
          <p:nvPr/>
        </p:nvSpPr>
        <p:spPr>
          <a:xfrm>
            <a:off x="27954" y="1220095"/>
            <a:ext cx="864841" cy="811904"/>
          </a:xfrm>
          <a:prstGeom prst="flowChartConnector">
            <a:avLst/>
          </a:prstGeom>
          <a:solidFill>
            <a:srgbClr val="FFFF6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ASSALOM BAHOR - Maftuna Ahmadjonova">
            <a:extLst>
              <a:ext uri="{FF2B5EF4-FFF2-40B4-BE49-F238E27FC236}">
                <a16:creationId xmlns:a16="http://schemas.microsoft.com/office/drawing/2014/main" id="{3C3C47C6-9CF0-49EA-9206-308D6EBD5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1" y="2454308"/>
            <a:ext cx="5549487" cy="413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'zbekistonda Bahor Fasli | Гостеприимный народ♡♥♡ | ВКонтакте">
            <a:extLst>
              <a:ext uri="{FF2B5EF4-FFF2-40B4-BE49-F238E27FC236}">
                <a16:creationId xmlns:a16="http://schemas.microsoft.com/office/drawing/2014/main" id="{8A01E31B-A640-42B2-9BEB-67C4531BA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54307"/>
            <a:ext cx="5830955" cy="413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20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Yil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fasllari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.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Bahor</a:t>
            </a:r>
            <a:endParaRPr lang="ru-RU" sz="44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683F661-3677-44B0-8237-4FB3DE9FE1AA}"/>
              </a:ext>
            </a:extLst>
          </p:cNvPr>
          <p:cNvSpPr/>
          <p:nvPr/>
        </p:nvSpPr>
        <p:spPr>
          <a:xfrm>
            <a:off x="980661" y="1168847"/>
            <a:ext cx="10946294" cy="10310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Bahorda aprel oyining oxiri, may oylarida harorat ko‘tariladi, havo ochilib, yog‘in kamayib, haqiqiy yoz boshlanadi. Bahorda 21- martda kun bilan tun teng bo‘ladi va bu kun O‘zbekistonda “Navro‘z” bayrami sifatida nishonlanadi.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Блок-схема: узел 16">
            <a:extLst>
              <a:ext uri="{FF2B5EF4-FFF2-40B4-BE49-F238E27FC236}">
                <a16:creationId xmlns:a16="http://schemas.microsoft.com/office/drawing/2014/main" id="{27C6BA87-89B1-4806-BAA9-8EACBFD7BD5F}"/>
              </a:ext>
            </a:extLst>
          </p:cNvPr>
          <p:cNvSpPr/>
          <p:nvPr/>
        </p:nvSpPr>
        <p:spPr>
          <a:xfrm>
            <a:off x="27954" y="1220095"/>
            <a:ext cx="864841" cy="811904"/>
          </a:xfrm>
          <a:prstGeom prst="flowChartConnector">
            <a:avLst/>
          </a:prstGeom>
          <a:solidFill>
            <a:srgbClr val="FFFF6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Navro`z ayyomingiz muborak bo`lsin">
            <a:extLst>
              <a:ext uri="{FF2B5EF4-FFF2-40B4-BE49-F238E27FC236}">
                <a16:creationId xmlns:a16="http://schemas.microsoft.com/office/drawing/2014/main" id="{98DA1ADE-4A39-434D-B5D0-A0811E190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47" y="2454308"/>
            <a:ext cx="5529608" cy="413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оздравляем с праздником Навруз! (видео) — СОШИ «Умид»">
            <a:extLst>
              <a:ext uri="{FF2B5EF4-FFF2-40B4-BE49-F238E27FC236}">
                <a16:creationId xmlns:a16="http://schemas.microsoft.com/office/drawing/2014/main" id="{39886B05-B200-4B91-9D8D-E8AA771B3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316" y="2454308"/>
            <a:ext cx="5733639" cy="412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10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Yil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fasllari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.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Yoz</a:t>
            </a:r>
            <a:endParaRPr lang="ru-RU" sz="44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683F661-3677-44B0-8237-4FB3DE9FE1AA}"/>
              </a:ext>
            </a:extLst>
          </p:cNvPr>
          <p:cNvSpPr/>
          <p:nvPr/>
        </p:nvSpPr>
        <p:spPr>
          <a:xfrm>
            <a:off x="980661" y="1168847"/>
            <a:ext cx="10946294" cy="10310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 </a:t>
            </a: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taqvim bo‘yicha iyun, iyul, avgust oylari hisoblansa-da, aslida o‘rtacha sutkalik harorat +20°C dan oshganda boshlanib, +20°C dan pasayganda tugaydi.</a:t>
            </a:r>
          </a:p>
          <a:p>
            <a:pPr algn="ctr"/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Binobarin, yoz uzoq besh oy davom etadi.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Блок-схема: узел 16">
            <a:extLst>
              <a:ext uri="{FF2B5EF4-FFF2-40B4-BE49-F238E27FC236}">
                <a16:creationId xmlns:a16="http://schemas.microsoft.com/office/drawing/2014/main" id="{27C6BA87-89B1-4806-BAA9-8EACBFD7BD5F}"/>
              </a:ext>
            </a:extLst>
          </p:cNvPr>
          <p:cNvSpPr/>
          <p:nvPr/>
        </p:nvSpPr>
        <p:spPr>
          <a:xfrm>
            <a:off x="27954" y="1220095"/>
            <a:ext cx="864841" cy="811904"/>
          </a:xfrm>
          <a:prstGeom prst="flowChartConnector">
            <a:avLst/>
          </a:prstGeom>
          <a:solidFill>
            <a:srgbClr val="FFFF6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Nima uchun yil fasllari o'zgaradi? — Yangiliklar — Respublika bolalar  kutubxonasi">
            <a:extLst>
              <a:ext uri="{FF2B5EF4-FFF2-40B4-BE49-F238E27FC236}">
                <a16:creationId xmlns:a16="http://schemas.microsoft.com/office/drawing/2014/main" id="{ED3148EC-9F88-48A7-BC01-819E3CA41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2454307"/>
            <a:ext cx="5496477" cy="413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horvoq Oromgohi (Пирамиды) ‹ Туристические услуги, туры, авиабилеты, виза,  трансфер, страховка, бронирование, гостиницы, экскурсии, новости, Ташкент –  Sofia Travel">
            <a:extLst>
              <a:ext uri="{FF2B5EF4-FFF2-40B4-BE49-F238E27FC236}">
                <a16:creationId xmlns:a16="http://schemas.microsoft.com/office/drawing/2014/main" id="{9B3BF01B-ADB4-4185-8C3D-6672FF438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29" y="2454307"/>
            <a:ext cx="5950225" cy="413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36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Yil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fasllari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.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Yoz</a:t>
            </a:r>
            <a:endParaRPr lang="ru-RU" sz="44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683F661-3677-44B0-8237-4FB3DE9FE1AA}"/>
              </a:ext>
            </a:extLst>
          </p:cNvPr>
          <p:cNvSpPr/>
          <p:nvPr/>
        </p:nvSpPr>
        <p:spPr>
          <a:xfrm>
            <a:off x="993913" y="1168846"/>
            <a:ext cx="10933042" cy="13888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Yozning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 issiq kunlari 25- iyundan 5- avgustgacha davom etadi (40 kun) va u “yoz chillasi” deb yuritiladi. Yozda hududning tekislik qismida iyulning o‘rtacha harorati +26 +32°C atrofida o‘zgarsa, ba’zan isib ketib, eng issiq harorat +41 +48°C ga, Termizda esa +50°C gacha ko‘tarilgan.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Блок-схема: узел 16">
            <a:extLst>
              <a:ext uri="{FF2B5EF4-FFF2-40B4-BE49-F238E27FC236}">
                <a16:creationId xmlns:a16="http://schemas.microsoft.com/office/drawing/2014/main" id="{27C6BA87-89B1-4806-BAA9-8EACBFD7BD5F}"/>
              </a:ext>
            </a:extLst>
          </p:cNvPr>
          <p:cNvSpPr/>
          <p:nvPr/>
        </p:nvSpPr>
        <p:spPr>
          <a:xfrm>
            <a:off x="27954" y="1220095"/>
            <a:ext cx="864841" cy="811904"/>
          </a:xfrm>
          <a:prstGeom prst="flowChartConnector">
            <a:avLst/>
          </a:prstGeom>
          <a:solidFill>
            <a:srgbClr val="FFFF6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Погода в Тюмени 19 мая: солнечное утро, пасмурный вечер">
            <a:extLst>
              <a:ext uri="{FF2B5EF4-FFF2-40B4-BE49-F238E27FC236}">
                <a16:creationId xmlns:a16="http://schemas.microsoft.com/office/drawing/2014/main" id="{D26315DF-AE67-4F97-B97C-395C5CD5D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2690399"/>
            <a:ext cx="569526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20 Japanese Summer Seasonal Words You Probably Didn't Know | tsunagu Japan">
            <a:extLst>
              <a:ext uri="{FF2B5EF4-FFF2-40B4-BE49-F238E27FC236}">
                <a16:creationId xmlns:a16="http://schemas.microsoft.com/office/drawing/2014/main" id="{C470AD69-EB71-4583-B250-AFEA7FD11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766" y="2690399"/>
            <a:ext cx="5738189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60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Yil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fasllari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.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Kuz</a:t>
            </a:r>
            <a:endParaRPr lang="ru-RU" sz="44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683F661-3677-44B0-8237-4FB3DE9FE1AA}"/>
              </a:ext>
            </a:extLst>
          </p:cNvPr>
          <p:cNvSpPr/>
          <p:nvPr/>
        </p:nvSpPr>
        <p:spPr>
          <a:xfrm>
            <a:off x="993913" y="1168847"/>
            <a:ext cx="10933042" cy="108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Sentabr oyi kuz fasli hisoblansa-da, ob-havo ochiq, issiq, nisbatan quruq bo‘ladi. Shu sababli iqlimshunos olimlar kuzni o‘rtacha sutkalik harorat +20°C dan pasayganda boshlanib, +5°C dan pasayganda tamom bo‘ladi, deb hisoblaydilar.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Блок-схема: узел 16">
            <a:extLst>
              <a:ext uri="{FF2B5EF4-FFF2-40B4-BE49-F238E27FC236}">
                <a16:creationId xmlns:a16="http://schemas.microsoft.com/office/drawing/2014/main" id="{27C6BA87-89B1-4806-BAA9-8EACBFD7BD5F}"/>
              </a:ext>
            </a:extLst>
          </p:cNvPr>
          <p:cNvSpPr/>
          <p:nvPr/>
        </p:nvSpPr>
        <p:spPr>
          <a:xfrm>
            <a:off x="27954" y="1220095"/>
            <a:ext cx="864841" cy="811904"/>
          </a:xfrm>
          <a:prstGeom prst="flowChartConnector">
            <a:avLst/>
          </a:prstGeom>
          <a:solidFill>
            <a:srgbClr val="5B9BD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Anvarov, Xoji Akbar - Kuz - Новый трек 2020">
            <a:extLst>
              <a:ext uri="{FF2B5EF4-FFF2-40B4-BE49-F238E27FC236}">
                <a16:creationId xmlns:a16="http://schemas.microsoft.com/office/drawing/2014/main" id="{EAC7FA54-98CF-4520-8510-F3FD94992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4" y="2507318"/>
            <a:ext cx="5698433" cy="418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Kuz fasli haqidagi qiziqarli faktlar">
            <a:extLst>
              <a:ext uri="{FF2B5EF4-FFF2-40B4-BE49-F238E27FC236}">
                <a16:creationId xmlns:a16="http://schemas.microsoft.com/office/drawing/2014/main" id="{7D68A8A3-B3E0-4367-85C4-D1CA152AF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49" y="2507317"/>
            <a:ext cx="5796306" cy="418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74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Yil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fasllari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.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Kuz</a:t>
            </a:r>
            <a:endParaRPr lang="ru-RU" sz="44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683F661-3677-44B0-8237-4FB3DE9FE1AA}"/>
              </a:ext>
            </a:extLst>
          </p:cNvPr>
          <p:cNvSpPr/>
          <p:nvPr/>
        </p:nvSpPr>
        <p:spPr>
          <a:xfrm>
            <a:off x="993913" y="1168847"/>
            <a:ext cx="10933042" cy="1084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Haqiqiy kuz O‘zbekiston sharoitida oktabr oyidan boshlanadi. Chunki oktabrdan boshlab harorat pasayib, ob-havo o‘zgara boshlaydi, kunlar qisqarib, salqin tushadi, ba’zan tunda qirov tushib, yog‘ingarchilik boshlanadi.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Блок-схема: узел 16">
            <a:extLst>
              <a:ext uri="{FF2B5EF4-FFF2-40B4-BE49-F238E27FC236}">
                <a16:creationId xmlns:a16="http://schemas.microsoft.com/office/drawing/2014/main" id="{27C6BA87-89B1-4806-BAA9-8EACBFD7BD5F}"/>
              </a:ext>
            </a:extLst>
          </p:cNvPr>
          <p:cNvSpPr/>
          <p:nvPr/>
        </p:nvSpPr>
        <p:spPr>
          <a:xfrm>
            <a:off x="27954" y="1220095"/>
            <a:ext cx="864841" cy="811904"/>
          </a:xfrm>
          <a:prstGeom prst="flowChartConnector">
            <a:avLst/>
          </a:prstGeom>
          <a:solidFill>
            <a:srgbClr val="5B9BD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Дубовые Листья Осенью Листва - Бесплатное фото на Pixabay">
            <a:extLst>
              <a:ext uri="{FF2B5EF4-FFF2-40B4-BE49-F238E27FC236}">
                <a16:creationId xmlns:a16="http://schemas.microsoft.com/office/drawing/2014/main" id="{FDC1EF0C-7D9F-4BBC-AC77-78A6F855A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83" y="2480814"/>
            <a:ext cx="5648878" cy="417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ISMETEO.BY: Погода в Минске 19 сентября: переменная облачность, днем до  +17 °С">
            <a:extLst>
              <a:ext uri="{FF2B5EF4-FFF2-40B4-BE49-F238E27FC236}">
                <a16:creationId xmlns:a16="http://schemas.microsoft.com/office/drawing/2014/main" id="{5CC9161D-D81A-4160-9A91-644845A7C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80814"/>
            <a:ext cx="5830955" cy="417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O‘zbekiston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iqlimi</a:t>
            </a:r>
            <a:endParaRPr lang="ru-RU" sz="44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DA07A4C-E2A5-4FA0-84C3-41D87DBABE3D}"/>
              </a:ext>
            </a:extLst>
          </p:cNvPr>
          <p:cNvSpPr/>
          <p:nvPr/>
        </p:nvSpPr>
        <p:spPr>
          <a:xfrm>
            <a:off x="307977" y="1031485"/>
            <a:ext cx="11592476" cy="12059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resurslariga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resurslari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gelioresurs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shamol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davolashdagi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Bu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imkoniyatga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225 - 266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sovuq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+10°C dan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haroratlarning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4500 - 5900°C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yetadi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2500 - 3000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soatgacha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sochib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isitib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yoritib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60B8241-FEAE-4EF7-B640-A00E5AE05275}"/>
              </a:ext>
            </a:extLst>
          </p:cNvPr>
          <p:cNvSpPr/>
          <p:nvPr/>
        </p:nvSpPr>
        <p:spPr>
          <a:xfrm>
            <a:off x="307976" y="2944605"/>
            <a:ext cx="4489312" cy="16485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iqlimiy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ingichka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tolali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shirin-shakar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qovun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tarvuz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moddasiga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boy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mevalar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subtropik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yetishtirish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B79E720-826B-4664-B120-C571E341586F}"/>
              </a:ext>
            </a:extLst>
          </p:cNvPr>
          <p:cNvSpPr/>
          <p:nvPr/>
        </p:nvSpPr>
        <p:spPr>
          <a:xfrm>
            <a:off x="7197517" y="2944605"/>
            <a:ext cx="4489312" cy="16485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sochib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turishi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energiyaga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aylantirib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авая фигурная скобка 5">
            <a:extLst>
              <a:ext uri="{FF2B5EF4-FFF2-40B4-BE49-F238E27FC236}">
                <a16:creationId xmlns:a16="http://schemas.microsoft.com/office/drawing/2014/main" id="{6250AC3E-E639-4930-9383-1F53D6F4485A}"/>
              </a:ext>
            </a:extLst>
          </p:cNvPr>
          <p:cNvSpPr/>
          <p:nvPr/>
        </p:nvSpPr>
        <p:spPr>
          <a:xfrm rot="5400000">
            <a:off x="5691808" y="1345095"/>
            <a:ext cx="371061" cy="7129669"/>
          </a:xfrm>
          <a:prstGeom prst="rightBrace">
            <a:avLst/>
          </a:prstGeom>
          <a:ln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3AF95CB-3930-486F-A016-FA369E882597}"/>
              </a:ext>
            </a:extLst>
          </p:cNvPr>
          <p:cNvSpPr/>
          <p:nvPr/>
        </p:nvSpPr>
        <p:spPr>
          <a:xfrm>
            <a:off x="2640494" y="5226670"/>
            <a:ext cx="6473687" cy="127207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O‘zbekistonning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serquyosh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iqlimidan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kasalliklarni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buyrak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o‘pkaning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bronxit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astma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kabilarni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davolashda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rekreatsiya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0C060516-5503-4D48-B8BC-EB6C5DE396E2}"/>
              </a:ext>
            </a:extLst>
          </p:cNvPr>
          <p:cNvSpPr/>
          <p:nvPr/>
        </p:nvSpPr>
        <p:spPr>
          <a:xfrm rot="1928305">
            <a:off x="4161185" y="2350418"/>
            <a:ext cx="424069" cy="559214"/>
          </a:xfrm>
          <a:prstGeom prst="downArrow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75AE43B6-7DF5-4D8A-A6B3-6CBF6CB1ED6E}"/>
              </a:ext>
            </a:extLst>
          </p:cNvPr>
          <p:cNvSpPr/>
          <p:nvPr/>
        </p:nvSpPr>
        <p:spPr>
          <a:xfrm rot="19072974">
            <a:off x="7431697" y="2315392"/>
            <a:ext cx="424069" cy="559214"/>
          </a:xfrm>
          <a:prstGeom prst="downArrow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4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Mustahkamlash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ru-RU" sz="44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B177EE-D9A0-4163-BD20-4EF36E73754F}"/>
              </a:ext>
            </a:extLst>
          </p:cNvPr>
          <p:cNvSpPr/>
          <p:nvPr/>
        </p:nvSpPr>
        <p:spPr>
          <a:xfrm>
            <a:off x="155575" y="1058863"/>
            <a:ext cx="73053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iqlimining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kelishida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…... </a:t>
            </a:r>
          </a:p>
          <a:p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……..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faslida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xususan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isib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ketishi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oqibatida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termik</a:t>
            </a:r>
            <a:endParaRPr lang="en-US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o‘choq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harorat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……..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shaharida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+17,0⁰ C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yog‘inlarni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……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okeanidan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esuvchi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massalari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keltiradi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yog‘in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…..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O‘zbekistonning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shamollar</a:t>
            </a:r>
            <a:endParaRPr lang="en-US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shamoli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ekinlariga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mevali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daraxtlarga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yetkazmoqda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solidFill>
                <a:srgbClr val="0033CC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1EC7A2-846F-45AC-89DC-B9C8CA50A7B1}"/>
              </a:ext>
            </a:extLst>
          </p:cNvPr>
          <p:cNvSpPr/>
          <p:nvPr/>
        </p:nvSpPr>
        <p:spPr>
          <a:xfrm>
            <a:off x="9672889" y="1197886"/>
            <a:ext cx="1481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Qizilqum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21F681C-71B8-4E6A-869F-81D635BB0857}"/>
              </a:ext>
            </a:extLst>
          </p:cNvPr>
          <p:cNvSpPr/>
          <p:nvPr/>
        </p:nvSpPr>
        <p:spPr>
          <a:xfrm>
            <a:off x="9684943" y="1907885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Afg‘on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5888757-E0AF-4C72-831B-C2157E07961D}"/>
              </a:ext>
            </a:extLst>
          </p:cNvPr>
          <p:cNvSpPr/>
          <p:nvPr/>
        </p:nvSpPr>
        <p:spPr>
          <a:xfrm>
            <a:off x="9680114" y="2584608"/>
            <a:ext cx="746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Yoz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2324027-C3FF-4C71-87A6-0FE5A6573B42}"/>
              </a:ext>
            </a:extLst>
          </p:cNvPr>
          <p:cNvSpPr/>
          <p:nvPr/>
        </p:nvSpPr>
        <p:spPr>
          <a:xfrm>
            <a:off x="9597547" y="3225753"/>
            <a:ext cx="2286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Janubi-g‘arbiy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3D9B137-ADC6-4896-9E82-334CCA7FB355}"/>
              </a:ext>
            </a:extLst>
          </p:cNvPr>
          <p:cNvSpPr/>
          <p:nvPr/>
        </p:nvSpPr>
        <p:spPr>
          <a:xfrm>
            <a:off x="9680114" y="4003243"/>
            <a:ext cx="1239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Termiz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8DBE12E-7A03-4513-AAFA-354FAA1EAC44}"/>
              </a:ext>
            </a:extLst>
          </p:cNvPr>
          <p:cNvSpPr/>
          <p:nvPr/>
        </p:nvSpPr>
        <p:spPr>
          <a:xfrm>
            <a:off x="9672887" y="4727488"/>
            <a:ext cx="21355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Atmosfera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sirkulatsiyasi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E04F1E6-1260-4C6C-975A-FB8B1833F3C7}"/>
              </a:ext>
            </a:extLst>
          </p:cNvPr>
          <p:cNvSpPr/>
          <p:nvPr/>
        </p:nvSpPr>
        <p:spPr>
          <a:xfrm>
            <a:off x="9684539" y="5767938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Atlantika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08F56B7C-C185-4F45-8908-EA1110F5CEF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6703628" y="1428718"/>
            <a:ext cx="2969259" cy="37142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9001958F-A295-4ADF-875E-327516FCE285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6586330" y="2405128"/>
            <a:ext cx="3093784" cy="410313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06EC0431-CE30-429B-AEE3-12D1B1A70316}"/>
              </a:ext>
            </a:extLst>
          </p:cNvPr>
          <p:cNvCxnSpPr>
            <a:cxnSpLocks/>
          </p:cNvCxnSpPr>
          <p:nvPr/>
        </p:nvCxnSpPr>
        <p:spPr>
          <a:xfrm>
            <a:off x="7358024" y="3190736"/>
            <a:ext cx="2322090" cy="919977"/>
          </a:xfrm>
          <a:prstGeom prst="straightConnector1">
            <a:avLst/>
          </a:prstGeom>
          <a:ln>
            <a:solidFill>
              <a:srgbClr val="1E0AB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720EAA34-91AC-4E8E-B6CD-C9E0F96D8579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7350798" y="4004919"/>
            <a:ext cx="2333741" cy="199385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936CE6DB-14F8-43F6-A4ED-4AA54E7C722A}"/>
              </a:ext>
            </a:extLst>
          </p:cNvPr>
          <p:cNvCxnSpPr>
            <a:cxnSpLocks/>
          </p:cNvCxnSpPr>
          <p:nvPr/>
        </p:nvCxnSpPr>
        <p:spPr>
          <a:xfrm flipV="1">
            <a:off x="7346373" y="1455419"/>
            <a:ext cx="2377465" cy="3062616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F038B759-A769-4E17-8AA4-E395230028E2}"/>
              </a:ext>
            </a:extLst>
          </p:cNvPr>
          <p:cNvCxnSpPr>
            <a:cxnSpLocks/>
          </p:cNvCxnSpPr>
          <p:nvPr/>
        </p:nvCxnSpPr>
        <p:spPr>
          <a:xfrm flipV="1">
            <a:off x="6972177" y="3561018"/>
            <a:ext cx="2661411" cy="17781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984E4DD7-FE46-4126-9F21-9C3D9DCB43B7}"/>
              </a:ext>
            </a:extLst>
          </p:cNvPr>
          <p:cNvCxnSpPr>
            <a:cxnSpLocks/>
          </p:cNvCxnSpPr>
          <p:nvPr/>
        </p:nvCxnSpPr>
        <p:spPr>
          <a:xfrm flipV="1">
            <a:off x="7141837" y="2260665"/>
            <a:ext cx="2582001" cy="385873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30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669234" y="1023149"/>
            <a:ext cx="10853531" cy="11362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8100" defTabSz="685800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O‘zbekiston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iqlimi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Yil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fasllari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iqlim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resurslari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mavzularini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Анкетирование в педагогике и его необходимость для контрол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628969"/>
            <a:ext cx="5426767" cy="302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69233" y="2420259"/>
            <a:ext cx="10853531" cy="1136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O‘zbekistonning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iqlim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xaritasini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yozuvsiz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xaritaga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tushuring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1266" name="Picture 2" descr="Как сделать рисунок &quot;Времена года&quot;, рассказ про сезоны вместе с детьми?">
            <a:extLst>
              <a:ext uri="{FF2B5EF4-FFF2-40B4-BE49-F238E27FC236}">
                <a16:creationId xmlns:a16="http://schemas.microsoft.com/office/drawing/2014/main" id="{8E30B8D6-9CDF-4D1F-B32F-AA6E4772F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092" y="3628969"/>
            <a:ext cx="5060671" cy="313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omillar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3d People - Man, Person And A Red Exclamation Mark Stock Photo, Picture And  Royalty Free Image. Image 17048600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829" y="5091819"/>
            <a:ext cx="147394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8F3E8A27-1AEC-4C5C-AF71-E2452BC84D2B}"/>
              </a:ext>
            </a:extLst>
          </p:cNvPr>
          <p:cNvSpPr/>
          <p:nvPr/>
        </p:nvSpPr>
        <p:spPr>
          <a:xfrm>
            <a:off x="299656" y="3180521"/>
            <a:ext cx="3644348" cy="1139687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radiatsiyasi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узырек для мыслей: облако 8">
            <a:extLst>
              <a:ext uri="{FF2B5EF4-FFF2-40B4-BE49-F238E27FC236}">
                <a16:creationId xmlns:a16="http://schemas.microsoft.com/office/drawing/2014/main" id="{E43EBE0E-0C3E-4E59-B738-BDF709FE9C21}"/>
              </a:ext>
            </a:extLst>
          </p:cNvPr>
          <p:cNvSpPr/>
          <p:nvPr/>
        </p:nvSpPr>
        <p:spPr>
          <a:xfrm>
            <a:off x="7611892" y="3137451"/>
            <a:ext cx="4280452" cy="2153479"/>
          </a:xfrm>
          <a:prstGeom prst="cloudCallout">
            <a:avLst/>
          </a:prstGeom>
          <a:solidFill>
            <a:srgbClr val="B0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</a:t>
            </a:r>
            <a:r>
              <a:rPr lang="en-US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sirkulatsiyasi</a:t>
            </a:r>
            <a:endParaRPr lang="ru-RU" sz="3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багетная рамка 9">
            <a:extLst>
              <a:ext uri="{FF2B5EF4-FFF2-40B4-BE49-F238E27FC236}">
                <a16:creationId xmlns:a16="http://schemas.microsoft.com/office/drawing/2014/main" id="{4BA8F6D8-6037-4BEE-BB2A-29E65CDA0DF4}"/>
              </a:ext>
            </a:extLst>
          </p:cNvPr>
          <p:cNvSpPr/>
          <p:nvPr/>
        </p:nvSpPr>
        <p:spPr>
          <a:xfrm>
            <a:off x="4174434" y="5433391"/>
            <a:ext cx="3843130" cy="1311964"/>
          </a:xfrm>
          <a:prstGeom prst="bevel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Joyning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relyef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Осторожно, весеннее солнце! - Стильные тренды">
            <a:extLst>
              <a:ext uri="{FF2B5EF4-FFF2-40B4-BE49-F238E27FC236}">
                <a16:creationId xmlns:a16="http://schemas.microsoft.com/office/drawing/2014/main" id="{232D38B4-BD69-4332-BE24-4FD52B063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5" y="4505738"/>
            <a:ext cx="3954298" cy="226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Завтра в Карелии потеплеет до +10 | Петрозаводск ГОВОРИТ | Газета  &quot;Петрозаводск&quot; online | Новости Петрозаводска и Карелии">
            <a:extLst>
              <a:ext uri="{FF2B5EF4-FFF2-40B4-BE49-F238E27FC236}">
                <a16:creationId xmlns:a16="http://schemas.microsoft.com/office/drawing/2014/main" id="{85BABA63-D587-4D4D-B391-235393B5D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6" y="977345"/>
            <a:ext cx="3954298" cy="201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В Алтайском крае на следующей неделе потеплеет до + 17 | БРИЦ |  Благовещенский районный информационный центр">
            <a:extLst>
              <a:ext uri="{FF2B5EF4-FFF2-40B4-BE49-F238E27FC236}">
                <a16:creationId xmlns:a16="http://schemas.microsoft.com/office/drawing/2014/main" id="{03601DEC-8F84-4DDE-897F-CEBA39C4A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563" y="990597"/>
            <a:ext cx="3954297" cy="200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майлики картинки гиф анимации: Солнце, солнышко скачать">
            <a:extLst>
              <a:ext uri="{FF2B5EF4-FFF2-40B4-BE49-F238E27FC236}">
                <a16:creationId xmlns:a16="http://schemas.microsoft.com/office/drawing/2014/main" id="{A16D195C-B62A-4C53-93E2-856F51F85E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563" y="2695161"/>
            <a:ext cx="3404329" cy="259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Блок-схема: перфолента 10">
            <a:extLst>
              <a:ext uri="{FF2B5EF4-FFF2-40B4-BE49-F238E27FC236}">
                <a16:creationId xmlns:a16="http://schemas.microsoft.com/office/drawing/2014/main" id="{46935E68-2D82-406B-A2D8-6346A588F89E}"/>
              </a:ext>
            </a:extLst>
          </p:cNvPr>
          <p:cNvSpPr/>
          <p:nvPr/>
        </p:nvSpPr>
        <p:spPr>
          <a:xfrm>
            <a:off x="4207564" y="955811"/>
            <a:ext cx="3644348" cy="1739350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</a:t>
            </a:r>
            <a:endParaRPr lang="ru-RU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5002030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iqlimi</a:t>
            </a:r>
            <a:endParaRPr lang="ru-RU"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eography - Republic of Uzbekistan">
            <a:extLst>
              <a:ext uri="{FF2B5EF4-FFF2-40B4-BE49-F238E27FC236}">
                <a16:creationId xmlns:a16="http://schemas.microsoft.com/office/drawing/2014/main" id="{36F9E57E-5EC6-4C30-949C-804282D86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01147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: влево-вправо 1">
            <a:extLst>
              <a:ext uri="{FF2B5EF4-FFF2-40B4-BE49-F238E27FC236}">
                <a16:creationId xmlns:a16="http://schemas.microsoft.com/office/drawing/2014/main" id="{7A5C8A19-048B-4999-A8F9-5CC6A5CC51EE}"/>
              </a:ext>
            </a:extLst>
          </p:cNvPr>
          <p:cNvSpPr/>
          <p:nvPr/>
        </p:nvSpPr>
        <p:spPr>
          <a:xfrm rot="2971242">
            <a:off x="846748" y="4034538"/>
            <a:ext cx="6017945" cy="235724"/>
          </a:xfrm>
          <a:prstGeom prst="left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2C05A5BD-EC6F-41B0-A21C-8DA120AA99DE}"/>
              </a:ext>
            </a:extLst>
          </p:cNvPr>
          <p:cNvSpPr/>
          <p:nvPr/>
        </p:nvSpPr>
        <p:spPr>
          <a:xfrm>
            <a:off x="-1" y="914400"/>
            <a:ext cx="4678018" cy="9144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shimoldan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janubga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925 km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cho‘zilganligi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qismiga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tushmaydi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F0B1ED22-C43D-4BF3-938F-CCCACBC72693}"/>
              </a:ext>
            </a:extLst>
          </p:cNvPr>
          <p:cNvSpPr/>
          <p:nvPr/>
        </p:nvSpPr>
        <p:spPr>
          <a:xfrm rot="9260961">
            <a:off x="4695216" y="2450315"/>
            <a:ext cx="1649881" cy="211297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250B4872-E8AE-40C2-A0B8-2104BE46CACC}"/>
              </a:ext>
            </a:extLst>
          </p:cNvPr>
          <p:cNvSpPr/>
          <p:nvPr/>
        </p:nvSpPr>
        <p:spPr>
          <a:xfrm rot="6653349">
            <a:off x="4880655" y="4517530"/>
            <a:ext cx="3497892" cy="263373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Погода в августе будет «нервной» | Новый мир">
            <a:extLst>
              <a:ext uri="{FF2B5EF4-FFF2-40B4-BE49-F238E27FC236}">
                <a16:creationId xmlns:a16="http://schemas.microsoft.com/office/drawing/2014/main" id="{3F1C398C-C99A-4ECF-943A-B9470B84D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78" y="861391"/>
            <a:ext cx="2743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1749597-89E5-46C3-B4B7-FF679261586A}"/>
              </a:ext>
            </a:extLst>
          </p:cNvPr>
          <p:cNvSpPr/>
          <p:nvPr/>
        </p:nvSpPr>
        <p:spPr>
          <a:xfrm rot="20091760">
            <a:off x="3279525" y="1756302"/>
            <a:ext cx="3512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Yozda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22-iyunda 71-72⁰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2500-2800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sochadi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4075086-C339-43C2-B980-A65CE1BC9A85}"/>
              </a:ext>
            </a:extLst>
          </p:cNvPr>
          <p:cNvSpPr/>
          <p:nvPr/>
        </p:nvSpPr>
        <p:spPr>
          <a:xfrm rot="17690040">
            <a:off x="4339977" y="3752525"/>
            <a:ext cx="3572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Janubda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76⁰ </a:t>
            </a:r>
            <a:r>
              <a:rPr lang="en-US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3000-3100 </a:t>
            </a:r>
            <a:r>
              <a:rPr lang="en-US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sochadi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17 aprel kuni O'zbekiston bo'ylab yomg'ir yog'adi - www.Tarona.net | Самые  Новые хиты и Стихи к песням">
            <a:extLst>
              <a:ext uri="{FF2B5EF4-FFF2-40B4-BE49-F238E27FC236}">
                <a16:creationId xmlns:a16="http://schemas.microsoft.com/office/drawing/2014/main" id="{843B384B-CFBF-487C-9DF6-6EC0C8570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203" y="916447"/>
            <a:ext cx="3190798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лимат Узбекистана — Malak-travel.com">
            <a:extLst>
              <a:ext uri="{FF2B5EF4-FFF2-40B4-BE49-F238E27FC236}">
                <a16:creationId xmlns:a16="http://schemas.microsoft.com/office/drawing/2014/main" id="{1AF33AF5-A7AB-4A1B-AC5D-B4A8784E2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202" y="2836357"/>
            <a:ext cx="3190797" cy="204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Животные и растения Узбекистана: описание, фото природы. - webmandry.com">
            <a:extLst>
              <a:ext uri="{FF2B5EF4-FFF2-40B4-BE49-F238E27FC236}">
                <a16:creationId xmlns:a16="http://schemas.microsoft.com/office/drawing/2014/main" id="{2C0C2FF4-3272-4D93-97E8-EB8A9AEE6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707" y="4929809"/>
            <a:ext cx="3190797" cy="19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36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55399"/>
            <a:ext cx="12192000" cy="75713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Atmosfera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sirkulatsiyasi</a:t>
            </a:r>
            <a:endParaRPr lang="ru-RU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3EB27F-4AB9-4FBD-A908-3689EA2BE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22" t="10213" r="16848" b="11285"/>
          <a:stretch/>
        </p:blipFill>
        <p:spPr>
          <a:xfrm>
            <a:off x="1" y="701731"/>
            <a:ext cx="10084904" cy="615626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2A111FB-87E9-4279-996D-ACFEC02DCF27}"/>
              </a:ext>
            </a:extLst>
          </p:cNvPr>
          <p:cNvSpPr/>
          <p:nvPr/>
        </p:nvSpPr>
        <p:spPr>
          <a:xfrm>
            <a:off x="6003234" y="701731"/>
            <a:ext cx="4081671" cy="17101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iqlimining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kelishida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sirkulatsiyasining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A5E1C-27FA-4E2B-A9F9-BE6E29964418}"/>
              </a:ext>
            </a:extLst>
          </p:cNvPr>
          <p:cNvSpPr/>
          <p:nvPr/>
        </p:nvSpPr>
        <p:spPr>
          <a:xfrm>
            <a:off x="0" y="3975652"/>
            <a:ext cx="2981739" cy="288234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Qishda</a:t>
            </a:r>
            <a:r>
              <a:rPr lang="en-US" sz="2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2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hududiga</a:t>
            </a:r>
            <a:r>
              <a:rPr lang="en-US" sz="2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shimoli-sharqdan</a:t>
            </a:r>
            <a:r>
              <a:rPr lang="en-US" sz="2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shimoldan</a:t>
            </a:r>
            <a:r>
              <a:rPr lang="en-US" sz="2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2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massalari</a:t>
            </a:r>
            <a:r>
              <a:rPr lang="en-US" sz="2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en-US" sz="2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2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qismlarigacha</a:t>
            </a:r>
            <a:r>
              <a:rPr lang="en-US" sz="2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yetib</a:t>
            </a:r>
            <a:r>
              <a:rPr lang="en-US" sz="2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2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2709070-54CC-4F0C-B4F6-993764961113}"/>
              </a:ext>
            </a:extLst>
          </p:cNvPr>
          <p:cNvSpPr/>
          <p:nvPr/>
        </p:nvSpPr>
        <p:spPr>
          <a:xfrm>
            <a:off x="2981738" y="5565913"/>
            <a:ext cx="2107097" cy="129208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harorat</a:t>
            </a:r>
            <a:r>
              <a:rPr lang="en-US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pasayib</a:t>
            </a:r>
            <a:r>
              <a:rPr lang="en-US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sovib</a:t>
            </a:r>
            <a:r>
              <a:rPr lang="en-US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Shamol va yomg'ir - gulxan.uz">
            <a:extLst>
              <a:ext uri="{FF2B5EF4-FFF2-40B4-BE49-F238E27FC236}">
                <a16:creationId xmlns:a16="http://schemas.microsoft.com/office/drawing/2014/main" id="{EA93D382-837E-43B0-A19E-6DC52B98F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901" y="800059"/>
            <a:ext cx="2107095" cy="18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erkinmachoq - gulxan.uz">
            <a:extLst>
              <a:ext uri="{FF2B5EF4-FFF2-40B4-BE49-F238E27FC236}">
                <a16:creationId xmlns:a16="http://schemas.microsoft.com/office/drawing/2014/main" id="{3167D32C-6437-4D61-B984-6335DC150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901" y="2864225"/>
            <a:ext cx="2107096" cy="171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етер. Направление, сила и скорость ветра">
            <a:extLst>
              <a:ext uri="{FF2B5EF4-FFF2-40B4-BE49-F238E27FC236}">
                <a16:creationId xmlns:a16="http://schemas.microsoft.com/office/drawing/2014/main" id="{962B2B63-7B86-44E7-A03E-0848F217D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901" y="4775852"/>
            <a:ext cx="2107098" cy="18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067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"/>
            <a:ext cx="12192000" cy="728871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O‘zbekiston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iqlimi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5F67EB-BC2A-4872-B09C-C85583B58626}"/>
              </a:ext>
            </a:extLst>
          </p:cNvPr>
          <p:cNvSpPr/>
          <p:nvPr/>
        </p:nvSpPr>
        <p:spPr>
          <a:xfrm>
            <a:off x="212034" y="831575"/>
            <a:ext cx="6016487" cy="24251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Qishda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hududiga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kengliklardagi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massalari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tropik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oqimlari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to‘qnashishi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oqibatida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ob-havo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o‘zgarib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biroz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ilib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yomg‘ir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yog‘ishi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O`zgidromet&quot; Bosh sinoptigi bu yilgi qish va qorli kunlar haqida - Darakchi">
            <a:extLst>
              <a:ext uri="{FF2B5EF4-FFF2-40B4-BE49-F238E27FC236}">
                <a16:creationId xmlns:a16="http://schemas.microsoft.com/office/drawing/2014/main" id="{9AF28C76-9E46-438B-9249-DFB3A534C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4" y="3359428"/>
            <a:ext cx="6016487" cy="340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Yomg'ir va qor: dam olish kunlari bizni qanday ob-havo kutmoqda?">
            <a:extLst>
              <a:ext uri="{FF2B5EF4-FFF2-40B4-BE49-F238E27FC236}">
                <a16:creationId xmlns:a16="http://schemas.microsoft.com/office/drawing/2014/main" id="{29029A23-2772-46AA-B132-C1F73EEC4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3" y="831575"/>
            <a:ext cx="5433391" cy="282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وضعیت آب و هوا ۳۱ فروردین را در این گزارش - شبکه خبری تهران نیوز | شبکه  خبری تهران نیوز">
            <a:extLst>
              <a:ext uri="{FF2B5EF4-FFF2-40B4-BE49-F238E27FC236}">
                <a16:creationId xmlns:a16="http://schemas.microsoft.com/office/drawing/2014/main" id="{FF04E200-C14A-4F60-8917-7A0309383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3" y="3760306"/>
            <a:ext cx="5433391" cy="300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76402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O‘zbekiston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iqlimi</a:t>
            </a:r>
            <a:endParaRPr lang="ru-RU" sz="4800" dirty="0">
              <a:solidFill>
                <a:prstClr val="white"/>
              </a:solidFill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D3447743-4F2B-40C0-8A12-6656E1E373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856919"/>
              </p:ext>
            </p:extLst>
          </p:nvPr>
        </p:nvGraphicFramePr>
        <p:xfrm>
          <a:off x="0" y="1046922"/>
          <a:ext cx="12192000" cy="5632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503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55399"/>
            <a:ext cx="12192000" cy="75713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Relyefning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iqlimga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ta’siri</a:t>
            </a:r>
            <a:endParaRPr lang="ru-RU" sz="4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1D0C9F1-3DA7-440A-B4FF-A280A00ABD99}"/>
              </a:ext>
            </a:extLst>
          </p:cNvPr>
          <p:cNvSpPr/>
          <p:nvPr/>
        </p:nvSpPr>
        <p:spPr>
          <a:xfrm>
            <a:off x="384313" y="1046922"/>
            <a:ext cx="1444487" cy="318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BC56E94-B1A5-430B-8DBE-C987EE9CEF44}"/>
              </a:ext>
            </a:extLst>
          </p:cNvPr>
          <p:cNvSpPr/>
          <p:nvPr/>
        </p:nvSpPr>
        <p:spPr>
          <a:xfrm>
            <a:off x="410818" y="884582"/>
            <a:ext cx="4134679" cy="12324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iqlimining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topishida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relyef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CEB8834-002F-4D29-B82D-373B7D6E71CD}"/>
              </a:ext>
            </a:extLst>
          </p:cNvPr>
          <p:cNvSpPr/>
          <p:nvPr/>
        </p:nvSpPr>
        <p:spPr>
          <a:xfrm>
            <a:off x="5075583" y="1114840"/>
            <a:ext cx="4273827" cy="8547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Respublikaning shimoli, shimoli g‘arbiy qismi ochiq.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BC99DF6-6977-4EDB-97F9-3F873FE9F2E6}"/>
              </a:ext>
            </a:extLst>
          </p:cNvPr>
          <p:cNvSpPr/>
          <p:nvPr/>
        </p:nvSpPr>
        <p:spPr>
          <a:xfrm>
            <a:off x="1785732" y="2382714"/>
            <a:ext cx="5519530" cy="12643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Natijada, qishda shimoldan, shimoli- g‘arbdan esuvchi sovuq havo massalari bemalol kirib keladi.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9197461-AD16-459D-A9FC-5E58FB504C82}"/>
              </a:ext>
            </a:extLst>
          </p:cNvPr>
          <p:cNvSpPr/>
          <p:nvPr/>
        </p:nvSpPr>
        <p:spPr>
          <a:xfrm>
            <a:off x="3061254" y="3912707"/>
            <a:ext cx="6493564" cy="12643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Aksincha, janubiy qismi tog‘lar bilan o‘ralganligi tufayli iliq tropik havo massalarining kirib kelishiga to‘siq bo‘ladi.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863C4C8-F736-4DAB-8D2D-DA92002165EE}"/>
              </a:ext>
            </a:extLst>
          </p:cNvPr>
          <p:cNvSpPr/>
          <p:nvPr/>
        </p:nvSpPr>
        <p:spPr>
          <a:xfrm>
            <a:off x="4545497" y="5387407"/>
            <a:ext cx="7123041" cy="126431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Tog‘larda yozda tekislikka nisbatan havo salqin bo‘lib, yomg‘ir ko‘proq yog‘adi, qish esa sovuq bo‘lib, uzoq davom etadi.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: изогнутая вверх 5">
            <a:extLst>
              <a:ext uri="{FF2B5EF4-FFF2-40B4-BE49-F238E27FC236}">
                <a16:creationId xmlns:a16="http://schemas.microsoft.com/office/drawing/2014/main" id="{7EB18CF7-67F1-45BA-8F99-4F91AC9F1ACD}"/>
              </a:ext>
            </a:extLst>
          </p:cNvPr>
          <p:cNvSpPr/>
          <p:nvPr/>
        </p:nvSpPr>
        <p:spPr>
          <a:xfrm rot="5400000">
            <a:off x="993912" y="2201909"/>
            <a:ext cx="742122" cy="697003"/>
          </a:xfrm>
          <a:prstGeom prst="bentUpArrow">
            <a:avLst/>
          </a:prstGeom>
          <a:solidFill>
            <a:srgbClr val="0000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изогнутая вверх 16">
            <a:extLst>
              <a:ext uri="{FF2B5EF4-FFF2-40B4-BE49-F238E27FC236}">
                <a16:creationId xmlns:a16="http://schemas.microsoft.com/office/drawing/2014/main" id="{752DA313-C319-4A63-A148-9C374578FEFF}"/>
              </a:ext>
            </a:extLst>
          </p:cNvPr>
          <p:cNvSpPr/>
          <p:nvPr/>
        </p:nvSpPr>
        <p:spPr>
          <a:xfrm rot="5400000">
            <a:off x="2266121" y="3727813"/>
            <a:ext cx="742122" cy="697003"/>
          </a:xfrm>
          <a:prstGeom prst="bentUpArrow">
            <a:avLst/>
          </a:prstGeom>
          <a:solidFill>
            <a:srgbClr val="0000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изогнутая вверх 17">
            <a:extLst>
              <a:ext uri="{FF2B5EF4-FFF2-40B4-BE49-F238E27FC236}">
                <a16:creationId xmlns:a16="http://schemas.microsoft.com/office/drawing/2014/main" id="{07D0D838-14CD-46FC-9368-C62542252173}"/>
              </a:ext>
            </a:extLst>
          </p:cNvPr>
          <p:cNvSpPr/>
          <p:nvPr/>
        </p:nvSpPr>
        <p:spPr>
          <a:xfrm rot="5400000">
            <a:off x="3743737" y="5273499"/>
            <a:ext cx="742122" cy="697003"/>
          </a:xfrm>
          <a:prstGeom prst="bentUpArrow">
            <a:avLst/>
          </a:prstGeom>
          <a:solidFill>
            <a:srgbClr val="0000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1D62CC1C-810F-43B1-BC7E-3B80C5C89FCE}"/>
              </a:ext>
            </a:extLst>
          </p:cNvPr>
          <p:cNvSpPr/>
          <p:nvPr/>
        </p:nvSpPr>
        <p:spPr>
          <a:xfrm>
            <a:off x="4598505" y="1351722"/>
            <a:ext cx="424068" cy="316003"/>
          </a:xfrm>
          <a:prstGeom prst="rightArrow">
            <a:avLst/>
          </a:prstGeom>
          <a:solidFill>
            <a:srgbClr val="0000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Har qanday ob-havoda ham bizning tog'lar juda go'zal!">
            <a:extLst>
              <a:ext uri="{FF2B5EF4-FFF2-40B4-BE49-F238E27FC236}">
                <a16:creationId xmlns:a16="http://schemas.microsoft.com/office/drawing/2014/main" id="{881D99E9-FAD2-4E8F-9A47-EBB89D0E3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" y="5250938"/>
            <a:ext cx="3546214" cy="15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Лучшие виды гор, которые нужно увидеть своими глазами">
            <a:extLst>
              <a:ext uri="{FF2B5EF4-FFF2-40B4-BE49-F238E27FC236}">
                <a16:creationId xmlns:a16="http://schemas.microsoft.com/office/drawing/2014/main" id="{1B4EC0AD-4B9A-4C7E-B539-BFD7915A3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882" y="3720943"/>
            <a:ext cx="2075225" cy="138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Yashashdan maqsad izlang@@@ — Tog' manzarasi | OK.RU">
            <a:extLst>
              <a:ext uri="{FF2B5EF4-FFF2-40B4-BE49-F238E27FC236}">
                <a16:creationId xmlns:a16="http://schemas.microsoft.com/office/drawing/2014/main" id="{92F0B20E-A85C-415C-83B7-A67838E78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320" y="3912707"/>
            <a:ext cx="1938523" cy="126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uyuk tekisliklar: tavsifi, maydoni, geografiyasi. Rossiyada qanday  tekisliklar bor">
            <a:extLst>
              <a:ext uri="{FF2B5EF4-FFF2-40B4-BE49-F238E27FC236}">
                <a16:creationId xmlns:a16="http://schemas.microsoft.com/office/drawing/2014/main" id="{539A15B3-C9C7-4D75-B7F6-75F3C8BDD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40" y="2066934"/>
            <a:ext cx="2858328" cy="178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o'zal manzarali tog'lar">
            <a:extLst>
              <a:ext uri="{FF2B5EF4-FFF2-40B4-BE49-F238E27FC236}">
                <a16:creationId xmlns:a16="http://schemas.microsoft.com/office/drawing/2014/main" id="{BFF02F69-D87B-4D79-BF6B-DB368A6C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698" y="773085"/>
            <a:ext cx="2365893" cy="13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68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55399"/>
            <a:ext cx="12192000" cy="75713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Haroratning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taqsimlanishi</a:t>
            </a:r>
            <a:endParaRPr lang="ru-RU" sz="48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146" name="Picture 2" descr="O'zbekiston haqida ma'lumot">
            <a:extLst>
              <a:ext uri="{FF2B5EF4-FFF2-40B4-BE49-F238E27FC236}">
                <a16:creationId xmlns:a16="http://schemas.microsoft.com/office/drawing/2014/main" id="{D1103C09-E7BD-47F5-B9A8-42567CCD9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17" y="701731"/>
            <a:ext cx="10151165" cy="615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5231241-5D28-4082-9025-E679FC198CA0}"/>
              </a:ext>
            </a:extLst>
          </p:cNvPr>
          <p:cNvSpPr/>
          <p:nvPr/>
        </p:nvSpPr>
        <p:spPr>
          <a:xfrm>
            <a:off x="265043" y="701731"/>
            <a:ext cx="503583" cy="61562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F25260B-751E-49F7-97FD-7C480F5BC6F2}"/>
              </a:ext>
            </a:extLst>
          </p:cNvPr>
          <p:cNvSpPr/>
          <p:nvPr/>
        </p:nvSpPr>
        <p:spPr>
          <a:xfrm>
            <a:off x="11429999" y="701731"/>
            <a:ext cx="503583" cy="61562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>
            <a:extLst>
              <a:ext uri="{FF2B5EF4-FFF2-40B4-BE49-F238E27FC236}">
                <a16:creationId xmlns:a16="http://schemas.microsoft.com/office/drawing/2014/main" id="{34FD3A65-D3F6-41E3-BAE0-ECA42537164F}"/>
              </a:ext>
            </a:extLst>
          </p:cNvPr>
          <p:cNvSpPr/>
          <p:nvPr/>
        </p:nvSpPr>
        <p:spPr>
          <a:xfrm>
            <a:off x="9074425" y="701731"/>
            <a:ext cx="2226365" cy="2040835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9629909-C252-490A-86FB-1FF9268C16B0}"/>
              </a:ext>
            </a:extLst>
          </p:cNvPr>
          <p:cNvSpPr/>
          <p:nvPr/>
        </p:nvSpPr>
        <p:spPr>
          <a:xfrm>
            <a:off x="3024809" y="2968487"/>
            <a:ext cx="1030356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10,8⁰C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D8B4B76-00DC-4A9A-8AE7-A9D61537C740}"/>
              </a:ext>
            </a:extLst>
          </p:cNvPr>
          <p:cNvSpPr/>
          <p:nvPr/>
        </p:nvSpPr>
        <p:spPr>
          <a:xfrm>
            <a:off x="7841974" y="3746735"/>
            <a:ext cx="1030356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11,9⁰C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5F182F2-7663-4FEA-B7DB-B34D4A8BEB4A}"/>
              </a:ext>
            </a:extLst>
          </p:cNvPr>
          <p:cNvSpPr/>
          <p:nvPr/>
        </p:nvSpPr>
        <p:spPr>
          <a:xfrm>
            <a:off x="7537174" y="6490251"/>
            <a:ext cx="1030356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17,0⁰C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A235E24-9325-46E9-B76E-CCE15CA793C3}"/>
              </a:ext>
            </a:extLst>
          </p:cNvPr>
          <p:cNvSpPr/>
          <p:nvPr/>
        </p:nvSpPr>
        <p:spPr>
          <a:xfrm>
            <a:off x="3983935" y="767992"/>
            <a:ext cx="4379843" cy="6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harorat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01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3964</TotalTime>
  <Words>2110</Words>
  <Application>Microsoft Office PowerPoint</Application>
  <PresentationFormat>Широкоэкранный</PresentationFormat>
  <Paragraphs>161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Open Sans Light</vt:lpstr>
      <vt:lpstr>Tahoma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Atmosfera sirkulatsiyasi</vt:lpstr>
      <vt:lpstr>Презентация PowerPoint</vt:lpstr>
      <vt:lpstr>Презентация PowerPoint</vt:lpstr>
      <vt:lpstr>Relyefning iqlimga ta’siri</vt:lpstr>
      <vt:lpstr>Haroratning taqsimlanishi</vt:lpstr>
      <vt:lpstr>Haroratning taqsimlanishi</vt:lpstr>
      <vt:lpstr>Haroratning taqsimlanishi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HP_notebook</cp:lastModifiedBy>
  <cp:revision>399</cp:revision>
  <dcterms:created xsi:type="dcterms:W3CDTF">2020-09-25T10:29:56Z</dcterms:created>
  <dcterms:modified xsi:type="dcterms:W3CDTF">2021-02-17T10:19:40Z</dcterms:modified>
</cp:coreProperties>
</file>