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93" r:id="rId3"/>
    <p:sldId id="294" r:id="rId4"/>
    <p:sldId id="296" r:id="rId5"/>
    <p:sldId id="341" r:id="rId6"/>
    <p:sldId id="318" r:id="rId7"/>
    <p:sldId id="309" r:id="rId8"/>
    <p:sldId id="362" r:id="rId9"/>
    <p:sldId id="342" r:id="rId10"/>
    <p:sldId id="343" r:id="rId11"/>
    <p:sldId id="363" r:id="rId12"/>
    <p:sldId id="298" r:id="rId13"/>
    <p:sldId id="308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3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5E9"/>
    <a:srgbClr val="9954CC"/>
    <a:srgbClr val="0033CC"/>
    <a:srgbClr val="FFE181"/>
    <a:srgbClr val="5B9BD5"/>
    <a:srgbClr val="935323"/>
    <a:srgbClr val="866600"/>
    <a:srgbClr val="483700"/>
    <a:srgbClr val="0C09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839035515355574E-2"/>
          <c:y val="8.6317505180492429E-2"/>
          <c:w val="0.905737718744834"/>
          <c:h val="0.812045471699958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A47-4D17-A393-F46B68A19E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A47-4D17-A393-F46B68A19E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A47-4D17-A393-F46B68A19E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A47-4D17-A393-F46B68A19ED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Shaharlarda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9-45F9-8250-70E32152D30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57134-3735-4691-BF45-FB480B5213AB}" type="doc">
      <dgm:prSet loTypeId="urn:microsoft.com/office/officeart/2005/8/layout/bProcess4" loCatId="process" qsTypeId="urn:microsoft.com/office/officeart/2005/8/quickstyle/simple1" qsCatId="simple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75CD57C6-8583-4139-B562-B1C78F97A0CA}">
      <dgm:prSet phldrT="[Текст]"/>
      <dgm:spPr>
        <a:solidFill>
          <a:schemeClr val="accent6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O‘zbeklar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E6A68C-1BCF-4194-BB71-1F49027838FE}" type="parTrans" cxnId="{9C5D6C7C-5902-4C33-AE29-DE304A5F789A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C46AEA-32D1-4B52-BFB1-3DADD86653FB}" type="sibTrans" cxnId="{9C5D6C7C-5902-4C33-AE29-DE304A5F789A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D45AD5-D7D7-4B55-AD42-7C54CA46787F}">
      <dgm:prSet phldrT="[Текст]"/>
      <dgm:spPr>
        <a:solidFill>
          <a:srgbClr val="FFFF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Qozoqlar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E73538-5DF3-4E21-8B0F-773A583C3AA8}" type="parTrans" cxnId="{394F80C1-AEBA-4EB2-A710-053AE31F5F78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01AA0-42BC-4FAF-93C5-A26557158139}" type="sibTrans" cxnId="{394F80C1-AEBA-4EB2-A710-053AE31F5F78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31126E-F200-4379-8803-AC6C34153ED6}">
      <dgm:prSet phldrT="[Текст]"/>
      <dgm:spPr>
        <a:solidFill>
          <a:schemeClr val="bg2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Tojiklar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14267B-207A-4B3C-8ADE-DBA843BDABE5}" type="parTrans" cxnId="{31A233D3-7515-45AB-A1EE-997A0829F6D6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13E5A-05B7-4221-AEEC-B79DC4DC3B7A}" type="sibTrans" cxnId="{31A233D3-7515-45AB-A1EE-997A0829F6D6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D1201D-8FAE-4255-BC5E-D8505CC849E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Ruslar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8C566-C167-41E2-BBB5-B950D8B39134}" type="parTrans" cxnId="{30774A3C-600B-4990-99E7-9D01B67E7A24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A93AAB-5B2A-4ECA-B81A-6429099B9FC2}" type="sibTrans" cxnId="{30774A3C-600B-4990-99E7-9D01B67E7A24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5D95EF-C161-4C09-858D-6BF38702D923}">
      <dgm:prSet phldrT="[Текст]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Tatarlar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AE5237-CE7C-46D0-84DE-D667D45EAD17}" type="parTrans" cxnId="{FA4375EB-232D-4E3C-9D11-6B051358E38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B34A0F-6EE1-4BF8-9A62-E30063FDF86D}" type="sibTrans" cxnId="{FA4375EB-232D-4E3C-9D11-6B051358E38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269D5E-E562-4B2F-A90A-0E38DA16FB1B}">
      <dgm:prSet phldrT="[Текст]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Qoraqal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</a:p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poqlar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05664E-1D0E-444C-9D6B-ADAF7D33ED51}" type="parTrans" cxnId="{721F94AB-879F-4EB6-968D-8A479FBBE615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0675B7-6998-4E7D-81E6-2EF1F1D9BC9F}" type="sibTrans" cxnId="{721F94AB-879F-4EB6-968D-8A479FBBE615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51F87B-50D4-4ACF-BB60-B6E0D3941AFD}">
      <dgm:prSet phldrT="[Текст]"/>
      <dgm:spPr>
        <a:solidFill>
          <a:srgbClr val="7030A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Koreyslar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4B84DB-0B03-46D9-9CC0-0800F404ED67}" type="parTrans" cxnId="{36DEC82B-C21C-4E16-B1F0-95F4D23E0D10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6AD7AC-7BDD-466F-B365-C7996E670010}" type="sibTrans" cxnId="{36DEC82B-C21C-4E16-B1F0-95F4D23E0D10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6ED21C-6DD7-4459-8728-07A5FE3EA651}">
      <dgm:prSet phldrT="[Текст]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Turkmanlar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7E8FCC-0FAF-4D97-9B14-D2A4B1C0C239}" type="parTrans" cxnId="{FA33E26C-3D9F-476C-8FEA-3AB8B95E578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D2E201-02D4-4A4C-B1C2-B9749867947D}" type="sibTrans" cxnId="{FA33E26C-3D9F-476C-8FEA-3AB8B95E5781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EAB540-4324-469A-8435-B903BA0C28C7}">
      <dgm:prSet phldrT="[Текст]"/>
      <dgm:spPr>
        <a:solidFill>
          <a:schemeClr val="accent5">
            <a:lumMod val="5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Qirg‘izlar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A7ED6D-EB48-4803-97A4-24B7E2CE5350}" type="parTrans" cxnId="{DE0AC9E9-5251-4AE8-98B4-D22B5B65B2C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3B557-158A-4C02-8703-6740638D7D59}" type="sibTrans" cxnId="{DE0AC9E9-5251-4AE8-98B4-D22B5B65B2C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A5011-5BB0-423F-A0D3-C46CA1596339}" type="pres">
      <dgm:prSet presAssocID="{01657134-3735-4691-BF45-FB480B5213AB}" presName="Name0" presStyleCnt="0">
        <dgm:presLayoutVars>
          <dgm:dir/>
          <dgm:resizeHandles/>
        </dgm:presLayoutVars>
      </dgm:prSet>
      <dgm:spPr/>
    </dgm:pt>
    <dgm:pt modelId="{49A1AD99-B592-4EAB-A5E3-22442A4577CE}" type="pres">
      <dgm:prSet presAssocID="{75CD57C6-8583-4139-B562-B1C78F97A0CA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0B58C7F-F227-4579-96A3-969C6EB648ED}" type="pres">
      <dgm:prSet presAssocID="{75CD57C6-8583-4139-B562-B1C78F97A0CA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04418E4-0F9E-4EBF-973A-35C1CB773A95}" type="pres">
      <dgm:prSet presAssocID="{75CD57C6-8583-4139-B562-B1C78F97A0CA}" presName="node" presStyleLbl="node1" presStyleIdx="0" presStyleCnt="9">
        <dgm:presLayoutVars>
          <dgm:bulletEnabled val="1"/>
        </dgm:presLayoutVars>
      </dgm:prSet>
      <dgm:spPr/>
    </dgm:pt>
    <dgm:pt modelId="{D0255514-5499-4EBF-9177-28E6CDC4A97B}" type="pres">
      <dgm:prSet presAssocID="{68C46AEA-32D1-4B52-BFB1-3DADD86653FB}" presName="sibTrans" presStyleLbl="bgSibTrans2D1" presStyleIdx="0" presStyleCnt="8"/>
      <dgm:spPr/>
    </dgm:pt>
    <dgm:pt modelId="{4DB60240-8D9D-47BE-B2A4-AFFA01AB7837}" type="pres">
      <dgm:prSet presAssocID="{8BD45AD5-D7D7-4B55-AD42-7C54CA46787F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1D239B1-7B0F-4E4D-BBCC-6059DCEDCF23}" type="pres">
      <dgm:prSet presAssocID="{8BD45AD5-D7D7-4B55-AD42-7C54CA46787F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AB09961-FA89-44FF-8BE0-AE05EAD1F6CD}" type="pres">
      <dgm:prSet presAssocID="{8BD45AD5-D7D7-4B55-AD42-7C54CA46787F}" presName="node" presStyleLbl="node1" presStyleIdx="1" presStyleCnt="9">
        <dgm:presLayoutVars>
          <dgm:bulletEnabled val="1"/>
        </dgm:presLayoutVars>
      </dgm:prSet>
      <dgm:spPr/>
    </dgm:pt>
    <dgm:pt modelId="{E008D63B-E6A0-4121-AB4A-64AE5AC68287}" type="pres">
      <dgm:prSet presAssocID="{E0F01AA0-42BC-4FAF-93C5-A26557158139}" presName="sibTrans" presStyleLbl="bgSibTrans2D1" presStyleIdx="1" presStyleCnt="8"/>
      <dgm:spPr/>
    </dgm:pt>
    <dgm:pt modelId="{6931674E-6515-40F5-A2AC-5DB907F3FEC0}" type="pres">
      <dgm:prSet presAssocID="{8231126E-F200-4379-8803-AC6C34153ED6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DEC533F-3C1A-44C5-B7F1-F2ED8D69A96F}" type="pres">
      <dgm:prSet presAssocID="{8231126E-F200-4379-8803-AC6C34153ED6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598C296-6B74-4974-A0ED-CB35E4C49BAC}" type="pres">
      <dgm:prSet presAssocID="{8231126E-F200-4379-8803-AC6C34153ED6}" presName="node" presStyleLbl="node1" presStyleIdx="2" presStyleCnt="9">
        <dgm:presLayoutVars>
          <dgm:bulletEnabled val="1"/>
        </dgm:presLayoutVars>
      </dgm:prSet>
      <dgm:spPr/>
    </dgm:pt>
    <dgm:pt modelId="{5BBA4134-896E-498F-B26A-83C6129BA92F}" type="pres">
      <dgm:prSet presAssocID="{3C713E5A-05B7-4221-AEEC-B79DC4DC3B7A}" presName="sibTrans" presStyleLbl="bgSibTrans2D1" presStyleIdx="2" presStyleCnt="8"/>
      <dgm:spPr/>
    </dgm:pt>
    <dgm:pt modelId="{E86670DA-E813-49F7-ABE7-8E76241C19AA}" type="pres">
      <dgm:prSet presAssocID="{59D1201D-8FAE-4255-BC5E-D8505CC849EB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D951351-FBE8-44C4-BDA8-84AFFF40857A}" type="pres">
      <dgm:prSet presAssocID="{59D1201D-8FAE-4255-BC5E-D8505CC849EB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B689468-59F9-4825-BF74-059C3E4101A1}" type="pres">
      <dgm:prSet presAssocID="{59D1201D-8FAE-4255-BC5E-D8505CC849EB}" presName="node" presStyleLbl="node1" presStyleIdx="3" presStyleCnt="9">
        <dgm:presLayoutVars>
          <dgm:bulletEnabled val="1"/>
        </dgm:presLayoutVars>
      </dgm:prSet>
      <dgm:spPr/>
    </dgm:pt>
    <dgm:pt modelId="{1165FE66-7A24-4613-B7DD-65B413EF2595}" type="pres">
      <dgm:prSet presAssocID="{73A93AAB-5B2A-4ECA-B81A-6429099B9FC2}" presName="sibTrans" presStyleLbl="bgSibTrans2D1" presStyleIdx="3" presStyleCnt="8"/>
      <dgm:spPr/>
    </dgm:pt>
    <dgm:pt modelId="{546D10A1-90F5-4F5E-94B1-A589147AA6B8}" type="pres">
      <dgm:prSet presAssocID="{F55D95EF-C161-4C09-858D-6BF38702D923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AF011BE-985A-4A8A-A9B9-2A1AA5396FF9}" type="pres">
      <dgm:prSet presAssocID="{F55D95EF-C161-4C09-858D-6BF38702D923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7FE1772-E6D7-484E-B8B2-A4CE4786766B}" type="pres">
      <dgm:prSet presAssocID="{F55D95EF-C161-4C09-858D-6BF38702D923}" presName="node" presStyleLbl="node1" presStyleIdx="4" presStyleCnt="9">
        <dgm:presLayoutVars>
          <dgm:bulletEnabled val="1"/>
        </dgm:presLayoutVars>
      </dgm:prSet>
      <dgm:spPr/>
    </dgm:pt>
    <dgm:pt modelId="{B1A8E217-128E-4FEA-8DA9-293C26E80F90}" type="pres">
      <dgm:prSet presAssocID="{26B34A0F-6EE1-4BF8-9A62-E30063FDF86D}" presName="sibTrans" presStyleLbl="bgSibTrans2D1" presStyleIdx="4" presStyleCnt="8"/>
      <dgm:spPr/>
    </dgm:pt>
    <dgm:pt modelId="{9D99A236-7B04-407E-A17B-C78B7411AC35}" type="pres">
      <dgm:prSet presAssocID="{C1269D5E-E562-4B2F-A90A-0E38DA16FB1B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45908FC-55D5-48F3-A97B-39377DF47331}" type="pres">
      <dgm:prSet presAssocID="{C1269D5E-E562-4B2F-A90A-0E38DA16FB1B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4293110-B6A1-455C-A759-01DC5AB3D4E3}" type="pres">
      <dgm:prSet presAssocID="{C1269D5E-E562-4B2F-A90A-0E38DA16FB1B}" presName="node" presStyleLbl="node1" presStyleIdx="5" presStyleCnt="9">
        <dgm:presLayoutVars>
          <dgm:bulletEnabled val="1"/>
        </dgm:presLayoutVars>
      </dgm:prSet>
      <dgm:spPr/>
    </dgm:pt>
    <dgm:pt modelId="{332866FB-CCC2-4711-B5A9-BB97809DED26}" type="pres">
      <dgm:prSet presAssocID="{8F0675B7-6998-4E7D-81E6-2EF1F1D9BC9F}" presName="sibTrans" presStyleLbl="bgSibTrans2D1" presStyleIdx="5" presStyleCnt="8"/>
      <dgm:spPr/>
    </dgm:pt>
    <dgm:pt modelId="{6F3370B6-F3E4-4E6E-A734-A03A8C211B78}" type="pres">
      <dgm:prSet presAssocID="{8951F87B-50D4-4ACF-BB60-B6E0D3941AFD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FC9CAE5-96AA-474D-8F57-A7623A1E8DA7}" type="pres">
      <dgm:prSet presAssocID="{8951F87B-50D4-4ACF-BB60-B6E0D3941AFD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D54312D-0669-4165-8C08-C222DC88C55E}" type="pres">
      <dgm:prSet presAssocID="{8951F87B-50D4-4ACF-BB60-B6E0D3941AFD}" presName="node" presStyleLbl="node1" presStyleIdx="6" presStyleCnt="9">
        <dgm:presLayoutVars>
          <dgm:bulletEnabled val="1"/>
        </dgm:presLayoutVars>
      </dgm:prSet>
      <dgm:spPr/>
    </dgm:pt>
    <dgm:pt modelId="{8EF38606-AA96-4555-A9E7-89A415560063}" type="pres">
      <dgm:prSet presAssocID="{756AD7AC-7BDD-466F-B365-C7996E670010}" presName="sibTrans" presStyleLbl="bgSibTrans2D1" presStyleIdx="6" presStyleCnt="8"/>
      <dgm:spPr/>
    </dgm:pt>
    <dgm:pt modelId="{EA1DCFB1-F884-4CC3-923C-B33FD1CF3682}" type="pres">
      <dgm:prSet presAssocID="{6D6ED21C-6DD7-4459-8728-07A5FE3EA651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9E1BDA6-0667-4BE2-8107-24416B3843A0}" type="pres">
      <dgm:prSet presAssocID="{6D6ED21C-6DD7-4459-8728-07A5FE3EA651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2C4BA3F-D28D-4020-99F5-525E768BB41C}" type="pres">
      <dgm:prSet presAssocID="{6D6ED21C-6DD7-4459-8728-07A5FE3EA651}" presName="node" presStyleLbl="node1" presStyleIdx="7" presStyleCnt="9">
        <dgm:presLayoutVars>
          <dgm:bulletEnabled val="1"/>
        </dgm:presLayoutVars>
      </dgm:prSet>
      <dgm:spPr/>
    </dgm:pt>
    <dgm:pt modelId="{C52EE8E5-7956-4107-AEA7-F0AB7D40E889}" type="pres">
      <dgm:prSet presAssocID="{12D2E201-02D4-4A4C-B1C2-B9749867947D}" presName="sibTrans" presStyleLbl="bgSibTrans2D1" presStyleIdx="7" presStyleCnt="8"/>
      <dgm:spPr/>
    </dgm:pt>
    <dgm:pt modelId="{71AC6566-CCA7-46E0-AD4D-F28819D75B1C}" type="pres">
      <dgm:prSet presAssocID="{D9EAB540-4324-469A-8435-B903BA0C28C7}" presName="com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5C14901-8D0A-4685-BCAB-D3450D62B7CC}" type="pres">
      <dgm:prSet presAssocID="{D9EAB540-4324-469A-8435-B903BA0C28C7}" presName="dummyConnPt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1F252D4-5738-4E35-BAD3-09E104603A0F}" type="pres">
      <dgm:prSet presAssocID="{D9EAB540-4324-469A-8435-B903BA0C28C7}" presName="node" presStyleLbl="node1" presStyleIdx="8" presStyleCnt="9">
        <dgm:presLayoutVars>
          <dgm:bulletEnabled val="1"/>
        </dgm:presLayoutVars>
      </dgm:prSet>
      <dgm:spPr/>
    </dgm:pt>
  </dgm:ptLst>
  <dgm:cxnLst>
    <dgm:cxn modelId="{74E7E900-4BEE-4BA4-A1C1-EBBA610857AC}" type="presOf" srcId="{F55D95EF-C161-4C09-858D-6BF38702D923}" destId="{C7FE1772-E6D7-484E-B8B2-A4CE4786766B}" srcOrd="0" destOrd="0" presId="urn:microsoft.com/office/officeart/2005/8/layout/bProcess4"/>
    <dgm:cxn modelId="{2AEBEA27-9C6A-4401-ACFF-B62B94922122}" type="presOf" srcId="{59D1201D-8FAE-4255-BC5E-D8505CC849EB}" destId="{4B689468-59F9-4825-BF74-059C3E4101A1}" srcOrd="0" destOrd="0" presId="urn:microsoft.com/office/officeart/2005/8/layout/bProcess4"/>
    <dgm:cxn modelId="{36DEC82B-C21C-4E16-B1F0-95F4D23E0D10}" srcId="{01657134-3735-4691-BF45-FB480B5213AB}" destId="{8951F87B-50D4-4ACF-BB60-B6E0D3941AFD}" srcOrd="6" destOrd="0" parTransId="{7B4B84DB-0B03-46D9-9CC0-0800F404ED67}" sibTransId="{756AD7AC-7BDD-466F-B365-C7996E670010}"/>
    <dgm:cxn modelId="{A1A6B42F-31C4-4102-B211-A65A1DA77772}" type="presOf" srcId="{26B34A0F-6EE1-4BF8-9A62-E30063FDF86D}" destId="{B1A8E217-128E-4FEA-8DA9-293C26E80F90}" srcOrd="0" destOrd="0" presId="urn:microsoft.com/office/officeart/2005/8/layout/bProcess4"/>
    <dgm:cxn modelId="{C741FF2F-F946-4A47-9B7E-298B57A44899}" type="presOf" srcId="{756AD7AC-7BDD-466F-B365-C7996E670010}" destId="{8EF38606-AA96-4555-A9E7-89A415560063}" srcOrd="0" destOrd="0" presId="urn:microsoft.com/office/officeart/2005/8/layout/bProcess4"/>
    <dgm:cxn modelId="{912B6732-E41A-4C05-9DA8-DD364F24EC9C}" type="presOf" srcId="{8951F87B-50D4-4ACF-BB60-B6E0D3941AFD}" destId="{5D54312D-0669-4165-8C08-C222DC88C55E}" srcOrd="0" destOrd="0" presId="urn:microsoft.com/office/officeart/2005/8/layout/bProcess4"/>
    <dgm:cxn modelId="{173C9237-C86D-4126-BD4B-CE6FE71DA74F}" type="presOf" srcId="{75CD57C6-8583-4139-B562-B1C78F97A0CA}" destId="{104418E4-0F9E-4EBF-973A-35C1CB773A95}" srcOrd="0" destOrd="0" presId="urn:microsoft.com/office/officeart/2005/8/layout/bProcess4"/>
    <dgm:cxn modelId="{F3F45E3A-ADF7-4876-A281-5C4EA60743DA}" type="presOf" srcId="{3C713E5A-05B7-4221-AEEC-B79DC4DC3B7A}" destId="{5BBA4134-896E-498F-B26A-83C6129BA92F}" srcOrd="0" destOrd="0" presId="urn:microsoft.com/office/officeart/2005/8/layout/bProcess4"/>
    <dgm:cxn modelId="{30774A3C-600B-4990-99E7-9D01B67E7A24}" srcId="{01657134-3735-4691-BF45-FB480B5213AB}" destId="{59D1201D-8FAE-4255-BC5E-D8505CC849EB}" srcOrd="3" destOrd="0" parTransId="{7A18C566-C167-41E2-BBB5-B950D8B39134}" sibTransId="{73A93AAB-5B2A-4ECA-B81A-6429099B9FC2}"/>
    <dgm:cxn modelId="{6B1CB162-4A9C-406B-A3A7-E737139BC805}" type="presOf" srcId="{73A93AAB-5B2A-4ECA-B81A-6429099B9FC2}" destId="{1165FE66-7A24-4613-B7DD-65B413EF2595}" srcOrd="0" destOrd="0" presId="urn:microsoft.com/office/officeart/2005/8/layout/bProcess4"/>
    <dgm:cxn modelId="{D4E95F45-A591-4A43-8314-AE0EEF6A8C51}" type="presOf" srcId="{C1269D5E-E562-4B2F-A90A-0E38DA16FB1B}" destId="{C4293110-B6A1-455C-A759-01DC5AB3D4E3}" srcOrd="0" destOrd="0" presId="urn:microsoft.com/office/officeart/2005/8/layout/bProcess4"/>
    <dgm:cxn modelId="{F13CE566-C306-4877-8723-30E46DAD6A39}" type="presOf" srcId="{01657134-3735-4691-BF45-FB480B5213AB}" destId="{C5CA5011-5BB0-423F-A0D3-C46CA1596339}" srcOrd="0" destOrd="0" presId="urn:microsoft.com/office/officeart/2005/8/layout/bProcess4"/>
    <dgm:cxn modelId="{FA33E26C-3D9F-476C-8FEA-3AB8B95E5781}" srcId="{01657134-3735-4691-BF45-FB480B5213AB}" destId="{6D6ED21C-6DD7-4459-8728-07A5FE3EA651}" srcOrd="7" destOrd="0" parTransId="{3D7E8FCC-0FAF-4D97-9B14-D2A4B1C0C239}" sibTransId="{12D2E201-02D4-4A4C-B1C2-B9749867947D}"/>
    <dgm:cxn modelId="{AD37DF76-ADC4-4413-B85A-BABBF8CCAECE}" type="presOf" srcId="{E0F01AA0-42BC-4FAF-93C5-A26557158139}" destId="{E008D63B-E6A0-4121-AB4A-64AE5AC68287}" srcOrd="0" destOrd="0" presId="urn:microsoft.com/office/officeart/2005/8/layout/bProcess4"/>
    <dgm:cxn modelId="{9C5D6C7C-5902-4C33-AE29-DE304A5F789A}" srcId="{01657134-3735-4691-BF45-FB480B5213AB}" destId="{75CD57C6-8583-4139-B562-B1C78F97A0CA}" srcOrd="0" destOrd="0" parTransId="{86E6A68C-1BCF-4194-BB71-1F49027838FE}" sibTransId="{68C46AEA-32D1-4B52-BFB1-3DADD86653FB}"/>
    <dgm:cxn modelId="{C2668C97-BED5-4F89-BAEA-DB745B559BDC}" type="presOf" srcId="{8BD45AD5-D7D7-4B55-AD42-7C54CA46787F}" destId="{DAB09961-FA89-44FF-8BE0-AE05EAD1F6CD}" srcOrd="0" destOrd="0" presId="urn:microsoft.com/office/officeart/2005/8/layout/bProcess4"/>
    <dgm:cxn modelId="{F6D9C9A3-FDB6-41CD-A207-773BA1012B79}" type="presOf" srcId="{6D6ED21C-6DD7-4459-8728-07A5FE3EA651}" destId="{A2C4BA3F-D28D-4020-99F5-525E768BB41C}" srcOrd="0" destOrd="0" presId="urn:microsoft.com/office/officeart/2005/8/layout/bProcess4"/>
    <dgm:cxn modelId="{721F94AB-879F-4EB6-968D-8A479FBBE615}" srcId="{01657134-3735-4691-BF45-FB480B5213AB}" destId="{C1269D5E-E562-4B2F-A90A-0E38DA16FB1B}" srcOrd="5" destOrd="0" parTransId="{5B05664E-1D0E-444C-9D6B-ADAF7D33ED51}" sibTransId="{8F0675B7-6998-4E7D-81E6-2EF1F1D9BC9F}"/>
    <dgm:cxn modelId="{EFECEEB2-BA15-40D8-BF1A-3F1B79D17548}" type="presOf" srcId="{12D2E201-02D4-4A4C-B1C2-B9749867947D}" destId="{C52EE8E5-7956-4107-AEA7-F0AB7D40E889}" srcOrd="0" destOrd="0" presId="urn:microsoft.com/office/officeart/2005/8/layout/bProcess4"/>
    <dgm:cxn modelId="{3EED53BF-0264-4E9B-B732-06AACF6337A4}" type="presOf" srcId="{68C46AEA-32D1-4B52-BFB1-3DADD86653FB}" destId="{D0255514-5499-4EBF-9177-28E6CDC4A97B}" srcOrd="0" destOrd="0" presId="urn:microsoft.com/office/officeart/2005/8/layout/bProcess4"/>
    <dgm:cxn modelId="{394F80C1-AEBA-4EB2-A710-053AE31F5F78}" srcId="{01657134-3735-4691-BF45-FB480B5213AB}" destId="{8BD45AD5-D7D7-4B55-AD42-7C54CA46787F}" srcOrd="1" destOrd="0" parTransId="{97E73538-5DF3-4E21-8B0F-773A583C3AA8}" sibTransId="{E0F01AA0-42BC-4FAF-93C5-A26557158139}"/>
    <dgm:cxn modelId="{31A233D3-7515-45AB-A1EE-997A0829F6D6}" srcId="{01657134-3735-4691-BF45-FB480B5213AB}" destId="{8231126E-F200-4379-8803-AC6C34153ED6}" srcOrd="2" destOrd="0" parTransId="{5F14267B-207A-4B3C-8ADE-DBA843BDABE5}" sibTransId="{3C713E5A-05B7-4221-AEEC-B79DC4DC3B7A}"/>
    <dgm:cxn modelId="{7CF93CD3-4A7D-4D00-BDCF-1E53F25CC9E7}" type="presOf" srcId="{8F0675B7-6998-4E7D-81E6-2EF1F1D9BC9F}" destId="{332866FB-CCC2-4711-B5A9-BB97809DED26}" srcOrd="0" destOrd="0" presId="urn:microsoft.com/office/officeart/2005/8/layout/bProcess4"/>
    <dgm:cxn modelId="{95BAC4E5-EFD5-4221-BEFD-934105818568}" type="presOf" srcId="{8231126E-F200-4379-8803-AC6C34153ED6}" destId="{6598C296-6B74-4974-A0ED-CB35E4C49BAC}" srcOrd="0" destOrd="0" presId="urn:microsoft.com/office/officeart/2005/8/layout/bProcess4"/>
    <dgm:cxn modelId="{DE0AC9E9-5251-4AE8-98B4-D22B5B65B2CD}" srcId="{01657134-3735-4691-BF45-FB480B5213AB}" destId="{D9EAB540-4324-469A-8435-B903BA0C28C7}" srcOrd="8" destOrd="0" parTransId="{FAA7ED6D-EB48-4803-97A4-24B7E2CE5350}" sibTransId="{7C23B557-158A-4C02-8703-6740638D7D59}"/>
    <dgm:cxn modelId="{FA4375EB-232D-4E3C-9D11-6B051358E38D}" srcId="{01657134-3735-4691-BF45-FB480B5213AB}" destId="{F55D95EF-C161-4C09-858D-6BF38702D923}" srcOrd="4" destOrd="0" parTransId="{04AE5237-CE7C-46D0-84DE-D667D45EAD17}" sibTransId="{26B34A0F-6EE1-4BF8-9A62-E30063FDF86D}"/>
    <dgm:cxn modelId="{E4C7F6FB-123A-4166-B23E-2B4D41DDE76E}" type="presOf" srcId="{D9EAB540-4324-469A-8435-B903BA0C28C7}" destId="{B1F252D4-5738-4E35-BAD3-09E104603A0F}" srcOrd="0" destOrd="0" presId="urn:microsoft.com/office/officeart/2005/8/layout/bProcess4"/>
    <dgm:cxn modelId="{A36FB030-5661-407F-A72D-01A98ABFFA90}" type="presParOf" srcId="{C5CA5011-5BB0-423F-A0D3-C46CA1596339}" destId="{49A1AD99-B592-4EAB-A5E3-22442A4577CE}" srcOrd="0" destOrd="0" presId="urn:microsoft.com/office/officeart/2005/8/layout/bProcess4"/>
    <dgm:cxn modelId="{0D3110EC-E271-4B0E-9A08-6EB88BEF0E8D}" type="presParOf" srcId="{49A1AD99-B592-4EAB-A5E3-22442A4577CE}" destId="{D0B58C7F-F227-4579-96A3-969C6EB648ED}" srcOrd="0" destOrd="0" presId="urn:microsoft.com/office/officeart/2005/8/layout/bProcess4"/>
    <dgm:cxn modelId="{D1AD9089-4124-460B-96DE-53EA0CFB83BE}" type="presParOf" srcId="{49A1AD99-B592-4EAB-A5E3-22442A4577CE}" destId="{104418E4-0F9E-4EBF-973A-35C1CB773A95}" srcOrd="1" destOrd="0" presId="urn:microsoft.com/office/officeart/2005/8/layout/bProcess4"/>
    <dgm:cxn modelId="{404305C0-B689-444A-9D9C-6679FB25895E}" type="presParOf" srcId="{C5CA5011-5BB0-423F-A0D3-C46CA1596339}" destId="{D0255514-5499-4EBF-9177-28E6CDC4A97B}" srcOrd="1" destOrd="0" presId="urn:microsoft.com/office/officeart/2005/8/layout/bProcess4"/>
    <dgm:cxn modelId="{FD726A02-707B-4324-A1A2-B4EF4E6E78C8}" type="presParOf" srcId="{C5CA5011-5BB0-423F-A0D3-C46CA1596339}" destId="{4DB60240-8D9D-47BE-B2A4-AFFA01AB7837}" srcOrd="2" destOrd="0" presId="urn:microsoft.com/office/officeart/2005/8/layout/bProcess4"/>
    <dgm:cxn modelId="{B4FECF0A-9947-4EDC-A26D-F3A5C42066DE}" type="presParOf" srcId="{4DB60240-8D9D-47BE-B2A4-AFFA01AB7837}" destId="{31D239B1-7B0F-4E4D-BBCC-6059DCEDCF23}" srcOrd="0" destOrd="0" presId="urn:microsoft.com/office/officeart/2005/8/layout/bProcess4"/>
    <dgm:cxn modelId="{0494DFF6-968C-403E-9571-EB70914E866E}" type="presParOf" srcId="{4DB60240-8D9D-47BE-B2A4-AFFA01AB7837}" destId="{DAB09961-FA89-44FF-8BE0-AE05EAD1F6CD}" srcOrd="1" destOrd="0" presId="urn:microsoft.com/office/officeart/2005/8/layout/bProcess4"/>
    <dgm:cxn modelId="{8F358CB1-F50A-4253-AA16-1B0786815BDB}" type="presParOf" srcId="{C5CA5011-5BB0-423F-A0D3-C46CA1596339}" destId="{E008D63B-E6A0-4121-AB4A-64AE5AC68287}" srcOrd="3" destOrd="0" presId="urn:microsoft.com/office/officeart/2005/8/layout/bProcess4"/>
    <dgm:cxn modelId="{33F71FCD-423B-4ED5-8B08-6A81B9CF0FAF}" type="presParOf" srcId="{C5CA5011-5BB0-423F-A0D3-C46CA1596339}" destId="{6931674E-6515-40F5-A2AC-5DB907F3FEC0}" srcOrd="4" destOrd="0" presId="urn:microsoft.com/office/officeart/2005/8/layout/bProcess4"/>
    <dgm:cxn modelId="{435CF714-D65B-44B6-810E-E1936D3ED335}" type="presParOf" srcId="{6931674E-6515-40F5-A2AC-5DB907F3FEC0}" destId="{CDEC533F-3C1A-44C5-B7F1-F2ED8D69A96F}" srcOrd="0" destOrd="0" presId="urn:microsoft.com/office/officeart/2005/8/layout/bProcess4"/>
    <dgm:cxn modelId="{2121428C-DAA2-4E0D-8A1C-1704B1BD7DB3}" type="presParOf" srcId="{6931674E-6515-40F5-A2AC-5DB907F3FEC0}" destId="{6598C296-6B74-4974-A0ED-CB35E4C49BAC}" srcOrd="1" destOrd="0" presId="urn:microsoft.com/office/officeart/2005/8/layout/bProcess4"/>
    <dgm:cxn modelId="{ACE6549C-3CFD-4DB1-A547-6AA21B8EDD72}" type="presParOf" srcId="{C5CA5011-5BB0-423F-A0D3-C46CA1596339}" destId="{5BBA4134-896E-498F-B26A-83C6129BA92F}" srcOrd="5" destOrd="0" presId="urn:microsoft.com/office/officeart/2005/8/layout/bProcess4"/>
    <dgm:cxn modelId="{3E54D182-3DAD-4863-8572-66A13614DDB0}" type="presParOf" srcId="{C5CA5011-5BB0-423F-A0D3-C46CA1596339}" destId="{E86670DA-E813-49F7-ABE7-8E76241C19AA}" srcOrd="6" destOrd="0" presId="urn:microsoft.com/office/officeart/2005/8/layout/bProcess4"/>
    <dgm:cxn modelId="{8019D819-362C-4B2C-AB17-8100203D22D5}" type="presParOf" srcId="{E86670DA-E813-49F7-ABE7-8E76241C19AA}" destId="{9D951351-FBE8-44C4-BDA8-84AFFF40857A}" srcOrd="0" destOrd="0" presId="urn:microsoft.com/office/officeart/2005/8/layout/bProcess4"/>
    <dgm:cxn modelId="{DEAB358A-6E0C-44EA-8E16-C27E6CECA619}" type="presParOf" srcId="{E86670DA-E813-49F7-ABE7-8E76241C19AA}" destId="{4B689468-59F9-4825-BF74-059C3E4101A1}" srcOrd="1" destOrd="0" presId="urn:microsoft.com/office/officeart/2005/8/layout/bProcess4"/>
    <dgm:cxn modelId="{07CEB278-17C4-4510-8CF3-2669816345A1}" type="presParOf" srcId="{C5CA5011-5BB0-423F-A0D3-C46CA1596339}" destId="{1165FE66-7A24-4613-B7DD-65B413EF2595}" srcOrd="7" destOrd="0" presId="urn:microsoft.com/office/officeart/2005/8/layout/bProcess4"/>
    <dgm:cxn modelId="{093CFE74-B3A8-4B2C-8527-3D6C8D5991E6}" type="presParOf" srcId="{C5CA5011-5BB0-423F-A0D3-C46CA1596339}" destId="{546D10A1-90F5-4F5E-94B1-A589147AA6B8}" srcOrd="8" destOrd="0" presId="urn:microsoft.com/office/officeart/2005/8/layout/bProcess4"/>
    <dgm:cxn modelId="{E2A16BE8-03DB-4385-B180-BED36363A38E}" type="presParOf" srcId="{546D10A1-90F5-4F5E-94B1-A589147AA6B8}" destId="{6AF011BE-985A-4A8A-A9B9-2A1AA5396FF9}" srcOrd="0" destOrd="0" presId="urn:microsoft.com/office/officeart/2005/8/layout/bProcess4"/>
    <dgm:cxn modelId="{D9C83E45-68FD-4D4B-BA73-E7D2291D8DFB}" type="presParOf" srcId="{546D10A1-90F5-4F5E-94B1-A589147AA6B8}" destId="{C7FE1772-E6D7-484E-B8B2-A4CE4786766B}" srcOrd="1" destOrd="0" presId="urn:microsoft.com/office/officeart/2005/8/layout/bProcess4"/>
    <dgm:cxn modelId="{3112D076-DBF7-4529-ABB7-02DDA6B6E7D9}" type="presParOf" srcId="{C5CA5011-5BB0-423F-A0D3-C46CA1596339}" destId="{B1A8E217-128E-4FEA-8DA9-293C26E80F90}" srcOrd="9" destOrd="0" presId="urn:microsoft.com/office/officeart/2005/8/layout/bProcess4"/>
    <dgm:cxn modelId="{9BA38802-7DFB-4EA7-8863-F6012C23E9BE}" type="presParOf" srcId="{C5CA5011-5BB0-423F-A0D3-C46CA1596339}" destId="{9D99A236-7B04-407E-A17B-C78B7411AC35}" srcOrd="10" destOrd="0" presId="urn:microsoft.com/office/officeart/2005/8/layout/bProcess4"/>
    <dgm:cxn modelId="{A9F16149-2029-4429-80D0-A16B49FEA583}" type="presParOf" srcId="{9D99A236-7B04-407E-A17B-C78B7411AC35}" destId="{945908FC-55D5-48F3-A97B-39377DF47331}" srcOrd="0" destOrd="0" presId="urn:microsoft.com/office/officeart/2005/8/layout/bProcess4"/>
    <dgm:cxn modelId="{8C90FF18-A84D-4668-80B2-A8261A7BB87B}" type="presParOf" srcId="{9D99A236-7B04-407E-A17B-C78B7411AC35}" destId="{C4293110-B6A1-455C-A759-01DC5AB3D4E3}" srcOrd="1" destOrd="0" presId="urn:microsoft.com/office/officeart/2005/8/layout/bProcess4"/>
    <dgm:cxn modelId="{5FAC801D-6C4D-4760-9942-3875E6632D48}" type="presParOf" srcId="{C5CA5011-5BB0-423F-A0D3-C46CA1596339}" destId="{332866FB-CCC2-4711-B5A9-BB97809DED26}" srcOrd="11" destOrd="0" presId="urn:microsoft.com/office/officeart/2005/8/layout/bProcess4"/>
    <dgm:cxn modelId="{204E395C-7F38-4F3B-8C0C-6FCCB6B9C914}" type="presParOf" srcId="{C5CA5011-5BB0-423F-A0D3-C46CA1596339}" destId="{6F3370B6-F3E4-4E6E-A734-A03A8C211B78}" srcOrd="12" destOrd="0" presId="urn:microsoft.com/office/officeart/2005/8/layout/bProcess4"/>
    <dgm:cxn modelId="{B4A74A1E-3A98-46C0-9878-72AAB5D92977}" type="presParOf" srcId="{6F3370B6-F3E4-4E6E-A734-A03A8C211B78}" destId="{7FC9CAE5-96AA-474D-8F57-A7623A1E8DA7}" srcOrd="0" destOrd="0" presId="urn:microsoft.com/office/officeart/2005/8/layout/bProcess4"/>
    <dgm:cxn modelId="{8AD8CD1D-766A-40D8-9C98-07CB455B3571}" type="presParOf" srcId="{6F3370B6-F3E4-4E6E-A734-A03A8C211B78}" destId="{5D54312D-0669-4165-8C08-C222DC88C55E}" srcOrd="1" destOrd="0" presId="urn:microsoft.com/office/officeart/2005/8/layout/bProcess4"/>
    <dgm:cxn modelId="{14D47780-1F12-4F7F-A5BB-C870DBD5E888}" type="presParOf" srcId="{C5CA5011-5BB0-423F-A0D3-C46CA1596339}" destId="{8EF38606-AA96-4555-A9E7-89A415560063}" srcOrd="13" destOrd="0" presId="urn:microsoft.com/office/officeart/2005/8/layout/bProcess4"/>
    <dgm:cxn modelId="{679941DD-320B-4B86-91DD-BBBC7F88992E}" type="presParOf" srcId="{C5CA5011-5BB0-423F-A0D3-C46CA1596339}" destId="{EA1DCFB1-F884-4CC3-923C-B33FD1CF3682}" srcOrd="14" destOrd="0" presId="urn:microsoft.com/office/officeart/2005/8/layout/bProcess4"/>
    <dgm:cxn modelId="{6A76DCF7-2198-448C-B6FD-CB83E77B0CDE}" type="presParOf" srcId="{EA1DCFB1-F884-4CC3-923C-B33FD1CF3682}" destId="{99E1BDA6-0667-4BE2-8107-24416B3843A0}" srcOrd="0" destOrd="0" presId="urn:microsoft.com/office/officeart/2005/8/layout/bProcess4"/>
    <dgm:cxn modelId="{A818309D-ACAA-4BA1-8919-F9827B67AE55}" type="presParOf" srcId="{EA1DCFB1-F884-4CC3-923C-B33FD1CF3682}" destId="{A2C4BA3F-D28D-4020-99F5-525E768BB41C}" srcOrd="1" destOrd="0" presId="urn:microsoft.com/office/officeart/2005/8/layout/bProcess4"/>
    <dgm:cxn modelId="{E6D4FC5D-FB6F-47F7-B6D0-D2357FF8B530}" type="presParOf" srcId="{C5CA5011-5BB0-423F-A0D3-C46CA1596339}" destId="{C52EE8E5-7956-4107-AEA7-F0AB7D40E889}" srcOrd="15" destOrd="0" presId="urn:microsoft.com/office/officeart/2005/8/layout/bProcess4"/>
    <dgm:cxn modelId="{E7363FBF-C032-4224-82AF-07A5DCAA490F}" type="presParOf" srcId="{C5CA5011-5BB0-423F-A0D3-C46CA1596339}" destId="{71AC6566-CCA7-46E0-AD4D-F28819D75B1C}" srcOrd="16" destOrd="0" presId="urn:microsoft.com/office/officeart/2005/8/layout/bProcess4"/>
    <dgm:cxn modelId="{366F02A4-4B2C-45F2-920C-95552DF94D01}" type="presParOf" srcId="{71AC6566-CCA7-46E0-AD4D-F28819D75B1C}" destId="{75C14901-8D0A-4685-BCAB-D3450D62B7CC}" srcOrd="0" destOrd="0" presId="urn:microsoft.com/office/officeart/2005/8/layout/bProcess4"/>
    <dgm:cxn modelId="{D4E89F07-39AF-45AD-AA5D-56369E13E729}" type="presParOf" srcId="{71AC6566-CCA7-46E0-AD4D-F28819D75B1C}" destId="{B1F252D4-5738-4E35-BAD3-09E104603A0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55514-5499-4EBF-9177-28E6CDC4A97B}">
      <dsp:nvSpPr>
        <dsp:cNvPr id="0" name=""/>
        <dsp:cNvSpPr/>
      </dsp:nvSpPr>
      <dsp:spPr>
        <a:xfrm rot="5400000">
          <a:off x="-346561" y="1206856"/>
          <a:ext cx="1533801" cy="1852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418E4-0F9E-4EBF-973A-35C1CB773A95}">
      <dsp:nvSpPr>
        <dsp:cNvPr id="0" name=""/>
        <dsp:cNvSpPr/>
      </dsp:nvSpPr>
      <dsp:spPr>
        <a:xfrm>
          <a:off x="3792" y="224312"/>
          <a:ext cx="2058170" cy="1234902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b="1" kern="1200" dirty="0" err="1">
              <a:latin typeface="Arial" panose="020B0604020202020204" pitchFamily="34" charset="0"/>
              <a:cs typeface="Arial" panose="020B0604020202020204" pitchFamily="34" charset="0"/>
            </a:rPr>
            <a:t>O‘zbeklar</a:t>
          </a:r>
          <a:endParaRPr lang="ru-RU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61" y="260481"/>
        <a:ext cx="1985832" cy="1162564"/>
      </dsp:txXfrm>
    </dsp:sp>
    <dsp:sp modelId="{E008D63B-E6A0-4121-AB4A-64AE5AC68287}">
      <dsp:nvSpPr>
        <dsp:cNvPr id="0" name=""/>
        <dsp:cNvSpPr/>
      </dsp:nvSpPr>
      <dsp:spPr>
        <a:xfrm rot="5400000">
          <a:off x="-346561" y="2750483"/>
          <a:ext cx="1533801" cy="185235"/>
        </a:xfrm>
        <a:prstGeom prst="rect">
          <a:avLst/>
        </a:prstGeom>
        <a:solidFill>
          <a:schemeClr val="accent4">
            <a:hueOff val="1485099"/>
            <a:satOff val="-6853"/>
            <a:lumOff val="252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09961-FA89-44FF-8BE0-AE05EAD1F6CD}">
      <dsp:nvSpPr>
        <dsp:cNvPr id="0" name=""/>
        <dsp:cNvSpPr/>
      </dsp:nvSpPr>
      <dsp:spPr>
        <a:xfrm>
          <a:off x="3792" y="1767939"/>
          <a:ext cx="2058170" cy="1234902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Arial" panose="020B0604020202020204" pitchFamily="34" charset="0"/>
              <a:cs typeface="Arial" panose="020B0604020202020204" pitchFamily="34" charset="0"/>
            </a:rPr>
            <a:t>Qozoqlar</a:t>
          </a:r>
          <a:endParaRPr lang="ru-RU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61" y="1804108"/>
        <a:ext cx="1985832" cy="1162564"/>
      </dsp:txXfrm>
    </dsp:sp>
    <dsp:sp modelId="{5BBA4134-896E-498F-B26A-83C6129BA92F}">
      <dsp:nvSpPr>
        <dsp:cNvPr id="0" name=""/>
        <dsp:cNvSpPr/>
      </dsp:nvSpPr>
      <dsp:spPr>
        <a:xfrm>
          <a:off x="425252" y="3522297"/>
          <a:ext cx="2727540" cy="185235"/>
        </a:xfrm>
        <a:prstGeom prst="rect">
          <a:avLst/>
        </a:prstGeom>
        <a:solidFill>
          <a:schemeClr val="accent4">
            <a:hueOff val="2970198"/>
            <a:satOff val="-13705"/>
            <a:lumOff val="504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8C296-6B74-4974-A0ED-CB35E4C49BAC}">
      <dsp:nvSpPr>
        <dsp:cNvPr id="0" name=""/>
        <dsp:cNvSpPr/>
      </dsp:nvSpPr>
      <dsp:spPr>
        <a:xfrm>
          <a:off x="3792" y="3311567"/>
          <a:ext cx="2058170" cy="1234902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Arial" panose="020B0604020202020204" pitchFamily="34" charset="0"/>
              <a:cs typeface="Arial" panose="020B0604020202020204" pitchFamily="34" charset="0"/>
            </a:rPr>
            <a:t>Tojiklar</a:t>
          </a:r>
          <a:r>
            <a:rPr lang="en-US" sz="2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61" y="3347736"/>
        <a:ext cx="1985832" cy="1162564"/>
      </dsp:txXfrm>
    </dsp:sp>
    <dsp:sp modelId="{1165FE66-7A24-4613-B7DD-65B413EF2595}">
      <dsp:nvSpPr>
        <dsp:cNvPr id="0" name=""/>
        <dsp:cNvSpPr/>
      </dsp:nvSpPr>
      <dsp:spPr>
        <a:xfrm rot="16200000">
          <a:off x="2390805" y="2750483"/>
          <a:ext cx="1533801" cy="185235"/>
        </a:xfrm>
        <a:prstGeom prst="rect">
          <a:avLst/>
        </a:prstGeom>
        <a:solidFill>
          <a:schemeClr val="accent4">
            <a:hueOff val="4455297"/>
            <a:satOff val="-20558"/>
            <a:lumOff val="756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89468-59F9-4825-BF74-059C3E4101A1}">
      <dsp:nvSpPr>
        <dsp:cNvPr id="0" name=""/>
        <dsp:cNvSpPr/>
      </dsp:nvSpPr>
      <dsp:spPr>
        <a:xfrm>
          <a:off x="2741158" y="3311567"/>
          <a:ext cx="2058170" cy="1234902"/>
        </a:xfrm>
        <a:prstGeom prst="roundRect">
          <a:avLst>
            <a:gd name="adj" fmla="val 10000"/>
          </a:avLst>
        </a:prstGeom>
        <a:solidFill>
          <a:schemeClr val="accent4">
            <a:hueOff val="3898385"/>
            <a:satOff val="-17988"/>
            <a:lumOff val="662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Arial" panose="020B0604020202020204" pitchFamily="34" charset="0"/>
              <a:cs typeface="Arial" panose="020B0604020202020204" pitchFamily="34" charset="0"/>
            </a:rPr>
            <a:t>Ruslar</a:t>
          </a:r>
          <a:r>
            <a:rPr lang="en-US" sz="2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7327" y="3347736"/>
        <a:ext cx="1985832" cy="1162564"/>
      </dsp:txXfrm>
    </dsp:sp>
    <dsp:sp modelId="{B1A8E217-128E-4FEA-8DA9-293C26E80F90}">
      <dsp:nvSpPr>
        <dsp:cNvPr id="0" name=""/>
        <dsp:cNvSpPr/>
      </dsp:nvSpPr>
      <dsp:spPr>
        <a:xfrm rot="16200000">
          <a:off x="2390805" y="1206856"/>
          <a:ext cx="1533801" cy="185235"/>
        </a:xfrm>
        <a:prstGeom prst="rect">
          <a:avLst/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E1772-E6D7-484E-B8B2-A4CE4786766B}">
      <dsp:nvSpPr>
        <dsp:cNvPr id="0" name=""/>
        <dsp:cNvSpPr/>
      </dsp:nvSpPr>
      <dsp:spPr>
        <a:xfrm>
          <a:off x="2741158" y="1767939"/>
          <a:ext cx="2058170" cy="123490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Arial" panose="020B0604020202020204" pitchFamily="34" charset="0"/>
              <a:cs typeface="Arial" panose="020B0604020202020204" pitchFamily="34" charset="0"/>
            </a:rPr>
            <a:t>Tatarlar</a:t>
          </a:r>
          <a:r>
            <a:rPr lang="en-US" sz="2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7327" y="1804108"/>
        <a:ext cx="1985832" cy="1162564"/>
      </dsp:txXfrm>
    </dsp:sp>
    <dsp:sp modelId="{332866FB-CCC2-4711-B5A9-BB97809DED26}">
      <dsp:nvSpPr>
        <dsp:cNvPr id="0" name=""/>
        <dsp:cNvSpPr/>
      </dsp:nvSpPr>
      <dsp:spPr>
        <a:xfrm>
          <a:off x="3162619" y="435042"/>
          <a:ext cx="2727540" cy="185235"/>
        </a:xfrm>
        <a:prstGeom prst="rect">
          <a:avLst/>
        </a:prstGeom>
        <a:solidFill>
          <a:schemeClr val="accent4">
            <a:hueOff val="7425494"/>
            <a:satOff val="-34263"/>
            <a:lumOff val="1261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93110-B6A1-455C-A759-01DC5AB3D4E3}">
      <dsp:nvSpPr>
        <dsp:cNvPr id="0" name=""/>
        <dsp:cNvSpPr/>
      </dsp:nvSpPr>
      <dsp:spPr>
        <a:xfrm>
          <a:off x="2741158" y="224312"/>
          <a:ext cx="2058170" cy="123490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Arial" panose="020B0604020202020204" pitchFamily="34" charset="0"/>
              <a:cs typeface="Arial" panose="020B0604020202020204" pitchFamily="34" charset="0"/>
            </a:rPr>
            <a:t>Qoraqal</a:t>
          </a:r>
          <a:r>
            <a:rPr lang="en-US" sz="2600" b="1" kern="1200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Arial" panose="020B0604020202020204" pitchFamily="34" charset="0"/>
              <a:cs typeface="Arial" panose="020B0604020202020204" pitchFamily="34" charset="0"/>
            </a:rPr>
            <a:t>poqlar</a:t>
          </a:r>
          <a:endParaRPr lang="ru-RU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7327" y="260481"/>
        <a:ext cx="1985832" cy="1162564"/>
      </dsp:txXfrm>
    </dsp:sp>
    <dsp:sp modelId="{8EF38606-AA96-4555-A9E7-89A415560063}">
      <dsp:nvSpPr>
        <dsp:cNvPr id="0" name=""/>
        <dsp:cNvSpPr/>
      </dsp:nvSpPr>
      <dsp:spPr>
        <a:xfrm rot="5400000">
          <a:off x="5128171" y="1206856"/>
          <a:ext cx="1533801" cy="185235"/>
        </a:xfrm>
        <a:prstGeom prst="rect">
          <a:avLst/>
        </a:prstGeom>
        <a:solidFill>
          <a:schemeClr val="accent4">
            <a:hueOff val="8910593"/>
            <a:satOff val="-41115"/>
            <a:lumOff val="1513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4312D-0669-4165-8C08-C222DC88C55E}">
      <dsp:nvSpPr>
        <dsp:cNvPr id="0" name=""/>
        <dsp:cNvSpPr/>
      </dsp:nvSpPr>
      <dsp:spPr>
        <a:xfrm>
          <a:off x="5478525" y="224312"/>
          <a:ext cx="2058170" cy="123490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Arial" panose="020B0604020202020204" pitchFamily="34" charset="0"/>
              <a:cs typeface="Arial" panose="020B0604020202020204" pitchFamily="34" charset="0"/>
            </a:rPr>
            <a:t>Koreyslar</a:t>
          </a:r>
          <a:r>
            <a:rPr lang="en-US" sz="2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14694" y="260481"/>
        <a:ext cx="1985832" cy="1162564"/>
      </dsp:txXfrm>
    </dsp:sp>
    <dsp:sp modelId="{C52EE8E5-7956-4107-AEA7-F0AB7D40E889}">
      <dsp:nvSpPr>
        <dsp:cNvPr id="0" name=""/>
        <dsp:cNvSpPr/>
      </dsp:nvSpPr>
      <dsp:spPr>
        <a:xfrm rot="5400000">
          <a:off x="5128171" y="2750483"/>
          <a:ext cx="1533801" cy="185235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4BA3F-D28D-4020-99F5-525E768BB41C}">
      <dsp:nvSpPr>
        <dsp:cNvPr id="0" name=""/>
        <dsp:cNvSpPr/>
      </dsp:nvSpPr>
      <dsp:spPr>
        <a:xfrm>
          <a:off x="5478525" y="1767939"/>
          <a:ext cx="2058170" cy="123490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Arial" panose="020B0604020202020204" pitchFamily="34" charset="0"/>
              <a:cs typeface="Arial" panose="020B0604020202020204" pitchFamily="34" charset="0"/>
            </a:rPr>
            <a:t>Turkmanlar</a:t>
          </a:r>
          <a:endParaRPr lang="ru-RU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14694" y="1804108"/>
        <a:ext cx="1985832" cy="1162564"/>
      </dsp:txXfrm>
    </dsp:sp>
    <dsp:sp modelId="{B1F252D4-5738-4E35-BAD3-09E104603A0F}">
      <dsp:nvSpPr>
        <dsp:cNvPr id="0" name=""/>
        <dsp:cNvSpPr/>
      </dsp:nvSpPr>
      <dsp:spPr>
        <a:xfrm>
          <a:off x="5478525" y="3311567"/>
          <a:ext cx="2058170" cy="123490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 err="1">
              <a:latin typeface="Arial" panose="020B0604020202020204" pitchFamily="34" charset="0"/>
              <a:cs typeface="Arial" panose="020B0604020202020204" pitchFamily="34" charset="0"/>
            </a:rPr>
            <a:t>Qirg‘izlar</a:t>
          </a:r>
          <a:endParaRPr lang="ru-RU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14694" y="3347736"/>
        <a:ext cx="1985832" cy="1162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64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8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9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A46FC-AF03-47E1-9A8F-12CADA7B6C3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ED33E-4D3E-4317-BF32-9FFC3BE179C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08600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A6B3A-3155-4F26-A71D-1FE4885A1DC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8D9F26-E39A-4A8B-8E82-05C735995C5A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86532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FC690-FB9D-47C3-BF48-945945BFC74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229831-81D6-4AEE-B8C2-933291FCB0A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01833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83BC-7D66-4E74-BF51-E7F10D9FC0C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C5888F-310F-47AF-ABF5-D5814E3C6B6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36240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9ACFF-40EA-4AD5-B0EB-1652831960B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254EC6-C48A-4B66-B3E6-4FA865AEC21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70687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32752-F2AF-4942-88C9-26D843648C9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0366A2-BBFC-4F03-BB38-E8C52DC3F71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505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8796B-EFF0-45D1-97FB-0F79F01DFC9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3EC6A0-5DF5-497E-9DF4-BBA702267FF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6210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B4870-C4D6-420D-B258-29BA42EB309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CDDA38-2E21-465F-81EE-97CCBAB8359B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0851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06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D052C-480B-4EA9-A021-797CDBCD02A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F3C23A-41E0-45DF-9969-6E9185C687CF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95759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6E71DE-8556-4C49-80F4-D1AD4044417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B5844-0449-4EE1-AF29-C77CA835A573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58703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E5521-679C-4E5C-B1F8-AA97AE465DA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0537D3-EFC7-4699-BFF7-C1C63BA48A2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56516"/>
      </p:ext>
    </p:extLst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913245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6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0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6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7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3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1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59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375AE-5617-4C2D-8ABD-AD664B6A9F0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4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E0129-4B21-44BC-A65A-9E06D7DD90B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E644D-629C-40CD-A011-E062ABECA4E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1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wheel spokes="1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2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1588" y="4763"/>
            <a:ext cx="12190412" cy="1976437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>
              <a:cxn ang="0">
                <a:pos x="5759640" y="0"/>
              </a:cxn>
              <a:cxn ang="0">
                <a:pos x="0" y="0"/>
              </a:cxn>
              <a:cxn ang="0">
                <a:pos x="0" y="1020953"/>
              </a:cxn>
              <a:cxn ang="0">
                <a:pos x="5759640" y="1020953"/>
              </a:cxn>
              <a:cxn ang="0">
                <a:pos x="5759640" y="0"/>
              </a:cxn>
            </a:cxnLst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66C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3" name="object 4"/>
          <p:cNvSpPr txBox="1">
            <a:spLocks noChangeArrowheads="1"/>
          </p:cNvSpPr>
          <p:nvPr/>
        </p:nvSpPr>
        <p:spPr bwMode="auto">
          <a:xfrm>
            <a:off x="1241976" y="2058988"/>
            <a:ext cx="10431465" cy="372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9525" rIns="0" bIns="0">
            <a:spAutoFit/>
          </a:bodyPr>
          <a:lstStyle/>
          <a:p>
            <a:pPr marL="38100" algn="ctr" defTabSz="685800"/>
            <a:r>
              <a:rPr lang="en-US" altLang="ru-RU" sz="4800" b="1" dirty="0" err="1">
                <a:latin typeface="Arial" pitchFamily="34" charset="0"/>
                <a:cs typeface="Arial" pitchFamily="34" charset="0"/>
              </a:rPr>
              <a:t>Mavzu</a:t>
            </a:r>
            <a:r>
              <a:rPr lang="en-US" altLang="ru-RU" sz="48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38100" algn="ctr" defTabSz="685800"/>
            <a:r>
              <a:rPr lang="en-US" altLang="ru-RU" sz="4800" b="1" dirty="0" err="1">
                <a:latin typeface="Arial" pitchFamily="34" charset="0"/>
                <a:cs typeface="Arial" pitchFamily="34" charset="0"/>
              </a:rPr>
              <a:t>O‘rta</a:t>
            </a:r>
            <a:r>
              <a:rPr lang="en-US" altLang="ru-RU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800" b="1" dirty="0" err="1">
                <a:latin typeface="Arial" pitchFamily="34" charset="0"/>
                <a:cs typeface="Arial" pitchFamily="34" charset="0"/>
              </a:rPr>
              <a:t>Osiyoning</a:t>
            </a:r>
            <a:r>
              <a:rPr lang="en-US" altLang="ru-RU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800" b="1" dirty="0" err="1">
                <a:latin typeface="Arial" pitchFamily="34" charset="0"/>
                <a:cs typeface="Arial" pitchFamily="34" charset="0"/>
              </a:rPr>
              <a:t>ekologik</a:t>
            </a:r>
            <a:r>
              <a:rPr lang="en-US" altLang="ru-RU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800" b="1" dirty="0" err="1">
                <a:latin typeface="Arial" pitchFamily="34" charset="0"/>
                <a:cs typeface="Arial" pitchFamily="34" charset="0"/>
              </a:rPr>
              <a:t>muammolari</a:t>
            </a:r>
            <a:r>
              <a:rPr lang="en-US" altLang="ru-RU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800" b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altLang="ru-RU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800" b="1" dirty="0" err="1">
                <a:latin typeface="Arial" pitchFamily="34" charset="0"/>
                <a:cs typeface="Arial" pitchFamily="34" charset="0"/>
              </a:rPr>
              <a:t>tabiatini</a:t>
            </a:r>
            <a:r>
              <a:rPr lang="en-US" altLang="ru-RU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800" b="1" dirty="0" err="1">
                <a:latin typeface="Arial" pitchFamily="34" charset="0"/>
                <a:cs typeface="Arial" pitchFamily="34" charset="0"/>
              </a:rPr>
              <a:t>muhofaza</a:t>
            </a:r>
            <a:r>
              <a:rPr lang="en-US" altLang="ru-RU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800" b="1" dirty="0" err="1">
                <a:latin typeface="Arial" pitchFamily="34" charset="0"/>
                <a:cs typeface="Arial" pitchFamily="34" charset="0"/>
              </a:rPr>
              <a:t>qilish</a:t>
            </a:r>
            <a:r>
              <a:rPr lang="en-US" altLang="ru-RU" sz="48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ru-RU" sz="4800" b="1" dirty="0" err="1">
                <a:latin typeface="Arial" pitchFamily="34" charset="0"/>
                <a:cs typeface="Arial" pitchFamily="34" charset="0"/>
              </a:rPr>
              <a:t>O‘zbekistonning</a:t>
            </a:r>
            <a:r>
              <a:rPr lang="en-US" altLang="ru-RU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800" b="1" dirty="0" err="1">
                <a:latin typeface="Arial" pitchFamily="34" charset="0"/>
                <a:cs typeface="Arial" pitchFamily="34" charset="0"/>
              </a:rPr>
              <a:t>geografik</a:t>
            </a:r>
            <a:r>
              <a:rPr lang="en-US" altLang="ru-RU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800" b="1" dirty="0" err="1">
                <a:latin typeface="Arial" pitchFamily="34" charset="0"/>
                <a:cs typeface="Arial" pitchFamily="34" charset="0"/>
              </a:rPr>
              <a:t>o‘rni</a:t>
            </a:r>
            <a:r>
              <a:rPr lang="en-US" altLang="ru-RU" sz="4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ru-RU" sz="4800" b="1" dirty="0" err="1">
                <a:latin typeface="Arial" pitchFamily="34" charset="0"/>
                <a:cs typeface="Arial" pitchFamily="34" charset="0"/>
              </a:rPr>
              <a:t>chegaralari</a:t>
            </a:r>
            <a:r>
              <a:rPr lang="en-US" altLang="ru-RU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800" b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altLang="ru-RU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800" b="1" dirty="0" err="1">
                <a:latin typeface="Arial" pitchFamily="34" charset="0"/>
                <a:cs typeface="Arial" pitchFamily="34" charset="0"/>
              </a:rPr>
              <a:t>maydoni</a:t>
            </a:r>
            <a:endParaRPr lang="uz-Cyrl-UZ" alt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object 5"/>
          <p:cNvSpPr>
            <a:spLocks noChangeArrowheads="1"/>
          </p:cNvSpPr>
          <p:nvPr/>
        </p:nvSpPr>
        <p:spPr bwMode="auto">
          <a:xfrm>
            <a:off x="451681" y="2238401"/>
            <a:ext cx="728662" cy="20097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>
              <a:cxn ang="0">
                <a:pos x="343828" y="0"/>
              </a:cxn>
              <a:cxn ang="0">
                <a:pos x="0" y="0"/>
              </a:cxn>
              <a:cxn ang="0">
                <a:pos x="0" y="680466"/>
              </a:cxn>
              <a:cxn ang="0">
                <a:pos x="343828" y="680466"/>
              </a:cxn>
              <a:cxn ang="0">
                <a:pos x="343828" y="0"/>
              </a:cxn>
            </a:cxnLst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5" name="object 9"/>
          <p:cNvSpPr>
            <a:spLocks noChangeArrowheads="1"/>
          </p:cNvSpPr>
          <p:nvPr/>
        </p:nvSpPr>
        <p:spPr bwMode="auto">
          <a:xfrm>
            <a:off x="9891713" y="422275"/>
            <a:ext cx="1925637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>
              <a:cxn ang="0">
                <a:pos x="603605" y="0"/>
              </a:cxn>
              <a:cxn ang="0">
                <a:pos x="0" y="0"/>
              </a:cxn>
              <a:cxn ang="0">
                <a:pos x="0" y="603618"/>
              </a:cxn>
              <a:cxn ang="0">
                <a:pos x="603605" y="603618"/>
              </a:cxn>
              <a:cxn ang="0">
                <a:pos x="603605" y="0"/>
              </a:cxn>
            </a:cxnLst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6" name="object 10"/>
          <p:cNvSpPr>
            <a:spLocks noChangeArrowheads="1"/>
          </p:cNvSpPr>
          <p:nvPr/>
        </p:nvSpPr>
        <p:spPr bwMode="auto">
          <a:xfrm>
            <a:off x="9928225" y="409575"/>
            <a:ext cx="182880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>
              <a:cxn ang="0">
                <a:pos x="0" y="0"/>
              </a:cxn>
              <a:cxn ang="0">
                <a:pos x="603605" y="0"/>
              </a:cxn>
              <a:cxn ang="0">
                <a:pos x="603605" y="603618"/>
              </a:cxn>
              <a:cxn ang="0">
                <a:pos x="0" y="603618"/>
              </a:cxn>
              <a:cxn ang="0">
                <a:pos x="0" y="0"/>
              </a:cxn>
            </a:cxnLst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107613" y="635000"/>
            <a:ext cx="587375" cy="766763"/>
          </a:xfrm>
          <a:prstGeom prst="rect">
            <a:avLst/>
          </a:prstGeom>
        </p:spPr>
        <p:txBody>
          <a:bodyPr lIns="0" tIns="33551" rIns="0" bIns="0">
            <a:spAutoFit/>
          </a:bodyPr>
          <a:lstStyle/>
          <a:p>
            <a:pPr defTabSz="1218848">
              <a:spcBef>
                <a:spcPts val="265"/>
              </a:spcBef>
              <a:defRPr/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endParaRPr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752138" y="795338"/>
            <a:ext cx="979487" cy="517525"/>
          </a:xfrm>
          <a:prstGeom prst="rect">
            <a:avLst/>
          </a:prstGeom>
        </p:spPr>
        <p:txBody>
          <a:bodyPr lIns="0" tIns="25498" rIns="0" bIns="0">
            <a:spAutoFit/>
          </a:bodyPr>
          <a:lstStyle/>
          <a:p>
            <a:pPr defTabSz="1218848">
              <a:spcBef>
                <a:spcPts val="201"/>
              </a:spcBef>
              <a:defRPr/>
            </a:pPr>
            <a:r>
              <a:rPr lang="en-US" sz="32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2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5129" name="object 2"/>
          <p:cNvSpPr txBox="1">
            <a:spLocks/>
          </p:cNvSpPr>
          <p:nvPr/>
        </p:nvSpPr>
        <p:spPr bwMode="auto">
          <a:xfrm>
            <a:off x="2201069" y="409575"/>
            <a:ext cx="71310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0910" rIns="0" bIns="0">
            <a:spAutoFit/>
          </a:bodyPr>
          <a:lstStyle/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GEOGRAFIYA</a:t>
            </a:r>
            <a:endParaRPr lang="ru-RU" alt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0" name="object 11"/>
          <p:cNvSpPr>
            <a:spLocks noChangeArrowheads="1"/>
          </p:cNvSpPr>
          <p:nvPr/>
        </p:nvSpPr>
        <p:spPr bwMode="auto">
          <a:xfrm>
            <a:off x="611982" y="261964"/>
            <a:ext cx="1054100" cy="1433513"/>
          </a:xfrm>
          <a:custGeom>
            <a:avLst/>
            <a:gdLst>
              <a:gd name="T0" fmla="*/ 0 w 335280"/>
              <a:gd name="T1" fmla="*/ 0 h 464184"/>
              <a:gd name="T2" fmla="*/ 335280 w 335280"/>
              <a:gd name="T3" fmla="*/ 464184 h 464184"/>
            </a:gdLst>
            <a:ahLst/>
            <a:cxnLst>
              <a:cxn ang="0">
                <a:pos x="67618" y="420771"/>
              </a:cxn>
              <a:cxn ang="0">
                <a:pos x="311425" y="463657"/>
              </a:cxn>
              <a:cxn ang="0">
                <a:pos x="83073" y="448203"/>
              </a:cxn>
              <a:cxn ang="0">
                <a:pos x="314902" y="420771"/>
              </a:cxn>
              <a:cxn ang="0">
                <a:pos x="299448" y="432748"/>
              </a:cxn>
              <a:cxn ang="0">
                <a:pos x="314902" y="432748"/>
              </a:cxn>
              <a:cxn ang="0">
                <a:pos x="183531" y="3477"/>
              </a:cxn>
              <a:cxn ang="0">
                <a:pos x="91752" y="35545"/>
              </a:cxn>
              <a:cxn ang="0">
                <a:pos x="6658" y="145194"/>
              </a:cxn>
              <a:cxn ang="0">
                <a:pos x="25451" y="284570"/>
              </a:cxn>
              <a:cxn ang="0">
                <a:pos x="135417" y="370384"/>
              </a:cxn>
              <a:cxn ang="0">
                <a:pos x="198986" y="417294"/>
              </a:cxn>
              <a:cxn ang="0">
                <a:pos x="138337" y="357127"/>
              </a:cxn>
              <a:cxn ang="0">
                <a:pos x="36736" y="278997"/>
              </a:cxn>
              <a:cxn ang="0">
                <a:pos x="19598" y="147996"/>
              </a:cxn>
              <a:cxn ang="0">
                <a:pos x="97726" y="46394"/>
              </a:cxn>
              <a:cxn ang="0">
                <a:pos x="198986" y="23183"/>
              </a:cxn>
              <a:cxn ang="0">
                <a:pos x="198986" y="23183"/>
              </a:cxn>
              <a:cxn ang="0">
                <a:pos x="141817" y="54226"/>
              </a:cxn>
              <a:cxn ang="0">
                <a:pos x="53770" y="146893"/>
              </a:cxn>
              <a:cxn ang="0">
                <a:pos x="71837" y="278493"/>
              </a:cxn>
              <a:cxn ang="0">
                <a:pos x="183531" y="340017"/>
              </a:cxn>
              <a:cxn ang="0">
                <a:pos x="199104" y="339989"/>
              </a:cxn>
              <a:cxn ang="0">
                <a:pos x="191260" y="324561"/>
              </a:cxn>
              <a:cxn ang="0">
                <a:pos x="98632" y="286118"/>
              </a:cxn>
              <a:cxn ang="0">
                <a:pos x="118873" y="248926"/>
              </a:cxn>
              <a:cxn ang="0">
                <a:pos x="65867" y="232409"/>
              </a:cxn>
              <a:cxn ang="0">
                <a:pos x="59889" y="193191"/>
              </a:cxn>
              <a:cxn ang="0">
                <a:pos x="62014" y="170009"/>
              </a:cxn>
              <a:cxn ang="0">
                <a:pos x="131371" y="154551"/>
              </a:cxn>
              <a:cxn ang="0">
                <a:pos x="108573" y="91125"/>
              </a:cxn>
              <a:cxn ang="0">
                <a:pos x="253050" y="62402"/>
              </a:cxn>
              <a:cxn ang="0">
                <a:pos x="198986" y="23183"/>
              </a:cxn>
              <a:cxn ang="0">
                <a:pos x="319500" y="166940"/>
              </a:cxn>
              <a:cxn ang="0">
                <a:pos x="264963" y="301475"/>
              </a:cxn>
              <a:cxn ang="0">
                <a:pos x="252263" y="324561"/>
              </a:cxn>
              <a:cxn ang="0">
                <a:pos x="330700" y="229768"/>
              </a:cxn>
              <a:cxn ang="0">
                <a:pos x="312558" y="118907"/>
              </a:cxn>
              <a:cxn ang="0">
                <a:pos x="142383" y="294328"/>
              </a:cxn>
              <a:cxn ang="0">
                <a:pos x="166629" y="275008"/>
              </a:cxn>
              <a:cxn ang="0">
                <a:pos x="148081" y="170009"/>
              </a:cxn>
              <a:cxn ang="0">
                <a:pos x="144893" y="275008"/>
              </a:cxn>
              <a:cxn ang="0">
                <a:pos x="207490" y="229320"/>
              </a:cxn>
              <a:cxn ang="0">
                <a:pos x="98046" y="231152"/>
              </a:cxn>
              <a:cxn ang="0">
                <a:pos x="114829" y="244872"/>
              </a:cxn>
              <a:cxn ang="0">
                <a:pos x="98046" y="231152"/>
              </a:cxn>
              <a:cxn ang="0">
                <a:pos x="128570" y="113403"/>
              </a:cxn>
              <a:cxn ang="0">
                <a:pos x="188650" y="178412"/>
              </a:cxn>
              <a:cxn ang="0">
                <a:pos x="212867" y="159091"/>
              </a:cxn>
              <a:cxn ang="0">
                <a:pos x="201693" y="62402"/>
              </a:cxn>
              <a:cxn ang="0">
                <a:pos x="191260" y="159091"/>
              </a:cxn>
              <a:cxn ang="0">
                <a:pos x="267097" y="126734"/>
              </a:cxn>
              <a:cxn ang="0">
                <a:pos x="267097" y="126734"/>
              </a:cxn>
              <a:cxn ang="0">
                <a:pos x="270760" y="147600"/>
              </a:cxn>
              <a:cxn ang="0">
                <a:pos x="268538" y="128182"/>
              </a:cxn>
              <a:cxn ang="0">
                <a:pos x="201693" y="62402"/>
              </a:cxn>
              <a:cxn ang="0">
                <a:pos x="271485" y="89391"/>
              </a:cxn>
              <a:cxn ang="0">
                <a:pos x="289953" y="128182"/>
              </a:cxn>
              <a:cxn ang="0">
                <a:pos x="292178" y="89761"/>
              </a:cxn>
            </a:cxnLst>
            <a:rect l="T0" t="T1" r="T2" b="T3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31" name="object 12"/>
          <p:cNvSpPr>
            <a:spLocks noChangeArrowheads="1"/>
          </p:cNvSpPr>
          <p:nvPr/>
        </p:nvSpPr>
        <p:spPr bwMode="auto">
          <a:xfrm>
            <a:off x="1233829" y="804862"/>
            <a:ext cx="257175" cy="349250"/>
          </a:xfrm>
          <a:custGeom>
            <a:avLst/>
            <a:gdLst>
              <a:gd name="T0" fmla="*/ 0 w 62229"/>
              <a:gd name="T1" fmla="*/ 0 h 108584"/>
              <a:gd name="T2" fmla="*/ 62229 w 62229"/>
              <a:gd name="T3" fmla="*/ 108584 h 108584"/>
            </a:gdLst>
            <a:ahLst/>
            <a:cxnLst>
              <a:cxn ang="0">
                <a:pos x="46944" y="0"/>
              </a:cxn>
              <a:cxn ang="0">
                <a:pos x="44046" y="388"/>
              </a:cxn>
              <a:cxn ang="0">
                <a:pos x="41704" y="2223"/>
              </a:cxn>
              <a:cxn ang="0">
                <a:pos x="3186" y="33036"/>
              </a:cxn>
              <a:cxn ang="0">
                <a:pos x="1061" y="34678"/>
              </a:cxn>
              <a:cxn ang="0">
                <a:pos x="0" y="37288"/>
              </a:cxn>
              <a:cxn ang="0">
                <a:pos x="288" y="39992"/>
              </a:cxn>
              <a:cxn ang="0">
                <a:pos x="8500" y="105677"/>
              </a:cxn>
              <a:cxn ang="0">
                <a:pos x="11686" y="108574"/>
              </a:cxn>
              <a:cxn ang="0">
                <a:pos x="16517" y="108574"/>
              </a:cxn>
              <a:cxn ang="0">
                <a:pos x="17481" y="108380"/>
              </a:cxn>
              <a:cxn ang="0">
                <a:pos x="60177" y="91285"/>
              </a:cxn>
              <a:cxn ang="0">
                <a:pos x="61001" y="90027"/>
              </a:cxn>
              <a:cxn ang="0">
                <a:pos x="22021" y="90027"/>
              </a:cxn>
              <a:cxn ang="0">
                <a:pos x="16035" y="42407"/>
              </a:cxn>
              <a:cxn ang="0">
                <a:pos x="40184" y="23086"/>
              </a:cxn>
              <a:cxn ang="0">
                <a:pos x="55742" y="23086"/>
              </a:cxn>
              <a:cxn ang="0">
                <a:pos x="54187" y="7533"/>
              </a:cxn>
              <a:cxn ang="0">
                <a:pos x="54090" y="4733"/>
              </a:cxn>
              <a:cxn ang="0">
                <a:pos x="52257" y="2223"/>
              </a:cxn>
              <a:cxn ang="0">
                <a:pos x="49550" y="1065"/>
              </a:cxn>
              <a:cxn ang="0">
                <a:pos x="46944" y="0"/>
              </a:cxn>
              <a:cxn ang="0">
                <a:pos x="55742" y="23086"/>
              </a:cxn>
              <a:cxn ang="0">
                <a:pos x="40184" y="23086"/>
              </a:cxn>
              <a:cxn ang="0">
                <a:pos x="45882" y="80467"/>
              </a:cxn>
              <a:cxn ang="0">
                <a:pos x="22021" y="90027"/>
              </a:cxn>
              <a:cxn ang="0">
                <a:pos x="61001" y="90027"/>
              </a:cxn>
              <a:cxn ang="0">
                <a:pos x="62204" y="88192"/>
              </a:cxn>
              <a:cxn ang="0">
                <a:pos x="61916" y="84811"/>
              </a:cxn>
              <a:cxn ang="0">
                <a:pos x="55742" y="23086"/>
              </a:cxn>
            </a:cxnLst>
            <a:rect l="T0" t="T1" r="T2" b="T3"/>
            <a:pathLst>
              <a:path w="62229" h="108584">
                <a:moveTo>
                  <a:pt x="46944" y="0"/>
                </a:moveTo>
                <a:lnTo>
                  <a:pt x="44046" y="388"/>
                </a:lnTo>
                <a:lnTo>
                  <a:pt x="41704" y="2223"/>
                </a:lnTo>
                <a:lnTo>
                  <a:pt x="3186" y="33036"/>
                </a:lnTo>
                <a:lnTo>
                  <a:pt x="1061" y="34678"/>
                </a:lnTo>
                <a:lnTo>
                  <a:pt x="0" y="37288"/>
                </a:lnTo>
                <a:lnTo>
                  <a:pt x="288" y="39992"/>
                </a:lnTo>
                <a:lnTo>
                  <a:pt x="8500" y="105677"/>
                </a:lnTo>
                <a:lnTo>
                  <a:pt x="11686" y="108574"/>
                </a:lnTo>
                <a:lnTo>
                  <a:pt x="16517" y="108574"/>
                </a:lnTo>
                <a:lnTo>
                  <a:pt x="17481" y="108380"/>
                </a:lnTo>
                <a:lnTo>
                  <a:pt x="60177" y="91285"/>
                </a:lnTo>
                <a:lnTo>
                  <a:pt x="61001" y="90027"/>
                </a:lnTo>
                <a:lnTo>
                  <a:pt x="22021" y="90027"/>
                </a:lnTo>
                <a:lnTo>
                  <a:pt x="16035" y="42407"/>
                </a:lnTo>
                <a:lnTo>
                  <a:pt x="40184" y="23086"/>
                </a:lnTo>
                <a:lnTo>
                  <a:pt x="55742" y="23086"/>
                </a:lnTo>
                <a:lnTo>
                  <a:pt x="54187" y="7533"/>
                </a:lnTo>
                <a:lnTo>
                  <a:pt x="54090" y="4733"/>
                </a:lnTo>
                <a:lnTo>
                  <a:pt x="52257" y="2223"/>
                </a:lnTo>
                <a:lnTo>
                  <a:pt x="49550" y="1065"/>
                </a:lnTo>
                <a:lnTo>
                  <a:pt x="46944" y="0"/>
                </a:lnTo>
                <a:close/>
              </a:path>
              <a:path w="62229" h="108584">
                <a:moveTo>
                  <a:pt x="55742" y="23086"/>
                </a:moveTo>
                <a:lnTo>
                  <a:pt x="40184" y="23086"/>
                </a:lnTo>
                <a:lnTo>
                  <a:pt x="45882" y="80467"/>
                </a:lnTo>
                <a:lnTo>
                  <a:pt x="22021" y="90027"/>
                </a:lnTo>
                <a:lnTo>
                  <a:pt x="61001" y="90027"/>
                </a:lnTo>
                <a:lnTo>
                  <a:pt x="62204" y="88192"/>
                </a:lnTo>
                <a:lnTo>
                  <a:pt x="61916" y="84811"/>
                </a:lnTo>
                <a:lnTo>
                  <a:pt x="55742" y="23086"/>
                </a:lnTo>
                <a:close/>
              </a:path>
            </a:pathLst>
          </a:custGeom>
          <a:solidFill>
            <a:srgbClr val="00AEE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5">
            <a:extLst/>
          </p:cNvPr>
          <p:cNvSpPr/>
          <p:nvPr/>
        </p:nvSpPr>
        <p:spPr>
          <a:xfrm>
            <a:off x="453268" y="4372856"/>
            <a:ext cx="727075" cy="162636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F7AA98-E38C-4815-B883-D86545806B32}"/>
              </a:ext>
            </a:extLst>
          </p:cNvPr>
          <p:cNvSpPr/>
          <p:nvPr/>
        </p:nvSpPr>
        <p:spPr>
          <a:xfrm>
            <a:off x="1362416" y="6086920"/>
            <a:ext cx="827191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6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O‘zbekiston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Respublikasi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170" name="Picture 2" descr="Карта Узбекистана. Узбекистан на карте мира — Planetolog.ru">
            <a:extLst>
              <a:ext uri="{FF2B5EF4-FFF2-40B4-BE49-F238E27FC236}">
                <a16:creationId xmlns:a16="http://schemas.microsoft.com/office/drawing/2014/main" id="{53954EF0-8C4D-4289-A130-81ABDBDD8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7" y="1179441"/>
            <a:ext cx="10800522" cy="557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4FA4B9-F9F6-47A3-931E-E465D5680378}"/>
              </a:ext>
            </a:extLst>
          </p:cNvPr>
          <p:cNvSpPr/>
          <p:nvPr/>
        </p:nvSpPr>
        <p:spPr>
          <a:xfrm>
            <a:off x="172284" y="1179442"/>
            <a:ext cx="384312" cy="55791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D1CFD30-C02A-4D1E-B763-D41AF849E066}"/>
              </a:ext>
            </a:extLst>
          </p:cNvPr>
          <p:cNvSpPr/>
          <p:nvPr/>
        </p:nvSpPr>
        <p:spPr>
          <a:xfrm>
            <a:off x="11622151" y="1179442"/>
            <a:ext cx="384312" cy="55791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верх-вниз 8">
            <a:extLst>
              <a:ext uri="{FF2B5EF4-FFF2-40B4-BE49-F238E27FC236}">
                <a16:creationId xmlns:a16="http://schemas.microsoft.com/office/drawing/2014/main" id="{0DAAF554-FC29-4876-9917-F74F646BBED9}"/>
              </a:ext>
            </a:extLst>
          </p:cNvPr>
          <p:cNvSpPr/>
          <p:nvPr/>
        </p:nvSpPr>
        <p:spPr>
          <a:xfrm rot="19131455" flipH="1">
            <a:off x="5830646" y="1596306"/>
            <a:ext cx="206683" cy="4721118"/>
          </a:xfrm>
          <a:prstGeom prst="upDown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чко с текстом: овальное 9">
            <a:extLst>
              <a:ext uri="{FF2B5EF4-FFF2-40B4-BE49-F238E27FC236}">
                <a16:creationId xmlns:a16="http://schemas.microsoft.com/office/drawing/2014/main" id="{F40D0597-2DFA-4438-8B3A-EF91EF157EC4}"/>
              </a:ext>
            </a:extLst>
          </p:cNvPr>
          <p:cNvSpPr/>
          <p:nvPr/>
        </p:nvSpPr>
        <p:spPr>
          <a:xfrm>
            <a:off x="4173871" y="1355778"/>
            <a:ext cx="1593574" cy="754918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925 km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Стрелка: влево-вправо 10">
            <a:extLst>
              <a:ext uri="{FF2B5EF4-FFF2-40B4-BE49-F238E27FC236}">
                <a16:creationId xmlns:a16="http://schemas.microsoft.com/office/drawing/2014/main" id="{CBD6498E-1B2F-47D7-8B2E-521D6C7D987B}"/>
              </a:ext>
            </a:extLst>
          </p:cNvPr>
          <p:cNvSpPr/>
          <p:nvPr/>
        </p:nvSpPr>
        <p:spPr>
          <a:xfrm rot="251131">
            <a:off x="3189304" y="3867551"/>
            <a:ext cx="6736695" cy="232609"/>
          </a:xfrm>
          <a:prstGeom prst="left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чко с текстом: овальное 12">
            <a:extLst>
              <a:ext uri="{FF2B5EF4-FFF2-40B4-BE49-F238E27FC236}">
                <a16:creationId xmlns:a16="http://schemas.microsoft.com/office/drawing/2014/main" id="{7F0D93D7-E922-4DF6-8CAE-5349FA5863BB}"/>
              </a:ext>
            </a:extLst>
          </p:cNvPr>
          <p:cNvSpPr/>
          <p:nvPr/>
        </p:nvSpPr>
        <p:spPr>
          <a:xfrm>
            <a:off x="9300720" y="3070135"/>
            <a:ext cx="2000872" cy="91372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1400 km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58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6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O‘zbekiston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Respublikasi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Файл:1-12 Color Map World.png — Викиучебник">
            <a:extLst>
              <a:ext uri="{FF2B5EF4-FFF2-40B4-BE49-F238E27FC236}">
                <a16:creationId xmlns:a16="http://schemas.microsoft.com/office/drawing/2014/main" id="{7F8F1E7C-F867-4A3D-A750-E15B6E10F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 b="1056"/>
          <a:stretch/>
        </p:blipFill>
        <p:spPr bwMode="auto">
          <a:xfrm>
            <a:off x="357808" y="1058862"/>
            <a:ext cx="11502887" cy="56334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65BDD45-EF76-425A-BB6B-72DB796FFCB1}"/>
              </a:ext>
            </a:extLst>
          </p:cNvPr>
          <p:cNvSpPr/>
          <p:nvPr/>
        </p:nvSpPr>
        <p:spPr>
          <a:xfrm>
            <a:off x="8004313" y="1716155"/>
            <a:ext cx="1961322" cy="4688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O’zbekiston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3878F99-DDB0-4076-B4D9-BBEB77129E52}"/>
              </a:ext>
            </a:extLst>
          </p:cNvPr>
          <p:cNvSpPr/>
          <p:nvPr/>
        </p:nvSpPr>
        <p:spPr>
          <a:xfrm>
            <a:off x="6042991" y="1249805"/>
            <a:ext cx="1457739" cy="4190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Gretsiya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7C3AF76-2CC5-4E29-845D-C7CB8EB006FC}"/>
              </a:ext>
            </a:extLst>
          </p:cNvPr>
          <p:cNvSpPr/>
          <p:nvPr/>
        </p:nvSpPr>
        <p:spPr>
          <a:xfrm>
            <a:off x="3875748" y="1557859"/>
            <a:ext cx="1577009" cy="46887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Ispaniya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6BC4AEC-1F88-4FBB-81A4-D5FF6441764D}"/>
              </a:ext>
            </a:extLst>
          </p:cNvPr>
          <p:cNvSpPr/>
          <p:nvPr/>
        </p:nvSpPr>
        <p:spPr>
          <a:xfrm>
            <a:off x="6022729" y="2740320"/>
            <a:ext cx="1232452" cy="4688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fi-FI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BB579319-BAFB-45F9-BA33-B2B632E1F653}"/>
              </a:ext>
            </a:extLst>
          </p:cNvPr>
          <p:cNvSpPr/>
          <p:nvPr/>
        </p:nvSpPr>
        <p:spPr>
          <a:xfrm rot="2824526">
            <a:off x="7753224" y="2048115"/>
            <a:ext cx="186261" cy="33059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FE110269-6388-4773-8B64-D5492C235B77}"/>
              </a:ext>
            </a:extLst>
          </p:cNvPr>
          <p:cNvSpPr/>
          <p:nvPr/>
        </p:nvSpPr>
        <p:spPr>
          <a:xfrm rot="953210">
            <a:off x="6474145" y="1679165"/>
            <a:ext cx="161273" cy="7810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233DD9B7-598E-4E38-A160-CB1FE0F07D79}"/>
              </a:ext>
            </a:extLst>
          </p:cNvPr>
          <p:cNvSpPr/>
          <p:nvPr/>
        </p:nvSpPr>
        <p:spPr>
          <a:xfrm rot="8480726">
            <a:off x="6254960" y="2416137"/>
            <a:ext cx="186261" cy="33059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663BCB0A-3889-4410-A332-B05D8D358651}"/>
              </a:ext>
            </a:extLst>
          </p:cNvPr>
          <p:cNvSpPr/>
          <p:nvPr/>
        </p:nvSpPr>
        <p:spPr>
          <a:xfrm rot="19121223">
            <a:off x="5465986" y="2043244"/>
            <a:ext cx="186261" cy="33059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20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6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O‘zbekiston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Respublikasi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Uzbekistan картинки, Фотографии и изображения - 123RF">
            <a:extLst>
              <a:ext uri="{FF2B5EF4-FFF2-40B4-BE49-F238E27FC236}">
                <a16:creationId xmlns:a16="http://schemas.microsoft.com/office/drawing/2014/main" id="{561FF044-88BA-44B9-B62F-AECE720AC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05" y="1192695"/>
            <a:ext cx="10300390" cy="54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00C5470-4A6A-4284-B3FB-513644FDCDA3}"/>
              </a:ext>
            </a:extLst>
          </p:cNvPr>
          <p:cNvSpPr/>
          <p:nvPr/>
        </p:nvSpPr>
        <p:spPr>
          <a:xfrm>
            <a:off x="244889" y="1192695"/>
            <a:ext cx="384312" cy="55791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8F879B4-535D-49C2-BE9B-883E3ED337F9}"/>
              </a:ext>
            </a:extLst>
          </p:cNvPr>
          <p:cNvSpPr/>
          <p:nvPr/>
        </p:nvSpPr>
        <p:spPr>
          <a:xfrm>
            <a:off x="11536295" y="1192695"/>
            <a:ext cx="384312" cy="55791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2419D5B8-9C11-4792-8B8E-E48BC741AA94}"/>
              </a:ext>
            </a:extLst>
          </p:cNvPr>
          <p:cNvSpPr/>
          <p:nvPr/>
        </p:nvSpPr>
        <p:spPr>
          <a:xfrm>
            <a:off x="7793385" y="1192695"/>
            <a:ext cx="3386825" cy="111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 Yevrosiyo materigining ichki qismida okean va dengizlardan uzoqda joylashgan.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узырек для мыслей: облако 19">
            <a:extLst>
              <a:ext uri="{FF2B5EF4-FFF2-40B4-BE49-F238E27FC236}">
                <a16:creationId xmlns:a16="http://schemas.microsoft.com/office/drawing/2014/main" id="{E05AB9AC-A4D6-401E-A25A-7ED9B2A7291C}"/>
              </a:ext>
            </a:extLst>
          </p:cNvPr>
          <p:cNvSpPr/>
          <p:nvPr/>
        </p:nvSpPr>
        <p:spPr>
          <a:xfrm>
            <a:off x="1011790" y="4439477"/>
            <a:ext cx="4134679" cy="174650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 bulutsiz, serquyosh, jazirama issiq va quruq, qishi esa nisbatan sovuq.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30" name="Облачко с текстом: овальное 29">
            <a:extLst>
              <a:ext uri="{FF2B5EF4-FFF2-40B4-BE49-F238E27FC236}">
                <a16:creationId xmlns:a16="http://schemas.microsoft.com/office/drawing/2014/main" id="{E27F5003-1037-48FA-8101-16A0B3351751}"/>
              </a:ext>
            </a:extLst>
          </p:cNvPr>
          <p:cNvSpPr/>
          <p:nvPr/>
        </p:nvSpPr>
        <p:spPr>
          <a:xfrm>
            <a:off x="7615376" y="3429000"/>
            <a:ext cx="3564834" cy="1746501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 okeanidan kirib keladigan nam va iliq havo oqimlarini tog‘lar to‘sib turadi.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33" name="Выноска: стрелка вниз 32">
            <a:extLst>
              <a:ext uri="{FF2B5EF4-FFF2-40B4-BE49-F238E27FC236}">
                <a16:creationId xmlns:a16="http://schemas.microsoft.com/office/drawing/2014/main" id="{D0E28FC9-C6C8-4852-B143-7520ADCC1561}"/>
              </a:ext>
            </a:extLst>
          </p:cNvPr>
          <p:cNvSpPr/>
          <p:nvPr/>
        </p:nvSpPr>
        <p:spPr>
          <a:xfrm>
            <a:off x="3759269" y="1341076"/>
            <a:ext cx="3710609" cy="1448735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 qismi ochiq bo‘lganligi tufayli sovuq havo oqimi bemalol kirib keladi.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6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O‘zbekiston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Respublikasi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00C5470-4A6A-4284-B3FB-513644FDCDA3}"/>
              </a:ext>
            </a:extLst>
          </p:cNvPr>
          <p:cNvSpPr/>
          <p:nvPr/>
        </p:nvSpPr>
        <p:spPr>
          <a:xfrm>
            <a:off x="244889" y="1192695"/>
            <a:ext cx="384312" cy="55791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8F879B4-535D-49C2-BE9B-883E3ED337F9}"/>
              </a:ext>
            </a:extLst>
          </p:cNvPr>
          <p:cNvSpPr/>
          <p:nvPr/>
        </p:nvSpPr>
        <p:spPr>
          <a:xfrm>
            <a:off x="11536295" y="1192695"/>
            <a:ext cx="384312" cy="55791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entral Asia | Britannica">
            <a:extLst>
              <a:ext uri="{FF2B5EF4-FFF2-40B4-BE49-F238E27FC236}">
                <a16:creationId xmlns:a16="http://schemas.microsoft.com/office/drawing/2014/main" id="{964527CF-875D-4099-AE43-E873888F4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" y="1192694"/>
            <a:ext cx="10283686" cy="557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DE784B7E-CBEB-4003-8578-C1C7C4154FE7}"/>
              </a:ext>
            </a:extLst>
          </p:cNvPr>
          <p:cNvSpPr/>
          <p:nvPr/>
        </p:nvSpPr>
        <p:spPr>
          <a:xfrm>
            <a:off x="967728" y="2425620"/>
            <a:ext cx="2531165" cy="120594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Chegaraning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tekisliklar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4F0E3139-BB51-4819-A95C-1051C83A0FE0}"/>
              </a:ext>
            </a:extLst>
          </p:cNvPr>
          <p:cNvSpPr/>
          <p:nvPr/>
        </p:nvSpPr>
        <p:spPr>
          <a:xfrm rot="17833259">
            <a:off x="3406128" y="3320141"/>
            <a:ext cx="185531" cy="62285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754763-2950-4C55-BCB3-D35A9DA849BF}"/>
              </a:ext>
            </a:extLst>
          </p:cNvPr>
          <p:cNvSpPr/>
          <p:nvPr/>
        </p:nvSpPr>
        <p:spPr>
          <a:xfrm>
            <a:off x="9130748" y="4956313"/>
            <a:ext cx="2107095" cy="18155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0C73746-A91A-4012-8AF7-DDFC5508DB3D}"/>
              </a:ext>
            </a:extLst>
          </p:cNvPr>
          <p:cNvSpPr/>
          <p:nvPr/>
        </p:nvSpPr>
        <p:spPr>
          <a:xfrm>
            <a:off x="8613914" y="4678020"/>
            <a:ext cx="2623930" cy="133231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Ozroq qismi adir va tog‘lar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B4269C1A-8462-49D8-BA0C-6786DDF80ADC}"/>
              </a:ext>
            </a:extLst>
          </p:cNvPr>
          <p:cNvSpPr/>
          <p:nvPr/>
        </p:nvSpPr>
        <p:spPr>
          <a:xfrm rot="5400000">
            <a:off x="8060496" y="5032751"/>
            <a:ext cx="185531" cy="622852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B07E1FE-412C-40CA-ACF6-EBBF8654C814}"/>
              </a:ext>
            </a:extLst>
          </p:cNvPr>
          <p:cNvSpPr/>
          <p:nvPr/>
        </p:nvSpPr>
        <p:spPr>
          <a:xfrm rot="2167740">
            <a:off x="2043497" y="1610126"/>
            <a:ext cx="2753000" cy="118109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g‘arbda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561A888A-A11D-41AB-8537-AA18203D4174}"/>
              </a:ext>
            </a:extLst>
          </p:cNvPr>
          <p:cNvSpPr/>
          <p:nvPr/>
        </p:nvSpPr>
        <p:spPr>
          <a:xfrm rot="20794680">
            <a:off x="1497684" y="5273539"/>
            <a:ext cx="2753000" cy="118109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g‘arbda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Turkmaniston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: влево 6">
            <a:extLst>
              <a:ext uri="{FF2B5EF4-FFF2-40B4-BE49-F238E27FC236}">
                <a16:creationId xmlns:a16="http://schemas.microsoft.com/office/drawing/2014/main" id="{F8F1ECCB-79D5-40A2-9336-BFC18B0731E7}"/>
              </a:ext>
            </a:extLst>
          </p:cNvPr>
          <p:cNvSpPr/>
          <p:nvPr/>
        </p:nvSpPr>
        <p:spPr>
          <a:xfrm rot="20499604">
            <a:off x="8288070" y="3646244"/>
            <a:ext cx="3034748" cy="897592"/>
          </a:xfrm>
          <a:prstGeom prst="lef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Sharqda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Qirg‘iziston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: влево 20">
            <a:extLst>
              <a:ext uri="{FF2B5EF4-FFF2-40B4-BE49-F238E27FC236}">
                <a16:creationId xmlns:a16="http://schemas.microsoft.com/office/drawing/2014/main" id="{8CB73859-0BA5-4DC3-BF66-F3D903A93C58}"/>
              </a:ext>
            </a:extLst>
          </p:cNvPr>
          <p:cNvSpPr/>
          <p:nvPr/>
        </p:nvSpPr>
        <p:spPr>
          <a:xfrm rot="985087">
            <a:off x="7052067" y="5504659"/>
            <a:ext cx="3123693" cy="107316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Janubi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sharqda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Tojikiston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2B44FAE9-AFD4-482F-9A0F-D371BAB13FF4}"/>
              </a:ext>
            </a:extLst>
          </p:cNvPr>
          <p:cNvSpPr/>
          <p:nvPr/>
        </p:nvSpPr>
        <p:spPr>
          <a:xfrm rot="21126571">
            <a:off x="3616932" y="5802256"/>
            <a:ext cx="2753000" cy="103830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Janubda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Afg‘oniston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4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6" grpId="0" animBg="1"/>
      <p:bldP spid="19" grpId="0" animBg="1"/>
      <p:bldP spid="7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6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O‘zbekiston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Respublikasi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Dunyo xaritasi tarixi » TALABA.SU | Materiallari uzbek tilida">
            <a:extLst>
              <a:ext uri="{FF2B5EF4-FFF2-40B4-BE49-F238E27FC236}">
                <a16:creationId xmlns:a16="http://schemas.microsoft.com/office/drawing/2014/main" id="{81239AAD-4014-49C5-8B40-56D018CED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42197"/>
            <a:ext cx="7620000" cy="5048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D8A2EBF-18D5-4306-8552-ACE93BFE1481}"/>
              </a:ext>
            </a:extLst>
          </p:cNvPr>
          <p:cNvSpPr/>
          <p:nvPr/>
        </p:nvSpPr>
        <p:spPr>
          <a:xfrm>
            <a:off x="2822713" y="1058863"/>
            <a:ext cx="2955235" cy="84813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448,9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</a:t>
            </a:r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D75E706-BFEC-45C2-BC2B-7FAFE0377A52}"/>
              </a:ext>
            </a:extLst>
          </p:cNvPr>
          <p:cNvSpPr/>
          <p:nvPr/>
        </p:nvSpPr>
        <p:spPr>
          <a:xfrm>
            <a:off x="155575" y="5462519"/>
            <a:ext cx="3760442" cy="127220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Kattaligi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Turkmanistondan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o‘rinda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4" descr="Great Britain graphy British Isles Ireland Map, map, blue, world, united  Kingdom png | PNGWing">
            <a:extLst>
              <a:ext uri="{FF2B5EF4-FFF2-40B4-BE49-F238E27FC236}">
                <a16:creationId xmlns:a16="http://schemas.microsoft.com/office/drawing/2014/main" id="{D84EEF5E-1725-489B-971C-F620CE647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t="4444" r="11739" b="3961"/>
          <a:stretch/>
        </p:blipFill>
        <p:spPr bwMode="auto">
          <a:xfrm>
            <a:off x="10051773" y="1034084"/>
            <a:ext cx="1749287" cy="28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Grey Map of Italy | Free Vector Maps">
            <a:extLst>
              <a:ext uri="{FF2B5EF4-FFF2-40B4-BE49-F238E27FC236}">
                <a16:creationId xmlns:a16="http://schemas.microsoft.com/office/drawing/2014/main" id="{ECDA3C47-1718-410C-A7F3-2BFAF1797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8" t="4526" r="22899" b="12042"/>
          <a:stretch/>
        </p:blipFill>
        <p:spPr bwMode="auto">
          <a:xfrm>
            <a:off x="10051773" y="4094922"/>
            <a:ext cx="1848679" cy="24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Левая фигурная скобка 9">
            <a:extLst>
              <a:ext uri="{FF2B5EF4-FFF2-40B4-BE49-F238E27FC236}">
                <a16:creationId xmlns:a16="http://schemas.microsoft.com/office/drawing/2014/main" id="{92B137C2-2735-40CE-B6A3-DE300E9EDDB6}"/>
              </a:ext>
            </a:extLst>
          </p:cNvPr>
          <p:cNvSpPr/>
          <p:nvPr/>
        </p:nvSpPr>
        <p:spPr>
          <a:xfrm>
            <a:off x="9584634" y="1510748"/>
            <a:ext cx="251791" cy="4879699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60A8E84A-2CDE-4735-A43D-2A8EDB47F668}"/>
              </a:ext>
            </a:extLst>
          </p:cNvPr>
          <p:cNvSpPr/>
          <p:nvPr/>
        </p:nvSpPr>
        <p:spPr>
          <a:xfrm>
            <a:off x="6785114" y="2001079"/>
            <a:ext cx="2799520" cy="13219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Yevropadagi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hududidan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4DAFF7C6-0499-45FF-A112-70B8BCAA8CD7}"/>
              </a:ext>
            </a:extLst>
          </p:cNvPr>
          <p:cNvSpPr/>
          <p:nvPr/>
        </p:nvSpPr>
        <p:spPr>
          <a:xfrm>
            <a:off x="7391401" y="1031703"/>
            <a:ext cx="2219738" cy="4656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Britaniya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58CFB68F-9AAF-4E80-8D28-C0225603D59E}"/>
              </a:ext>
            </a:extLst>
          </p:cNvPr>
          <p:cNvSpPr/>
          <p:nvPr/>
        </p:nvSpPr>
        <p:spPr>
          <a:xfrm>
            <a:off x="8184874" y="6350638"/>
            <a:ext cx="1235764" cy="4713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Italiya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E9FE6A80-2F5B-492A-A5A7-780859C69E3D}"/>
              </a:ext>
            </a:extLst>
          </p:cNvPr>
          <p:cNvSpPr/>
          <p:nvPr/>
        </p:nvSpPr>
        <p:spPr>
          <a:xfrm>
            <a:off x="9644269" y="1224894"/>
            <a:ext cx="341244" cy="1173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D569801E-52DE-4DED-ADDA-172B7604A8EB}"/>
              </a:ext>
            </a:extLst>
          </p:cNvPr>
          <p:cNvSpPr/>
          <p:nvPr/>
        </p:nvSpPr>
        <p:spPr>
          <a:xfrm>
            <a:off x="9539907" y="6508835"/>
            <a:ext cx="341244" cy="1173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0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6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O‘zbekiston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Respublikasi</a:t>
            </a:r>
            <a:r>
              <a:rPr lang="en-US" sz="40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Dunyo xaritasi tarixi » TALABA.SU | Materiallari uzbek tilida">
            <a:extLst>
              <a:ext uri="{FF2B5EF4-FFF2-40B4-BE49-F238E27FC236}">
                <a16:creationId xmlns:a16="http://schemas.microsoft.com/office/drawing/2014/main" id="{81239AAD-4014-49C5-8B40-56D018CED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94" y="3813003"/>
            <a:ext cx="4996070" cy="29448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3314" name="Picture 2" descr="Карта Бельгии. Бельгия на карте мира — Planetolog.ru">
            <a:extLst>
              <a:ext uri="{FF2B5EF4-FFF2-40B4-BE49-F238E27FC236}">
                <a16:creationId xmlns:a16="http://schemas.microsoft.com/office/drawing/2014/main" id="{4A615F74-1D85-4A63-90EF-BF0B43CB5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8" t="17193" r="25543" b="12144"/>
          <a:stretch/>
        </p:blipFill>
        <p:spPr bwMode="auto">
          <a:xfrm>
            <a:off x="298036" y="1338469"/>
            <a:ext cx="2216564" cy="183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DA07A4C-E2A5-4FA0-84C3-41D87DBABE3D}"/>
              </a:ext>
            </a:extLst>
          </p:cNvPr>
          <p:cNvSpPr/>
          <p:nvPr/>
        </p:nvSpPr>
        <p:spPr>
          <a:xfrm>
            <a:off x="298036" y="940904"/>
            <a:ext cx="2219738" cy="3710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Belgiya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6" name="Picture 4" descr="Карта Голландии. Голландия на карте мира — Planetolog.ru">
            <a:extLst>
              <a:ext uri="{FF2B5EF4-FFF2-40B4-BE49-F238E27FC236}">
                <a16:creationId xmlns:a16="http://schemas.microsoft.com/office/drawing/2014/main" id="{2411ADA0-A095-4111-8FDC-612CEF173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2" t="9909" r="27446" b="6521"/>
          <a:stretch/>
        </p:blipFill>
        <p:spPr bwMode="auto">
          <a:xfrm>
            <a:off x="3349350" y="1343028"/>
            <a:ext cx="2216564" cy="183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CD617F6-346A-4AEE-9ECA-13E94C0AC808}"/>
              </a:ext>
            </a:extLst>
          </p:cNvPr>
          <p:cNvSpPr/>
          <p:nvPr/>
        </p:nvSpPr>
        <p:spPr>
          <a:xfrm>
            <a:off x="3362603" y="960164"/>
            <a:ext cx="2219738" cy="3371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Niderlandiya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8A23EA0-B5FC-45E3-898B-0C1E7CD827CE}"/>
              </a:ext>
            </a:extLst>
          </p:cNvPr>
          <p:cNvSpPr/>
          <p:nvPr/>
        </p:nvSpPr>
        <p:spPr>
          <a:xfrm>
            <a:off x="6553202" y="974865"/>
            <a:ext cx="2219738" cy="3371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Daniya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8" name="Picture 6" descr="Карта Дании. Дания на карте мира — Planetolog.ru">
            <a:extLst>
              <a:ext uri="{FF2B5EF4-FFF2-40B4-BE49-F238E27FC236}">
                <a16:creationId xmlns:a16="http://schemas.microsoft.com/office/drawing/2014/main" id="{345543DD-2AA9-473F-A3EB-5C8171A8E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4" t="7154" r="31250" b="12711"/>
          <a:stretch/>
        </p:blipFill>
        <p:spPr bwMode="auto">
          <a:xfrm>
            <a:off x="6526697" y="1338469"/>
            <a:ext cx="2219738" cy="183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вая фигурная скобка 1">
            <a:extLst>
              <a:ext uri="{FF2B5EF4-FFF2-40B4-BE49-F238E27FC236}">
                <a16:creationId xmlns:a16="http://schemas.microsoft.com/office/drawing/2014/main" id="{093D60D8-4F1B-4EE5-97DC-6E8ABBB385B2}"/>
              </a:ext>
            </a:extLst>
          </p:cNvPr>
          <p:cNvSpPr/>
          <p:nvPr/>
        </p:nvSpPr>
        <p:spPr>
          <a:xfrm rot="16200000">
            <a:off x="4285424" y="173831"/>
            <a:ext cx="371059" cy="664265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2C58F515-3B30-48C4-B3FE-D7CFDBC09BDD}"/>
              </a:ext>
            </a:extLst>
          </p:cNvPr>
          <p:cNvSpPr/>
          <p:nvPr/>
        </p:nvSpPr>
        <p:spPr>
          <a:xfrm>
            <a:off x="3561524" y="3813003"/>
            <a:ext cx="2219738" cy="3371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20" name="Picture 8" descr="Карта Швейцарии. Швейцария на карте мира — Planetolog.ru">
            <a:extLst>
              <a:ext uri="{FF2B5EF4-FFF2-40B4-BE49-F238E27FC236}">
                <a16:creationId xmlns:a16="http://schemas.microsoft.com/office/drawing/2014/main" id="{D3CA0CD0-47CF-4A9E-AE92-4C5986527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1" t="5594" r="6250" b="8145"/>
          <a:stretch/>
        </p:blipFill>
        <p:spPr bwMode="auto">
          <a:xfrm>
            <a:off x="9167196" y="1738008"/>
            <a:ext cx="2637182" cy="207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902A805F-4955-4AB7-A679-94E2171CBABE}"/>
              </a:ext>
            </a:extLst>
          </p:cNvPr>
          <p:cNvSpPr/>
          <p:nvPr/>
        </p:nvSpPr>
        <p:spPr>
          <a:xfrm>
            <a:off x="9375918" y="1297264"/>
            <a:ext cx="2219738" cy="3371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Shveysariya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7E47A50C-BE63-4504-861C-29E4BAC34289}"/>
              </a:ext>
            </a:extLst>
          </p:cNvPr>
          <p:cNvSpPr/>
          <p:nvPr/>
        </p:nvSpPr>
        <p:spPr>
          <a:xfrm rot="20311757">
            <a:off x="6876667" y="3769210"/>
            <a:ext cx="2228434" cy="76178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B408C49D-41D6-4279-A132-1CCE19318FA4}"/>
              </a:ext>
            </a:extLst>
          </p:cNvPr>
          <p:cNvSpPr/>
          <p:nvPr/>
        </p:nvSpPr>
        <p:spPr>
          <a:xfrm>
            <a:off x="9375918" y="4085345"/>
            <a:ext cx="2219738" cy="3371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Belgiya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 descr="Карта Бельгии. Бельгия на карте мира — Planetolog.ru">
            <a:extLst>
              <a:ext uri="{FF2B5EF4-FFF2-40B4-BE49-F238E27FC236}">
                <a16:creationId xmlns:a16="http://schemas.microsoft.com/office/drawing/2014/main" id="{BA109940-B9D7-4860-A50D-5F3D7A6C9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8" t="17193" r="25543" b="12144"/>
          <a:stretch/>
        </p:blipFill>
        <p:spPr bwMode="auto">
          <a:xfrm>
            <a:off x="9173804" y="4538868"/>
            <a:ext cx="2630574" cy="221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095698E8-307E-42D2-A029-8722F89A3A1F}"/>
              </a:ext>
            </a:extLst>
          </p:cNvPr>
          <p:cNvSpPr/>
          <p:nvPr/>
        </p:nvSpPr>
        <p:spPr>
          <a:xfrm>
            <a:off x="6944139" y="5424189"/>
            <a:ext cx="2067339" cy="729909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6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O‘zbekiston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aholisi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7C3AF76-2CC5-4E29-845D-C7CB8EB006FC}"/>
              </a:ext>
            </a:extLst>
          </p:cNvPr>
          <p:cNvSpPr/>
          <p:nvPr/>
        </p:nvSpPr>
        <p:spPr>
          <a:xfrm>
            <a:off x="155575" y="1058863"/>
            <a:ext cx="6450633" cy="120725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 O‘rta Osiyoda aholisi zich joylashgan respublika. Aholisi 34,2 million kishiga yaqin (2020-yil 1-iyul holati).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Uzbekistan Atlas: Maps and Online Resources | Map, Uzbekistan, Asia map">
            <a:extLst>
              <a:ext uri="{FF2B5EF4-FFF2-40B4-BE49-F238E27FC236}">
                <a16:creationId xmlns:a16="http://schemas.microsoft.com/office/drawing/2014/main" id="{317798A9-9FF8-4E87-A6A1-E03DBCE5F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9530" r="4251" b="19884"/>
          <a:stretch/>
        </p:blipFill>
        <p:spPr bwMode="auto">
          <a:xfrm>
            <a:off x="155575" y="2450341"/>
            <a:ext cx="6569901" cy="41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72D3926-49A5-4EC7-8631-8D414080F9F7}"/>
              </a:ext>
            </a:extLst>
          </p:cNvPr>
          <p:cNvSpPr/>
          <p:nvPr/>
        </p:nvSpPr>
        <p:spPr>
          <a:xfrm>
            <a:off x="7200831" y="1058863"/>
            <a:ext cx="4787485" cy="19758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 aholisi Shveysariya aholisidan 4 marta, Qozog‘iston aholisidan 2 marta, Turkmaniston aholisidan 6,5 marta ko‘p.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FC9B257-9236-45A6-8D8C-708B2681D4DB}"/>
              </a:ext>
            </a:extLst>
          </p:cNvPr>
          <p:cNvSpPr/>
          <p:nvPr/>
        </p:nvSpPr>
        <p:spPr>
          <a:xfrm>
            <a:off x="7242314" y="3565491"/>
            <a:ext cx="4794111" cy="12668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 o‘rtacha yillik o‘sishi 1,7 foiz atrofida. 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9BC76AB-FDDD-43E0-BB1A-ED6249B169E2}"/>
              </a:ext>
            </a:extLst>
          </p:cNvPr>
          <p:cNvSpPr/>
          <p:nvPr/>
        </p:nvSpPr>
        <p:spPr>
          <a:xfrm>
            <a:off x="7242313" y="5317469"/>
            <a:ext cx="4794111" cy="1266894"/>
          </a:xfrm>
          <a:prstGeom prst="roundRect">
            <a:avLst/>
          </a:prstGeom>
          <a:solidFill>
            <a:srgbClr val="D3B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 ko‘payish hisobiga o‘sib bormoqda.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9826D493-DC53-4DED-9029-CDEA8BFAB11A}"/>
              </a:ext>
            </a:extLst>
          </p:cNvPr>
          <p:cNvSpPr/>
          <p:nvPr/>
        </p:nvSpPr>
        <p:spPr>
          <a:xfrm>
            <a:off x="9276522" y="3122199"/>
            <a:ext cx="318052" cy="37106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6681CB08-9D1D-4C87-B1E1-CFC9EAC8133C}"/>
              </a:ext>
            </a:extLst>
          </p:cNvPr>
          <p:cNvSpPr/>
          <p:nvPr/>
        </p:nvSpPr>
        <p:spPr>
          <a:xfrm>
            <a:off x="9276522" y="4889397"/>
            <a:ext cx="318052" cy="37106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CD5503C4-2754-4A42-9394-C9F6BC0E5830}"/>
              </a:ext>
            </a:extLst>
          </p:cNvPr>
          <p:cNvSpPr/>
          <p:nvPr/>
        </p:nvSpPr>
        <p:spPr>
          <a:xfrm rot="16200000">
            <a:off x="6770672" y="1446347"/>
            <a:ext cx="302142" cy="47204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05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6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O‘zbekiston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aholisi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758C010-0D3D-4132-ABFC-E7C9E0BFB6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5375311"/>
              </p:ext>
            </p:extLst>
          </p:nvPr>
        </p:nvGraphicFramePr>
        <p:xfrm>
          <a:off x="4359965" y="1205948"/>
          <a:ext cx="7540488" cy="4770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7CAC419D-2627-40B8-8D90-18AD28118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844832"/>
              </p:ext>
            </p:extLst>
          </p:nvPr>
        </p:nvGraphicFramePr>
        <p:xfrm>
          <a:off x="327852" y="2147494"/>
          <a:ext cx="336950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CDDBBDD-7645-4658-8560-819F926426F5}"/>
              </a:ext>
            </a:extLst>
          </p:cNvPr>
          <p:cNvSpPr/>
          <p:nvPr/>
        </p:nvSpPr>
        <p:spPr>
          <a:xfrm>
            <a:off x="307975" y="1464306"/>
            <a:ext cx="1911764" cy="5963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Qishloqlarda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830C87C1-6D1E-4883-8C08-B76F02C6D8C3}"/>
              </a:ext>
            </a:extLst>
          </p:cNvPr>
          <p:cNvSpPr/>
          <p:nvPr/>
        </p:nvSpPr>
        <p:spPr>
          <a:xfrm>
            <a:off x="1782141" y="4973536"/>
            <a:ext cx="1911764" cy="5963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Shaharlarda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42A0D478-F835-4EC9-BF19-77006D5EF095}"/>
              </a:ext>
            </a:extLst>
          </p:cNvPr>
          <p:cNvSpPr/>
          <p:nvPr/>
        </p:nvSpPr>
        <p:spPr>
          <a:xfrm>
            <a:off x="1091578" y="2143494"/>
            <a:ext cx="344557" cy="444268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CF9A6BCF-B8F1-41F7-9CB8-A11B13D9F4AD}"/>
              </a:ext>
            </a:extLst>
          </p:cNvPr>
          <p:cNvSpPr/>
          <p:nvPr/>
        </p:nvSpPr>
        <p:spPr>
          <a:xfrm rot="10800000">
            <a:off x="2565744" y="4408333"/>
            <a:ext cx="344557" cy="486361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4E3F9AD6-69A4-4E53-9566-C750970B4C96}"/>
              </a:ext>
            </a:extLst>
          </p:cNvPr>
          <p:cNvSpPr/>
          <p:nvPr/>
        </p:nvSpPr>
        <p:spPr>
          <a:xfrm>
            <a:off x="327852" y="5976730"/>
            <a:ext cx="11354218" cy="596346"/>
          </a:xfrm>
          <a:prstGeom prst="roundRect">
            <a:avLst/>
          </a:prstGeom>
          <a:solidFill>
            <a:srgbClr val="D3B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poytaxtimiz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Toshkent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shahrida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2,5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milliondan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yashaydi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4381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6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O‘zbekiston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Respublikasi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ma’muriy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–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hududiy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tuzilishi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Узбекистан — Википедия">
            <a:extLst>
              <a:ext uri="{FF2B5EF4-FFF2-40B4-BE49-F238E27FC236}">
                <a16:creationId xmlns:a16="http://schemas.microsoft.com/office/drawing/2014/main" id="{E368BD22-3A3C-4842-9283-EC88F824B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43" y="1152940"/>
            <a:ext cx="776577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52BCE21-CA75-42B4-9E26-2546FC54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5777" y="1907627"/>
            <a:ext cx="2438399" cy="549275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 Toshkent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AC00BE98-1FA2-46C1-B447-825183F7E031}"/>
              </a:ext>
            </a:extLst>
          </p:cNvPr>
          <p:cNvCxnSpPr>
            <a:cxnSpLocks/>
          </p:cNvCxnSpPr>
          <p:nvPr/>
        </p:nvCxnSpPr>
        <p:spPr>
          <a:xfrm flipH="1">
            <a:off x="8587411" y="2308717"/>
            <a:ext cx="1361658" cy="13229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9125A95A-FD32-4C0A-9769-DF03212EB48F}"/>
              </a:ext>
            </a:extLst>
          </p:cNvPr>
          <p:cNvSpPr txBox="1">
            <a:spLocks/>
          </p:cNvSpPr>
          <p:nvPr/>
        </p:nvSpPr>
        <p:spPr>
          <a:xfrm>
            <a:off x="9819862" y="3154362"/>
            <a:ext cx="2438399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Andijon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D116655F-7982-4023-85F1-53DA2C06885C}"/>
              </a:ext>
            </a:extLst>
          </p:cNvPr>
          <p:cNvCxnSpPr>
            <a:cxnSpLocks/>
          </p:cNvCxnSpPr>
          <p:nvPr/>
        </p:nvCxnSpPr>
        <p:spPr>
          <a:xfrm flipH="1">
            <a:off x="9793357" y="3544697"/>
            <a:ext cx="732181" cy="3969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C651AF57-67E5-407A-861E-C6432C2E6F04}"/>
              </a:ext>
            </a:extLst>
          </p:cNvPr>
          <p:cNvSpPr txBox="1">
            <a:spLocks/>
          </p:cNvSpPr>
          <p:nvPr/>
        </p:nvSpPr>
        <p:spPr>
          <a:xfrm>
            <a:off x="2696819" y="4751249"/>
            <a:ext cx="2438399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Buxoro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11595414-72D0-4594-856C-F58F5176678B}"/>
              </a:ext>
            </a:extLst>
          </p:cNvPr>
          <p:cNvCxnSpPr>
            <a:cxnSpLocks/>
          </p:cNvCxnSpPr>
          <p:nvPr/>
        </p:nvCxnSpPr>
        <p:spPr>
          <a:xfrm flipV="1">
            <a:off x="4933951" y="4582282"/>
            <a:ext cx="803040" cy="3905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id="{970B4893-7BB8-46A6-AD86-6FB833BCA622}"/>
              </a:ext>
            </a:extLst>
          </p:cNvPr>
          <p:cNvSpPr txBox="1">
            <a:spLocks/>
          </p:cNvSpPr>
          <p:nvPr/>
        </p:nvSpPr>
        <p:spPr>
          <a:xfrm>
            <a:off x="5506692" y="1841607"/>
            <a:ext cx="259079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1815D936-319C-4FDA-9F6E-E36A7D31482B}"/>
              </a:ext>
            </a:extLst>
          </p:cNvPr>
          <p:cNvCxnSpPr>
            <a:cxnSpLocks/>
          </p:cNvCxnSpPr>
          <p:nvPr/>
        </p:nvCxnSpPr>
        <p:spPr>
          <a:xfrm flipH="1" flipV="1">
            <a:off x="9529139" y="4161184"/>
            <a:ext cx="635278" cy="2166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Заголовок 2">
            <a:extLst>
              <a:ext uri="{FF2B5EF4-FFF2-40B4-BE49-F238E27FC236}">
                <a16:creationId xmlns:a16="http://schemas.microsoft.com/office/drawing/2014/main" id="{1AEB895C-0EF2-47FC-A9CF-668C774E8DF4}"/>
              </a:ext>
            </a:extLst>
          </p:cNvPr>
          <p:cNvSpPr txBox="1">
            <a:spLocks/>
          </p:cNvSpPr>
          <p:nvPr/>
        </p:nvSpPr>
        <p:spPr>
          <a:xfrm>
            <a:off x="6904390" y="2856770"/>
            <a:ext cx="259079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Jizzax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8D7CA1C7-F960-44F2-A23E-A5CF708F7986}"/>
              </a:ext>
            </a:extLst>
          </p:cNvPr>
          <p:cNvCxnSpPr>
            <a:cxnSpLocks/>
          </p:cNvCxnSpPr>
          <p:nvPr/>
        </p:nvCxnSpPr>
        <p:spPr>
          <a:xfrm>
            <a:off x="7487476" y="3258718"/>
            <a:ext cx="115138" cy="9201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Заголовок 2">
            <a:extLst>
              <a:ext uri="{FF2B5EF4-FFF2-40B4-BE49-F238E27FC236}">
                <a16:creationId xmlns:a16="http://schemas.microsoft.com/office/drawing/2014/main" id="{0F88EB1A-955B-4362-8749-49CE7F07D629}"/>
              </a:ext>
            </a:extLst>
          </p:cNvPr>
          <p:cNvSpPr txBox="1">
            <a:spLocks/>
          </p:cNvSpPr>
          <p:nvPr/>
        </p:nvSpPr>
        <p:spPr>
          <a:xfrm>
            <a:off x="9431401" y="2739242"/>
            <a:ext cx="27862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6. Namangan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B2DD28AA-93BB-4ED2-8A2E-C3F23E4424D4}"/>
              </a:ext>
            </a:extLst>
          </p:cNvPr>
          <p:cNvCxnSpPr>
            <a:cxnSpLocks/>
          </p:cNvCxnSpPr>
          <p:nvPr/>
        </p:nvCxnSpPr>
        <p:spPr>
          <a:xfrm flipH="1">
            <a:off x="9312972" y="3111119"/>
            <a:ext cx="565686" cy="6706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Заголовок 2">
            <a:extLst>
              <a:ext uri="{FF2B5EF4-FFF2-40B4-BE49-F238E27FC236}">
                <a16:creationId xmlns:a16="http://schemas.microsoft.com/office/drawing/2014/main" id="{C29BFCA4-45B2-4501-8C20-8EB1A72F789A}"/>
              </a:ext>
            </a:extLst>
          </p:cNvPr>
          <p:cNvSpPr txBox="1">
            <a:spLocks/>
          </p:cNvSpPr>
          <p:nvPr/>
        </p:nvSpPr>
        <p:spPr>
          <a:xfrm>
            <a:off x="9683194" y="4253218"/>
            <a:ext cx="259079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D6ED8880-65CB-4594-87DB-DA897F2E9094}"/>
              </a:ext>
            </a:extLst>
          </p:cNvPr>
          <p:cNvCxnSpPr>
            <a:cxnSpLocks/>
          </p:cNvCxnSpPr>
          <p:nvPr/>
        </p:nvCxnSpPr>
        <p:spPr>
          <a:xfrm flipH="1">
            <a:off x="6105935" y="2308717"/>
            <a:ext cx="602986" cy="9500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Заголовок 2">
            <a:extLst>
              <a:ext uri="{FF2B5EF4-FFF2-40B4-BE49-F238E27FC236}">
                <a16:creationId xmlns:a16="http://schemas.microsoft.com/office/drawing/2014/main" id="{05215A4B-9E2A-4C1C-B5DE-CE38526E908A}"/>
              </a:ext>
            </a:extLst>
          </p:cNvPr>
          <p:cNvSpPr txBox="1">
            <a:spLocks/>
          </p:cNvSpPr>
          <p:nvPr/>
        </p:nvSpPr>
        <p:spPr>
          <a:xfrm>
            <a:off x="3554897" y="5469491"/>
            <a:ext cx="3064572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Qashqadaryo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Заголовок 2">
            <a:extLst>
              <a:ext uri="{FF2B5EF4-FFF2-40B4-BE49-F238E27FC236}">
                <a16:creationId xmlns:a16="http://schemas.microsoft.com/office/drawing/2014/main" id="{395BD25D-635F-419D-8D14-5A39378D2E06}"/>
              </a:ext>
            </a:extLst>
          </p:cNvPr>
          <p:cNvSpPr txBox="1">
            <a:spLocks/>
          </p:cNvSpPr>
          <p:nvPr/>
        </p:nvSpPr>
        <p:spPr>
          <a:xfrm>
            <a:off x="8251957" y="5181859"/>
            <a:ext cx="2862474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9. Samarqand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Заголовок 2">
            <a:extLst>
              <a:ext uri="{FF2B5EF4-FFF2-40B4-BE49-F238E27FC236}">
                <a16:creationId xmlns:a16="http://schemas.microsoft.com/office/drawing/2014/main" id="{352BA28C-1E9B-422D-B4E8-BFF089759815}"/>
              </a:ext>
            </a:extLst>
          </p:cNvPr>
          <p:cNvSpPr txBox="1">
            <a:spLocks/>
          </p:cNvSpPr>
          <p:nvPr/>
        </p:nvSpPr>
        <p:spPr>
          <a:xfrm>
            <a:off x="8233741" y="4615847"/>
            <a:ext cx="259079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Sirdayo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DE295225-D567-48BF-85EF-2FCD5D2400B9}"/>
              </a:ext>
            </a:extLst>
          </p:cNvPr>
          <p:cNvCxnSpPr>
            <a:cxnSpLocks/>
          </p:cNvCxnSpPr>
          <p:nvPr/>
        </p:nvCxnSpPr>
        <p:spPr>
          <a:xfrm flipV="1">
            <a:off x="6105935" y="5335486"/>
            <a:ext cx="798455" cy="3293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3CDEC22F-7D8F-4594-AD95-ED768685A7C5}"/>
              </a:ext>
            </a:extLst>
          </p:cNvPr>
          <p:cNvCxnSpPr>
            <a:cxnSpLocks/>
          </p:cNvCxnSpPr>
          <p:nvPr/>
        </p:nvCxnSpPr>
        <p:spPr>
          <a:xfrm flipH="1" flipV="1">
            <a:off x="7237331" y="4679791"/>
            <a:ext cx="1385687" cy="6556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DDA4C987-AD74-4295-AEA3-0A97E4496330}"/>
              </a:ext>
            </a:extLst>
          </p:cNvPr>
          <p:cNvCxnSpPr>
            <a:cxnSpLocks/>
          </p:cNvCxnSpPr>
          <p:nvPr/>
        </p:nvCxnSpPr>
        <p:spPr>
          <a:xfrm flipH="1" flipV="1">
            <a:off x="8095428" y="4352478"/>
            <a:ext cx="637751" cy="4349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Заголовок 2">
            <a:extLst>
              <a:ext uri="{FF2B5EF4-FFF2-40B4-BE49-F238E27FC236}">
                <a16:creationId xmlns:a16="http://schemas.microsoft.com/office/drawing/2014/main" id="{C8205DC5-51C2-4278-A268-A110D5D343CB}"/>
              </a:ext>
            </a:extLst>
          </p:cNvPr>
          <p:cNvSpPr txBox="1">
            <a:spLocks/>
          </p:cNvSpPr>
          <p:nvPr/>
        </p:nvSpPr>
        <p:spPr>
          <a:xfrm>
            <a:off x="8056078" y="6202279"/>
            <a:ext cx="3248026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Surxondaryo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Заголовок 2">
            <a:extLst>
              <a:ext uri="{FF2B5EF4-FFF2-40B4-BE49-F238E27FC236}">
                <a16:creationId xmlns:a16="http://schemas.microsoft.com/office/drawing/2014/main" id="{1033923A-3001-4D04-BC93-03CC3F0470B2}"/>
              </a:ext>
            </a:extLst>
          </p:cNvPr>
          <p:cNvSpPr txBox="1">
            <a:spLocks/>
          </p:cNvSpPr>
          <p:nvPr/>
        </p:nvSpPr>
        <p:spPr>
          <a:xfrm>
            <a:off x="7043942" y="1442113"/>
            <a:ext cx="271505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12. Toshkent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Заголовок 2">
            <a:extLst>
              <a:ext uri="{FF2B5EF4-FFF2-40B4-BE49-F238E27FC236}">
                <a16:creationId xmlns:a16="http://schemas.microsoft.com/office/drawing/2014/main" id="{DF6FEEC0-6130-4EF5-A968-D6E8500CA03D}"/>
              </a:ext>
            </a:extLst>
          </p:cNvPr>
          <p:cNvSpPr txBox="1">
            <a:spLocks/>
          </p:cNvSpPr>
          <p:nvPr/>
        </p:nvSpPr>
        <p:spPr>
          <a:xfrm>
            <a:off x="1529385" y="3629604"/>
            <a:ext cx="2647122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Xorazm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Заголовок 2">
            <a:extLst>
              <a:ext uri="{FF2B5EF4-FFF2-40B4-BE49-F238E27FC236}">
                <a16:creationId xmlns:a16="http://schemas.microsoft.com/office/drawing/2014/main" id="{56A785B7-93E7-4FB8-8E10-B2295F82E57A}"/>
              </a:ext>
            </a:extLst>
          </p:cNvPr>
          <p:cNvSpPr txBox="1">
            <a:spLocks/>
          </p:cNvSpPr>
          <p:nvPr/>
        </p:nvSpPr>
        <p:spPr>
          <a:xfrm>
            <a:off x="122446" y="1029413"/>
            <a:ext cx="2882771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Qoraqalpog‘iston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1BA826DC-88EA-492A-B213-D526C9058E6F}"/>
              </a:ext>
            </a:extLst>
          </p:cNvPr>
          <p:cNvCxnSpPr>
            <a:cxnSpLocks/>
          </p:cNvCxnSpPr>
          <p:nvPr/>
        </p:nvCxnSpPr>
        <p:spPr>
          <a:xfrm flipH="1" flipV="1">
            <a:off x="7775723" y="5765420"/>
            <a:ext cx="1354603" cy="5329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5ED66298-6436-4233-8359-CD78240CB52C}"/>
              </a:ext>
            </a:extLst>
          </p:cNvPr>
          <p:cNvCxnSpPr>
            <a:cxnSpLocks/>
          </p:cNvCxnSpPr>
          <p:nvPr/>
        </p:nvCxnSpPr>
        <p:spPr>
          <a:xfrm>
            <a:off x="7927289" y="1841607"/>
            <a:ext cx="483704" cy="19402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3C705CE4-F4CD-4137-AE04-E11F2BC43B5F}"/>
              </a:ext>
            </a:extLst>
          </p:cNvPr>
          <p:cNvCxnSpPr>
            <a:cxnSpLocks/>
          </p:cNvCxnSpPr>
          <p:nvPr/>
        </p:nvCxnSpPr>
        <p:spPr>
          <a:xfrm flipV="1">
            <a:off x="3916018" y="3734892"/>
            <a:ext cx="410818" cy="1276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2DEE2524-865F-4953-BD2C-1E0A2BF30DD4}"/>
              </a:ext>
            </a:extLst>
          </p:cNvPr>
          <p:cNvCxnSpPr>
            <a:cxnSpLocks/>
          </p:cNvCxnSpPr>
          <p:nvPr/>
        </p:nvCxnSpPr>
        <p:spPr>
          <a:xfrm>
            <a:off x="1914939" y="1604486"/>
            <a:ext cx="2064033" cy="9932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3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6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Mustahkamlash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Выноска: счетверенная стрелка 1">
            <a:extLst>
              <a:ext uri="{FF2B5EF4-FFF2-40B4-BE49-F238E27FC236}">
                <a16:creationId xmlns:a16="http://schemas.microsoft.com/office/drawing/2014/main" id="{65E0BA29-C29C-4F3A-8B30-67FCF63AB73D}"/>
              </a:ext>
            </a:extLst>
          </p:cNvPr>
          <p:cNvSpPr/>
          <p:nvPr/>
        </p:nvSpPr>
        <p:spPr>
          <a:xfrm>
            <a:off x="3836504" y="1789044"/>
            <a:ext cx="4518992" cy="4082325"/>
          </a:xfrm>
          <a:prstGeom prst="quad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2505D68-1BE7-49E8-8919-4D2BE6B13FB4}"/>
              </a:ext>
            </a:extLst>
          </p:cNvPr>
          <p:cNvSpPr/>
          <p:nvPr/>
        </p:nvSpPr>
        <p:spPr>
          <a:xfrm>
            <a:off x="2799385" y="986631"/>
            <a:ext cx="6357867" cy="73018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Tuproqlarning sho‘r bosishi, sho‘r ko‘llarning vujudga kelishi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вопрос-so`roq; savol-сўроқ; вопр.. | Узбекский для лентяев | ВКонтакте">
            <a:extLst>
              <a:ext uri="{FF2B5EF4-FFF2-40B4-BE49-F238E27FC236}">
                <a16:creationId xmlns:a16="http://schemas.microsoft.com/office/drawing/2014/main" id="{5190DF5F-0930-4307-A208-F80A22607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2" t="7435" r="55067" b="9548"/>
          <a:stretch/>
        </p:blipFill>
        <p:spPr bwMode="auto">
          <a:xfrm>
            <a:off x="5135217" y="2968488"/>
            <a:ext cx="1921565" cy="174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285418D-4BAE-4BDD-BDA6-68D859B2E187}"/>
              </a:ext>
            </a:extLst>
          </p:cNvPr>
          <p:cNvSpPr/>
          <p:nvPr/>
        </p:nvSpPr>
        <p:spPr>
          <a:xfrm>
            <a:off x="298175" y="3220280"/>
            <a:ext cx="3342998" cy="13782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Qumli cho‘llar maydoni kengayishi, suv tanqisligi. 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C0CEE5C-3BB9-446E-BC3A-517237E82007}"/>
              </a:ext>
            </a:extLst>
          </p:cNvPr>
          <p:cNvSpPr/>
          <p:nvPr/>
        </p:nvSpPr>
        <p:spPr>
          <a:xfrm>
            <a:off x="8550827" y="3147392"/>
            <a:ext cx="3342998" cy="13782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Orol dengizining qurib borayotgani.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B491F41-FE89-4F79-9227-F588F4EECCFA}"/>
              </a:ext>
            </a:extLst>
          </p:cNvPr>
          <p:cNvSpPr/>
          <p:nvPr/>
        </p:nvSpPr>
        <p:spPr>
          <a:xfrm>
            <a:off x="2933494" y="5977752"/>
            <a:ext cx="6475549" cy="7301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 bir necha turlarini yo</a:t>
            </a: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fi-FI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qolib borayotganligi.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B9B2F76-BE46-486D-B6C6-52B50395DCA5}"/>
              </a:ext>
            </a:extLst>
          </p:cNvPr>
          <p:cNvSpPr/>
          <p:nvPr/>
        </p:nvSpPr>
        <p:spPr>
          <a:xfrm>
            <a:off x="5110164" y="2968488"/>
            <a:ext cx="1946618" cy="1749286"/>
          </a:xfrm>
          <a:prstGeom prst="roundRect">
            <a:avLst/>
          </a:prstGeom>
          <a:solidFill>
            <a:srgbClr val="D3B5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 Osiyoning ekologik muammo-lari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06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/>
          </p:cNvPr>
          <p:cNvSpPr/>
          <p:nvPr/>
        </p:nvSpPr>
        <p:spPr>
          <a:xfrm>
            <a:off x="0" y="0"/>
            <a:ext cx="12174538" cy="1028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6148" name="object 7"/>
          <p:cNvSpPr>
            <a:spLocks noChangeArrowheads="1"/>
          </p:cNvSpPr>
          <p:nvPr/>
        </p:nvSpPr>
        <p:spPr bwMode="auto">
          <a:xfrm>
            <a:off x="403981" y="1063060"/>
            <a:ext cx="11384033" cy="312068"/>
          </a:xfrm>
          <a:custGeom>
            <a:avLst/>
            <a:gdLst>
              <a:gd name="T0" fmla="*/ 0 w 4895850"/>
              <a:gd name="T1" fmla="*/ 0 h 192404"/>
              <a:gd name="T2" fmla="*/ 4895850 w 4895850"/>
              <a:gd name="T3" fmla="*/ 192404 h 192404"/>
            </a:gdLst>
            <a:ahLst/>
            <a:cxnLst>
              <a:cxn ang="0">
                <a:pos x="4895596" y="0"/>
              </a:cxn>
              <a:cxn ang="0">
                <a:pos x="0" y="0"/>
              </a:cxn>
              <a:cxn ang="0">
                <a:pos x="0" y="192011"/>
              </a:cxn>
              <a:cxn ang="0">
                <a:pos x="4895596" y="192011"/>
              </a:cxn>
              <a:cxn ang="0">
                <a:pos x="4895596" y="0"/>
              </a:cxn>
            </a:cxnLst>
            <a:rect l="T0" t="T1" r="T2" b="T3"/>
            <a:pathLst>
              <a:path w="4895850" h="192404">
                <a:moveTo>
                  <a:pt x="4895596" y="0"/>
                </a:moveTo>
                <a:lnTo>
                  <a:pt x="0" y="0"/>
                </a:lnTo>
                <a:lnTo>
                  <a:pt x="0" y="192011"/>
                </a:lnTo>
                <a:lnTo>
                  <a:pt x="4895596" y="192011"/>
                </a:lnTo>
                <a:lnTo>
                  <a:pt x="4895596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6152" name="Прямоугольник 22"/>
          <p:cNvSpPr>
            <a:spLocks noChangeArrowheads="1"/>
          </p:cNvSpPr>
          <p:nvPr/>
        </p:nvSpPr>
        <p:spPr bwMode="auto">
          <a:xfrm>
            <a:off x="17462" y="0"/>
            <a:ext cx="121570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alt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endParaRPr lang="ru-RU" alt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Физико-географические характеристики региона">
            <a:extLst>
              <a:ext uri="{FF2B5EF4-FFF2-40B4-BE49-F238E27FC236}">
                <a16:creationId xmlns:a16="http://schemas.microsoft.com/office/drawing/2014/main" id="{3F7070BB-DEA9-42F4-AD46-12BD6533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3" y="1409489"/>
            <a:ext cx="11384032" cy="54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A70C4BE-E41C-4F57-94B1-5E5EA1F935FB}"/>
              </a:ext>
            </a:extLst>
          </p:cNvPr>
          <p:cNvSpPr/>
          <p:nvPr/>
        </p:nvSpPr>
        <p:spPr>
          <a:xfrm>
            <a:off x="390940" y="1063060"/>
            <a:ext cx="3240367" cy="110799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Yevrosiyo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materigining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EB8324B-97E0-46B5-8DDC-71D77F0F3597}"/>
              </a:ext>
            </a:extLst>
          </p:cNvPr>
          <p:cNvSpPr/>
          <p:nvPr/>
        </p:nvSpPr>
        <p:spPr>
          <a:xfrm>
            <a:off x="8037228" y="1028700"/>
            <a:ext cx="3763827" cy="110799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Suvlari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tashqariga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ketmaydigan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berk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o‘lka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63C6C2D-31EA-48AD-8262-1E295D870CDC}"/>
              </a:ext>
            </a:extLst>
          </p:cNvPr>
          <p:cNvSpPr/>
          <p:nvPr/>
        </p:nvSpPr>
        <p:spPr>
          <a:xfrm>
            <a:off x="417023" y="4303455"/>
            <a:ext cx="3240367" cy="255454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tomonlardan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o‘ralganligi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havoga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chiqarilgan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ifloslovchi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tashqariga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keta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olmaydi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6DBDE16-A2AB-4EA5-9700-C0748C93A83E}"/>
              </a:ext>
            </a:extLst>
          </p:cNvPr>
          <p:cNvSpPr/>
          <p:nvPr/>
        </p:nvSpPr>
        <p:spPr>
          <a:xfrm>
            <a:off x="8011150" y="5750004"/>
            <a:ext cx="3763827" cy="110799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noqulay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berk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o‘lka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6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Mustahkamlash</a:t>
            </a:r>
            <a:endParaRPr lang="ru-RU" sz="4800" dirty="0">
              <a:solidFill>
                <a:prstClr val="white"/>
              </a:solidFill>
            </a:endParaRPr>
          </a:p>
        </p:txBody>
      </p:sp>
      <p:pic>
        <p:nvPicPr>
          <p:cNvPr id="7170" name="Picture 2" descr="Карта Узбекистана. Узбекистан на карте мира — Planetolog.ru">
            <a:extLst>
              <a:ext uri="{FF2B5EF4-FFF2-40B4-BE49-F238E27FC236}">
                <a16:creationId xmlns:a16="http://schemas.microsoft.com/office/drawing/2014/main" id="{53954EF0-8C4D-4289-A130-81ABDBDD8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7" y="1179441"/>
            <a:ext cx="10800522" cy="557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4FA4B9-F9F6-47A3-931E-E465D5680378}"/>
              </a:ext>
            </a:extLst>
          </p:cNvPr>
          <p:cNvSpPr/>
          <p:nvPr/>
        </p:nvSpPr>
        <p:spPr>
          <a:xfrm>
            <a:off x="172284" y="1179442"/>
            <a:ext cx="384312" cy="55791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D1CFD30-C02A-4D1E-B763-D41AF849E066}"/>
              </a:ext>
            </a:extLst>
          </p:cNvPr>
          <p:cNvSpPr/>
          <p:nvPr/>
        </p:nvSpPr>
        <p:spPr>
          <a:xfrm>
            <a:off x="11622151" y="1179442"/>
            <a:ext cx="384312" cy="55791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B795840-5AB8-46B6-9AD8-D1B33FDE0772}"/>
              </a:ext>
            </a:extLst>
          </p:cNvPr>
          <p:cNvSpPr/>
          <p:nvPr/>
        </p:nvSpPr>
        <p:spPr>
          <a:xfrm>
            <a:off x="4611755" y="1179441"/>
            <a:ext cx="2955236" cy="4896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 shimoliy nuqta 45° 36′ shimoliy kenglik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367D0FAF-B1DE-4B51-A69D-75532375AE42}"/>
              </a:ext>
            </a:extLst>
          </p:cNvPr>
          <p:cNvSpPr/>
          <p:nvPr/>
        </p:nvSpPr>
        <p:spPr>
          <a:xfrm>
            <a:off x="5411862" y="6033164"/>
            <a:ext cx="2852530" cy="4786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 janubiy nuqta 37° 11′ shimoliy kenglik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4C68BF25-6645-4BFC-B40B-AD721B17FE18}"/>
              </a:ext>
            </a:extLst>
          </p:cNvPr>
          <p:cNvSpPr/>
          <p:nvPr/>
        </p:nvSpPr>
        <p:spPr>
          <a:xfrm>
            <a:off x="593045" y="3969023"/>
            <a:ext cx="2620622" cy="4896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 g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fi-F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arbiy nuqta 56° 00′ sharqiy uzoqlik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B85EBDA3-748D-4E92-9381-09992551A679}"/>
              </a:ext>
            </a:extLst>
          </p:cNvPr>
          <p:cNvSpPr/>
          <p:nvPr/>
        </p:nvSpPr>
        <p:spPr>
          <a:xfrm>
            <a:off x="8900487" y="2849218"/>
            <a:ext cx="2657063" cy="472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 sharqiy nuqta 73° 10′ sharqiy uzunlik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Picture 4" descr="રશિયન ભાષા પ્રશ્ન ચિહ્ન, તેના કાર્યો અને જોડણી">
            <a:extLst>
              <a:ext uri="{FF2B5EF4-FFF2-40B4-BE49-F238E27FC236}">
                <a16:creationId xmlns:a16="http://schemas.microsoft.com/office/drawing/2014/main" id="{28AF2CCE-6F5C-4BD1-A8D9-EAD6793A7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4" t="66554" r="6082" b="4582"/>
          <a:stretch/>
        </p:blipFill>
        <p:spPr bwMode="auto">
          <a:xfrm>
            <a:off x="4015415" y="1372456"/>
            <a:ext cx="467138" cy="7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રશિયન ભાષા પ્રશ્ન ચિહ્ન, તેના કાર્યો અને જોડણી">
            <a:extLst>
              <a:ext uri="{FF2B5EF4-FFF2-40B4-BE49-F238E27FC236}">
                <a16:creationId xmlns:a16="http://schemas.microsoft.com/office/drawing/2014/main" id="{8F78F87D-3949-4F16-880B-B82653016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4" t="66554" r="6082" b="4582"/>
          <a:stretch/>
        </p:blipFill>
        <p:spPr bwMode="auto">
          <a:xfrm>
            <a:off x="10104789" y="3414715"/>
            <a:ext cx="467138" cy="7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રશિયન ભાષા પ્રશ્ન ચિહ્ન, તેના કાર્યો અને જોડણી">
            <a:extLst>
              <a:ext uri="{FF2B5EF4-FFF2-40B4-BE49-F238E27FC236}">
                <a16:creationId xmlns:a16="http://schemas.microsoft.com/office/drawing/2014/main" id="{D7DEE050-6644-43C3-9524-1F98FE66D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4" t="66554" r="6082" b="4582"/>
          <a:stretch/>
        </p:blipFill>
        <p:spPr bwMode="auto">
          <a:xfrm>
            <a:off x="2594124" y="3085584"/>
            <a:ext cx="467138" cy="7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રશિયન ભાષા પ્રશ્ન ચિહ્ન, તેના કાર્યો અને જોડણી">
            <a:extLst>
              <a:ext uri="{FF2B5EF4-FFF2-40B4-BE49-F238E27FC236}">
                <a16:creationId xmlns:a16="http://schemas.microsoft.com/office/drawing/2014/main" id="{4E539275-6ED0-4CA1-884A-326150A93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4" t="66554" r="6082" b="4582"/>
          <a:stretch/>
        </p:blipFill>
        <p:spPr bwMode="auto">
          <a:xfrm>
            <a:off x="8150093" y="5132280"/>
            <a:ext cx="467138" cy="7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14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6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Mustahkamlash</a:t>
            </a:r>
            <a:endParaRPr lang="ru-RU" sz="4800" dirty="0">
              <a:solidFill>
                <a:prstClr val="white"/>
              </a:solidFill>
            </a:endParaRPr>
          </a:p>
        </p:txBody>
      </p:sp>
      <p:pic>
        <p:nvPicPr>
          <p:cNvPr id="7170" name="Picture 2" descr="Карта Узбекистана. Узбекистан на карте мира — Planetolog.ru">
            <a:extLst>
              <a:ext uri="{FF2B5EF4-FFF2-40B4-BE49-F238E27FC236}">
                <a16:creationId xmlns:a16="http://schemas.microsoft.com/office/drawing/2014/main" id="{53954EF0-8C4D-4289-A130-81ABDBDD8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7" y="1179441"/>
            <a:ext cx="10800522" cy="557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4FA4B9-F9F6-47A3-931E-E465D5680378}"/>
              </a:ext>
            </a:extLst>
          </p:cNvPr>
          <p:cNvSpPr/>
          <p:nvPr/>
        </p:nvSpPr>
        <p:spPr>
          <a:xfrm>
            <a:off x="172284" y="1179442"/>
            <a:ext cx="384312" cy="55791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D1CFD30-C02A-4D1E-B763-D41AF849E066}"/>
              </a:ext>
            </a:extLst>
          </p:cNvPr>
          <p:cNvSpPr/>
          <p:nvPr/>
        </p:nvSpPr>
        <p:spPr>
          <a:xfrm>
            <a:off x="11622151" y="1179442"/>
            <a:ext cx="384312" cy="55791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верх-вниз 8">
            <a:extLst>
              <a:ext uri="{FF2B5EF4-FFF2-40B4-BE49-F238E27FC236}">
                <a16:creationId xmlns:a16="http://schemas.microsoft.com/office/drawing/2014/main" id="{0DAAF554-FC29-4876-9917-F74F646BBED9}"/>
              </a:ext>
            </a:extLst>
          </p:cNvPr>
          <p:cNvSpPr/>
          <p:nvPr/>
        </p:nvSpPr>
        <p:spPr>
          <a:xfrm rot="19131455" flipH="1">
            <a:off x="5830646" y="1596306"/>
            <a:ext cx="206683" cy="4721118"/>
          </a:xfrm>
          <a:prstGeom prst="upDown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чко с текстом: овальное 9">
            <a:extLst>
              <a:ext uri="{FF2B5EF4-FFF2-40B4-BE49-F238E27FC236}">
                <a16:creationId xmlns:a16="http://schemas.microsoft.com/office/drawing/2014/main" id="{F40D0597-2DFA-4438-8B3A-EF91EF157EC4}"/>
              </a:ext>
            </a:extLst>
          </p:cNvPr>
          <p:cNvSpPr/>
          <p:nvPr/>
        </p:nvSpPr>
        <p:spPr>
          <a:xfrm>
            <a:off x="3927933" y="1268353"/>
            <a:ext cx="1593574" cy="754918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925 km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Стрелка: влево-вправо 10">
            <a:extLst>
              <a:ext uri="{FF2B5EF4-FFF2-40B4-BE49-F238E27FC236}">
                <a16:creationId xmlns:a16="http://schemas.microsoft.com/office/drawing/2014/main" id="{CBD6498E-1B2F-47D7-8B2E-521D6C7D987B}"/>
              </a:ext>
            </a:extLst>
          </p:cNvPr>
          <p:cNvSpPr/>
          <p:nvPr/>
        </p:nvSpPr>
        <p:spPr>
          <a:xfrm rot="251131">
            <a:off x="3189304" y="3867551"/>
            <a:ext cx="6736695" cy="232609"/>
          </a:xfrm>
          <a:prstGeom prst="left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чко с текстом: овальное 12">
            <a:extLst>
              <a:ext uri="{FF2B5EF4-FFF2-40B4-BE49-F238E27FC236}">
                <a16:creationId xmlns:a16="http://schemas.microsoft.com/office/drawing/2014/main" id="{7F0D93D7-E922-4DF6-8CAE-5349FA5863BB}"/>
              </a:ext>
            </a:extLst>
          </p:cNvPr>
          <p:cNvSpPr/>
          <p:nvPr/>
        </p:nvSpPr>
        <p:spPr>
          <a:xfrm>
            <a:off x="9392207" y="3123402"/>
            <a:ext cx="2000872" cy="913720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1400 km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રશિયન ભાષા પ્રશ્ન ચિહ્ન, તેના કાર્યો અને જોડણી">
            <a:extLst>
              <a:ext uri="{FF2B5EF4-FFF2-40B4-BE49-F238E27FC236}">
                <a16:creationId xmlns:a16="http://schemas.microsoft.com/office/drawing/2014/main" id="{DB84320A-9358-4A79-A3F4-98D0881E2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4" t="66554" r="6082" b="4582"/>
          <a:stretch/>
        </p:blipFill>
        <p:spPr bwMode="auto">
          <a:xfrm>
            <a:off x="7564902" y="5162398"/>
            <a:ext cx="467138" cy="64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રશિયન ભાષા પ્રશ્ન ચિહ્ન, તેના કાર્યો અને જોડણી">
            <a:extLst>
              <a:ext uri="{FF2B5EF4-FFF2-40B4-BE49-F238E27FC236}">
                <a16:creationId xmlns:a16="http://schemas.microsoft.com/office/drawing/2014/main" id="{E522DDC5-C4AD-4EE2-BD22-7177E707D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4" t="66554" r="6082" b="4582"/>
          <a:stretch/>
        </p:blipFill>
        <p:spPr bwMode="auto">
          <a:xfrm>
            <a:off x="2722660" y="3113464"/>
            <a:ext cx="467138" cy="63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51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6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Mustahkamlash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CB07E1FE-412C-40CA-ACF6-EBBF8654C814}"/>
              </a:ext>
            </a:extLst>
          </p:cNvPr>
          <p:cNvSpPr/>
          <p:nvPr/>
        </p:nvSpPr>
        <p:spPr>
          <a:xfrm rot="2335754">
            <a:off x="-145334" y="1538912"/>
            <a:ext cx="2587513" cy="876797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g‘arbda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?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561A888A-A11D-41AB-8537-AA18203D4174}"/>
              </a:ext>
            </a:extLst>
          </p:cNvPr>
          <p:cNvSpPr/>
          <p:nvPr/>
        </p:nvSpPr>
        <p:spPr>
          <a:xfrm rot="20794680">
            <a:off x="1756970" y="4819871"/>
            <a:ext cx="2446625" cy="9102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g‘arbda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?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: влево 6">
            <a:extLst>
              <a:ext uri="{FF2B5EF4-FFF2-40B4-BE49-F238E27FC236}">
                <a16:creationId xmlns:a16="http://schemas.microsoft.com/office/drawing/2014/main" id="{F8F1ECCB-79D5-40A2-9336-BFC18B0731E7}"/>
              </a:ext>
            </a:extLst>
          </p:cNvPr>
          <p:cNvSpPr/>
          <p:nvPr/>
        </p:nvSpPr>
        <p:spPr>
          <a:xfrm rot="20499604">
            <a:off x="7513648" y="1054634"/>
            <a:ext cx="2050245" cy="897592"/>
          </a:xfrm>
          <a:prstGeom prst="leftArrow">
            <a:avLst>
              <a:gd name="adj1" fmla="val 48126"/>
              <a:gd name="adj2" fmla="val 50000"/>
            </a:avLst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Shimolda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?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: влево 20">
            <a:extLst>
              <a:ext uri="{FF2B5EF4-FFF2-40B4-BE49-F238E27FC236}">
                <a16:creationId xmlns:a16="http://schemas.microsoft.com/office/drawing/2014/main" id="{8CB73859-0BA5-4DC3-BF66-F3D903A93C58}"/>
              </a:ext>
            </a:extLst>
          </p:cNvPr>
          <p:cNvSpPr/>
          <p:nvPr/>
        </p:nvSpPr>
        <p:spPr>
          <a:xfrm rot="1669200">
            <a:off x="9425357" y="5257223"/>
            <a:ext cx="2728190" cy="84045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Janubi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sharqda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- ?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2B44FAE9-AFD4-482F-9A0F-D371BAB13FF4}"/>
              </a:ext>
            </a:extLst>
          </p:cNvPr>
          <p:cNvSpPr/>
          <p:nvPr/>
        </p:nvSpPr>
        <p:spPr>
          <a:xfrm>
            <a:off x="5809436" y="6103130"/>
            <a:ext cx="2099036" cy="80891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Janubda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?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RANGLIY RASIMLAR OLAMI. FOTO - 2017 MODA VA DIZAYIN">
            <a:extLst>
              <a:ext uri="{FF2B5EF4-FFF2-40B4-BE49-F238E27FC236}">
                <a16:creationId xmlns:a16="http://schemas.microsoft.com/office/drawing/2014/main" id="{EF5B0E25-CA06-4B87-80E0-4999782AF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230" y="1232452"/>
            <a:ext cx="8892209" cy="52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BCE87E00-3C15-4E3A-A5EA-7C6DE3AFFFCC}"/>
              </a:ext>
            </a:extLst>
          </p:cNvPr>
          <p:cNvSpPr/>
          <p:nvPr/>
        </p:nvSpPr>
        <p:spPr>
          <a:xfrm rot="1087292">
            <a:off x="11084925" y="1607549"/>
            <a:ext cx="936291" cy="190831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Sharqda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?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2FBF5A0D-BFD6-48BF-A150-B1A9AD4778D0}"/>
              </a:ext>
            </a:extLst>
          </p:cNvPr>
          <p:cNvSpPr/>
          <p:nvPr/>
        </p:nvSpPr>
        <p:spPr>
          <a:xfrm>
            <a:off x="5325466" y="1836247"/>
            <a:ext cx="2099036" cy="48961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fi-FI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iston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3531C22F-54E5-4D0B-9E77-733C57B514E8}"/>
              </a:ext>
            </a:extLst>
          </p:cNvPr>
          <p:cNvSpPr/>
          <p:nvPr/>
        </p:nvSpPr>
        <p:spPr>
          <a:xfrm>
            <a:off x="155575" y="2880473"/>
            <a:ext cx="2099036" cy="48961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fi-FI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iston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6382A42-ECF9-4C7D-8569-FEC107FDC00B}"/>
              </a:ext>
            </a:extLst>
          </p:cNvPr>
          <p:cNvSpPr/>
          <p:nvPr/>
        </p:nvSpPr>
        <p:spPr>
          <a:xfrm rot="18983405">
            <a:off x="10154419" y="3948322"/>
            <a:ext cx="2099036" cy="4896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</a:t>
            </a: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fi-FI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iziston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B32D2A15-3E3B-4A14-8CB6-344168F21E64}"/>
              </a:ext>
            </a:extLst>
          </p:cNvPr>
          <p:cNvSpPr/>
          <p:nvPr/>
        </p:nvSpPr>
        <p:spPr>
          <a:xfrm rot="18010603">
            <a:off x="8441070" y="4773485"/>
            <a:ext cx="1675694" cy="48961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Tojikiston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DBD8ED4E-2D08-4010-8664-CD56E951300F}"/>
              </a:ext>
            </a:extLst>
          </p:cNvPr>
          <p:cNvSpPr/>
          <p:nvPr/>
        </p:nvSpPr>
        <p:spPr>
          <a:xfrm>
            <a:off x="7966997" y="6263720"/>
            <a:ext cx="2099036" cy="48961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Afg</a:t>
            </a:r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‘on</a:t>
            </a:r>
            <a:r>
              <a:rPr lang="fi-FI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iston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802CE88A-7C61-4BF8-8B13-946EC84B3267}"/>
              </a:ext>
            </a:extLst>
          </p:cNvPr>
          <p:cNvSpPr/>
          <p:nvPr/>
        </p:nvSpPr>
        <p:spPr>
          <a:xfrm rot="2215915">
            <a:off x="3608836" y="4614156"/>
            <a:ext cx="2243878" cy="4896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Turkmaniston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90330" y="1092154"/>
            <a:ext cx="11370366" cy="1493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8100" defTabSz="685800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O‘rta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Osiyoning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ekologik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muammolari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tabiatini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muhofaza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qilish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O‘zbekistonning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geografik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o‘rni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chegaralari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err="1">
                <a:latin typeface="Arial" pitchFamily="34" charset="0"/>
                <a:cs typeface="Arial" pitchFamily="34" charset="0"/>
              </a:rPr>
              <a:t>maydoni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mavzularini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90330" y="2659396"/>
            <a:ext cx="11370366" cy="1136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O‘zbekistonning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tabiiy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xaritasini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yozuvsiz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xaritaga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tushuring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6" descr="Анкетирование в педагогике и его необходимость для контро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81670"/>
            <a:ext cx="5376286" cy="248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Премиум векторы | Расположение иконка узбекистана на карте мира, круглая  иконка узбекистана">
            <a:extLst>
              <a:ext uri="{FF2B5EF4-FFF2-40B4-BE49-F238E27FC236}">
                <a16:creationId xmlns:a16="http://schemas.microsoft.com/office/drawing/2014/main" id="{BCABBE66-076E-4D19-B2C7-E3874F9D9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63"/>
          <a:stretch/>
        </p:blipFill>
        <p:spPr bwMode="auto">
          <a:xfrm>
            <a:off x="6096000" y="3869634"/>
            <a:ext cx="5685183" cy="269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6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muammolar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1666" y="1108825"/>
            <a:ext cx="4861969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qadimdan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obikor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dehqonchilikning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rivojlanganligi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cho‘llardagi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vohalar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tuproqlarni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sho‘r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bosishiga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sho‘r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ko‘llarning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kelishiga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3d People - Man, Person And A Red Exclamation Mark Stock Photo, Picture And  Royalty Free Image. Image 17048600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058" y="4939420"/>
            <a:ext cx="147394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FE88E58-7AA5-46B4-8A0B-AFA5E16C83C7}"/>
              </a:ext>
            </a:extLst>
          </p:cNvPr>
          <p:cNvSpPr/>
          <p:nvPr/>
        </p:nvSpPr>
        <p:spPr>
          <a:xfrm>
            <a:off x="5817705" y="4992790"/>
            <a:ext cx="505938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Chorvachilikda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yaylovlardan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tartibsiz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oqibatida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qumli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cho‘llar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kengaygan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2" name="Picture 2" descr="Yangi loyihadan qanday natijalar kutilayapti? - Xalq so'zi">
            <a:extLst>
              <a:ext uri="{FF2B5EF4-FFF2-40B4-BE49-F238E27FC236}">
                <a16:creationId xmlns:a16="http://schemas.microsoft.com/office/drawing/2014/main" id="{A5E1A0C7-713B-439D-860D-91C255DF4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1"/>
          <a:stretch/>
        </p:blipFill>
        <p:spPr bwMode="auto">
          <a:xfrm>
            <a:off x="531665" y="3938164"/>
            <a:ext cx="4861969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yoboni QIZILQUM – Таджикистан – Энциклопедия на таджикском языке">
            <a:extLst>
              <a:ext uri="{FF2B5EF4-FFF2-40B4-BE49-F238E27FC236}">
                <a16:creationId xmlns:a16="http://schemas.microsoft.com/office/drawing/2014/main" id="{58377779-F637-4EAB-90E4-B5A09E2DC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7"/>
          <a:stretch/>
        </p:blipFill>
        <p:spPr bwMode="auto">
          <a:xfrm>
            <a:off x="5658679" y="1108825"/>
            <a:ext cx="5897217" cy="36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02030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6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Ekologik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muammolar</a:t>
            </a:r>
            <a:endParaRPr lang="ru-RU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313" y="1108825"/>
            <a:ext cx="11691374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o‘tmishda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yakka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hokimligi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ekilaverishi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zaharlar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gerbetsid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pestitsid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defoliantlarning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ishlatilishi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oqibatida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sog‘lig‘iga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yetdi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kamqonlik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kasalliklari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ko‘paydi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3d People - Man, Person And A Red Exclamation Mark Stock Photo, Picture And  Royalty Free Image. Image 17048600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745" y="5075697"/>
            <a:ext cx="147394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praying defoliant on mature cotton - Stock Image - E770/1854 - Science  Photo Library">
            <a:extLst>
              <a:ext uri="{FF2B5EF4-FFF2-40B4-BE49-F238E27FC236}">
                <a16:creationId xmlns:a16="http://schemas.microsoft.com/office/drawing/2014/main" id="{41393367-249D-4755-8682-E31C58BD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4" y="3550019"/>
            <a:ext cx="3672330" cy="30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ek 6 – Kathryn's Field Study">
            <a:extLst>
              <a:ext uri="{FF2B5EF4-FFF2-40B4-BE49-F238E27FC236}">
                <a16:creationId xmlns:a16="http://schemas.microsoft.com/office/drawing/2014/main" id="{497340A9-80ED-419F-BF9E-EC0E96464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39" y="3550019"/>
            <a:ext cx="3778348" cy="30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op 4 Cotton Defoliation Application Tips for Growers - Black Earth Agronomy">
            <a:extLst>
              <a:ext uri="{FF2B5EF4-FFF2-40B4-BE49-F238E27FC236}">
                <a16:creationId xmlns:a16="http://schemas.microsoft.com/office/drawing/2014/main" id="{FA51EB2F-1899-4838-BA6E-F0AF09294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61" y="3550019"/>
            <a:ext cx="4028660" cy="30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6926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55399"/>
            <a:ext cx="12192000" cy="75713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Suv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tanqisligi</a:t>
            </a:r>
            <a:endParaRPr lang="ru-RU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A74F143-70F1-4499-A0DC-2AE2DD7136B2}"/>
              </a:ext>
            </a:extLst>
          </p:cNvPr>
          <p:cNvSpPr/>
          <p:nvPr/>
        </p:nvSpPr>
        <p:spPr>
          <a:xfrm>
            <a:off x="4028661" y="3021494"/>
            <a:ext cx="4373218" cy="13065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O‘zbekiston, Turkmaniston, Qozog‘istonda bu muammo keskin tus olgan.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O'zbekistonda yildan-yilga suv tanqisligi va sug'orish xarajatlar oshib  bormoqda — Sof.uz">
            <a:extLst>
              <a:ext uri="{FF2B5EF4-FFF2-40B4-BE49-F238E27FC236}">
                <a16:creationId xmlns:a16="http://schemas.microsoft.com/office/drawing/2014/main" id="{F88CEA59-A75C-40B8-BB3F-4B77FF072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5" y="871331"/>
            <a:ext cx="3498574" cy="255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ʻzbekistonda suv tanqisligi yuzaga kelishi mumkin">
            <a:extLst>
              <a:ext uri="{FF2B5EF4-FFF2-40B4-BE49-F238E27FC236}">
                <a16:creationId xmlns:a16="http://schemas.microsoft.com/office/drawing/2014/main" id="{A49E40A7-3F66-4EA9-AF86-3AE252F95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1" y="3988904"/>
            <a:ext cx="3737114" cy="269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ltindan qimmat obihayot">
            <a:extLst>
              <a:ext uri="{FF2B5EF4-FFF2-40B4-BE49-F238E27FC236}">
                <a16:creationId xmlns:a16="http://schemas.microsoft.com/office/drawing/2014/main" id="{72562A45-2CD5-44B0-996A-6F53BD57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1" y="871331"/>
            <a:ext cx="3737114" cy="255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2 mart - Xalqaro obi hayot kuni: 2030 yilda 700 million inson suv  tanqisligi bois ko'chishga majbur bo'ladi - zarnews.uz">
            <a:extLst>
              <a:ext uri="{FF2B5EF4-FFF2-40B4-BE49-F238E27FC236}">
                <a16:creationId xmlns:a16="http://schemas.microsoft.com/office/drawing/2014/main" id="{B9066864-7B4A-4466-82FA-5865F8C3B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5"/>
          <a:stretch/>
        </p:blipFill>
        <p:spPr bwMode="auto">
          <a:xfrm>
            <a:off x="4412973" y="871331"/>
            <a:ext cx="3644349" cy="200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табиат хакида маколлар - video, klip, mp4, mp3">
            <a:extLst>
              <a:ext uri="{FF2B5EF4-FFF2-40B4-BE49-F238E27FC236}">
                <a16:creationId xmlns:a16="http://schemas.microsoft.com/office/drawing/2014/main" id="{135338D5-6D8E-492E-B50D-B2B804117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72" y="4473801"/>
            <a:ext cx="3644349" cy="221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omchilatib sug'orish tizimi afzalliklari">
            <a:extLst>
              <a:ext uri="{FF2B5EF4-FFF2-40B4-BE49-F238E27FC236}">
                <a16:creationId xmlns:a16="http://schemas.microsoft.com/office/drawing/2014/main" id="{36D23AB0-CDE3-4D00-8862-DD5ABB079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5" y="3988905"/>
            <a:ext cx="3498573" cy="26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67212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6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Orol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dengizi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suvining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kamayib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ketishi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75070A9C-1F83-4CDE-9C48-63941A546517}"/>
              </a:ext>
            </a:extLst>
          </p:cNvPr>
          <p:cNvSpPr/>
          <p:nvPr/>
        </p:nvSpPr>
        <p:spPr>
          <a:xfrm>
            <a:off x="5473149" y="1871787"/>
            <a:ext cx="6268278" cy="40072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Amudaryo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Sirdaryo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yerlarni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sug‘orishga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olinganligi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70-yillaridan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boshlab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Orol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sathi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pasaydi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kichraydi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4">
            <a:extLst>
              <a:ext uri="{FF2B5EF4-FFF2-40B4-BE49-F238E27FC236}">
                <a16:creationId xmlns:a16="http://schemas.microsoft.com/office/drawing/2014/main" id="{D2EB6376-33AB-405E-9D6A-56545BDE9CFB}"/>
              </a:ext>
            </a:extLst>
          </p:cNvPr>
          <p:cNvSpPr/>
          <p:nvPr/>
        </p:nvSpPr>
        <p:spPr>
          <a:xfrm>
            <a:off x="212035" y="5387163"/>
            <a:ext cx="5055705" cy="40072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Suvi qurigan yerlar sho‘rxok va qumli cho‘l yerlarga aylandi.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OROL DENGIZINING MUAMMOSI KECHA VA BUGUN | by JASUR RAHMON | Medium">
            <a:extLst>
              <a:ext uri="{FF2B5EF4-FFF2-40B4-BE49-F238E27FC236}">
                <a16:creationId xmlns:a16="http://schemas.microsoft.com/office/drawing/2014/main" id="{AD714E60-50F7-4667-80D7-5AAF8DD18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5" b="29807"/>
          <a:stretch/>
        </p:blipFill>
        <p:spPr bwMode="auto">
          <a:xfrm>
            <a:off x="5368968" y="3435297"/>
            <a:ext cx="5155096" cy="318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3d People - Man, Person And A Red Exclamation Mark Stock Photo, Picture And  Royalty Free Image. Image 17048600.">
            <a:extLst>
              <a:ext uri="{FF2B5EF4-FFF2-40B4-BE49-F238E27FC236}">
                <a16:creationId xmlns:a16="http://schemas.microsoft.com/office/drawing/2014/main" id="{A3110576-24AD-4C53-ADCD-A84D6A860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064" y="4585489"/>
            <a:ext cx="1667936" cy="1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rol dengizi ketdi, lekin odamlar qoldi, biz ular haqida qaygʻurishimiz  kerak” - Xalq so'zi">
            <a:extLst>
              <a:ext uri="{FF2B5EF4-FFF2-40B4-BE49-F238E27FC236}">
                <a16:creationId xmlns:a16="http://schemas.microsoft.com/office/drawing/2014/main" id="{12A3FC99-D109-4FC9-93F3-48535E369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5" y="1070113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03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55399"/>
            <a:ext cx="12192000" cy="75713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Orol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dengizining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oldingi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ko’rinishi</a:t>
            </a:r>
            <a:endParaRPr lang="ru-RU" sz="48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2" descr="3d People - Man, Person And A Red Exclamation Mark Stock Photo, Picture And  Royalty Free Image. Image 17048600.">
            <a:extLst>
              <a:ext uri="{FF2B5EF4-FFF2-40B4-BE49-F238E27FC236}">
                <a16:creationId xmlns:a16="http://schemas.microsoft.com/office/drawing/2014/main" id="{A32F432F-066C-47A0-8E6E-AC842A4BC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 r="12602" b="7735"/>
          <a:stretch/>
        </p:blipFill>
        <p:spPr bwMode="auto">
          <a:xfrm>
            <a:off x="10734261" y="866894"/>
            <a:ext cx="1325217" cy="17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Бассейн Аральского моря в цифрах">
            <a:extLst>
              <a:ext uri="{FF2B5EF4-FFF2-40B4-BE49-F238E27FC236}">
                <a16:creationId xmlns:a16="http://schemas.microsoft.com/office/drawing/2014/main" id="{1529B8E8-4297-406D-B892-964D34B06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t="3200" r="50000" b="1050"/>
          <a:stretch/>
        </p:blipFill>
        <p:spPr bwMode="auto">
          <a:xfrm>
            <a:off x="172277" y="1046922"/>
            <a:ext cx="4028661" cy="526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1D0C9F1-3DA7-440A-B4FF-A280A00ABD99}"/>
              </a:ext>
            </a:extLst>
          </p:cNvPr>
          <p:cNvSpPr/>
          <p:nvPr/>
        </p:nvSpPr>
        <p:spPr>
          <a:xfrm>
            <a:off x="384313" y="1046922"/>
            <a:ext cx="1444487" cy="318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Джип тур к Аральскому морю. Тур на внедорожниках по Кызылкумам">
            <a:extLst>
              <a:ext uri="{FF2B5EF4-FFF2-40B4-BE49-F238E27FC236}">
                <a16:creationId xmlns:a16="http://schemas.microsoft.com/office/drawing/2014/main" id="{C75D0DF8-4761-4D03-A6BC-09F9E7FAE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70" y="3875773"/>
            <a:ext cx="6042991" cy="287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Новости Узбекистана - Арал жив и ждет туристов">
            <a:extLst>
              <a:ext uri="{FF2B5EF4-FFF2-40B4-BE49-F238E27FC236}">
                <a16:creationId xmlns:a16="http://schemas.microsoft.com/office/drawing/2014/main" id="{C5AE88C8-8C5C-46D0-BA89-C9210173D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" t="-3445" r="-1522" b="11294"/>
          <a:stretch/>
        </p:blipFill>
        <p:spPr bwMode="auto">
          <a:xfrm>
            <a:off x="4691270" y="701731"/>
            <a:ext cx="6162260" cy="300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68876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55399"/>
            <a:ext cx="12192000" cy="75713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Orol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dengizining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hozirgi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ko’rinishi</a:t>
            </a:r>
            <a:endParaRPr lang="ru-RU" sz="48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122" name="Picture 2" descr="Zhalanash 'Ship Cemetery'">
            <a:extLst>
              <a:ext uri="{FF2B5EF4-FFF2-40B4-BE49-F238E27FC236}">
                <a16:creationId xmlns:a16="http://schemas.microsoft.com/office/drawing/2014/main" id="{934547D2-A36A-400E-B0C0-0836D7EB2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82" y="936212"/>
            <a:ext cx="5049078" cy="267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Мутахассис таклиф киритди: Оролни қутқаришда олимлар томошабин бўлмаслиги  лозим - Халқ сўзи">
            <a:extLst>
              <a:ext uri="{FF2B5EF4-FFF2-40B4-BE49-F238E27FC236}">
                <a16:creationId xmlns:a16="http://schemas.microsoft.com/office/drawing/2014/main" id="{4B3C40AE-99D2-4865-99F2-4F4DF15A7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82" y="3757211"/>
            <a:ext cx="5049078" cy="282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Орол денгизининг аянчли тақдири">
            <a:extLst>
              <a:ext uri="{FF2B5EF4-FFF2-40B4-BE49-F238E27FC236}">
                <a16:creationId xmlns:a16="http://schemas.microsoft.com/office/drawing/2014/main" id="{B4DFF7D8-E443-4A9F-A647-AE9EFF0E0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43" y="920611"/>
            <a:ext cx="4905375" cy="56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3d People - Man, Person And A Red Exclamation Mark Stock Photo, Picture And  Royalty Free Image. Image 17048600.">
            <a:extLst>
              <a:ext uri="{FF2B5EF4-FFF2-40B4-BE49-F238E27FC236}">
                <a16:creationId xmlns:a16="http://schemas.microsoft.com/office/drawing/2014/main" id="{EC9C5C64-D01F-452D-AA9F-9F492D0C4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 r="12602" b="7735"/>
          <a:stretch/>
        </p:blipFill>
        <p:spPr bwMode="auto">
          <a:xfrm>
            <a:off x="10866783" y="920611"/>
            <a:ext cx="1325217" cy="17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1665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66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O‘zbekiston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Respublikasi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170" name="Picture 2" descr="Карта Узбекистана. Узбекистан на карте мира — Planetolog.ru">
            <a:extLst>
              <a:ext uri="{FF2B5EF4-FFF2-40B4-BE49-F238E27FC236}">
                <a16:creationId xmlns:a16="http://schemas.microsoft.com/office/drawing/2014/main" id="{53954EF0-8C4D-4289-A130-81ABDBDD8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7" y="1179441"/>
            <a:ext cx="10800522" cy="557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4FA4B9-F9F6-47A3-931E-E465D5680378}"/>
              </a:ext>
            </a:extLst>
          </p:cNvPr>
          <p:cNvSpPr/>
          <p:nvPr/>
        </p:nvSpPr>
        <p:spPr>
          <a:xfrm>
            <a:off x="172284" y="1179442"/>
            <a:ext cx="384312" cy="55791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D1CFD30-C02A-4D1E-B763-D41AF849E066}"/>
              </a:ext>
            </a:extLst>
          </p:cNvPr>
          <p:cNvSpPr/>
          <p:nvPr/>
        </p:nvSpPr>
        <p:spPr>
          <a:xfrm>
            <a:off x="11622151" y="1179442"/>
            <a:ext cx="384312" cy="55791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BA47ABB4-F3E7-438E-8262-00098BA7D551}"/>
              </a:ext>
            </a:extLst>
          </p:cNvPr>
          <p:cNvSpPr/>
          <p:nvPr/>
        </p:nvSpPr>
        <p:spPr>
          <a:xfrm>
            <a:off x="7528888" y="980661"/>
            <a:ext cx="4028662" cy="13065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 Osiyoning markaziy qismida, asosan, Amudaryo bilan Sirdaryo orasida joylashgan.</a:t>
            </a:r>
            <a:endParaRPr lang="ru-RU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B795840-5AB8-46B6-9AD8-D1B33FDE0772}"/>
              </a:ext>
            </a:extLst>
          </p:cNvPr>
          <p:cNvSpPr/>
          <p:nvPr/>
        </p:nvSpPr>
        <p:spPr>
          <a:xfrm>
            <a:off x="3140764" y="914400"/>
            <a:ext cx="3866323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 shimoliy nuqtasi Ustyurt platosining shimoli sharqida bo‘lib, 45° 36′shimoliy kenglikda.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3185B932-38AC-4BE3-9298-E70E5235425E}"/>
              </a:ext>
            </a:extLst>
          </p:cNvPr>
          <p:cNvSpPr/>
          <p:nvPr/>
        </p:nvSpPr>
        <p:spPr>
          <a:xfrm rot="2036337">
            <a:off x="4368653" y="1850250"/>
            <a:ext cx="212031" cy="26504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367D0FAF-B1DE-4B51-A69D-75532375AE42}"/>
              </a:ext>
            </a:extLst>
          </p:cNvPr>
          <p:cNvSpPr/>
          <p:nvPr/>
        </p:nvSpPr>
        <p:spPr>
          <a:xfrm>
            <a:off x="3256726" y="5844206"/>
            <a:ext cx="402203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 janubiy nuqtasi Termiz shahri yonida, Amudaryo qirg‘og‘ida</a:t>
            </a:r>
          </a:p>
          <a:p>
            <a:pPr algn="ctr"/>
            <a:r>
              <a:rPr lang="fi-F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bo‘lib, 37° 11′shimoliy kenglikda.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526D4437-E5F9-406C-BE12-291A54B3E2D8}"/>
              </a:ext>
            </a:extLst>
          </p:cNvPr>
          <p:cNvSpPr/>
          <p:nvPr/>
        </p:nvSpPr>
        <p:spPr>
          <a:xfrm rot="13996109">
            <a:off x="7383928" y="5817914"/>
            <a:ext cx="273735" cy="4693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4C68BF25-6645-4BFC-B40B-AD721B17FE18}"/>
              </a:ext>
            </a:extLst>
          </p:cNvPr>
          <p:cNvSpPr/>
          <p:nvPr/>
        </p:nvSpPr>
        <p:spPr>
          <a:xfrm>
            <a:off x="636104" y="4248897"/>
            <a:ext cx="3701471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 g‘arbiy nuqtasi Ustyurt</a:t>
            </a:r>
          </a:p>
          <a:p>
            <a:pPr algn="ctr"/>
            <a:r>
              <a:rPr lang="fi-F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platosida bo‘lib, 56° 00′sharqiy uzoqlikda.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7CCC902A-A1CC-4632-910C-4AD64DA5D0EC}"/>
              </a:ext>
            </a:extLst>
          </p:cNvPr>
          <p:cNvSpPr/>
          <p:nvPr/>
        </p:nvSpPr>
        <p:spPr>
          <a:xfrm rot="13858034">
            <a:off x="2745008" y="3787620"/>
            <a:ext cx="279309" cy="4329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B85EBDA3-748D-4E92-9381-09992551A679}"/>
              </a:ext>
            </a:extLst>
          </p:cNvPr>
          <p:cNvSpPr/>
          <p:nvPr/>
        </p:nvSpPr>
        <p:spPr>
          <a:xfrm>
            <a:off x="7847801" y="2500315"/>
            <a:ext cx="3701471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 sharqiy nuqtasi Farg‘ona vodiysining sharqiy qismida, 73° 10′sharqiy uzunlikda.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FCC47289-E7F2-4D4A-9039-6968105D696B}"/>
              </a:ext>
            </a:extLst>
          </p:cNvPr>
          <p:cNvSpPr/>
          <p:nvPr/>
        </p:nvSpPr>
        <p:spPr>
          <a:xfrm rot="2036337">
            <a:off x="10153144" y="3471836"/>
            <a:ext cx="305296" cy="6653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43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908</Words>
  <Application>Microsoft Office PowerPoint</Application>
  <PresentationFormat>Широкоэкранный</PresentationFormat>
  <Paragraphs>136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Open Sans Light</vt:lpstr>
      <vt:lpstr>Tahoma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Suv tanqisligi</vt:lpstr>
      <vt:lpstr>Презентация PowerPoint</vt:lpstr>
      <vt:lpstr>Orol dengizining oldingi ko’rinishi</vt:lpstr>
      <vt:lpstr>Orol dengizining hozirgi ko’rinishi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Toshkent shahri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HP_notebook</cp:lastModifiedBy>
  <cp:revision>285</cp:revision>
  <dcterms:created xsi:type="dcterms:W3CDTF">2020-09-25T10:29:56Z</dcterms:created>
  <dcterms:modified xsi:type="dcterms:W3CDTF">2021-02-17T10:15:04Z</dcterms:modified>
</cp:coreProperties>
</file>