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sldIdLst>
    <p:sldId id="257" r:id="rId3"/>
    <p:sldId id="310" r:id="rId4"/>
    <p:sldId id="306" r:id="rId5"/>
    <p:sldId id="307" r:id="rId6"/>
    <p:sldId id="308" r:id="rId7"/>
    <p:sldId id="298" r:id="rId8"/>
    <p:sldId id="300" r:id="rId9"/>
    <p:sldId id="258" r:id="rId10"/>
    <p:sldId id="267" r:id="rId11"/>
    <p:sldId id="268" r:id="rId12"/>
    <p:sldId id="262" r:id="rId13"/>
    <p:sldId id="303" r:id="rId14"/>
    <p:sldId id="259" r:id="rId15"/>
    <p:sldId id="261" r:id="rId16"/>
    <p:sldId id="302" r:id="rId17"/>
    <p:sldId id="301" r:id="rId18"/>
    <p:sldId id="285" r:id="rId19"/>
    <p:sldId id="287" r:id="rId20"/>
    <p:sldId id="286" r:id="rId21"/>
    <p:sldId id="274" r:id="rId22"/>
    <p:sldId id="290" r:id="rId23"/>
    <p:sldId id="288" r:id="rId24"/>
    <p:sldId id="289" r:id="rId25"/>
    <p:sldId id="304" r:id="rId26"/>
    <p:sldId id="263" r:id="rId27"/>
    <p:sldId id="272" r:id="rId28"/>
    <p:sldId id="295" r:id="rId29"/>
    <p:sldId id="297" r:id="rId30"/>
    <p:sldId id="296" r:id="rId31"/>
    <p:sldId id="276" r:id="rId32"/>
    <p:sldId id="277" r:id="rId33"/>
    <p:sldId id="278" r:id="rId34"/>
    <p:sldId id="312" r:id="rId35"/>
    <p:sldId id="283" r:id="rId36"/>
    <p:sldId id="29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B157"/>
    <a:srgbClr val="0000FF"/>
    <a:srgbClr val="CCFFCC"/>
    <a:srgbClr val="739A6E"/>
    <a:srgbClr val="FFFF66"/>
    <a:srgbClr val="FF33CC"/>
    <a:srgbClr val="99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27876-780D-4BBF-B180-A7A0AA67C22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AF81560-E926-4995-89A6-3BD27684AC3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24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Shartli</a:t>
          </a:r>
          <a:r>
            <a:rPr kumimoji="0" lang="en-US" alt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en-US" altLang="ru-RU" sz="24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belgilar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endParaRPr>
        </a:p>
      </dgm:t>
    </dgm:pt>
    <dgm:pt modelId="{54A16F34-58AC-4977-938C-BD320BE5DA92}" type="parTrans" cxnId="{0D2427B2-E0CE-4FD7-A09C-FE874FAC8A12}">
      <dgm:prSet/>
      <dgm:spPr/>
      <dgm:t>
        <a:bodyPr/>
        <a:lstStyle/>
        <a:p>
          <a:endParaRPr lang="ru-RU"/>
        </a:p>
      </dgm:t>
    </dgm:pt>
    <dgm:pt modelId="{7723D83D-DED9-4C7E-BA78-4AD5294B2DFF}" type="sibTrans" cxnId="{0D2427B2-E0CE-4FD7-A09C-FE874FAC8A12}">
      <dgm:prSet/>
      <dgm:spPr/>
      <dgm:t>
        <a:bodyPr/>
        <a:lstStyle/>
        <a:p>
          <a:endParaRPr lang="ru-RU"/>
        </a:p>
      </dgm:t>
    </dgm:pt>
    <dgm:pt modelId="{112BC1DD-4FBA-4B8C-9C46-079A3950A7D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24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Masshtabli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endParaRPr>
        </a:p>
      </dgm:t>
    </dgm:pt>
    <dgm:pt modelId="{DEA5F421-64BB-4131-B474-F63E2C9ACFFB}" type="parTrans" cxnId="{60788032-EA90-4D03-BDC9-0ACB0AB91460}">
      <dgm:prSet/>
      <dgm:spPr/>
      <dgm:t>
        <a:bodyPr/>
        <a:lstStyle/>
        <a:p>
          <a:endParaRPr lang="ru-RU"/>
        </a:p>
      </dgm:t>
    </dgm:pt>
    <dgm:pt modelId="{A66F3712-D181-4FA8-8C2D-BB86F36A196A}" type="sibTrans" cxnId="{60788032-EA90-4D03-BDC9-0ACB0AB91460}">
      <dgm:prSet/>
      <dgm:spPr/>
      <dgm:t>
        <a:bodyPr/>
        <a:lstStyle/>
        <a:p>
          <a:endParaRPr lang="ru-RU"/>
        </a:p>
      </dgm:t>
    </dgm:pt>
    <dgm:pt modelId="{916BA7A3-973F-46AD-BCA6-2100439A6F9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2400" b="1" i="0" u="none" strike="noStrike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Masshtabsiz</a:t>
          </a:r>
          <a:endParaRPr kumimoji="0" lang="ru-RU" altLang="ru-RU" sz="2400" b="1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endParaRPr>
        </a:p>
      </dgm:t>
    </dgm:pt>
    <dgm:pt modelId="{D4B0A1AD-5076-48A7-9483-48737B6B6906}" type="parTrans" cxnId="{98C54506-44F4-4A6E-9272-842CC8F2286C}">
      <dgm:prSet/>
      <dgm:spPr/>
      <dgm:t>
        <a:bodyPr/>
        <a:lstStyle/>
        <a:p>
          <a:endParaRPr lang="ru-RU"/>
        </a:p>
      </dgm:t>
    </dgm:pt>
    <dgm:pt modelId="{17DD04D3-B909-42E3-ADA5-34EEFEFB68F2}" type="sibTrans" cxnId="{98C54506-44F4-4A6E-9272-842CC8F2286C}">
      <dgm:prSet/>
      <dgm:spPr/>
      <dgm:t>
        <a:bodyPr/>
        <a:lstStyle/>
        <a:p>
          <a:endParaRPr lang="ru-RU"/>
        </a:p>
      </dgm:t>
    </dgm:pt>
    <dgm:pt modelId="{0170EC35-02D3-47FA-8724-075BF9A22531}" type="pres">
      <dgm:prSet presAssocID="{2C127876-780D-4BBF-B180-A7A0AA67C22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78040D-A9CC-4C11-ABF7-E3009FC0901B}" type="pres">
      <dgm:prSet presAssocID="{1AF81560-E926-4995-89A6-3BD27684AC3D}" presName="hierRoot1" presStyleCnt="0">
        <dgm:presLayoutVars>
          <dgm:hierBranch/>
        </dgm:presLayoutVars>
      </dgm:prSet>
      <dgm:spPr/>
    </dgm:pt>
    <dgm:pt modelId="{6DE82843-E767-4CF3-959B-6924B62A7158}" type="pres">
      <dgm:prSet presAssocID="{1AF81560-E926-4995-89A6-3BD27684AC3D}" presName="rootComposite1" presStyleCnt="0"/>
      <dgm:spPr/>
    </dgm:pt>
    <dgm:pt modelId="{1EA19168-F3CA-4353-8A73-FADB55019A79}" type="pres">
      <dgm:prSet presAssocID="{1AF81560-E926-4995-89A6-3BD27684AC3D}" presName="rootText1" presStyleLbl="node0" presStyleIdx="0" presStyleCnt="1" custLinFactNeighborX="-237" custLinFactNeighborY="-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D2B1AA-2A4D-49E9-B8E7-72569132AF26}" type="pres">
      <dgm:prSet presAssocID="{1AF81560-E926-4995-89A6-3BD27684AC3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BF0BEE6-2A59-4770-834A-B92FA5A98A21}" type="pres">
      <dgm:prSet presAssocID="{1AF81560-E926-4995-89A6-3BD27684AC3D}" presName="hierChild2" presStyleCnt="0"/>
      <dgm:spPr/>
    </dgm:pt>
    <dgm:pt modelId="{3C98BD1E-E2DB-4F40-993E-BC0529AD71F1}" type="pres">
      <dgm:prSet presAssocID="{DEA5F421-64BB-4131-B474-F63E2C9ACFFB}" presName="Name35" presStyleLbl="parChTrans1D2" presStyleIdx="0" presStyleCnt="2"/>
      <dgm:spPr/>
      <dgm:t>
        <a:bodyPr/>
        <a:lstStyle/>
        <a:p>
          <a:endParaRPr lang="ru-RU"/>
        </a:p>
      </dgm:t>
    </dgm:pt>
    <dgm:pt modelId="{473B3192-ACB5-479C-9D9C-599DE26F66B3}" type="pres">
      <dgm:prSet presAssocID="{112BC1DD-4FBA-4B8C-9C46-079A3950A7D2}" presName="hierRoot2" presStyleCnt="0">
        <dgm:presLayoutVars>
          <dgm:hierBranch/>
        </dgm:presLayoutVars>
      </dgm:prSet>
      <dgm:spPr/>
    </dgm:pt>
    <dgm:pt modelId="{581F5A95-8CB6-4DC4-8979-286AF63D066E}" type="pres">
      <dgm:prSet presAssocID="{112BC1DD-4FBA-4B8C-9C46-079A3950A7D2}" presName="rootComposite" presStyleCnt="0"/>
      <dgm:spPr/>
    </dgm:pt>
    <dgm:pt modelId="{6C91CEAB-5275-4365-9DBF-5100210B049B}" type="pres">
      <dgm:prSet presAssocID="{112BC1DD-4FBA-4B8C-9C46-079A3950A7D2}" presName="rootText" presStyleLbl="node2" presStyleIdx="0" presStyleCnt="2" custLinFactNeighborX="-60230" custLinFactNeighborY="-141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576F27-4775-4959-A252-F47609E70A88}" type="pres">
      <dgm:prSet presAssocID="{112BC1DD-4FBA-4B8C-9C46-079A3950A7D2}" presName="rootConnector" presStyleLbl="node2" presStyleIdx="0" presStyleCnt="2"/>
      <dgm:spPr/>
      <dgm:t>
        <a:bodyPr/>
        <a:lstStyle/>
        <a:p>
          <a:endParaRPr lang="ru-RU"/>
        </a:p>
      </dgm:t>
    </dgm:pt>
    <dgm:pt modelId="{901228A0-8570-428E-B710-5ED9E7F90B94}" type="pres">
      <dgm:prSet presAssocID="{112BC1DD-4FBA-4B8C-9C46-079A3950A7D2}" presName="hierChild4" presStyleCnt="0"/>
      <dgm:spPr/>
    </dgm:pt>
    <dgm:pt modelId="{E65F732B-3344-4475-9A86-B7D0FF1F030C}" type="pres">
      <dgm:prSet presAssocID="{112BC1DD-4FBA-4B8C-9C46-079A3950A7D2}" presName="hierChild5" presStyleCnt="0"/>
      <dgm:spPr/>
    </dgm:pt>
    <dgm:pt modelId="{2DA12D14-9B3F-4A95-BA68-4651D8E13973}" type="pres">
      <dgm:prSet presAssocID="{D4B0A1AD-5076-48A7-9483-48737B6B6906}" presName="Name35" presStyleLbl="parChTrans1D2" presStyleIdx="1" presStyleCnt="2"/>
      <dgm:spPr/>
      <dgm:t>
        <a:bodyPr/>
        <a:lstStyle/>
        <a:p>
          <a:endParaRPr lang="ru-RU"/>
        </a:p>
      </dgm:t>
    </dgm:pt>
    <dgm:pt modelId="{4B6F8AC6-48CC-4539-8C86-CF3C50AD47E8}" type="pres">
      <dgm:prSet presAssocID="{916BA7A3-973F-46AD-BCA6-2100439A6F9D}" presName="hierRoot2" presStyleCnt="0">
        <dgm:presLayoutVars>
          <dgm:hierBranch/>
        </dgm:presLayoutVars>
      </dgm:prSet>
      <dgm:spPr/>
    </dgm:pt>
    <dgm:pt modelId="{E2D59337-21DB-4AE4-86C1-18F35A560F35}" type="pres">
      <dgm:prSet presAssocID="{916BA7A3-973F-46AD-BCA6-2100439A6F9D}" presName="rootComposite" presStyleCnt="0"/>
      <dgm:spPr/>
    </dgm:pt>
    <dgm:pt modelId="{DA3EAD1E-75C1-4046-871C-1A7C901F7018}" type="pres">
      <dgm:prSet presAssocID="{916BA7A3-973F-46AD-BCA6-2100439A6F9D}" presName="rootText" presStyleLbl="node2" presStyleIdx="1" presStyleCnt="2" custLinFactNeighborX="62851" custLinFactNeighborY="-142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E45234-8305-4227-B60F-183DB6813EC8}" type="pres">
      <dgm:prSet presAssocID="{916BA7A3-973F-46AD-BCA6-2100439A6F9D}" presName="rootConnector" presStyleLbl="node2" presStyleIdx="1" presStyleCnt="2"/>
      <dgm:spPr/>
      <dgm:t>
        <a:bodyPr/>
        <a:lstStyle/>
        <a:p>
          <a:endParaRPr lang="ru-RU"/>
        </a:p>
      </dgm:t>
    </dgm:pt>
    <dgm:pt modelId="{442013D9-BCEF-4F44-89EE-BE6BE25FDE54}" type="pres">
      <dgm:prSet presAssocID="{916BA7A3-973F-46AD-BCA6-2100439A6F9D}" presName="hierChild4" presStyleCnt="0"/>
      <dgm:spPr/>
    </dgm:pt>
    <dgm:pt modelId="{BC7635D0-3DB9-429B-BA4D-834136669696}" type="pres">
      <dgm:prSet presAssocID="{916BA7A3-973F-46AD-BCA6-2100439A6F9D}" presName="hierChild5" presStyleCnt="0"/>
      <dgm:spPr/>
    </dgm:pt>
    <dgm:pt modelId="{D098F8EB-8241-461E-BF0D-360A2ECC338B}" type="pres">
      <dgm:prSet presAssocID="{1AF81560-E926-4995-89A6-3BD27684AC3D}" presName="hierChild3" presStyleCnt="0"/>
      <dgm:spPr/>
    </dgm:pt>
  </dgm:ptLst>
  <dgm:cxnLst>
    <dgm:cxn modelId="{3EA40E86-369C-4713-AEFD-D36CD730D0E8}" type="presOf" srcId="{2C127876-780D-4BBF-B180-A7A0AA67C222}" destId="{0170EC35-02D3-47FA-8724-075BF9A22531}" srcOrd="0" destOrd="0" presId="urn:microsoft.com/office/officeart/2005/8/layout/orgChart1"/>
    <dgm:cxn modelId="{60788032-EA90-4D03-BDC9-0ACB0AB91460}" srcId="{1AF81560-E926-4995-89A6-3BD27684AC3D}" destId="{112BC1DD-4FBA-4B8C-9C46-079A3950A7D2}" srcOrd="0" destOrd="0" parTransId="{DEA5F421-64BB-4131-B474-F63E2C9ACFFB}" sibTransId="{A66F3712-D181-4FA8-8C2D-BB86F36A196A}"/>
    <dgm:cxn modelId="{51081B5A-B7F9-4E2F-9DFA-8A7FF266B093}" type="presOf" srcId="{916BA7A3-973F-46AD-BCA6-2100439A6F9D}" destId="{23E45234-8305-4227-B60F-183DB6813EC8}" srcOrd="1" destOrd="0" presId="urn:microsoft.com/office/officeart/2005/8/layout/orgChart1"/>
    <dgm:cxn modelId="{CFE1D740-804B-45D2-A6D8-09839F473FBA}" type="presOf" srcId="{1AF81560-E926-4995-89A6-3BD27684AC3D}" destId="{1EA19168-F3CA-4353-8A73-FADB55019A79}" srcOrd="0" destOrd="0" presId="urn:microsoft.com/office/officeart/2005/8/layout/orgChart1"/>
    <dgm:cxn modelId="{143EE944-B720-4015-987E-4C99CE31FF84}" type="presOf" srcId="{1AF81560-E926-4995-89A6-3BD27684AC3D}" destId="{F8D2B1AA-2A4D-49E9-B8E7-72569132AF26}" srcOrd="1" destOrd="0" presId="urn:microsoft.com/office/officeart/2005/8/layout/orgChart1"/>
    <dgm:cxn modelId="{8489C11A-E2DE-4683-9879-E4A7BBFA6C82}" type="presOf" srcId="{D4B0A1AD-5076-48A7-9483-48737B6B6906}" destId="{2DA12D14-9B3F-4A95-BA68-4651D8E13973}" srcOrd="0" destOrd="0" presId="urn:microsoft.com/office/officeart/2005/8/layout/orgChart1"/>
    <dgm:cxn modelId="{8A8ABD2C-8327-41E6-8207-5B03C4464501}" type="presOf" srcId="{112BC1DD-4FBA-4B8C-9C46-079A3950A7D2}" destId="{29576F27-4775-4959-A252-F47609E70A88}" srcOrd="1" destOrd="0" presId="urn:microsoft.com/office/officeart/2005/8/layout/orgChart1"/>
    <dgm:cxn modelId="{090C2B4F-4CFE-4003-B4BB-6AB5251A3D9C}" type="presOf" srcId="{916BA7A3-973F-46AD-BCA6-2100439A6F9D}" destId="{DA3EAD1E-75C1-4046-871C-1A7C901F7018}" srcOrd="0" destOrd="0" presId="urn:microsoft.com/office/officeart/2005/8/layout/orgChart1"/>
    <dgm:cxn modelId="{98C54506-44F4-4A6E-9272-842CC8F2286C}" srcId="{1AF81560-E926-4995-89A6-3BD27684AC3D}" destId="{916BA7A3-973F-46AD-BCA6-2100439A6F9D}" srcOrd="1" destOrd="0" parTransId="{D4B0A1AD-5076-48A7-9483-48737B6B6906}" sibTransId="{17DD04D3-B909-42E3-ADA5-34EEFEFB68F2}"/>
    <dgm:cxn modelId="{00274711-CC80-4B50-8537-E0A1C9F5739A}" type="presOf" srcId="{112BC1DD-4FBA-4B8C-9C46-079A3950A7D2}" destId="{6C91CEAB-5275-4365-9DBF-5100210B049B}" srcOrd="0" destOrd="0" presId="urn:microsoft.com/office/officeart/2005/8/layout/orgChart1"/>
    <dgm:cxn modelId="{06BFA3AA-AD1E-4527-8CFB-A9DDD9090072}" type="presOf" srcId="{DEA5F421-64BB-4131-B474-F63E2C9ACFFB}" destId="{3C98BD1E-E2DB-4F40-993E-BC0529AD71F1}" srcOrd="0" destOrd="0" presId="urn:microsoft.com/office/officeart/2005/8/layout/orgChart1"/>
    <dgm:cxn modelId="{0D2427B2-E0CE-4FD7-A09C-FE874FAC8A12}" srcId="{2C127876-780D-4BBF-B180-A7A0AA67C222}" destId="{1AF81560-E926-4995-89A6-3BD27684AC3D}" srcOrd="0" destOrd="0" parTransId="{54A16F34-58AC-4977-938C-BD320BE5DA92}" sibTransId="{7723D83D-DED9-4C7E-BA78-4AD5294B2DFF}"/>
    <dgm:cxn modelId="{B119C926-0CEC-4833-A892-46D6D68EC82B}" type="presParOf" srcId="{0170EC35-02D3-47FA-8724-075BF9A22531}" destId="{6B78040D-A9CC-4C11-ABF7-E3009FC0901B}" srcOrd="0" destOrd="0" presId="urn:microsoft.com/office/officeart/2005/8/layout/orgChart1"/>
    <dgm:cxn modelId="{338778CC-D375-49B5-B6A1-9774304B8CB7}" type="presParOf" srcId="{6B78040D-A9CC-4C11-ABF7-E3009FC0901B}" destId="{6DE82843-E767-4CF3-959B-6924B62A7158}" srcOrd="0" destOrd="0" presId="urn:microsoft.com/office/officeart/2005/8/layout/orgChart1"/>
    <dgm:cxn modelId="{572DB863-26E7-41E1-873C-44A63D25D519}" type="presParOf" srcId="{6DE82843-E767-4CF3-959B-6924B62A7158}" destId="{1EA19168-F3CA-4353-8A73-FADB55019A79}" srcOrd="0" destOrd="0" presId="urn:microsoft.com/office/officeart/2005/8/layout/orgChart1"/>
    <dgm:cxn modelId="{A838DB7F-D540-401D-B0C5-7B207CC2DC14}" type="presParOf" srcId="{6DE82843-E767-4CF3-959B-6924B62A7158}" destId="{F8D2B1AA-2A4D-49E9-B8E7-72569132AF26}" srcOrd="1" destOrd="0" presId="urn:microsoft.com/office/officeart/2005/8/layout/orgChart1"/>
    <dgm:cxn modelId="{6BB5213A-16C0-41F0-9110-0AC44AFC7BFC}" type="presParOf" srcId="{6B78040D-A9CC-4C11-ABF7-E3009FC0901B}" destId="{FBF0BEE6-2A59-4770-834A-B92FA5A98A21}" srcOrd="1" destOrd="0" presId="urn:microsoft.com/office/officeart/2005/8/layout/orgChart1"/>
    <dgm:cxn modelId="{78BEF02C-3EF8-4DCD-91FF-915458BC58AC}" type="presParOf" srcId="{FBF0BEE6-2A59-4770-834A-B92FA5A98A21}" destId="{3C98BD1E-E2DB-4F40-993E-BC0529AD71F1}" srcOrd="0" destOrd="0" presId="urn:microsoft.com/office/officeart/2005/8/layout/orgChart1"/>
    <dgm:cxn modelId="{BC5F404B-7B9C-4D2D-B67F-58C1EDE0202F}" type="presParOf" srcId="{FBF0BEE6-2A59-4770-834A-B92FA5A98A21}" destId="{473B3192-ACB5-479C-9D9C-599DE26F66B3}" srcOrd="1" destOrd="0" presId="urn:microsoft.com/office/officeart/2005/8/layout/orgChart1"/>
    <dgm:cxn modelId="{765396FF-49BD-419B-ABBF-EFDD3C23A59A}" type="presParOf" srcId="{473B3192-ACB5-479C-9D9C-599DE26F66B3}" destId="{581F5A95-8CB6-4DC4-8979-286AF63D066E}" srcOrd="0" destOrd="0" presId="urn:microsoft.com/office/officeart/2005/8/layout/orgChart1"/>
    <dgm:cxn modelId="{B6C63CB0-3B19-4B65-BB83-5BDFC9E5C743}" type="presParOf" srcId="{581F5A95-8CB6-4DC4-8979-286AF63D066E}" destId="{6C91CEAB-5275-4365-9DBF-5100210B049B}" srcOrd="0" destOrd="0" presId="urn:microsoft.com/office/officeart/2005/8/layout/orgChart1"/>
    <dgm:cxn modelId="{5792198D-955B-4EB4-9826-4C58623ADFDE}" type="presParOf" srcId="{581F5A95-8CB6-4DC4-8979-286AF63D066E}" destId="{29576F27-4775-4959-A252-F47609E70A88}" srcOrd="1" destOrd="0" presId="urn:microsoft.com/office/officeart/2005/8/layout/orgChart1"/>
    <dgm:cxn modelId="{34B57C4C-8BAF-4D8E-8547-043EFE4D2049}" type="presParOf" srcId="{473B3192-ACB5-479C-9D9C-599DE26F66B3}" destId="{901228A0-8570-428E-B710-5ED9E7F90B94}" srcOrd="1" destOrd="0" presId="urn:microsoft.com/office/officeart/2005/8/layout/orgChart1"/>
    <dgm:cxn modelId="{43D42701-CF9A-427A-A4C8-E65282EEA420}" type="presParOf" srcId="{473B3192-ACB5-479C-9D9C-599DE26F66B3}" destId="{E65F732B-3344-4475-9A86-B7D0FF1F030C}" srcOrd="2" destOrd="0" presId="urn:microsoft.com/office/officeart/2005/8/layout/orgChart1"/>
    <dgm:cxn modelId="{04276058-F960-45E7-BA12-08EFA31393AB}" type="presParOf" srcId="{FBF0BEE6-2A59-4770-834A-B92FA5A98A21}" destId="{2DA12D14-9B3F-4A95-BA68-4651D8E13973}" srcOrd="2" destOrd="0" presId="urn:microsoft.com/office/officeart/2005/8/layout/orgChart1"/>
    <dgm:cxn modelId="{1A7B86B6-2A3E-4F96-AFFF-383A7ED479C0}" type="presParOf" srcId="{FBF0BEE6-2A59-4770-834A-B92FA5A98A21}" destId="{4B6F8AC6-48CC-4539-8C86-CF3C50AD47E8}" srcOrd="3" destOrd="0" presId="urn:microsoft.com/office/officeart/2005/8/layout/orgChart1"/>
    <dgm:cxn modelId="{64ADC33F-A41E-4495-8A7C-60636828F14D}" type="presParOf" srcId="{4B6F8AC6-48CC-4539-8C86-CF3C50AD47E8}" destId="{E2D59337-21DB-4AE4-86C1-18F35A560F35}" srcOrd="0" destOrd="0" presId="urn:microsoft.com/office/officeart/2005/8/layout/orgChart1"/>
    <dgm:cxn modelId="{47252234-98B7-4A1D-A29A-7E54979E1BA1}" type="presParOf" srcId="{E2D59337-21DB-4AE4-86C1-18F35A560F35}" destId="{DA3EAD1E-75C1-4046-871C-1A7C901F7018}" srcOrd="0" destOrd="0" presId="urn:microsoft.com/office/officeart/2005/8/layout/orgChart1"/>
    <dgm:cxn modelId="{681A36A7-B224-439E-BCC1-43A70CA8579D}" type="presParOf" srcId="{E2D59337-21DB-4AE4-86C1-18F35A560F35}" destId="{23E45234-8305-4227-B60F-183DB6813EC8}" srcOrd="1" destOrd="0" presId="urn:microsoft.com/office/officeart/2005/8/layout/orgChart1"/>
    <dgm:cxn modelId="{EA73B8A1-132A-4B99-A288-B8260439B591}" type="presParOf" srcId="{4B6F8AC6-48CC-4539-8C86-CF3C50AD47E8}" destId="{442013D9-BCEF-4F44-89EE-BE6BE25FDE54}" srcOrd="1" destOrd="0" presId="urn:microsoft.com/office/officeart/2005/8/layout/orgChart1"/>
    <dgm:cxn modelId="{30EA771F-3658-401C-BF2B-2515BD428992}" type="presParOf" srcId="{4B6F8AC6-48CC-4539-8C86-CF3C50AD47E8}" destId="{BC7635D0-3DB9-429B-BA4D-834136669696}" srcOrd="2" destOrd="0" presId="urn:microsoft.com/office/officeart/2005/8/layout/orgChart1"/>
    <dgm:cxn modelId="{ACED0E01-C297-470D-BB1B-B3A586EBB2F5}" type="presParOf" srcId="{6B78040D-A9CC-4C11-ABF7-E3009FC0901B}" destId="{D098F8EB-8241-461E-BF0D-360A2ECC338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12D14-9B3F-4A95-BA68-4651D8E13973}">
      <dsp:nvSpPr>
        <dsp:cNvPr id="0" name=""/>
        <dsp:cNvSpPr/>
      </dsp:nvSpPr>
      <dsp:spPr>
        <a:xfrm>
          <a:off x="4801352" y="1219451"/>
          <a:ext cx="3013306" cy="339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46"/>
              </a:lnTo>
              <a:lnTo>
                <a:pt x="3013306" y="83446"/>
              </a:lnTo>
              <a:lnTo>
                <a:pt x="3013306" y="3394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8BD1E-E2DB-4F40-993E-BC0529AD71F1}">
      <dsp:nvSpPr>
        <dsp:cNvPr id="0" name=""/>
        <dsp:cNvSpPr/>
      </dsp:nvSpPr>
      <dsp:spPr>
        <a:xfrm>
          <a:off x="1863507" y="1219451"/>
          <a:ext cx="2937844" cy="340139"/>
        </a:xfrm>
        <a:custGeom>
          <a:avLst/>
          <a:gdLst/>
          <a:ahLst/>
          <a:cxnLst/>
          <a:rect l="0" t="0" r="0" b="0"/>
          <a:pathLst>
            <a:path>
              <a:moveTo>
                <a:pt x="2937844" y="0"/>
              </a:moveTo>
              <a:lnTo>
                <a:pt x="2937844" y="84129"/>
              </a:lnTo>
              <a:lnTo>
                <a:pt x="0" y="84129"/>
              </a:lnTo>
              <a:lnTo>
                <a:pt x="0" y="3401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19168-F3CA-4353-8A73-FADB55019A79}">
      <dsp:nvSpPr>
        <dsp:cNvPr id="0" name=""/>
        <dsp:cNvSpPr/>
      </dsp:nvSpPr>
      <dsp:spPr>
        <a:xfrm>
          <a:off x="3582258" y="358"/>
          <a:ext cx="2438187" cy="1219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24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Shartli</a:t>
          </a:r>
          <a:r>
            <a:rPr kumimoji="0" lang="en-US" altLang="ru-RU" sz="24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en-US" altLang="ru-RU" sz="24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belgilar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endParaRPr>
        </a:p>
      </dsp:txBody>
      <dsp:txXfrm>
        <a:off x="3582258" y="358"/>
        <a:ext cx="2438187" cy="1219093"/>
      </dsp:txXfrm>
    </dsp:sp>
    <dsp:sp modelId="{6C91CEAB-5275-4365-9DBF-5100210B049B}">
      <dsp:nvSpPr>
        <dsp:cNvPr id="0" name=""/>
        <dsp:cNvSpPr/>
      </dsp:nvSpPr>
      <dsp:spPr>
        <a:xfrm>
          <a:off x="644414" y="1559590"/>
          <a:ext cx="2438187" cy="1219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24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Masshtabli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endParaRPr>
        </a:p>
      </dsp:txBody>
      <dsp:txXfrm>
        <a:off x="644414" y="1559590"/>
        <a:ext cx="2438187" cy="1219093"/>
      </dsp:txXfrm>
    </dsp:sp>
    <dsp:sp modelId="{DA3EAD1E-75C1-4046-871C-1A7C901F7018}">
      <dsp:nvSpPr>
        <dsp:cNvPr id="0" name=""/>
        <dsp:cNvSpPr/>
      </dsp:nvSpPr>
      <dsp:spPr>
        <a:xfrm>
          <a:off x="6595565" y="1558908"/>
          <a:ext cx="2438187" cy="1219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ru-RU" sz="2400" b="1" i="0" u="none" strike="noStrike" kern="1200" cap="none" normalizeH="0" baseline="0" dirty="0" err="1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rPr>
            <a:t>Masshtabsiz</a:t>
          </a:r>
          <a:endParaRPr kumimoji="0" lang="ru-RU" altLang="ru-RU" sz="2400" b="1" i="0" u="none" strike="noStrike" kern="1200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endParaRPr>
        </a:p>
      </dsp:txBody>
      <dsp:txXfrm>
        <a:off x="6595565" y="1558908"/>
        <a:ext cx="2438187" cy="1219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04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86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0556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01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5763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428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170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88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90063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939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4458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032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79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2754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088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7202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6882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387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576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0226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3037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105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416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3257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8081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7991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2343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1464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6681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8417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365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2673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552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992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83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2539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7604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631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638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705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32302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6833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651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446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4080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8204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2014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4580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17127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80663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751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90901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5467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6631E4A-4FE6-46CD-B9C8-B2667D65683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198DDF4-DBBA-470C-8112-9EF62F00E194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66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3D240EC-1017-46F2-A127-5E07FF6AD7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D088418-0D09-44F4-9233-18C14C300088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0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4232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C39AF82-6347-4268-AAB1-56E8DEB321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3E82EDC-FA24-4C4F-96AD-9D546353AC3A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15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B871910-9CC8-43E4-B776-6B413C740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8CCAD83-9062-43E0-ABC9-C993D8BFD825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62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2CF0CE5-768C-413F-AE9D-199D1D5819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842F41D-DB14-4594-B2BD-CF96C2AFE428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15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6BF5C3F-F67D-4A09-8EF9-49D362EF98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8A29404-8903-4EF8-8284-B5C1180B2D99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746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BC9CB75-6498-413E-85C1-96DACD1683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9D3F643-5EE2-4E3E-81FE-B2883F28CFFD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968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EF274BB-97B0-4FD1-A2EB-DEC7EF5CBD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F94B41F-3F47-433F-A18B-893B69735D7C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74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0415B4C-778C-4FD5-A86A-F4F06A4D4C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F0DF8B1-78C9-4C62-AA2E-8BDDCE61F516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8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FB92527-5F48-431D-BD1C-6253696436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947C515-95BF-47B0-AB6F-08144ABB2EDC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285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C9A540F-0DB6-436B-B34C-31245E101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5736744-BF8F-4F50-80A1-E291A9B76125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4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22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81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0874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E378C-0C4E-4819-BD54-AD105962EE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6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fld id="{C8FBFB17-7E5A-4383-997B-C09CC478C8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15.09.2020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121917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50290C8-0511-4059-96C9-36A0F1C3E9EF}" type="slidenum">
              <a:rPr lang="ru-RU" altLang="ru-RU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9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1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1943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l="11261" t="6704" r="14732" b="12798"/>
          <a:stretch/>
        </p:blipFill>
        <p:spPr>
          <a:xfrm>
            <a:off x="9542058" y="2371725"/>
            <a:ext cx="2649942" cy="2878622"/>
          </a:xfrm>
          <a:prstGeom prst="rect">
            <a:avLst/>
          </a:prstGeom>
        </p:spPr>
      </p:pic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59429" y="2843570"/>
            <a:ext cx="8595783" cy="213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err="1" smtClean="0">
                <a:solidFill>
                  <a:srgbClr val="0000FF"/>
                </a:solidFill>
              </a:rPr>
              <a:t>Mavzu</a:t>
            </a:r>
            <a:r>
              <a:rPr lang="ru-RU" altLang="ru-RU" sz="4000" b="1" dirty="0" smtClean="0">
                <a:solidFill>
                  <a:srgbClr val="0000FF"/>
                </a:solidFill>
              </a:rPr>
              <a:t>: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Geografik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xaritalar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.</a:t>
            </a: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40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Xarita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andazalari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 (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proyeksiyalari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) 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haqida</a:t>
            </a:r>
            <a:r>
              <a:rPr lang="en-US" altLang="ru-RU" sz="40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4000" b="1" dirty="0" err="1" smtClean="0">
                <a:solidFill>
                  <a:srgbClr val="0000FF"/>
                </a:solidFill>
              </a:rPr>
              <a:t>tushuncha</a:t>
            </a:r>
            <a:r>
              <a:rPr lang="ru-RU" altLang="ru-RU" sz="4000" b="1" dirty="0" smtClean="0">
                <a:solidFill>
                  <a:srgbClr val="0000FF"/>
                </a:solidFill>
              </a:rPr>
              <a:t>  </a:t>
            </a:r>
            <a:endParaRPr lang="ru-RU" altLang="ru-RU" sz="4000" b="1" dirty="0">
              <a:solidFill>
                <a:srgbClr val="0000FF"/>
              </a:solidFill>
            </a:endParaRP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3200" b="1" dirty="0">
              <a:solidFill>
                <a:srgbClr val="0070C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151" y="2512483"/>
            <a:ext cx="728133" cy="24024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915400" y="441325"/>
            <a:ext cx="214629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004301" y="444501"/>
            <a:ext cx="2021418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55666" y="654051"/>
            <a:ext cx="690033" cy="765747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35634" y="800101"/>
            <a:ext cx="980017" cy="518191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2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3"/>
            <a:ext cx="7131051" cy="113920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7200" b="1" dirty="0" smtClean="0">
                <a:solidFill>
                  <a:srgbClr val="FFFFFF"/>
                </a:solidFill>
              </a:rPr>
              <a:t>GEOGRAFIYA</a:t>
            </a:r>
            <a:r>
              <a:rPr lang="ru-RU" altLang="ru-RU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ru-RU" altLang="ru-RU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3281" y="1859281"/>
            <a:ext cx="4998719" cy="49987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115" y="1057386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83331" y="1758154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</a:t>
            </a:r>
            <a:r>
              <a:rPr lang="ru-RU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Dunyo siyosiy xaritas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35" y="2070101"/>
            <a:ext cx="6244166" cy="46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Globusdan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5898" y="1052268"/>
            <a:ext cx="11716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Qabariq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yuzani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tushirayotganda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uzilishlar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cho‘zishga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burchaklar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xatoliklarga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314826" y="514350"/>
            <a:ext cx="40719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75049" y="4171460"/>
            <a:ext cx="113166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Ekvato</a:t>
            </a:r>
            <a:r>
              <a:rPr lang="en-US" sz="1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</a:t>
            </a:r>
            <a:endParaRPr lang="ru-RU" sz="1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007" y="2438400"/>
            <a:ext cx="11717382" cy="4200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8863" y="4379914"/>
            <a:ext cx="93503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Ekvator</a:t>
            </a:r>
            <a:endParaRPr 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Tissot Indicatr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2" y="2058988"/>
            <a:ext cx="4200524" cy="4200525"/>
          </a:xfrm>
          <a:prstGeom prst="rect">
            <a:avLst/>
          </a:prstGeom>
          <a:noFill/>
        </p:spPr>
      </p:pic>
      <p:pic>
        <p:nvPicPr>
          <p:cNvPr id="103428" name="Picture 4" descr="Картографические проек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2257424"/>
            <a:ext cx="5186362" cy="378562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Globusdan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443413" y="542925"/>
            <a:ext cx="40719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14350" y="1014414"/>
            <a:ext cx="450056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xatosiz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6012" y="1014411"/>
            <a:ext cx="5591176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ko‘payib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76277"/>
            <a:ext cx="12015788" cy="410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Qabariq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yuzani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tekis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yuzada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tasvirlash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xarita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andazalaridan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foydalaniladi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023" y="5768788"/>
            <a:ext cx="1194995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andazalari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9" y="1083146"/>
            <a:ext cx="11644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qabariq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tasvirlashning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usulidir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790" y="2205205"/>
            <a:ext cx="39928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Qabariq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yuzani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yuzada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tasvirlashda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chiziqlar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xatoliklaridan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birini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kamaytirish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‘qotish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andazalaridan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671" y="1961614"/>
            <a:ext cx="7620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023" y="5814954"/>
            <a:ext cx="1194995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Xaritadagi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524" y="1016718"/>
            <a:ext cx="11353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Yarimsharlar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xatolar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kamroq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Физическая карта мира, 100х140 | Карты | Учебно-лабораторное оборудование  от «МЕДИУС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7" y="1816100"/>
            <a:ext cx="5916613" cy="414163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2575" y="1822451"/>
            <a:ext cx="5915025" cy="400110"/>
          </a:xfrm>
          <a:prstGeom prst="rect">
            <a:avLst/>
          </a:prstGeom>
          <a:solidFill>
            <a:srgbClr val="ABB1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Dunyoning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Комплект настенных учебных карт. Начальный курс География 6 класс. (12 карт  70х100 и 140х100) , без методических рекомендаций | Карты |  Учебно-лабораторное оборудование от «МЕДИУС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6910" y="1831974"/>
            <a:ext cx="5885090" cy="41195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343651" y="1846261"/>
            <a:ext cx="5848349" cy="400110"/>
          </a:xfrm>
          <a:prstGeom prst="rect">
            <a:avLst/>
          </a:prstGeom>
          <a:solidFill>
            <a:srgbClr val="ABB1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Yarimsharlar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3000" b="8262"/>
          <a:stretch/>
        </p:blipFill>
        <p:spPr>
          <a:xfrm>
            <a:off x="8043861" y="1243013"/>
            <a:ext cx="3711779" cy="4545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283107"/>
            <a:ext cx="12192000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3" algn="ctr"/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tasvirlansa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shunchalik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Физическая карта мира, 100х140 | Карты | Учебно-лабораторное оборудование  от «МЕДИУС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786448"/>
            <a:ext cx="7500938" cy="52506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57287" y="814388"/>
            <a:ext cx="5915025" cy="400110"/>
          </a:xfrm>
          <a:prstGeom prst="rect">
            <a:avLst/>
          </a:prstGeom>
          <a:solidFill>
            <a:srgbClr val="ABB1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Dunyoning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64293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Xaritadagi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ем отличаются картографические проекции друг от друга"/>
          <p:cNvPicPr>
            <a:picLocks noChangeAspect="1" noChangeArrowheads="1"/>
          </p:cNvPicPr>
          <p:nvPr/>
        </p:nvPicPr>
        <p:blipFill>
          <a:blip r:embed="rId2" cstate="print"/>
          <a:srcRect t="28333" b="23542"/>
          <a:stretch>
            <a:fillRect/>
          </a:stretch>
        </p:blipFill>
        <p:spPr bwMode="auto">
          <a:xfrm>
            <a:off x="257175" y="2459420"/>
            <a:ext cx="11720512" cy="439857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2813" y="1905829"/>
            <a:ext cx="11619187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kamaytirishga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andazalari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7168" y="2834837"/>
            <a:ext cx="2714625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Teng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burchakli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89414" y="2768491"/>
            <a:ext cx="2714625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Ixtiyoriy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5244" y="2868175"/>
            <a:ext cx="2714625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Teng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maydonli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028" y="931798"/>
            <a:ext cx="11908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Xaritalarni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umuman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xatosiz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tasvirlashning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iloji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andazalardan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xatoliklarni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qaysidir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xatolikni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kamaytirish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maqsadda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foydalanishiga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andazlarini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maydonli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andazalar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1" y="1370764"/>
            <a:ext cx="11645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maydonlarning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katta-kichikligida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Bu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maydonlarini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/>
          <a:stretch/>
        </p:blipFill>
        <p:spPr bwMode="auto">
          <a:xfrm>
            <a:off x="6113041" y="2789977"/>
            <a:ext cx="6035879" cy="339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5" y="2789976"/>
            <a:ext cx="5956552" cy="338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257925"/>
            <a:ext cx="12192000" cy="1057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burchakli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834" y="1129471"/>
            <a:ext cx="11360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burchaklarning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burchaklar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xuddi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globusdagidek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yo‘nalishlarni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aniqlashda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27" y="2487451"/>
            <a:ext cx="5065488" cy="412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Картографические проек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89" y="2506718"/>
            <a:ext cx="5632451" cy="397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89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Ixtiyoriy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3440" y="1164661"/>
            <a:ext cx="10916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ixtiyoriy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mutanosiblikda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xatolar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kamaytirilgan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xatoliklari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ham </a:t>
            </a: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9" y="2485228"/>
            <a:ext cx="5719124" cy="3836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1" y="2485228"/>
            <a:ext cx="5590903" cy="3836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46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040524"/>
          </a:xfrm>
          <a:prstGeom prst="rect">
            <a:avLst/>
          </a:prstGeom>
          <a:solidFill>
            <a:srgbClr val="081D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Bilasizmi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3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990" y="1308539"/>
            <a:ext cx="2685610" cy="3707961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438" name="Прямоугольник 6"/>
          <p:cNvSpPr>
            <a:spLocks noChangeArrowheads="1"/>
          </p:cNvSpPr>
          <p:nvPr/>
        </p:nvSpPr>
        <p:spPr bwMode="auto">
          <a:xfrm>
            <a:off x="425669" y="5454868"/>
            <a:ext cx="2506717" cy="7078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1" hangingPunct="1"/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Abu </a:t>
            </a:r>
            <a:r>
              <a:rPr lang="en-US" altLang="ru-RU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Rayhon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Beruniy</a:t>
            </a:r>
            <a:endParaRPr lang="ru-RU" alt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39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052" y="1333500"/>
            <a:ext cx="2841443" cy="3619500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440" name="Прямоугольник 8"/>
          <p:cNvSpPr>
            <a:spLocks noChangeArrowheads="1"/>
          </p:cNvSpPr>
          <p:nvPr/>
        </p:nvSpPr>
        <p:spPr bwMode="auto">
          <a:xfrm>
            <a:off x="3484178" y="5281448"/>
            <a:ext cx="2648607" cy="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1" hangingPunct="1"/>
            <a:r>
              <a:rPr lang="en-US" alt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Muhammad </a:t>
            </a:r>
            <a:r>
              <a:rPr lang="en-US" alt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ibn</a:t>
            </a:r>
            <a:r>
              <a:rPr lang="en-US" alt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/>
            <a:r>
              <a:rPr lang="en-US" alt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Muso</a:t>
            </a:r>
            <a:r>
              <a:rPr lang="en-US" alt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al-</a:t>
            </a:r>
            <a:r>
              <a:rPr lang="en-US" altLang="ru-RU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Xorazmiy</a:t>
            </a:r>
            <a:endParaRPr lang="ru-RU" alt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ru-RU" altLang="ru-RU" sz="1600" dirty="0"/>
          </a:p>
        </p:txBody>
      </p:sp>
      <p:pic>
        <p:nvPicPr>
          <p:cNvPr id="17441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4889" y="1425301"/>
            <a:ext cx="2749111" cy="3487521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442" name="Прямоугольник 10"/>
          <p:cNvSpPr>
            <a:spLocks noChangeArrowheads="1"/>
          </p:cNvSpPr>
          <p:nvPr/>
        </p:nvSpPr>
        <p:spPr bwMode="auto">
          <a:xfrm>
            <a:off x="6511159" y="5328744"/>
            <a:ext cx="2837792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1" hangingPunct="1"/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altLang="ru-RU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hiriddin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/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Muhammad </a:t>
            </a:r>
            <a:r>
              <a:rPr lang="en-US" altLang="ru-RU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Bobur</a:t>
            </a:r>
            <a:endParaRPr lang="ru-RU" alt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43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25221" y="1183760"/>
            <a:ext cx="2336852" cy="3150795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444" name="Прямоугольник 12"/>
          <p:cNvSpPr>
            <a:spLocks noChangeArrowheads="1"/>
          </p:cNvSpPr>
          <p:nvPr/>
        </p:nvSpPr>
        <p:spPr bwMode="auto">
          <a:xfrm>
            <a:off x="9201087" y="4436085"/>
            <a:ext cx="2827284" cy="738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1" hangingPunct="1"/>
            <a:r>
              <a:rPr lang="en-US" altLang="ru-RU" sz="2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Mahmud</a:t>
            </a:r>
          </a:p>
          <a:p>
            <a:pPr algn="ctr" eaLnBrk="1" hangingPunct="1"/>
            <a:r>
              <a:rPr lang="en-US" altLang="ru-RU" sz="2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1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Koshg‘ariy</a:t>
            </a:r>
            <a:endParaRPr lang="ru-RU" altLang="ru-RU" sz="21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1040524"/>
          </a:xfrm>
          <a:prstGeom prst="rect">
            <a:avLst/>
          </a:prstGeom>
          <a:solidFill>
            <a:srgbClr val="081D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953" y="6274676"/>
            <a:ext cx="13558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103476" y="6053959"/>
            <a:ext cx="4088524" cy="804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andazalarini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geometrik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sirtlari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639" y="1086324"/>
            <a:ext cx="11538722" cy="56541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26034" y="5538651"/>
            <a:ext cx="6039327" cy="12017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14737" y="1071563"/>
            <a:ext cx="265747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Silindrsimon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sirt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049" y="1724025"/>
            <a:ext cx="197643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Konussimon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sirt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1150" y="1614488"/>
            <a:ext cx="225742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Azimutli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sirt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" t="5509" r="4280" b="69206"/>
          <a:stretch/>
        </p:blipFill>
        <p:spPr>
          <a:xfrm>
            <a:off x="2411611" y="1057482"/>
            <a:ext cx="8396389" cy="3335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Silindrsimon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22325"/>
              </p:ext>
            </p:extLst>
          </p:nvPr>
        </p:nvGraphicFramePr>
        <p:xfrm>
          <a:off x="1043281" y="4362994"/>
          <a:ext cx="10569598" cy="2377440"/>
        </p:xfrm>
        <a:graphic>
          <a:graphicData uri="http://schemas.openxmlformats.org/drawingml/2006/table">
            <a:tbl>
              <a:tblPr firstRow="1" bandRow="1"/>
              <a:tblGrid>
                <a:gridCol w="528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andazalari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sirt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Silindrik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sirt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Meridianlar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tasvirlangan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‘g‘ri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chiziqlar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Paralellar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tasvirlangan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‘g‘ri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chiziqlar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Maksimal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xatoliklar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qayerda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Qutblarda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xatoliklar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qayerda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Ekvator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atrofida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ishlatiladi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Dunyo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xaritalari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58937" y="1057482"/>
            <a:ext cx="2259874" cy="228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31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" t="34921" r="4501" b="40317"/>
          <a:stretch/>
        </p:blipFill>
        <p:spPr>
          <a:xfrm>
            <a:off x="2413509" y="1012849"/>
            <a:ext cx="7803316" cy="3043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50248"/>
              </p:ext>
            </p:extLst>
          </p:nvPr>
        </p:nvGraphicFramePr>
        <p:xfrm>
          <a:off x="1150154" y="4150990"/>
          <a:ext cx="10266188" cy="2494599"/>
        </p:xfrm>
        <a:graphic>
          <a:graphicData uri="http://schemas.openxmlformats.org/drawingml/2006/table">
            <a:tbl>
              <a:tblPr firstRow="1" bandRow="1"/>
              <a:tblGrid>
                <a:gridCol w="513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399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andazalari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sirt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Konus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shaklda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Meridianlar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tasvirlangan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chiziqlar</a:t>
                      </a:r>
                      <a:r>
                        <a:rPr lang="en-US" sz="200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bilan.</a:t>
                      </a:r>
                      <a:r>
                        <a:rPr lang="en-US" sz="20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5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Paralellar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tasvirlangan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Yoysimon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Maksimal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xatoliklar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qayerda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Mo‘tadil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kengliklardan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janubga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ortib</a:t>
                      </a:r>
                      <a:r>
                        <a:rPr lang="en-US" sz="20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boradi.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xatoliklar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qayerda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Mo‘tadil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kengliklardan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22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ishlatiladi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O‘rta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Osiyo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xaritalari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50377" y="1012849"/>
            <a:ext cx="1332412" cy="457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Azimutli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0" t="65555" r="5825" b="9048"/>
          <a:stretch/>
        </p:blipFill>
        <p:spPr>
          <a:xfrm>
            <a:off x="2380544" y="1061085"/>
            <a:ext cx="7417846" cy="299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37084"/>
              </p:ext>
            </p:extLst>
          </p:nvPr>
        </p:nvGraphicFramePr>
        <p:xfrm>
          <a:off x="1184260" y="4069895"/>
          <a:ext cx="10266188" cy="2637074"/>
        </p:xfrm>
        <a:graphic>
          <a:graphicData uri="http://schemas.openxmlformats.org/drawingml/2006/table">
            <a:tbl>
              <a:tblPr firstRow="1" bandRow="1"/>
              <a:tblGrid>
                <a:gridCol w="513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874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andazalari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sirt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yuzasining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nuqtasiga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tutash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sirt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Meridianlar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tasvirlangan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chiziq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Paralellar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tasvirlangan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Aylana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Maksimal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xatoliklar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qayerda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chetlarida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xatoliklar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qayerda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Tutash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joyning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11"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Qanday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xaritalar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ishlatiladi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marL="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8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9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92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90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86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85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83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81" algn="l" defTabSz="1218996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Alohida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materiklar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59382" y="1143816"/>
            <a:ext cx="1933303" cy="457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0" t="65555" r="61619" b="9048"/>
          <a:stretch/>
        </p:blipFill>
        <p:spPr>
          <a:xfrm>
            <a:off x="0" y="3127519"/>
            <a:ext cx="2686050" cy="297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6125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Azimutli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79" t="68187" r="5825" b="9537"/>
          <a:stretch/>
        </p:blipFill>
        <p:spPr>
          <a:xfrm>
            <a:off x="2920561" y="1038061"/>
            <a:ext cx="2611777" cy="270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359569" y="1343841"/>
            <a:ext cx="1933303" cy="457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Земля азимутальной проекции плоская на темной предпосылке Иллюстрация  вектора - иллюстрации насчитывающей на, предпосылке: 128509329"/>
          <p:cNvPicPr>
            <a:picLocks noChangeAspect="1" noChangeArrowheads="1"/>
          </p:cNvPicPr>
          <p:nvPr/>
        </p:nvPicPr>
        <p:blipFill>
          <a:blip r:embed="rId4" cstate="print"/>
          <a:srcRect l="12510" t="11886" r="12572" b="17498"/>
          <a:stretch>
            <a:fillRect/>
          </a:stretch>
        </p:blipFill>
        <p:spPr bwMode="auto">
          <a:xfrm>
            <a:off x="5746530" y="2970816"/>
            <a:ext cx="2928937" cy="2916035"/>
          </a:xfrm>
          <a:prstGeom prst="rect">
            <a:avLst/>
          </a:prstGeom>
          <a:noFill/>
        </p:spPr>
      </p:pic>
      <p:pic>
        <p:nvPicPr>
          <p:cNvPr id="13316" name="Picture 4" descr="Азимутальная проекция: определение, разновидности и классификац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66187" y="1014413"/>
            <a:ext cx="3086099" cy="2928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15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ru-RU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sirtli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andazalardagi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000" t="32170" r="4019" b="32141"/>
          <a:stretch/>
        </p:blipFill>
        <p:spPr>
          <a:xfrm>
            <a:off x="187233" y="1057642"/>
            <a:ext cx="12004767" cy="2480174"/>
          </a:xfrm>
          <a:prstGeom prst="rect">
            <a:avLst/>
          </a:prstGeom>
          <a:gradFill>
            <a:gsLst>
              <a:gs pos="43000">
                <a:schemeClr val="accent6">
                  <a:lumMod val="40000"/>
                  <a:lumOff val="60000"/>
                </a:schemeClr>
              </a:gs>
              <a:gs pos="1000">
                <a:srgbClr val="00B0F0">
                  <a:lumMod val="85000"/>
                  <a:lumOff val="15000"/>
                </a:srgbClr>
              </a:gs>
              <a:gs pos="0">
                <a:srgbClr val="D1C39F"/>
              </a:gs>
            </a:gsLst>
            <a:lin ang="18900000" scaled="1"/>
          </a:gradFill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" y="6143625"/>
            <a:ext cx="12192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" t="3033" r="3497" b="2514"/>
          <a:stretch/>
        </p:blipFill>
        <p:spPr>
          <a:xfrm>
            <a:off x="4762499" y="4063248"/>
            <a:ext cx="2667001" cy="2705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29" y="4333726"/>
            <a:ext cx="3743873" cy="1845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2" y="3902298"/>
            <a:ext cx="2866288" cy="2866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911" y="3615083"/>
            <a:ext cx="2233749" cy="352698"/>
          </a:xfrm>
          <a:prstGeom prst="rect">
            <a:avLst/>
          </a:prstGeom>
          <a:solidFill>
            <a:srgbClr val="FFFF66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Azimutli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8685" y="3596599"/>
            <a:ext cx="2204451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Silindrsimon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2000" b="1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94887" y="3625246"/>
            <a:ext cx="220765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Konussimon</a:t>
            </a:r>
            <a:r>
              <a:rPr lang="en-US" sz="2000" b="1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</a:t>
            </a:r>
            <a:endParaRPr lang="ru-RU" sz="2000" b="1" dirty="0">
              <a:solidFill>
                <a:srgbClr val="57565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736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656" y="1062671"/>
            <a:ext cx="113516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umuman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xatosiz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tasvirlab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xaritadagi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kamaytirishga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xolos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Clr>
                <a:srgbClr val="FF33CC"/>
              </a:buClr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andazalaridan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xatoliklarni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Картографические проекции и искажения - Moreg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7"/>
          <a:stretch>
            <a:fillRect/>
          </a:stretch>
        </p:blipFill>
        <p:spPr bwMode="auto">
          <a:xfrm>
            <a:off x="7551738" y="3297233"/>
            <a:ext cx="4229100" cy="33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ографические проекции и искажения - Moreg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6"/>
          <a:stretch>
            <a:fillRect/>
          </a:stretch>
        </p:blipFill>
        <p:spPr bwMode="auto">
          <a:xfrm>
            <a:off x="2157053" y="3295646"/>
            <a:ext cx="4943835" cy="33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59888" y="5900739"/>
            <a:ext cx="175736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Xatosiz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joylar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7740" y="5854701"/>
            <a:ext cx="246221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Xatosiz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joylar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Joy </a:t>
            </a:r>
            <a:r>
              <a:rPr lang="en-US" altLang="ru-RU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plani</a:t>
            </a:r>
            <a:endParaRPr lang="ru-RU" alt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Geogr-1-2 budp65.p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47" y="1371601"/>
            <a:ext cx="4710666" cy="51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01" y="2475433"/>
            <a:ext cx="5703556" cy="9541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masshtabda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chizmasidir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Aerosurat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Поселок Челобитьево Мытищинского района Московской области (аэрофотоснимок)  // План-схема местности - Компромат.Ру / Comproma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27537"/>
            <a:ext cx="4840787" cy="53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114" y="2281356"/>
            <a:ext cx="4323806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Aerosurat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samolyot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uchuvchi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asboblar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Kosmosurat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732" y="4598946"/>
            <a:ext cx="2348705" cy="1868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607076"/>
            <a:ext cx="4153988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Kosmosurat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sayyoralarning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42" name="Picture 2" descr="Самые знаменитые фотографии Земли из космоса"/>
          <p:cNvPicPr>
            <a:picLocks noChangeAspect="1" noChangeArrowheads="1"/>
          </p:cNvPicPr>
          <p:nvPr/>
        </p:nvPicPr>
        <p:blipFill>
          <a:blip r:embed="rId3" cstate="print"/>
          <a:srcRect l="4709" t="3939" b="8767"/>
          <a:stretch>
            <a:fillRect/>
          </a:stretch>
        </p:blipFill>
        <p:spPr bwMode="auto">
          <a:xfrm>
            <a:off x="6816182" y="1614488"/>
            <a:ext cx="4155030" cy="3900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0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05629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AutoShape 8" descr="Почему Центральная Азия не будет воевать | Вестник Кавказа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23556" name="AutoShape 10" descr="Почему Центральная Азия не будет воевать | Вестник Кавказа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pic>
        <p:nvPicPr>
          <p:cNvPr id="23557" name="Picture 10" descr="Океания. Азия. Кавказ - Рефе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500" y="1411817"/>
            <a:ext cx="8255000" cy="456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35213" y="6048647"/>
            <a:ext cx="3867807" cy="6621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7531" y="5943600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ru-RU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Xaritalarni</a:t>
            </a:r>
            <a:r>
              <a:rPr lang="en-US" alt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alt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alt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alt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641" y="2023813"/>
            <a:ext cx="49508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o‘qishni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bilishimiz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2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Xaritani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belgilarni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ranglar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bildirishini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defRPr/>
            </a:pPr>
            <a:endParaRPr lang="ru-RU" altLang="ru-RU" sz="2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F:\сканирование00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34659"/>
            <a:ext cx="6226083" cy="424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38763" y="3295649"/>
            <a:ext cx="1414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Daryolar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5" y="1171575"/>
            <a:ext cx="1671638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867275" y="1323975"/>
            <a:ext cx="1671638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348286" y="1776412"/>
            <a:ext cx="1395413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Shaharlar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14950" y="4629150"/>
            <a:ext cx="1214438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Kanallar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24739" y="4638674"/>
            <a:ext cx="1590674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Botqoqliklar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34250" y="3243263"/>
            <a:ext cx="1671638" cy="600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Tog‘lar</a:t>
            </a:r>
            <a:r>
              <a:rPr lang="en-US" dirty="0" err="1" smtClean="0"/>
              <a:t>r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844087" y="1800226"/>
            <a:ext cx="1671638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Chegaralar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67587" y="1824037"/>
            <a:ext cx="1190626" cy="504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Muzliklar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91688" y="4562474"/>
            <a:ext cx="1266825" cy="595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Shaharlar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96449" y="2495551"/>
            <a:ext cx="1671638" cy="561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Chegaralar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60899"/>
            <a:ext cx="1200476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joydagi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obyektlarning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xaritalardagi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aerosurat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suratlardan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46675116"/>
              </p:ext>
            </p:extLst>
          </p:nvPr>
        </p:nvGraphicFramePr>
        <p:xfrm>
          <a:off x="1366018" y="2197099"/>
          <a:ext cx="9614262" cy="295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9406482" y="4913477"/>
            <a:ext cx="484632" cy="48719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652305" y="4927764"/>
            <a:ext cx="484632" cy="48719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20625" y="5454062"/>
            <a:ext cx="517168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Obyektning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haqiqiy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o‘lchami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xaritadagi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o‘lchamidan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har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doim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katta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bo‘ladi</a:t>
            </a:r>
            <a:r>
              <a:rPr lang="en-US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312" y="5443359"/>
            <a:ext cx="532923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Voqea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hodisalarni</a:t>
            </a:r>
            <a:endParaRPr lang="en-US" altLang="ru-RU" sz="2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haqiqiy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o‘lchamini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aks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ettiradi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alt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00025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Xaritaning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Виды условных знаков — урок. География, 5 класс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443" y="571501"/>
            <a:ext cx="11337431" cy="54292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86126" y="900113"/>
            <a:ext cx="5143499" cy="8858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belgilar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3" y="2386011"/>
            <a:ext cx="3271837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Chiziqli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belgilar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53400" y="2366962"/>
            <a:ext cx="3271837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Nuqtali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belgilar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5289" y="2390775"/>
            <a:ext cx="3271837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Maydonli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belgil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ar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32545" t="85300" r="64533" b="8171"/>
          <a:stretch/>
        </p:blipFill>
        <p:spPr>
          <a:xfrm>
            <a:off x="8758238" y="5770654"/>
            <a:ext cx="314325" cy="4729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186863" y="5915025"/>
            <a:ext cx="2176461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aholi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punktlari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57038" t="88696" r="40039" b="6535"/>
          <a:stretch/>
        </p:blipFill>
        <p:spPr>
          <a:xfrm>
            <a:off x="8901113" y="6300787"/>
            <a:ext cx="314325" cy="3571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l="56817" t="82211" r="40393" b="12575"/>
          <a:stretch/>
        </p:blipFill>
        <p:spPr>
          <a:xfrm>
            <a:off x="8501063" y="6267452"/>
            <a:ext cx="300037" cy="39052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286874" y="6367464"/>
            <a:ext cx="2714625" cy="176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foydali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qazilma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konlari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29789" y="5253036"/>
            <a:ext cx="2176461" cy="639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--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alohida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daraxt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15540" y="4305301"/>
            <a:ext cx="1114424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maktab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15539" y="3529012"/>
            <a:ext cx="1142999" cy="328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tegirmon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24564" y="5281612"/>
            <a:ext cx="1033462" cy="3333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botqoq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76951" y="4333876"/>
            <a:ext cx="738188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ko‘l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57888" y="3400425"/>
            <a:ext cx="2176461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keng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bargli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o‘rmon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38363" y="5467350"/>
            <a:ext cx="1162050" cy="319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jarliklar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90739" y="4433888"/>
            <a:ext cx="1381124" cy="42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shosse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yo‘l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57400" y="3600450"/>
            <a:ext cx="1185863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daryolar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531" y="5943600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4787900"/>
            <a:ext cx="4153988" cy="1384995"/>
          </a:xfrm>
          <a:prstGeom prst="rect">
            <a:avLst/>
          </a:prstGeom>
          <a:noFill/>
          <a:ln w="28575">
            <a:solidFill>
              <a:srgbClr val="ABB1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Yozuvli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harfli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sonli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shartli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belgilar</a:t>
            </a:r>
            <a:endParaRPr lang="en-US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ham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mavjud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4100" y="2498636"/>
            <a:ext cx="4165600" cy="1323439"/>
          </a:xfrm>
          <a:prstGeom prst="rect">
            <a:avLst/>
          </a:prstGeom>
          <a:ln w="28575">
            <a:solidFill>
              <a:srgbClr val="ABB15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ushuntirish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belgilari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bilan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daryo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oqimining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yo‘nalishi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o‘rmondagi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daraxtlarning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turlari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1116013"/>
            <a:ext cx="1489076" cy="135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2788" y="1228724"/>
            <a:ext cx="2210877" cy="11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10315" t="23213" r="22105" b="46141"/>
          <a:stretch>
            <a:fillRect/>
          </a:stretch>
        </p:blipFill>
        <p:spPr bwMode="auto">
          <a:xfrm>
            <a:off x="6540500" y="1181100"/>
            <a:ext cx="51689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 l="54815" t="74271"/>
          <a:stretch>
            <a:fillRect/>
          </a:stretch>
        </p:blipFill>
        <p:spPr bwMode="auto">
          <a:xfrm>
            <a:off x="1587500" y="4000500"/>
            <a:ext cx="34559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90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233" y="5826034"/>
            <a:ext cx="11804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graphicFrame>
        <p:nvGraphicFramePr>
          <p:cNvPr id="2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316901"/>
              </p:ext>
            </p:extLst>
          </p:nvPr>
        </p:nvGraphicFramePr>
        <p:xfrm>
          <a:off x="414337" y="1545021"/>
          <a:ext cx="11583221" cy="3286763"/>
        </p:xfrm>
        <a:graphic>
          <a:graphicData uri="http://schemas.openxmlformats.org/drawingml/2006/table">
            <a:tbl>
              <a:tblPr/>
              <a:tblGrid>
                <a:gridCol w="2975249">
                  <a:extLst>
                    <a:ext uri="{9D8B030D-6E8A-4147-A177-3AD203B41FA5}">
                      <a16:colId xmlns:a16="http://schemas.microsoft.com/office/drawing/2014/main" val="2585654794"/>
                    </a:ext>
                  </a:extLst>
                </a:gridCol>
                <a:gridCol w="3752193">
                  <a:extLst>
                    <a:ext uri="{9D8B030D-6E8A-4147-A177-3AD203B41FA5}">
                      <a16:colId xmlns:a16="http://schemas.microsoft.com/office/drawing/2014/main" val="3020242636"/>
                    </a:ext>
                  </a:extLst>
                </a:gridCol>
                <a:gridCol w="4855779">
                  <a:extLst>
                    <a:ext uri="{9D8B030D-6E8A-4147-A177-3AD203B41FA5}">
                      <a16:colId xmlns:a16="http://schemas.microsoft.com/office/drawing/2014/main" val="847641518"/>
                    </a:ext>
                  </a:extLst>
                </a:gridCol>
              </a:tblGrid>
              <a:tr h="1287959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Shartli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belgilarning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turlari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Nimalar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tasvirlanadi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Misol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keltiring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198468"/>
                  </a:ext>
                </a:extLst>
              </a:tr>
              <a:tr h="1076868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Nuqtali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Masshtabsiz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obyektlar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alohida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obyektlar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12463"/>
                  </a:ext>
                </a:extLst>
              </a:tr>
              <a:tr h="921936"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Chiziqli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Masshtabli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obyektlar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chiziqli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obyektlar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 algn="l" defTabSz="1218996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algn="l" defTabSz="1218996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38155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973690"/>
            <a:ext cx="317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8600" y="4178300"/>
            <a:ext cx="3898900" cy="482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endParaRPr lang="ru-RU" alt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10500" y="2933700"/>
            <a:ext cx="3898900" cy="673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Zavodlar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endParaRPr lang="ru-RU" alt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4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56" y="4143193"/>
            <a:ext cx="6527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825501" y="1121833"/>
            <a:ext cx="9793817" cy="1589835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rgbClr val="FFFF66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xaritalar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andazalari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haqida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tushuncha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xaritalar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ularning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shartli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belgilari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783386" y="2999974"/>
            <a:ext cx="9793816" cy="865717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rgbClr val="FFFF66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Mavzuga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oid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2" name="Picture 22" descr="EARTH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04" y="4446169"/>
            <a:ext cx="2305051" cy="17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050923" y="6195848"/>
            <a:ext cx="3867807" cy="6621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omments Bot"/>
          <p:cNvPicPr>
            <a:picLocks noChangeAspect="1" noChangeArrowheads="1"/>
          </p:cNvPicPr>
          <p:nvPr/>
        </p:nvPicPr>
        <p:blipFill>
          <a:blip r:embed="rId2" cstate="print"/>
          <a:srcRect t="3268" r="13429" b="21688"/>
          <a:stretch>
            <a:fillRect/>
          </a:stretch>
        </p:blipFill>
        <p:spPr bwMode="auto">
          <a:xfrm>
            <a:off x="2250527" y="1866900"/>
            <a:ext cx="7236373" cy="36703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0562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AutoShape 8" descr="Почему Центральная Азия не будет воевать | Вестник Кавказа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23556" name="AutoShape 10" descr="Почему Центральная Азия не будет воевать | Вестник Кавказа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34129" y="5820462"/>
            <a:ext cx="3867807" cy="6621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6947" y="3339965"/>
            <a:ext cx="2988350" cy="5662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8765" y="4406462"/>
            <a:ext cx="3326524" cy="331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21115" y="2654736"/>
            <a:ext cx="3116316" cy="62536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10085" y="3101428"/>
            <a:ext cx="3326524" cy="4291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b="1" dirty="0" smtClean="0">
              <a:solidFill>
                <a:srgbClr val="081DE2"/>
              </a:solidFill>
            </a:endParaRPr>
          </a:p>
          <a:p>
            <a:pPr algn="ctr"/>
            <a:r>
              <a:rPr lang="en-US" altLang="ru-RU" sz="2000" b="1" dirty="0" err="1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Xiva</a:t>
            </a:r>
            <a:r>
              <a:rPr lang="en-US" altLang="ru-RU" sz="2000" b="1" dirty="0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xonligi</a:t>
            </a:r>
            <a:endParaRPr lang="ru-RU" altLang="ru-RU" sz="2000" b="1" dirty="0" smtClean="0">
              <a:solidFill>
                <a:srgbClr val="081DE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52057" y="2649482"/>
            <a:ext cx="3074274" cy="70331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2400" b="1" dirty="0" smtClean="0">
              <a:solidFill>
                <a:srgbClr val="081DE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ru-RU" sz="2400" b="1" dirty="0" err="1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Qo‘qon</a:t>
            </a:r>
            <a:r>
              <a:rPr lang="en-US" altLang="ru-RU" sz="2400" b="1" dirty="0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400" b="1" dirty="0" err="1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xonligi</a:t>
            </a:r>
            <a:r>
              <a:rPr lang="en-US" altLang="ru-RU" sz="2400" b="1" dirty="0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dirty="0" smtClean="0">
                <a:solidFill>
                  <a:srgbClr val="081DE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20440" y="4423542"/>
            <a:ext cx="3326524" cy="331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b="1" dirty="0" smtClean="0">
              <a:solidFill>
                <a:srgbClr val="081DE2"/>
              </a:solidFill>
            </a:endParaRPr>
          </a:p>
          <a:p>
            <a:pPr algn="ctr"/>
            <a:r>
              <a:rPr lang="en-US" altLang="ru-RU" b="1" dirty="0" err="1" smtClean="0">
                <a:solidFill>
                  <a:schemeClr val="bg1"/>
                </a:solidFill>
              </a:rPr>
              <a:t>Buxoro</a:t>
            </a:r>
            <a:r>
              <a:rPr lang="en-US" altLang="ru-RU" b="1" dirty="0" smtClean="0">
                <a:solidFill>
                  <a:schemeClr val="bg1"/>
                </a:solidFill>
              </a:rPr>
              <a:t> </a:t>
            </a:r>
            <a:r>
              <a:rPr lang="en-US" altLang="ru-RU" b="1" dirty="0" err="1" smtClean="0">
                <a:solidFill>
                  <a:schemeClr val="bg1"/>
                </a:solidFill>
              </a:rPr>
              <a:t>amirligi</a:t>
            </a:r>
            <a:endParaRPr lang="ru-RU" altLang="ru-RU" b="1" dirty="0" smtClean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49900" y="5511800"/>
            <a:ext cx="2070100" cy="342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t="9428" b="10571"/>
          <a:stretch/>
        </p:blipFill>
        <p:spPr>
          <a:xfrm>
            <a:off x="5008378" y="1175733"/>
            <a:ext cx="1776549" cy="1175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81D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914377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381500" y="2825751"/>
            <a:ext cx="3048000" cy="19198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endParaRPr lang="ru-RU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897033" y="2425700"/>
            <a:ext cx="0" cy="323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486" name="TextBox 9"/>
          <p:cNvSpPr txBox="1">
            <a:spLocks noChangeArrowheads="1"/>
          </p:cNvSpPr>
          <p:nvPr/>
        </p:nvSpPr>
        <p:spPr bwMode="auto">
          <a:xfrm flipH="1">
            <a:off x="6297084" y="948268"/>
            <a:ext cx="1894416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eaLnBrk="1" hangingPunct="1"/>
            <a:r>
              <a:rPr lang="en-US" altLang="ru-RU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O‘zbeklar</a:t>
            </a:r>
            <a:endParaRPr lang="ru-RU" altLang="ru-RU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1271" y="1497704"/>
            <a:ext cx="1634848" cy="1238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4453467" y="2758018"/>
            <a:ext cx="226484" cy="2307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957485" y="2645834"/>
            <a:ext cx="300567" cy="2963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490" name="TextBox 18"/>
          <p:cNvSpPr txBox="1">
            <a:spLocks noChangeArrowheads="1"/>
          </p:cNvSpPr>
          <p:nvPr/>
        </p:nvSpPr>
        <p:spPr bwMode="auto">
          <a:xfrm>
            <a:off x="8890001" y="1452034"/>
            <a:ext cx="1184936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eaLnBrk="1" hangingPunct="1"/>
            <a:r>
              <a:rPr lang="en-US" altLang="ru-RU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Qirg‘izlar</a:t>
            </a:r>
            <a:endParaRPr lang="ru-RU" altLang="ru-RU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4363" y="2587653"/>
            <a:ext cx="1513901" cy="2005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3873500" y="3674533"/>
            <a:ext cx="338667" cy="8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493" name="TextBox 23"/>
          <p:cNvSpPr txBox="1">
            <a:spLocks noChangeArrowheads="1"/>
          </p:cNvSpPr>
          <p:nvPr/>
        </p:nvSpPr>
        <p:spPr bwMode="auto">
          <a:xfrm flipH="1">
            <a:off x="476251" y="3143252"/>
            <a:ext cx="19473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0070C0"/>
                </a:solidFill>
              </a:rPr>
              <a:t>Qozoqlar</a:t>
            </a:r>
            <a:endParaRPr lang="ru-RU" altLang="ru-RU" b="1">
              <a:solidFill>
                <a:srgbClr val="0070C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7801" y="4590791"/>
            <a:ext cx="1426025" cy="1443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4351867" y="4552952"/>
            <a:ext cx="279400" cy="2328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56318" y="5539318"/>
            <a:ext cx="1197760" cy="369330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Afg‘onlar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24315" y="2712316"/>
            <a:ext cx="1434735" cy="1875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Прямая со стрелкой 31"/>
          <p:cNvCxnSpPr/>
          <p:nvPr/>
        </p:nvCxnSpPr>
        <p:spPr>
          <a:xfrm flipV="1">
            <a:off x="7573434" y="3581400"/>
            <a:ext cx="383117" cy="169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499" name="TextBox 33"/>
          <p:cNvSpPr txBox="1">
            <a:spLocks noChangeArrowheads="1"/>
          </p:cNvSpPr>
          <p:nvPr/>
        </p:nvSpPr>
        <p:spPr bwMode="auto">
          <a:xfrm>
            <a:off x="10026651" y="3230034"/>
            <a:ext cx="98828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C00000"/>
                </a:solidFill>
              </a:rPr>
              <a:t>Tojiklar</a:t>
            </a:r>
            <a:endParaRPr lang="ru-RU" altLang="ru-RU" b="1">
              <a:solidFill>
                <a:srgbClr val="C00000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/>
          <a:srcRect l="8629" t="8108" b="35582"/>
          <a:stretch/>
        </p:blipFill>
        <p:spPr>
          <a:xfrm>
            <a:off x="2962857" y="1357452"/>
            <a:ext cx="1850807" cy="1448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1" name="TextBox 35"/>
          <p:cNvSpPr txBox="1">
            <a:spLocks noChangeArrowheads="1"/>
          </p:cNvSpPr>
          <p:nvPr/>
        </p:nvSpPr>
        <p:spPr bwMode="auto">
          <a:xfrm>
            <a:off x="1905000" y="1238252"/>
            <a:ext cx="142429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FF0066"/>
                </a:solidFill>
              </a:rPr>
              <a:t>Turkmanlar</a:t>
            </a:r>
            <a:endParaRPr lang="ru-RU" altLang="ru-RU" b="1">
              <a:solidFill>
                <a:srgbClr val="FF0066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7025218" y="4519085"/>
            <a:ext cx="207433" cy="3238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5897033" y="4861984"/>
            <a:ext cx="0" cy="429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 cstate="print"/>
          <a:srcRect l="12730" t="2328" r="4031" b="34822"/>
          <a:stretch/>
        </p:blipFill>
        <p:spPr>
          <a:xfrm>
            <a:off x="5068390" y="5352315"/>
            <a:ext cx="1716537" cy="1364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5" name="TextBox 43"/>
          <p:cNvSpPr txBox="1">
            <a:spLocks noChangeArrowheads="1"/>
          </p:cNvSpPr>
          <p:nvPr/>
        </p:nvSpPr>
        <p:spPr bwMode="auto">
          <a:xfrm>
            <a:off x="3333751" y="6400801"/>
            <a:ext cx="2273300" cy="42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en-US" altLang="ru-RU" sz="2100" b="1" dirty="0" err="1">
                <a:solidFill>
                  <a:srgbClr val="00B0F0"/>
                </a:solidFill>
              </a:rPr>
              <a:t>Qoraqalpoqlar</a:t>
            </a:r>
            <a:endParaRPr lang="ru-RU" altLang="ru-RU" sz="2100" b="1" dirty="0">
              <a:solidFill>
                <a:srgbClr val="00B0F0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9" cstate="print"/>
          <a:srcRect l="61845" t="3246" r="7748" b="55446"/>
          <a:stretch/>
        </p:blipFill>
        <p:spPr>
          <a:xfrm>
            <a:off x="7231610" y="4765320"/>
            <a:ext cx="1789612" cy="1496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7" name="TextBox 45"/>
          <p:cNvSpPr txBox="1">
            <a:spLocks noChangeArrowheads="1"/>
          </p:cNvSpPr>
          <p:nvPr/>
        </p:nvSpPr>
        <p:spPr bwMode="auto">
          <a:xfrm>
            <a:off x="9067800" y="5539318"/>
            <a:ext cx="103104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eaLnBrk="1" hangingPunct="1"/>
            <a:r>
              <a:rPr lang="en-US" altLang="ru-RU" b="1">
                <a:solidFill>
                  <a:srgbClr val="CC00CC"/>
                </a:solidFill>
              </a:rPr>
              <a:t>Forslar</a:t>
            </a:r>
            <a:r>
              <a:rPr lang="ru-RU" altLang="ru-RU" b="1">
                <a:solidFill>
                  <a:srgbClr val="CC00CC"/>
                </a:solidFill>
              </a:rPr>
              <a:t> </a:t>
            </a:r>
          </a:p>
        </p:txBody>
      </p:sp>
      <p:sp>
        <p:nvSpPr>
          <p:cNvPr id="28" name="Овал 27"/>
          <p:cNvSpPr/>
          <p:nvPr/>
        </p:nvSpPr>
        <p:spPr>
          <a:xfrm>
            <a:off x="4376245" y="2804731"/>
            <a:ext cx="3048000" cy="19198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700" b="1" dirty="0" smtClean="0">
                <a:solidFill>
                  <a:srgbClr val="081DE2"/>
                </a:solidFill>
                <a:latin typeface="Arial Black" pitchFamily="34" charset="0"/>
                <a:cs typeface="Arial" panose="020B0604020202020204" pitchFamily="34" charset="0"/>
              </a:rPr>
              <a:t>75 </a:t>
            </a:r>
            <a:r>
              <a:rPr lang="en-US" sz="2700" b="1" dirty="0" err="1">
                <a:solidFill>
                  <a:srgbClr val="081DE2"/>
                </a:solidFill>
                <a:latin typeface="Arial Black" pitchFamily="34" charset="0"/>
                <a:cs typeface="Arial" panose="020B0604020202020204" pitchFamily="34" charset="0"/>
              </a:rPr>
              <a:t>mln</a:t>
            </a:r>
            <a:r>
              <a:rPr lang="en-US" sz="2700" b="1" dirty="0">
                <a:solidFill>
                  <a:srgbClr val="081DE2"/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43402" y="907264"/>
            <a:ext cx="3773214" cy="59909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Qardosh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xalqlar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6258910"/>
            <a:ext cx="3326524" cy="59909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Tub joy </a:t>
            </a:r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aholisi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Картинки глобуса Земли для детей (14 фото) 🔥 Прикольные картинки и юм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98" y="2725946"/>
            <a:ext cx="3636325" cy="39428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17985" y="1406431"/>
            <a:ext cx="761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U rasmga qarindosh, Xaritaga yaqi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n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roq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en-US" sz="4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Yerning shakl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 – 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modeli, </a:t>
            </a:r>
            <a:endParaRPr lang="en-US" sz="4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Cho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‘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zinchoqmas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,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 yumaloq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  <a:endParaRPr lang="ru-RU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02621" y="4162097"/>
            <a:ext cx="6668813" cy="2443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GLOBUS</a:t>
            </a:r>
            <a:endParaRPr lang="ru-RU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10652" y="1516498"/>
            <a:ext cx="761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Sha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h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ari bor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,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 odami yo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‘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q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  <a:endParaRPr lang="uz-Latn-UZ" sz="4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Dengizi bor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,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 suvi yo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‘</a:t>
            </a:r>
            <a:r>
              <a:rPr lang="uz-Latn-UZ" sz="4000" dirty="0" smtClean="0">
                <a:solidFill>
                  <a:srgbClr val="0000FF"/>
                </a:solidFill>
                <a:latin typeface="Arial Black" pitchFamily="34" charset="0"/>
              </a:rPr>
              <a:t>q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O‘rmoni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bor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daraxti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yo‘q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Tog‘i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bor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-u, 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qori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 Black" pitchFamily="34" charset="0"/>
              </a:rPr>
              <a:t>yo‘q</a:t>
            </a:r>
            <a:r>
              <a:rPr lang="en-US" sz="40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  <a:endParaRPr lang="ru-RU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D:\Xaritalar\07.jpg"/>
          <p:cNvPicPr>
            <a:picLocks noChangeAspect="1" noChangeArrowheads="1"/>
          </p:cNvPicPr>
          <p:nvPr/>
        </p:nvPicPr>
        <p:blipFill>
          <a:blip r:embed="rId3" cstate="print"/>
          <a:srcRect t="3899"/>
          <a:stretch>
            <a:fillRect/>
          </a:stretch>
        </p:blipFill>
        <p:spPr bwMode="auto">
          <a:xfrm>
            <a:off x="116946" y="1134533"/>
            <a:ext cx="4116387" cy="54391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61186" y="4083269"/>
            <a:ext cx="7157545" cy="2506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XARITA</a:t>
            </a:r>
            <a:endParaRPr lang="ru-RU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633" y="1162594"/>
            <a:ext cx="543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ko‘rinishini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kichraytirib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62057" y="1182000"/>
            <a:ext cx="5159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kichraytirilgan</a:t>
            </a:r>
            <a:r>
              <a:rPr lang="en-US" sz="28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</a:t>
            </a:r>
            <a:r>
              <a:rPr lang="en-US" sz="28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3074" name="Picture 2" descr="Глобус политический &quot;Глобусный мир&quot; 21 см на круглой подстав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80" y="2341699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unyo siyosiy xaritas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97199"/>
            <a:ext cx="5867400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Глобус политический &quot;Глобусный мир&quot; 21 см на круглой подстав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3237107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07" y="4102391"/>
            <a:ext cx="11717382" cy="25361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3700" y="1291629"/>
            <a:ext cx="88519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ko‘llarning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o‘lchamlardagi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shakliga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globusda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vaqtning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imkoniyatni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faqatgina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3463" y="5243514"/>
            <a:ext cx="785813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Ekvator</a:t>
            </a:r>
            <a:endParaRPr lang="ru-RU" sz="1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1005</Words>
  <Application>Microsoft Office PowerPoint</Application>
  <PresentationFormat>Широкоэкранный</PresentationFormat>
  <Paragraphs>215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Calibri</vt:lpstr>
      <vt:lpstr>Open Sans</vt:lpstr>
      <vt:lpstr>Open Sans Light</vt:lpstr>
      <vt:lpstr>Tahoma</vt:lpstr>
      <vt:lpstr>Times New Roman</vt:lpstr>
      <vt:lpstr>Wingdings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ishlash uchun topshiriq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54</cp:revision>
  <dcterms:created xsi:type="dcterms:W3CDTF">2020-09-09T13:38:45Z</dcterms:created>
  <dcterms:modified xsi:type="dcterms:W3CDTF">2020-09-15T12:33:57Z</dcterms:modified>
</cp:coreProperties>
</file>