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89" r:id="rId2"/>
    <p:sldId id="287" r:id="rId3"/>
    <p:sldId id="313" r:id="rId4"/>
    <p:sldId id="269" r:id="rId5"/>
    <p:sldId id="337" r:id="rId6"/>
    <p:sldId id="339" r:id="rId7"/>
    <p:sldId id="338" r:id="rId8"/>
    <p:sldId id="303" r:id="rId9"/>
    <p:sldId id="334" r:id="rId10"/>
    <p:sldId id="336" r:id="rId11"/>
    <p:sldId id="328" r:id="rId12"/>
    <p:sldId id="288" r:id="rId13"/>
    <p:sldId id="270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45B4"/>
    <a:srgbClr val="F33D68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32" autoAdjust="0"/>
    <p:restoredTop sz="85819" autoAdjust="0"/>
  </p:normalViewPr>
  <p:slideViewPr>
    <p:cSldViewPr snapToGrid="0">
      <p:cViewPr varScale="1">
        <p:scale>
          <a:sx n="74" d="100"/>
          <a:sy n="74" d="100"/>
        </p:scale>
        <p:origin x="594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5" Type="http://schemas.microsoft.com/office/2007/relationships/hdphoto" Target="../media/hdphoto6.wdp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emf"/><Relationship Id="rId7" Type="http://schemas.openxmlformats.org/officeDocument/2006/relationships/image" Target="../media/image13.jpe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jpeg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6.png"/><Relationship Id="rId5" Type="http://schemas.microsoft.com/office/2007/relationships/hdphoto" Target="../media/hdphoto3.wdp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37516" y="1958351"/>
            <a:ext cx="11436441" cy="95314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en-US" sz="60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THÈME:</a:t>
            </a:r>
            <a:r>
              <a:rPr lang="fr-FR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GAGNER OU PERDRE</a:t>
            </a:r>
            <a:endParaRPr lang="en-US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68976" y="2005460"/>
            <a:ext cx="569777" cy="183306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lang="ru-RU" sz="2396" dirty="0" smtClean="0"/>
          </a:p>
          <a:p>
            <a:endParaRPr lang="ru-RU" sz="2396" dirty="0"/>
          </a:p>
          <a:p>
            <a:endParaRPr lang="ru-RU" sz="2396" dirty="0" smtClean="0"/>
          </a:p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9173" y="294651"/>
            <a:ext cx="1817002" cy="9545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9172" y="294651"/>
            <a:ext cx="1817003" cy="9545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994974" y="448705"/>
            <a:ext cx="1659998" cy="526322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3200" b="1" spc="21" dirty="0" smtClean="0">
                <a:solidFill>
                  <a:srgbClr val="FEFEFE"/>
                </a:solidFill>
                <a:latin typeface="Arial"/>
                <a:cs typeface="Arial"/>
              </a:rPr>
              <a:t>7-classe</a:t>
            </a: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2057402" y="294651"/>
            <a:ext cx="6170227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6000" kern="0" spc="-519" dirty="0" smtClean="0">
                <a:solidFill>
                  <a:sysClr val="window" lastClr="FFFFFF"/>
                </a:solidFill>
              </a:rPr>
              <a:t>        FRANÇAIS</a:t>
            </a:r>
            <a:endParaRPr lang="en-US" sz="6600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68976" y="4410001"/>
            <a:ext cx="569777" cy="180914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lang="ru-RU" sz="2396" dirty="0" smtClean="0"/>
          </a:p>
          <a:p>
            <a:endParaRPr lang="ru-RU" sz="2396" dirty="0"/>
          </a:p>
          <a:p>
            <a:endParaRPr lang="ru-RU" sz="2396" dirty="0" smtClean="0"/>
          </a:p>
          <a:p>
            <a:endParaRPr sz="2396" dirty="0"/>
          </a:p>
        </p:txBody>
      </p:sp>
      <p:pic>
        <p:nvPicPr>
          <p:cNvPr id="2" name="Picture 2" descr="Gagnant. illustration stock. Illustration du gagnant - 1906156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51" t="7965" r="9263" b="18541"/>
          <a:stretch/>
        </p:blipFill>
        <p:spPr bwMode="auto">
          <a:xfrm>
            <a:off x="3676264" y="2911494"/>
            <a:ext cx="4821428" cy="3860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739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61215" y="177137"/>
            <a:ext cx="732369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Que signifie le pronom «on»?</a:t>
            </a:r>
            <a:endParaRPr lang="ru-RU" sz="60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7577" y="1309129"/>
            <a:ext cx="1179704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200" dirty="0" smtClean="0">
                <a:latin typeface="Comic Sans MS" panose="030F0702030302020204" pitchFamily="66" charset="0"/>
              </a:rPr>
              <a:t> </a:t>
            </a:r>
            <a:r>
              <a:rPr lang="fr-FR" sz="3200" dirty="0">
                <a:latin typeface="Comic Sans MS" panose="030F0702030302020204" pitchFamily="66" charset="0"/>
              </a:rPr>
              <a:t>Dans notre pays </a:t>
            </a:r>
            <a:r>
              <a:rPr lang="fr-FR" sz="3200" b="1" dirty="0">
                <a:latin typeface="Comic Sans MS" panose="030F0702030302020204" pitchFamily="66" charset="0"/>
              </a:rPr>
              <a:t>on </a:t>
            </a:r>
            <a:r>
              <a:rPr lang="fr-FR" sz="3200" dirty="0">
                <a:latin typeface="Comic Sans MS" panose="030F0702030302020204" pitchFamily="66" charset="0"/>
              </a:rPr>
              <a:t>aime beaucoup le sport.</a:t>
            </a:r>
          </a:p>
          <a:p>
            <a:pPr algn="ctr"/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Je, Tu, Il, Nous, Vous, Ils, Elles </a:t>
            </a:r>
            <a:r>
              <a:rPr lang="fr-FR" sz="3200" dirty="0">
                <a:latin typeface="Comic Sans MS" panose="030F0702030302020204" pitchFamily="66" charset="0"/>
              </a:rPr>
              <a:t>= </a:t>
            </a:r>
            <a:r>
              <a:rPr lang="fr-FR" sz="3200" b="1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tout le monde</a:t>
            </a:r>
            <a:r>
              <a:rPr lang="fr-FR" sz="3200" b="1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.</a:t>
            </a:r>
          </a:p>
          <a:p>
            <a:endParaRPr lang="fr-FR" sz="3200" b="1" dirty="0">
              <a:latin typeface="Comic Sans MS" panose="030F0702030302020204" pitchFamily="66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200" dirty="0" smtClean="0">
                <a:latin typeface="Comic Sans MS" panose="030F0702030302020204" pitchFamily="66" charset="0"/>
              </a:rPr>
              <a:t>Aujourd’hui </a:t>
            </a:r>
            <a:r>
              <a:rPr lang="fr-FR" sz="3200" dirty="0">
                <a:latin typeface="Comic Sans MS" panose="030F0702030302020204" pitchFamily="66" charset="0"/>
              </a:rPr>
              <a:t>il fait beau. </a:t>
            </a:r>
            <a:r>
              <a:rPr lang="fr-FR" sz="3200" b="1" dirty="0" smtClean="0">
                <a:latin typeface="Comic Sans MS" panose="030F0702030302020204" pitchFamily="66" charset="0"/>
              </a:rPr>
              <a:t>On </a:t>
            </a:r>
            <a:r>
              <a:rPr lang="fr-FR" sz="3200" dirty="0">
                <a:latin typeface="Comic Sans MS" panose="030F0702030302020204" pitchFamily="66" charset="0"/>
              </a:rPr>
              <a:t>joue au foot! </a:t>
            </a:r>
            <a:endParaRPr lang="fr-FR" sz="3200" dirty="0" smtClean="0">
              <a:latin typeface="Comic Sans MS" panose="030F0702030302020204" pitchFamily="66" charset="0"/>
            </a:endParaRPr>
          </a:p>
          <a:p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sz="3200" b="1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  = </a:t>
            </a: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Nous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jouons au foot</a:t>
            </a:r>
            <a:r>
              <a:rPr lang="fr-FR" sz="3200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.</a:t>
            </a:r>
            <a:endParaRPr lang="ru-RU" sz="3200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9285" t="56646" r="17765" b="9903"/>
          <a:stretch/>
        </p:blipFill>
        <p:spPr>
          <a:xfrm>
            <a:off x="296213" y="3825037"/>
            <a:ext cx="11475077" cy="295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383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79560" y="177137"/>
            <a:ext cx="7443987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Faites attention aux phrases.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8987" t="58935" r="17765" b="8495"/>
          <a:stretch/>
        </p:blipFill>
        <p:spPr>
          <a:xfrm>
            <a:off x="0" y="1390916"/>
            <a:ext cx="12003109" cy="30007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9087" t="66681" r="18061" b="17298"/>
          <a:stretch/>
        </p:blipFill>
        <p:spPr>
          <a:xfrm>
            <a:off x="254356" y="4781668"/>
            <a:ext cx="11646291" cy="1439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671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5882"/>
            <a:ext cx="12192000" cy="11769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44964" y="155306"/>
            <a:ext cx="11902072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Devoir: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:a16="http://schemas.microsoft.com/office/drawing/2014/main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4964" y="1173512"/>
            <a:ext cx="11902072" cy="126092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just"/>
            <a:r>
              <a:rPr lang="fr-F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Lisez </a:t>
            </a:r>
            <a:r>
              <a:rPr lang="fr-F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composition de Marc à la page 68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fr-F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Faites </a:t>
            </a:r>
            <a:r>
              <a:rPr lang="fr-FR" sz="4000" b="1" dirty="0">
                <a:latin typeface="Arial" panose="020B0604020202020204" pitchFamily="34" charset="0"/>
                <a:cs typeface="Arial" panose="020B0604020202020204" pitchFamily="34" charset="0"/>
              </a:rPr>
              <a:t>l’activité </a:t>
            </a:r>
            <a:r>
              <a:rPr lang="fr-F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fr-FR" sz="4000" b="1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fr-F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 Vrai ou Faux » à la page </a:t>
            </a:r>
            <a:r>
              <a:rPr lang="fr-F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68. 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hristelle - La Valette-du-Var,Var : Aide aux devoir/ soutien scolaire  cours de Marketing Français Anglais Mathématiques à La valette du var  (83160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8323" y="2498094"/>
            <a:ext cx="4145969" cy="4145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162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Текст 1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525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0563" y="207932"/>
            <a:ext cx="4999831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Aujourd’hui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05534" y="207932"/>
            <a:ext cx="5380216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avec vous on va ...</a:t>
            </a:r>
          </a:p>
        </p:txBody>
      </p:sp>
      <p:sp>
        <p:nvSpPr>
          <p:cNvPr id="9" name="Google Shape;956;p38"/>
          <p:cNvSpPr/>
          <p:nvPr/>
        </p:nvSpPr>
        <p:spPr>
          <a:xfrm rot="17495056">
            <a:off x="146039" y="741517"/>
            <a:ext cx="653353" cy="758250"/>
          </a:xfrm>
          <a:custGeom>
            <a:avLst/>
            <a:gdLst/>
            <a:ahLst/>
            <a:cxnLst/>
            <a:rect l="l" t="t" r="r" b="b"/>
            <a:pathLst>
              <a:path w="17958" h="17909" extrusionOk="0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307975" y="1241909"/>
            <a:ext cx="10995081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</a:t>
            </a: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s’exprimer: </a:t>
            </a:r>
          </a:p>
          <a:p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– </a:t>
            </a:r>
            <a:r>
              <a:rPr lang="fr-FR" sz="3200" b="1" dirty="0">
                <a:solidFill>
                  <a:srgbClr val="7030A0"/>
                </a:solidFill>
                <a:latin typeface="Comic Sans MS" panose="030F0702030302020204" pitchFamily="66" charset="0"/>
              </a:rPr>
              <a:t>parler de votre participation aux jeux sportifs</a:t>
            </a:r>
          </a:p>
          <a:p>
            <a:r>
              <a:rPr lang="fr-FR" sz="3200" b="1" dirty="0">
                <a:solidFill>
                  <a:srgbClr val="7030A0"/>
                </a:solidFill>
                <a:latin typeface="Comic Sans MS" panose="030F0702030302020204" pitchFamily="66" charset="0"/>
              </a:rPr>
              <a:t>– demander ou donner une information sur 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les 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championnats</a:t>
            </a:r>
          </a:p>
          <a:p>
            <a:pPr marL="457200" indent="-457200">
              <a:buFontTx/>
              <a:buChar char="-"/>
            </a:pP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apprendre le lexique thématique</a:t>
            </a:r>
          </a:p>
          <a:p>
            <a:pPr marL="457200" indent="-457200">
              <a:buFontTx/>
              <a:buChar char="-"/>
            </a:pPr>
            <a:r>
              <a:rPr lang="fr-FR" sz="3200" b="1" dirty="0">
                <a:solidFill>
                  <a:srgbClr val="7030A0"/>
                </a:solidFill>
                <a:latin typeface="Comic Sans MS" panose="030F0702030302020204" pitchFamily="66" charset="0"/>
              </a:rPr>
              <a:t>s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avoir comparer les choses et les personnes</a:t>
            </a:r>
            <a:endParaRPr lang="fr-FR" sz="32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endParaRPr lang="fr-FR" sz="32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200" b="1" dirty="0">
                <a:solidFill>
                  <a:srgbClr val="7030A0"/>
                </a:solidFill>
                <a:latin typeface="Comic Sans MS" panose="030F0702030302020204" pitchFamily="66" charset="0"/>
              </a:rPr>
              <a:t>à découvrir </a:t>
            </a:r>
            <a:endParaRPr lang="fr-FR" sz="32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– 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Les Jeux Olympiques</a:t>
            </a:r>
            <a:endParaRPr lang="fr-FR" sz="5400" b="1" dirty="0" smtClean="0">
              <a:solidFill>
                <a:srgbClr val="7030A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2290" name="AutoShape 2" descr="Des chercheurs recommandent la vaccination contre la rougeole avant l'entrée  à l'école | Radio-Canada.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Des chercheurs recommandent la vaccination contre la rougeole avant l'entrée  à l'école | Radio-Canada.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Quels sont les sports présents aux Jeux olympiques ? - Sport fitness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49" b="14836"/>
          <a:stretch/>
        </p:blipFill>
        <p:spPr bwMode="auto">
          <a:xfrm>
            <a:off x="6250394" y="4137379"/>
            <a:ext cx="5237561" cy="2604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5173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01048" y="106379"/>
            <a:ext cx="640052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Dialogue à lire et à </a:t>
            </a:r>
            <a:r>
              <a:rPr lang="en-US" sz="3600" b="1" dirty="0" err="1" smtClean="0"/>
              <a:t>comprendre</a:t>
            </a:r>
            <a:endParaRPr lang="en-US" sz="3600" b="1" dirty="0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2489" y="714073"/>
            <a:ext cx="11627005" cy="61247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Valérie: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Salut, Christine! Où vas-tu?</a:t>
            </a:r>
          </a:p>
          <a:p>
            <a:r>
              <a:rPr lang="fr-FR" sz="2800" b="1" dirty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Christine: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 Au centre sportif. Tu sais, je commence à faire du tennis.</a:t>
            </a:r>
          </a:p>
          <a:p>
            <a:r>
              <a:rPr lang="fr-FR" sz="28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Valérie: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 Tu y vas tous les jours? C’est formidable! Alors, tu sais, je</a:t>
            </a:r>
          </a:p>
          <a:p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voudrais, moi aussi, commencer à m’entraîner. Mais je ne sais pas quel</a:t>
            </a:r>
          </a:p>
          <a:p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sport choisir. Tu peux me donner un conseil?</a:t>
            </a:r>
          </a:p>
          <a:p>
            <a:r>
              <a:rPr lang="fr-FR" sz="2800" b="1" dirty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Christine: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 D’accord. Tu aimes le tennis?</a:t>
            </a:r>
          </a:p>
          <a:p>
            <a:r>
              <a:rPr lang="fr-FR" sz="28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Valérie: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 Euh ... je ne sais pas ... . Non.</a:t>
            </a:r>
          </a:p>
          <a:p>
            <a:r>
              <a:rPr lang="fr-FR" sz="2800" b="1" dirty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Christine: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 Alors, l’athlétisme?</a:t>
            </a:r>
          </a:p>
          <a:p>
            <a:r>
              <a:rPr lang="fr-FR" sz="28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Valérie: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 Ah, non. Je n’aime pas courir, ni sauter.</a:t>
            </a:r>
          </a:p>
          <a:p>
            <a:r>
              <a:rPr lang="fr-FR" sz="2800" b="1" dirty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Christine: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 Bon. Je pense que tu dois commencer par le cyclisme, ça</a:t>
            </a:r>
          </a:p>
          <a:p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te plait?</a:t>
            </a:r>
          </a:p>
          <a:p>
            <a:r>
              <a:rPr lang="fr-FR" sz="28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Valérie: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 Participer au Tour de France?! C’est super! C’est justement</a:t>
            </a:r>
          </a:p>
          <a:p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ce que je voudrais faire. Tu vas me présenter à l’entraîneur?</a:t>
            </a:r>
          </a:p>
          <a:p>
            <a:r>
              <a:rPr lang="fr-FR" sz="2800" b="1" dirty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Christine: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 D’accord, allons-y!</a:t>
            </a:r>
            <a:endParaRPr lang="fr-FR" sz="4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63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39091" y="187628"/>
            <a:ext cx="771539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Verification du devoir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3810" y="833959"/>
            <a:ext cx="11777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Lisez le dialogue entre Valérie et Christine à la page </a:t>
            </a:r>
            <a:r>
              <a:rPr lang="fr-F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60.Faites </a:t>
            </a:r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l’activité 1 « Vrai ou Faux » à la page 61. 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9087" t="50308" r="17666" b="11311"/>
          <a:stretch/>
        </p:blipFill>
        <p:spPr>
          <a:xfrm>
            <a:off x="128787" y="2034288"/>
            <a:ext cx="11936766" cy="3516506"/>
          </a:xfrm>
          <a:prstGeom prst="rect">
            <a:avLst/>
          </a:prstGeom>
        </p:spPr>
      </p:pic>
      <p:pic>
        <p:nvPicPr>
          <p:cNvPr id="2050" name="Picture 2" descr="Case À Cocher Marque De Graduation - Images vectorielles gratuites sur  Pixaba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7163" y="2654861"/>
            <a:ext cx="436853" cy="428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ase À Cocher Marque De Graduation - Images vectorielles gratuites sur  Pixaba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1979" y="3122160"/>
            <a:ext cx="436853" cy="428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ase À Cocher Marque De Graduation - Images vectorielles gratuites sur  Pixaba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1979" y="3613100"/>
            <a:ext cx="436853" cy="428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ase À Cocher Marque De Graduation - Images vectorielles gratuites sur  Pixaba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1979" y="4041762"/>
            <a:ext cx="436853" cy="428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ase À Cocher Marque De Graduation - Images vectorielles gratuites sur  Pixaba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1979" y="4536820"/>
            <a:ext cx="436853" cy="428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ase À Cocher Marque De Graduation - Images vectorielles gratuites sur  Pixaba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7162" y="5009233"/>
            <a:ext cx="436853" cy="428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9362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68032" y="202895"/>
            <a:ext cx="781309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Dialogue à lire et à comprendre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6258" y="849226"/>
            <a:ext cx="1155664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 Allo</a:t>
            </a:r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! Salut, Bekzod. C’est Timour au </a:t>
            </a: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téléphone. Tu </a:t>
            </a:r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as vu </a:t>
            </a:r>
            <a:r>
              <a:rPr lang="fr-FR" sz="3200" b="1" dirty="0">
                <a:latin typeface="Arial" panose="020B0604020202020204" pitchFamily="34" charset="0"/>
                <a:cs typeface="Arial" panose="020B0604020202020204" pitchFamily="34" charset="0"/>
              </a:rPr>
              <a:t>les compétitions </a:t>
            </a:r>
            <a:r>
              <a:rPr lang="fr-F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sportives </a:t>
            </a: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à </a:t>
            </a:r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la télé? C’était </a:t>
            </a:r>
            <a:r>
              <a:rPr lang="fr-FR" sz="3200" b="1" dirty="0">
                <a:latin typeface="Arial" panose="020B0604020202020204" pitchFamily="34" charset="0"/>
                <a:cs typeface="Arial" panose="020B0604020202020204" pitchFamily="34" charset="0"/>
              </a:rPr>
              <a:t>le match </a:t>
            </a:r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de foot entre </a:t>
            </a:r>
            <a:r>
              <a:rPr lang="fr-F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les équipes </a:t>
            </a:r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«Pakhtakor» et «Spartak».</a:t>
            </a:r>
          </a:p>
          <a:p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– Oui, c’était magnifique.</a:t>
            </a:r>
          </a:p>
          <a:p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– Et qui </a:t>
            </a:r>
            <a:r>
              <a:rPr lang="fr-FR" sz="3200" b="1" dirty="0">
                <a:latin typeface="Arial" panose="020B0604020202020204" pitchFamily="34" charset="0"/>
                <a:cs typeface="Arial" panose="020B0604020202020204" pitchFamily="34" charset="0"/>
              </a:rPr>
              <a:t>a gagné</a:t>
            </a:r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– Notre équipe, naturellement.</a:t>
            </a:r>
          </a:p>
          <a:p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– Avec quel </a:t>
            </a:r>
            <a:r>
              <a:rPr lang="fr-FR" sz="3200" b="1" dirty="0">
                <a:latin typeface="Arial" panose="020B0604020202020204" pitchFamily="34" charset="0"/>
                <a:cs typeface="Arial" panose="020B0604020202020204" pitchFamily="34" charset="0"/>
              </a:rPr>
              <a:t>score</a:t>
            </a:r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– Avec le score 2 à 1. Et c’est (...) qui </a:t>
            </a:r>
            <a:r>
              <a:rPr lang="fr-FR" sz="3200" b="1" dirty="0">
                <a:latin typeface="Arial" panose="020B0604020202020204" pitchFamily="34" charset="0"/>
                <a:cs typeface="Arial" panose="020B0604020202020204" pitchFamily="34" charset="0"/>
              </a:rPr>
              <a:t>a marqué le but gagnant.</a:t>
            </a:r>
          </a:p>
          <a:p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– Bravo! Maintenant ils vont </a:t>
            </a:r>
            <a:r>
              <a:rPr lang="fr-FR" sz="3200" b="1" dirty="0">
                <a:latin typeface="Arial" panose="020B0604020202020204" pitchFamily="34" charset="0"/>
                <a:cs typeface="Arial" panose="020B0604020202020204" pitchFamily="34" charset="0"/>
              </a:rPr>
              <a:t>participer </a:t>
            </a:r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au </a:t>
            </a:r>
            <a:r>
              <a:rPr lang="fr-FR" sz="3200" b="1" dirty="0">
                <a:latin typeface="Arial" panose="020B0604020202020204" pitchFamily="34" charset="0"/>
                <a:cs typeface="Arial" panose="020B0604020202020204" pitchFamily="34" charset="0"/>
              </a:rPr>
              <a:t>championnat </a:t>
            </a:r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d’Asie.</a:t>
            </a:r>
          </a:p>
          <a:p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– Espérons.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450761" y="1803042"/>
            <a:ext cx="4301543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1493949" y="2305318"/>
            <a:ext cx="2034862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2168032" y="3258355"/>
            <a:ext cx="1193354" cy="1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2511380" y="4236023"/>
            <a:ext cx="1193354" cy="1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7519115" y="4749035"/>
            <a:ext cx="2642316" cy="16148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364989" y="5289946"/>
            <a:ext cx="1618357" cy="3271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7980608" y="5719409"/>
            <a:ext cx="2642316" cy="16148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5480990" y="5714604"/>
            <a:ext cx="1859968" cy="8074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7971978" y="1814796"/>
            <a:ext cx="1597025" cy="14004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6093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86218" y="177137"/>
            <a:ext cx="654449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À </a:t>
            </a:r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retenir</a:t>
            </a:r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!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2849" t="17385" r="13804" b="44939"/>
          <a:stretch/>
        </p:blipFill>
        <p:spPr>
          <a:xfrm>
            <a:off x="-1" y="1068947"/>
            <a:ext cx="12085135" cy="3490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305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86218" y="177137"/>
            <a:ext cx="654449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Le sport de haut niveau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0306" y="993358"/>
            <a:ext cx="11724068" cy="440120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Reportage à la télé</a:t>
            </a:r>
          </a:p>
          <a:p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...Nous voilà sur le grand stade de France. C’est 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le </a:t>
            </a:r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championnat 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d’athlétisme. </a:t>
            </a:r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L’épreuve 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de course à pied va 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commencer. Les 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coureurs sont sur la ligne de départ. 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L’arbitre 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donne le 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signal ... 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1,2,3 ... Partez!</a:t>
            </a:r>
          </a:p>
          <a:p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Les 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coureurs </a:t>
            </a:r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s’élancent. 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Regardez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! Le sportif numéro 3 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avance 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un peu ... 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Mais 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non, le numéro 5 le 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dépasse 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et ... . 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Bravo! Le 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coureur numéro 5 a gagné la course. Il 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est arrivé 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le premier et il 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a battu le record 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France. Trois 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coureurs montent sur 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le podium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Le numéro 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5 reçoit 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la médaille d’or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. Le numéro 3 – </a:t>
            </a:r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médaille 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d’argent 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et le numéro 2 – 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la médaille </a:t>
            </a:r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bronze 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... 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318197" y="2253802"/>
            <a:ext cx="1700011" cy="1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4582733" y="2689538"/>
            <a:ext cx="1354428" cy="2147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2446986" y="3090930"/>
            <a:ext cx="1777285" cy="1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9330709" y="3090930"/>
            <a:ext cx="1178452" cy="12878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4880011" y="3539544"/>
            <a:ext cx="1379121" cy="2146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7453639" y="3949521"/>
            <a:ext cx="2772186" cy="4293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5937161" y="4404396"/>
            <a:ext cx="1674253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306947" y="4816699"/>
            <a:ext cx="2140039" cy="10554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5046372" y="4816520"/>
            <a:ext cx="3312017" cy="7221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214648" y="5256550"/>
            <a:ext cx="3275527" cy="1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074" name="Picture 2" descr="JO 2016 : les sports de raquettes à l'honneur !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66" r="21089"/>
          <a:stretch/>
        </p:blipFill>
        <p:spPr bwMode="auto">
          <a:xfrm>
            <a:off x="8744755" y="4874396"/>
            <a:ext cx="2962140" cy="1945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663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86218" y="177137"/>
            <a:ext cx="654449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Observez l’image.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234778" y="920716"/>
            <a:ext cx="2920547" cy="361613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lum contrast="20000"/>
          </a:blip>
          <a:stretch>
            <a:fillRect/>
          </a:stretch>
        </p:blipFill>
        <p:spPr>
          <a:xfrm flipH="1">
            <a:off x="3174147" y="2885851"/>
            <a:ext cx="1236372" cy="251298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lum bright="-20000" contrast="40000"/>
          </a:blip>
          <a:stretch>
            <a:fillRect/>
          </a:stretch>
        </p:blipFill>
        <p:spPr>
          <a:xfrm flipH="1">
            <a:off x="5839520" y="3306516"/>
            <a:ext cx="1218101" cy="246066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8396177" y="3074827"/>
            <a:ext cx="2847514" cy="3388570"/>
          </a:xfrm>
          <a:prstGeom prst="rect">
            <a:avLst/>
          </a:prstGeom>
        </p:spPr>
      </p:pic>
      <p:pic>
        <p:nvPicPr>
          <p:cNvPr id="4100" name="Picture 4" descr="Art Flat Medal Icon Pour Le Web Icône APP De Médaille Icône De Médaille  Meilleure Illustration de Vecteur - Illustration du flat, icon: 7262299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16"/>
          <a:stretch/>
        </p:blipFill>
        <p:spPr bwMode="auto">
          <a:xfrm>
            <a:off x="10557039" y="4507733"/>
            <a:ext cx="1202902" cy="1259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Médaille D'argent Avec L'icône Numéro Deux, Style De Dessin Animé Clip Art  Libres De Droits , Vecteurs Et Illustration. Image 76077068.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7621" y="3298880"/>
            <a:ext cx="1237966" cy="1237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Médaille De Bronze Avec L'icône Numéro Trois, Style Cartoon Clip Art Libres  De Droits , Vecteurs Et Illustration. Image 76077070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3426" y="2831112"/>
            <a:ext cx="1190734" cy="119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1278382" y="6084229"/>
            <a:ext cx="777352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Il a gagné la compétition. Il est gagnant.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155325" y="963657"/>
            <a:ext cx="777352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Il a perdu la compétition. Il est perdant.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2665927" y="1454124"/>
            <a:ext cx="1275008" cy="135527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8267352" y="5222241"/>
            <a:ext cx="951131" cy="90255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7792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3244" t="58230" r="13904" b="31206"/>
          <a:stretch/>
        </p:blipFill>
        <p:spPr>
          <a:xfrm>
            <a:off x="38637" y="99863"/>
            <a:ext cx="12093262" cy="994841"/>
          </a:xfrm>
          <a:prstGeom prst="rect">
            <a:avLst/>
          </a:prstGeom>
        </p:spPr>
      </p:pic>
      <p:pic>
        <p:nvPicPr>
          <p:cNvPr id="5" name="videoplayback (13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139816" y="1444356"/>
            <a:ext cx="7532218" cy="4236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44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6224</TotalTime>
  <Words>563</Words>
  <Application>Microsoft Office PowerPoint</Application>
  <PresentationFormat>Широкоэкранный</PresentationFormat>
  <Paragraphs>61</Paragraphs>
  <Slides>13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Comic Sans MS</vt:lpstr>
      <vt:lpstr>Wingdings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kamron</cp:lastModifiedBy>
  <cp:revision>249</cp:revision>
  <dcterms:created xsi:type="dcterms:W3CDTF">2020-09-27T12:11:07Z</dcterms:created>
  <dcterms:modified xsi:type="dcterms:W3CDTF">2021-01-06T19:54:24Z</dcterms:modified>
</cp:coreProperties>
</file>