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9" r:id="rId2"/>
    <p:sldId id="287" r:id="rId3"/>
    <p:sldId id="269" r:id="rId4"/>
    <p:sldId id="313" r:id="rId5"/>
    <p:sldId id="303" r:id="rId6"/>
    <p:sldId id="314" r:id="rId7"/>
    <p:sldId id="334" r:id="rId8"/>
    <p:sldId id="336" r:id="rId9"/>
    <p:sldId id="329" r:id="rId10"/>
    <p:sldId id="318" r:id="rId11"/>
    <p:sldId id="319" r:id="rId12"/>
    <p:sldId id="315" r:id="rId13"/>
    <p:sldId id="328" r:id="rId14"/>
    <p:sldId id="288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5B4"/>
    <a:srgbClr val="02BE21"/>
    <a:srgbClr val="F33D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2" autoAdjust="0"/>
    <p:restoredTop sz="85819" autoAdjust="0"/>
  </p:normalViewPr>
  <p:slideViewPr>
    <p:cSldViewPr snapToGrid="0">
      <p:cViewPr varScale="1">
        <p:scale>
          <a:sx n="74" d="100"/>
          <a:sy n="74" d="100"/>
        </p:scale>
        <p:origin x="594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5" Type="http://schemas.microsoft.com/office/2007/relationships/hdphoto" Target="../media/hdphoto4.wdp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5" Type="http://schemas.microsoft.com/office/2007/relationships/hdphoto" Target="../media/hdphoto7.wdp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17" Type="http://schemas.openxmlformats.org/officeDocument/2006/relationships/image" Target="../media/image22.jpeg"/><Relationship Id="rId2" Type="http://schemas.openxmlformats.org/officeDocument/2006/relationships/image" Target="../media/image7.jpe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5" Type="http://schemas.openxmlformats.org/officeDocument/2006/relationships/image" Target="../media/image2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04551" y="1987399"/>
            <a:ext cx="10959921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 LE SPORT!!!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886" y="2001758"/>
            <a:ext cx="569777" cy="18330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3" y="294651"/>
            <a:ext cx="1817002" cy="9545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2" y="294651"/>
            <a:ext cx="1817003" cy="9545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94974" y="448705"/>
            <a:ext cx="1659998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7-classe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057402" y="294651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FRANÇAIS</a:t>
            </a:r>
            <a:endParaRPr lang="en-US" sz="66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886" y="4461516"/>
            <a:ext cx="569777" cy="18091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pic>
        <p:nvPicPr>
          <p:cNvPr id="1026" name="Picture 2" descr="Vive le sport ! - Savio à la Une... Le journal du Collège Savio de  Lambersar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129" y="2885128"/>
            <a:ext cx="5691750" cy="376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39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À </a:t>
            </a:r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compléter</a:t>
            </a:r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!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Овальная выноска 1"/>
          <p:cNvSpPr/>
          <p:nvPr/>
        </p:nvSpPr>
        <p:spPr>
          <a:xfrm>
            <a:off x="3785342" y="1017427"/>
            <a:ext cx="4546242" cy="2137893"/>
          </a:xfrm>
          <a:prstGeom prst="wedgeEllipseCallout">
            <a:avLst>
              <a:gd name="adj1" fmla="val -59926"/>
              <a:gd name="adj2" fmla="val 58886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891526" y="1498217"/>
            <a:ext cx="44400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« J’aime ……… foot, ……… athlétisme. »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 flipH="1">
            <a:off x="3706442" y="3284881"/>
            <a:ext cx="4810225" cy="2148623"/>
          </a:xfrm>
          <a:prstGeom prst="wedgeEllipseCallout">
            <a:avLst>
              <a:gd name="adj1" fmla="val -58088"/>
              <a:gd name="adj2" fmla="val 66828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785342" y="3820583"/>
            <a:ext cx="4933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« J’adore ……… natation, et ……… gym surtout. »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24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060" y="1023573"/>
            <a:ext cx="2910492" cy="3012879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15" name="Image 23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0818" y="4024344"/>
            <a:ext cx="2840776" cy="2685549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sp>
        <p:nvSpPr>
          <p:cNvPr id="5" name="TextBox 4"/>
          <p:cNvSpPr txBox="1"/>
          <p:nvPr/>
        </p:nvSpPr>
        <p:spPr>
          <a:xfrm>
            <a:off x="6104586" y="1498217"/>
            <a:ext cx="746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66822" y="2029638"/>
            <a:ext cx="746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84975" y="3749814"/>
            <a:ext cx="746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66821" y="4288490"/>
            <a:ext cx="746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36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À retenir!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Овальная выноска 1"/>
          <p:cNvSpPr/>
          <p:nvPr/>
        </p:nvSpPr>
        <p:spPr>
          <a:xfrm>
            <a:off x="4344429" y="1183451"/>
            <a:ext cx="4546242" cy="2137893"/>
          </a:xfrm>
          <a:prstGeom prst="wedgeEllipseCallout">
            <a:avLst>
              <a:gd name="adj1" fmla="val -50861"/>
              <a:gd name="adj2" fmla="val 89006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539770" y="1652232"/>
            <a:ext cx="47909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« Je fais 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….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cirque, 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……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escalade. »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 flipH="1">
            <a:off x="6058463" y="3876541"/>
            <a:ext cx="4276882" cy="2148623"/>
          </a:xfrm>
          <a:prstGeom prst="wedgeEllipseCallout">
            <a:avLst>
              <a:gd name="adj1" fmla="val 88561"/>
              <a:gd name="adj2" fmla="val -20684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405099" y="4361314"/>
            <a:ext cx="3679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« Je fais ……… trottinette. »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25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304" y="1882640"/>
            <a:ext cx="3802354" cy="3565123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sp>
        <p:nvSpPr>
          <p:cNvPr id="15" name="TextBox 14"/>
          <p:cNvSpPr txBox="1"/>
          <p:nvPr/>
        </p:nvSpPr>
        <p:spPr>
          <a:xfrm>
            <a:off x="6405099" y="1652232"/>
            <a:ext cx="746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25459" y="2209790"/>
            <a:ext cx="9798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l’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400730" y="4376703"/>
            <a:ext cx="11553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la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6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74810" y="138500"/>
            <a:ext cx="1006182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« En » et « y » pour ne pas répéter les mêmes mots dans les phrases 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031" y="1184282"/>
            <a:ext cx="1208896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</a:t>
            </a:r>
            <a:r>
              <a:rPr lang="fr-FR" sz="3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fr-FR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» évite de répéter un nom de lieu:</a:t>
            </a:r>
          </a:p>
          <a:p>
            <a:pPr algn="ctr"/>
            <a:r>
              <a:rPr lang="fr-FR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vais </a:t>
            </a:r>
            <a:r>
              <a:rPr lang="fr-FR" sz="36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France. 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J’</a:t>
            </a:r>
            <a:r>
              <a:rPr lang="fr-FR" sz="36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vais.</a:t>
            </a:r>
          </a:p>
          <a:p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</a:t>
            </a:r>
            <a:r>
              <a:rPr lang="fr-FR" sz="3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» remplace « à »+ nom des choses:</a:t>
            </a:r>
          </a:p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pense </a:t>
            </a:r>
            <a:r>
              <a:rPr lang="fr-FR" sz="36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la mer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.- J’</a:t>
            </a:r>
            <a:r>
              <a:rPr lang="fr-FR" sz="36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pense.</a:t>
            </a:r>
            <a:endParaRPr lang="fr-FR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</a:t>
            </a:r>
            <a:r>
              <a:rPr lang="fr-FR" sz="3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» remplace les partitifs « du, de la, des »</a:t>
            </a:r>
          </a:p>
          <a:p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 veux </a:t>
            </a:r>
            <a:r>
              <a:rPr lang="fr-FR" sz="36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café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– Oui, j’</a:t>
            </a:r>
            <a:r>
              <a:rPr lang="fr-FR" sz="36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veux.</a:t>
            </a:r>
          </a:p>
          <a:p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 veux </a:t>
            </a:r>
            <a:r>
              <a:rPr lang="fr-FR" sz="36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l’eau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– Oui, j’</a:t>
            </a:r>
            <a:r>
              <a:rPr lang="fr-FR" sz="36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veux.</a:t>
            </a:r>
          </a:p>
          <a:p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 veux </a:t>
            </a:r>
            <a:r>
              <a:rPr lang="fr-FR" sz="36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frites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– Oui, j’</a:t>
            </a:r>
            <a:r>
              <a:rPr lang="fr-FR" sz="36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veux. </a:t>
            </a:r>
          </a:p>
          <a:p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</a:t>
            </a:r>
            <a:r>
              <a:rPr lang="fr-FR" sz="3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» avec les verbes qui se construisent avec « de »:</a:t>
            </a:r>
          </a:p>
          <a:p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 fais </a:t>
            </a:r>
            <a:r>
              <a:rPr lang="fr-FR" sz="36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sport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– Oui, j’</a:t>
            </a:r>
            <a:r>
              <a:rPr lang="fr-FR" sz="36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fais.</a:t>
            </a:r>
          </a:p>
        </p:txBody>
      </p:sp>
    </p:spTree>
    <p:extLst>
      <p:ext uri="{BB962C8B-B14F-4D97-AF65-F5344CB8AC3E}">
        <p14:creationId xmlns:p14="http://schemas.microsoft.com/office/powerpoint/2010/main" val="46167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79560" y="177137"/>
            <a:ext cx="7443987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Faites attention aux phrases.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8987" t="58935" r="17765" b="8495"/>
          <a:stretch/>
        </p:blipFill>
        <p:spPr>
          <a:xfrm>
            <a:off x="0" y="1390916"/>
            <a:ext cx="12003109" cy="30007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9087" t="66681" r="18061" b="17298"/>
          <a:stretch/>
        </p:blipFill>
        <p:spPr>
          <a:xfrm>
            <a:off x="254356" y="4781668"/>
            <a:ext cx="11646291" cy="143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67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5882"/>
            <a:ext cx="12192000" cy="11769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44964" y="155306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4964" y="1173512"/>
            <a:ext cx="11902072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just"/>
            <a:r>
              <a:rPr lang="fr-F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Lisez </a:t>
            </a:r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le dialogue entre Valérie et </a:t>
            </a:r>
            <a:r>
              <a:rPr lang="fr-F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Christine à la page 60.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Faites </a:t>
            </a:r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l’activité 1 «</a:t>
            </a:r>
            <a:r>
              <a:rPr lang="fr-F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 Vrai ou Faux » à la page 61. 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3447" y="3049985"/>
            <a:ext cx="6008506" cy="361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62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0563" y="207932"/>
            <a:ext cx="499983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05534" y="207932"/>
            <a:ext cx="538021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avec vous on va ...</a:t>
            </a:r>
          </a:p>
        </p:txBody>
      </p:sp>
      <p:sp>
        <p:nvSpPr>
          <p:cNvPr id="9" name="Google Shape;956;p38"/>
          <p:cNvSpPr/>
          <p:nvPr/>
        </p:nvSpPr>
        <p:spPr>
          <a:xfrm rot="17495056">
            <a:off x="146039" y="741517"/>
            <a:ext cx="653353" cy="758250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402722" y="1537756"/>
            <a:ext cx="1099508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s’exprimer: </a:t>
            </a:r>
          </a:p>
          <a:p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fr-FR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dire vos préférences sportives</a:t>
            </a:r>
          </a:p>
          <a:p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– </a:t>
            </a:r>
            <a:r>
              <a:rPr lang="fr-FR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parler de votre participation aux jeux sportifs</a:t>
            </a:r>
          </a:p>
          <a:p>
            <a:r>
              <a:rPr lang="fr-FR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– demander ou donner une information sur 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les championnats </a:t>
            </a:r>
            <a:r>
              <a:rPr lang="fr-FR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et sur les Jeux 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Olympiques</a:t>
            </a:r>
          </a:p>
          <a:p>
            <a:endParaRPr lang="fr-FR" sz="32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à découvrir </a:t>
            </a:r>
            <a:endParaRPr lang="fr-FR" sz="32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– </a:t>
            </a:r>
            <a:r>
              <a:rPr lang="fr-FR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la France sportive</a:t>
            </a:r>
            <a:endParaRPr lang="fr-FR" sz="5400" b="1" dirty="0" smtClean="0">
              <a:solidFill>
                <a:srgbClr val="7030A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2290" name="AutoShape 2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Quels sont les sports présents aux Jeux olympiques ? - Sport fitnes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9" b="14836"/>
          <a:stretch/>
        </p:blipFill>
        <p:spPr bwMode="auto">
          <a:xfrm>
            <a:off x="6250394" y="4137379"/>
            <a:ext cx="5237561" cy="260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17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39091" y="187628"/>
            <a:ext cx="771539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Verification du devoir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3810" y="833959"/>
            <a:ext cx="11777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Observez l’image et faites des phrases utilisant le conditionnel présent et décrivez son costume.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42820" y="2134525"/>
            <a:ext cx="8241349" cy="4356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 smtClean="0">
                <a:solidFill>
                  <a:srgbClr val="002060"/>
                </a:solidFill>
                <a:latin typeface="French Script MT" panose="03020402040607040605" pitchFamily="66" charset="0"/>
              </a:rPr>
              <a:t>Il voudrait se déguiser en clown. </a:t>
            </a:r>
          </a:p>
          <a:p>
            <a:r>
              <a:rPr lang="fr-FR" sz="5400" b="1" dirty="0" smtClean="0">
                <a:solidFill>
                  <a:srgbClr val="002060"/>
                </a:solidFill>
                <a:latin typeface="French Script MT" panose="03020402040607040605" pitchFamily="66" charset="0"/>
              </a:rPr>
              <a:t>	Pour se déguiser en clown, il faut mettre un chapeau multicolore avec une fleur, un costume de différentes couleurs, un pantalon à carreaux etc...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12" name="Picture 4" descr="dressforfun Déguisement pour Enfant / ado Clown | Magnifique Costume  bariolé + Chapeau Mou avec des appliqués de Fleurs | arlequin Costume  Carnaval (3-4 Ans | no. 300800): Amazon.fr: Jeux et Joue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10" y="2034288"/>
            <a:ext cx="2839998" cy="473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36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01048" y="196532"/>
            <a:ext cx="640052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Dialogue à lire et à </a:t>
            </a:r>
            <a:r>
              <a:rPr lang="en-US" sz="3600" b="1" dirty="0" err="1" smtClean="0"/>
              <a:t>comprendre</a:t>
            </a:r>
            <a:endParaRPr lang="en-US" sz="3600" b="1" dirty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1126" y="842863"/>
            <a:ext cx="1162700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Tu aimes le sport?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– Oui, beaucoup.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– Tu en fais souvent?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– Euh ... oui. J’aime </a:t>
            </a:r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le foot, le </a:t>
            </a:r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volley, le </a:t>
            </a:r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basket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et aussi </a:t>
            </a:r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le tennis.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fais </a:t>
            </a:r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 la </a:t>
            </a:r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natation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et </a:t>
            </a:r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du cyclisme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et parfois </a:t>
            </a:r>
            <a:r>
              <a:rPr lang="fr-F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je fais </a:t>
            </a:r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de l’athlétisme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– Tiens! Tu es un bon sportif. Mais où t’entraînes-tu?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– Euh ... Devant la télé.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– Ah! Ah!</a:t>
            </a:r>
            <a:endParaRPr lang="fr-FR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259604" y="3591061"/>
            <a:ext cx="3738176" cy="1502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8654602" y="3591061"/>
            <a:ext cx="2575775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823114" y="4146997"/>
            <a:ext cx="4015568" cy="1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0349" y="4754819"/>
            <a:ext cx="3644721" cy="1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6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À regarder!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videoplayback (1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44333" y="1289809"/>
            <a:ext cx="8184503" cy="464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79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6" name="Image 3" descr="M:\Didactisations\Adomania\Sport\Captures\2.Raphaelle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246" y="1082898"/>
            <a:ext cx="1584100" cy="1634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37" name="Image 4" descr="M:\Didactisations\Adomania\Sport\Captures\3.Hugo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06457" y="1082898"/>
            <a:ext cx="1729227" cy="1634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38" name="Image 5" descr="M:\Didactisations\Adomania\Sport\Captures\4.Gregoire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105565" y="3911599"/>
            <a:ext cx="1833150" cy="18194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39" name="Image 6" descr="M:\Didactisations\Adomania\Sport\Captures\5.Benjamin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9246" y="3911598"/>
            <a:ext cx="1584100" cy="1819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0" name="Image 1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5709" y="943016"/>
            <a:ext cx="926160" cy="836054"/>
          </a:xfrm>
          <a:prstGeom prst="rect">
            <a:avLst/>
          </a:prstGeom>
        </p:spPr>
      </p:pic>
      <p:pic>
        <p:nvPicPr>
          <p:cNvPr id="41" name="Image 13" descr="P:\Didac_TV5\Adomania\Sport\OpenClipart\Icones_modif\basket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69" y="1361043"/>
            <a:ext cx="967159" cy="803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Image 2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5648" y="1779070"/>
            <a:ext cx="911412" cy="808774"/>
          </a:xfrm>
          <a:prstGeom prst="rect">
            <a:avLst/>
          </a:prstGeom>
        </p:spPr>
      </p:pic>
      <p:pic>
        <p:nvPicPr>
          <p:cNvPr id="43" name="Image 17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7060" y="2193121"/>
            <a:ext cx="885040" cy="726692"/>
          </a:xfrm>
          <a:prstGeom prst="rect">
            <a:avLst/>
          </a:prstGeom>
        </p:spPr>
      </p:pic>
      <p:pic>
        <p:nvPicPr>
          <p:cNvPr id="44" name="Image 16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0066" y="2604764"/>
            <a:ext cx="831106" cy="749774"/>
          </a:xfrm>
          <a:prstGeom prst="rect">
            <a:avLst/>
          </a:prstGeom>
        </p:spPr>
      </p:pic>
      <p:pic>
        <p:nvPicPr>
          <p:cNvPr id="45" name="Image 9" descr="P:\Didac_TV5\Adomania\Sport\OpenClipart\Icones_modif\kendo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1172" y="2979651"/>
            <a:ext cx="912616" cy="752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Image 12" descr="P:\Didac_TV5\Adomania\Sport\OpenClipart\Icones_modif\natation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3788" y="3419899"/>
            <a:ext cx="951549" cy="791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Image 3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5420" y="3815522"/>
            <a:ext cx="932533" cy="836119"/>
          </a:xfrm>
          <a:prstGeom prst="rect">
            <a:avLst/>
          </a:prstGeom>
        </p:spPr>
      </p:pic>
      <p:pic>
        <p:nvPicPr>
          <p:cNvPr id="48" name="Image 11" descr="P:\Didac_TV5\Adomania\Sport\OpenClipart\Icones_modif\rugby1.jpg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55419" y="4607016"/>
            <a:ext cx="932533" cy="892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Image 14" descr="P:\Didac_TV5\Adomania\Sport\OpenClipart\Icones_modif\tennis.jpg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66275" y="4948482"/>
            <a:ext cx="989143" cy="989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Image 20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6624" y="5231462"/>
            <a:ext cx="1009649" cy="898882"/>
          </a:xfrm>
          <a:prstGeom prst="rect">
            <a:avLst/>
          </a:prstGeom>
        </p:spPr>
      </p:pic>
      <p:pic>
        <p:nvPicPr>
          <p:cNvPr id="51" name="Image 19"/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9580" y="5643589"/>
            <a:ext cx="1127042" cy="83448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03507" y="2735147"/>
            <a:ext cx="1175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Raphaëlle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0610234" y="2735147"/>
            <a:ext cx="721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Hugo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64901" y="5714173"/>
            <a:ext cx="1052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Grégoire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0454741" y="5753121"/>
            <a:ext cx="11347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Benjamin</a:t>
            </a:r>
            <a:endParaRPr lang="ru-RU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2010820" y="2302308"/>
            <a:ext cx="6544598" cy="2079150"/>
          </a:xfrm>
          <a:prstGeom prst="straightConnector1">
            <a:avLst/>
          </a:prstGeom>
          <a:ln w="28575">
            <a:solidFill>
              <a:srgbClr val="F33D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4099028" y="1584101"/>
            <a:ext cx="6006537" cy="5151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stCxn id="37" idx="1"/>
            <a:endCxn id="49" idx="0"/>
          </p:cNvCxnSpPr>
          <p:nvPr/>
        </p:nvCxnSpPr>
        <p:spPr>
          <a:xfrm flipH="1">
            <a:off x="8060847" y="1900170"/>
            <a:ext cx="2045610" cy="304831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H="1">
            <a:off x="7566273" y="5145158"/>
            <a:ext cx="2539292" cy="882781"/>
          </a:xfrm>
          <a:prstGeom prst="straightConnector1">
            <a:avLst/>
          </a:prstGeom>
          <a:ln w="28575">
            <a:solidFill>
              <a:srgbClr val="02BE2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flipH="1" flipV="1">
            <a:off x="3447633" y="2193122"/>
            <a:ext cx="6657932" cy="2923636"/>
          </a:xfrm>
          <a:prstGeom prst="straightConnector1">
            <a:avLst/>
          </a:prstGeom>
          <a:ln w="28575">
            <a:solidFill>
              <a:srgbClr val="02BE2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 flipV="1">
            <a:off x="2010820" y="5053147"/>
            <a:ext cx="5555452" cy="36353"/>
          </a:xfrm>
          <a:prstGeom prst="straightConnector1">
            <a:avLst/>
          </a:prstGeom>
          <a:ln w="28575">
            <a:solidFill>
              <a:srgbClr val="02BE2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Прямоугольник 56"/>
          <p:cNvSpPr/>
          <p:nvPr/>
        </p:nvSpPr>
        <p:spPr>
          <a:xfrm>
            <a:off x="0" y="78247"/>
            <a:ext cx="12157655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dirty="0" smtClean="0">
                <a:latin typeface="Tahoma" panose="020B060403050404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Regardez </a:t>
            </a:r>
            <a:r>
              <a:rPr lang="fr-FR" sz="2400" dirty="0">
                <a:latin typeface="Tahoma" panose="020B060403050404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la vidéo. </a:t>
            </a:r>
            <a:endParaRPr lang="fr-FR" sz="2400" dirty="0" smtClean="0">
              <a:latin typeface="Tahoma" panose="020B0604030504040204" pitchFamily="34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algn="ctr"/>
            <a:r>
              <a:rPr lang="fr-FR" sz="2400" dirty="0" smtClean="0">
                <a:latin typeface="Tahoma" panose="020B060403050404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Quels </a:t>
            </a:r>
            <a:r>
              <a:rPr lang="fr-FR" sz="2400" dirty="0">
                <a:latin typeface="Tahoma" panose="020B060403050404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sports est-ce que les élèves aiment ? </a:t>
            </a:r>
            <a:r>
              <a:rPr lang="fr-FR" sz="2400" dirty="0" smtClean="0">
                <a:latin typeface="Tahoma" panose="020B060403050404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Reliez </a:t>
            </a:r>
            <a:r>
              <a:rPr lang="fr-FR" sz="2400" dirty="0">
                <a:latin typeface="Tahoma" panose="020B060403050404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chaque élève à un ou plusieurs sports.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3846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À </a:t>
            </a:r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répondre!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AutoShape 3" descr="Terrain-modif"/>
          <p:cNvSpPr>
            <a:spLocks noChangeArrowheads="1"/>
          </p:cNvSpPr>
          <p:nvPr/>
        </p:nvSpPr>
        <p:spPr bwMode="auto">
          <a:xfrm>
            <a:off x="321296" y="1279637"/>
            <a:ext cx="11424236" cy="5340104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2800" b="1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Au collège, ils font</a:t>
            </a:r>
            <a:r>
              <a:rPr lang="fr-FR" sz="2800" b="1" dirty="0" smtClean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3200" dirty="0">
                <a:latin typeface="Comic Sans MS" panose="030F0702030302020204" pitchFamily="66" charset="0"/>
              </a:rPr>
              <a:t>du foot, </a:t>
            </a:r>
            <a:endParaRPr lang="fr-FR" sz="3200" dirty="0" smtClean="0">
              <a:latin typeface="Comic Sans MS" panose="030F0702030302020204" pitchFamily="66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3200" dirty="0" smtClean="0">
                <a:latin typeface="Comic Sans MS" panose="030F0702030302020204" pitchFamily="66" charset="0"/>
              </a:rPr>
              <a:t>du </a:t>
            </a:r>
            <a:r>
              <a:rPr lang="fr-FR" sz="3200" dirty="0">
                <a:latin typeface="Comic Sans MS" panose="030F0702030302020204" pitchFamily="66" charset="0"/>
              </a:rPr>
              <a:t>tir à l’arc</a:t>
            </a:r>
            <a:r>
              <a:rPr lang="fr-FR" sz="3200" dirty="0" smtClean="0">
                <a:latin typeface="Comic Sans MS" panose="030F0702030302020204" pitchFamily="66" charset="0"/>
              </a:rPr>
              <a:t>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3200" dirty="0" smtClean="0">
                <a:latin typeface="Comic Sans MS" panose="030F0702030302020204" pitchFamily="66" charset="0"/>
              </a:rPr>
              <a:t> </a:t>
            </a:r>
            <a:r>
              <a:rPr lang="fr-FR" sz="3200" dirty="0">
                <a:latin typeface="Comic Sans MS" panose="030F0702030302020204" pitchFamily="66" charset="0"/>
              </a:rPr>
              <a:t>de la course d’orientation, </a:t>
            </a:r>
            <a:endParaRPr lang="fr-FR" sz="3200" dirty="0" smtClean="0">
              <a:latin typeface="Comic Sans MS" panose="030F0702030302020204" pitchFamily="66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3200" dirty="0" smtClean="0">
                <a:latin typeface="Comic Sans MS" panose="030F0702030302020204" pitchFamily="66" charset="0"/>
              </a:rPr>
              <a:t>de </a:t>
            </a:r>
            <a:r>
              <a:rPr lang="fr-FR" sz="3200" dirty="0">
                <a:latin typeface="Comic Sans MS" panose="030F0702030302020204" pitchFamily="66" charset="0"/>
              </a:rPr>
              <a:t>l’escalade, </a:t>
            </a:r>
            <a:endParaRPr lang="fr-FR" sz="3200" dirty="0" smtClean="0">
              <a:latin typeface="Comic Sans MS" panose="030F0702030302020204" pitchFamily="66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3200" dirty="0" smtClean="0">
                <a:latin typeface="Comic Sans MS" panose="030F0702030302020204" pitchFamily="66" charset="0"/>
              </a:rPr>
              <a:t>du </a:t>
            </a:r>
            <a:r>
              <a:rPr lang="fr-FR" sz="3200" dirty="0">
                <a:latin typeface="Comic Sans MS" panose="030F0702030302020204" pitchFamily="66" charset="0"/>
              </a:rPr>
              <a:t>badminton, </a:t>
            </a:r>
            <a:endParaRPr lang="fr-FR" sz="3200" dirty="0" smtClean="0">
              <a:latin typeface="Comic Sans MS" panose="030F0702030302020204" pitchFamily="66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3200" dirty="0" smtClean="0">
                <a:latin typeface="Comic Sans MS" panose="030F0702030302020204" pitchFamily="66" charset="0"/>
              </a:rPr>
              <a:t>du </a:t>
            </a:r>
            <a:r>
              <a:rPr lang="fr-FR" sz="3200" dirty="0">
                <a:latin typeface="Comic Sans MS" panose="030F0702030302020204" pitchFamily="66" charset="0"/>
              </a:rPr>
              <a:t>volley, de l’athlétisme, </a:t>
            </a:r>
            <a:endParaRPr lang="fr-FR" sz="3200" dirty="0" smtClean="0">
              <a:latin typeface="Comic Sans MS" panose="030F0702030302020204" pitchFamily="66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3200" dirty="0" smtClean="0">
                <a:latin typeface="Comic Sans MS" panose="030F0702030302020204" pitchFamily="66" charset="0"/>
              </a:rPr>
              <a:t>de </a:t>
            </a:r>
            <a:r>
              <a:rPr lang="fr-FR" sz="3200" dirty="0">
                <a:latin typeface="Comic Sans MS" panose="030F0702030302020204" pitchFamily="66" charset="0"/>
              </a:rPr>
              <a:t>la natation </a:t>
            </a:r>
            <a:r>
              <a:rPr lang="fr-FR" sz="3200" dirty="0" smtClean="0">
                <a:latin typeface="Comic Sans MS" panose="030F0702030302020204" pitchFamily="66" charset="0"/>
              </a:rPr>
              <a:t>et </a:t>
            </a:r>
            <a:r>
              <a:rPr lang="fr-FR" sz="3200" dirty="0">
                <a:latin typeface="Comic Sans MS" panose="030F0702030302020204" pitchFamily="66" charset="0"/>
              </a:rPr>
              <a:t>du cirque. </a:t>
            </a:r>
            <a:r>
              <a:rPr lang="fr-FR" sz="3200" dirty="0">
                <a:solidFill>
                  <a:srgbClr val="EB45B4"/>
                </a:solidFill>
                <a:latin typeface="Comic Sans MS" panose="030F0702030302020204" pitchFamily="66" charset="0"/>
              </a:rPr>
              <a:t>(dit par le professeur) </a:t>
            </a:r>
            <a:endParaRPr lang="ru-RU" sz="3200" dirty="0">
              <a:solidFill>
                <a:srgbClr val="EB45B4"/>
              </a:solidFill>
              <a:effectLst/>
              <a:latin typeface="Comic Sans MS" panose="030F0702030302020204" pitchFamily="66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44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À </a:t>
            </a:r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répondre!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AutoShape 4" descr="rue-modif"/>
          <p:cNvSpPr>
            <a:spLocks noChangeArrowheads="1"/>
          </p:cNvSpPr>
          <p:nvPr/>
        </p:nvSpPr>
        <p:spPr bwMode="auto">
          <a:xfrm>
            <a:off x="386366" y="1043189"/>
            <a:ext cx="11114468" cy="5576551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3200" b="1" dirty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Dans la rue, ils font</a:t>
            </a:r>
            <a:r>
              <a:rPr lang="fr-FR" sz="3200" b="1" dirty="0" smtClean="0">
                <a:effectLst/>
                <a:latin typeface="Tahom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3600" dirty="0" smtClean="0"/>
              <a:t>de </a:t>
            </a:r>
            <a:r>
              <a:rPr lang="fr-FR" sz="3600" dirty="0"/>
              <a:t>la trottinette, </a:t>
            </a:r>
            <a:endParaRPr lang="fr-FR" sz="3600" dirty="0" smtClean="0"/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3600" dirty="0" smtClean="0"/>
              <a:t>du </a:t>
            </a:r>
            <a:r>
              <a:rPr lang="fr-FR" sz="3600" dirty="0"/>
              <a:t>skateboard </a:t>
            </a:r>
            <a:endParaRPr lang="fr-FR" sz="3600" dirty="0" smtClean="0"/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3600" dirty="0" smtClean="0"/>
              <a:t>et </a:t>
            </a:r>
            <a:r>
              <a:rPr lang="fr-FR" sz="3600" dirty="0"/>
              <a:t>du vélo.</a:t>
            </a:r>
            <a:endParaRPr lang="ru-RU" sz="5400" dirty="0">
              <a:effectLst/>
              <a:latin typeface="Tahoma" panose="020B060403050404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38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À retenir!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16016" t="18266" r="15685" b="5854"/>
          <a:stretch/>
        </p:blipFill>
        <p:spPr>
          <a:xfrm>
            <a:off x="1486463" y="867816"/>
            <a:ext cx="8886422" cy="555079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86463" y="3445235"/>
            <a:ext cx="1766830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FR" sz="2000" dirty="0">
                <a:latin typeface="CenturySchoolbook"/>
              </a:rPr>
              <a:t>De la natation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46608" y="3447311"/>
            <a:ext cx="1308371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FR" sz="2000" dirty="0">
                <a:latin typeface="CenturySchoolbook"/>
              </a:rPr>
              <a:t>Du</a:t>
            </a:r>
            <a:r>
              <a:rPr lang="fr-FR" dirty="0">
                <a:latin typeface="CenturySchoolbook"/>
              </a:rPr>
              <a:t> hockey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373430" y="3448817"/>
            <a:ext cx="1462260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FR" sz="2000" dirty="0">
                <a:latin typeface="CenturySchoolbook"/>
              </a:rPr>
              <a:t>Du</a:t>
            </a:r>
            <a:r>
              <a:rPr lang="fr-FR" dirty="0">
                <a:latin typeface="CenturySchoolbook"/>
              </a:rPr>
              <a:t> cyclisme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625974" y="3445235"/>
            <a:ext cx="1827744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FR" dirty="0">
                <a:latin typeface="CenturySchoolbook"/>
              </a:rPr>
              <a:t>De </a:t>
            </a:r>
            <a:r>
              <a:rPr lang="fr-FR" sz="2000" dirty="0">
                <a:latin typeface="CenturySchoolbook"/>
              </a:rPr>
              <a:t>l’athlétisme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49377" y="6387833"/>
            <a:ext cx="12282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CenturySchoolbook"/>
              </a:rPr>
              <a:t>Du </a:t>
            </a:r>
            <a:r>
              <a:rPr lang="fr-FR" sz="2000" dirty="0">
                <a:latin typeface="CenturySchoolbook"/>
              </a:rPr>
              <a:t>tennis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611471" y="6418611"/>
            <a:ext cx="979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CenturySchoolbook"/>
              </a:rPr>
              <a:t>Du judo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373430" y="6387833"/>
            <a:ext cx="15568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CenturySchoolbook"/>
              </a:rPr>
              <a:t>De </a:t>
            </a:r>
            <a:r>
              <a:rPr lang="fr-FR" sz="2000" dirty="0">
                <a:latin typeface="CenturySchoolbook"/>
              </a:rPr>
              <a:t>l’escrime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278249" y="6387833"/>
            <a:ext cx="12009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CenturySchoolbook"/>
              </a:rPr>
              <a:t>Du </a:t>
            </a:r>
            <a:r>
              <a:rPr lang="fr-FR" sz="2000" dirty="0">
                <a:latin typeface="CenturySchoolbook"/>
              </a:rPr>
              <a:t>volley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117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  <p:bldP spid="11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5787</TotalTime>
  <Words>311</Words>
  <Application>Microsoft Office PowerPoint</Application>
  <PresentationFormat>Широкоэкранный</PresentationFormat>
  <Paragraphs>86</Paragraphs>
  <Slides>15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7" baseType="lpstr">
      <vt:lpstr>Arial Unicode MS</vt:lpstr>
      <vt:lpstr>MS Mincho</vt:lpstr>
      <vt:lpstr>Arial</vt:lpstr>
      <vt:lpstr>Calibri</vt:lpstr>
      <vt:lpstr>Calibri Light</vt:lpstr>
      <vt:lpstr>CenturySchoolbook</vt:lpstr>
      <vt:lpstr>Comic Sans MS</vt:lpstr>
      <vt:lpstr>French Script MT</vt:lpstr>
      <vt:lpstr>Tahoma</vt:lpstr>
      <vt:lpstr>Times New Roman</vt:lpstr>
      <vt:lpstr>Wingdings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kamron</cp:lastModifiedBy>
  <cp:revision>236</cp:revision>
  <dcterms:created xsi:type="dcterms:W3CDTF">2020-09-27T12:11:07Z</dcterms:created>
  <dcterms:modified xsi:type="dcterms:W3CDTF">2021-01-07T03:40:41Z</dcterms:modified>
</cp:coreProperties>
</file>