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9" r:id="rId2"/>
    <p:sldId id="287" r:id="rId3"/>
    <p:sldId id="299" r:id="rId4"/>
    <p:sldId id="269" r:id="rId5"/>
    <p:sldId id="313" r:id="rId6"/>
    <p:sldId id="314" r:id="rId7"/>
    <p:sldId id="329" r:id="rId8"/>
    <p:sldId id="303" r:id="rId9"/>
    <p:sldId id="318" r:id="rId10"/>
    <p:sldId id="319" r:id="rId11"/>
    <p:sldId id="320" r:id="rId12"/>
    <p:sldId id="330" r:id="rId13"/>
    <p:sldId id="315" r:id="rId14"/>
    <p:sldId id="316" r:id="rId15"/>
    <p:sldId id="331" r:id="rId16"/>
    <p:sldId id="332" r:id="rId17"/>
    <p:sldId id="333" r:id="rId18"/>
    <p:sldId id="328" r:id="rId19"/>
    <p:sldId id="288" r:id="rId20"/>
    <p:sldId id="27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85819" autoAdjust="0"/>
  </p:normalViewPr>
  <p:slideViewPr>
    <p:cSldViewPr snapToGrid="0">
      <p:cViewPr varScale="1">
        <p:scale>
          <a:sx n="66" d="100"/>
          <a:sy n="66" d="100"/>
        </p:scale>
        <p:origin x="612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png"/><Relationship Id="rId7" Type="http://schemas.openxmlformats.org/officeDocument/2006/relationships/image" Target="../media/image14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Relationship Id="rId6" Type="http://schemas.microsoft.com/office/2007/relationships/hdphoto" Target="../media/hdphoto7.wdp"/><Relationship Id="rId5" Type="http://schemas.openxmlformats.org/officeDocument/2006/relationships/image" Target="../media/image13.png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9.wdp"/><Relationship Id="rId7" Type="http://schemas.microsoft.com/office/2007/relationships/hdphoto" Target="../media/hdphoto1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microsoft.com/office/2007/relationships/hdphoto" Target="../media/hdphoto1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04551" y="1987399"/>
            <a:ext cx="10959921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QUOI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DÉGUISENT-ILS?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6" y="2001758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1700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6" y="4461516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8988" t="41153" r="15092" b="14667"/>
          <a:stretch/>
        </p:blipFill>
        <p:spPr>
          <a:xfrm>
            <a:off x="2519957" y="3744113"/>
            <a:ext cx="9213507" cy="302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répondre!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313342" y="1017429"/>
            <a:ext cx="4546242" cy="213789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34681" y="1209212"/>
            <a:ext cx="35471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Où se passe le carnaval de Dunkerque?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flipH="1">
            <a:off x="7611414" y="2962141"/>
            <a:ext cx="4276882" cy="214862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784731" y="3374732"/>
            <a:ext cx="3930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Bien sûr, en France.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1653" t="39040" r="30632" b="29622"/>
          <a:stretch/>
        </p:blipFill>
        <p:spPr>
          <a:xfrm>
            <a:off x="1944710" y="3240626"/>
            <a:ext cx="5493386" cy="3492225"/>
          </a:xfrm>
          <a:prstGeom prst="rect">
            <a:avLst/>
          </a:prstGeom>
          <a:ln>
            <a:solidFill>
              <a:srgbClr val="F33D68"/>
            </a:solidFill>
          </a:ln>
        </p:spPr>
      </p:pic>
    </p:spTree>
    <p:extLst>
      <p:ext uri="{BB962C8B-B14F-4D97-AF65-F5344CB8AC3E}">
        <p14:creationId xmlns:p14="http://schemas.microsoft.com/office/powerpoint/2010/main" val="17356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répondre!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flipH="1">
            <a:off x="7611414" y="2962141"/>
            <a:ext cx="4450200" cy="214862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827663" y="3374732"/>
            <a:ext cx="4233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Dans le Carnaval de Rio de Janiero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ьная выноска 15"/>
          <p:cNvSpPr/>
          <p:nvPr/>
        </p:nvSpPr>
        <p:spPr>
          <a:xfrm>
            <a:off x="115910" y="1017429"/>
            <a:ext cx="4916992" cy="213789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88887" y="1246448"/>
            <a:ext cx="44014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Dans quel carnaval met-on des tenues en plumes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3731" t="44400" r="31623" b="27686"/>
          <a:stretch/>
        </p:blipFill>
        <p:spPr>
          <a:xfrm>
            <a:off x="1520800" y="3349283"/>
            <a:ext cx="5917296" cy="3377384"/>
          </a:xfrm>
          <a:prstGeom prst="rect">
            <a:avLst/>
          </a:prstGeom>
          <a:ln>
            <a:solidFill>
              <a:srgbClr val="F33D68"/>
            </a:solidFill>
          </a:ln>
        </p:spPr>
      </p:pic>
    </p:spTree>
    <p:extLst>
      <p:ext uri="{BB962C8B-B14F-4D97-AF65-F5344CB8AC3E}">
        <p14:creationId xmlns:p14="http://schemas.microsoft.com/office/powerpoint/2010/main" val="7478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6231" y="101647"/>
            <a:ext cx="669674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Dialogue à lire et à </a:t>
            </a:r>
            <a:r>
              <a:rPr lang="en-US" sz="3600" b="1" dirty="0" err="1" smtClean="0"/>
              <a:t>comprendre</a:t>
            </a:r>
            <a:endParaRPr lang="en-US" sz="3600" b="1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879" y="764024"/>
            <a:ext cx="11813499" cy="60939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3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</a:t>
            </a:r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Christine, comment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tu trouves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ça?</a:t>
            </a:r>
          </a:p>
          <a:p>
            <a:r>
              <a:rPr lang="fr-FR" sz="30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Ton costume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est magnifique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! Qu’est-ce qu’il signifie?</a:t>
            </a:r>
          </a:p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Je suis une fée.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Regarde mon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bonnet, ma robe en soie.</a:t>
            </a:r>
          </a:p>
          <a:p>
            <a:r>
              <a:rPr lang="fr-FR" sz="30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C’est chic! Est-ce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que tu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peux m’aider à trouver un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costume pour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le carnaval?</a:t>
            </a:r>
          </a:p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En quoi tu voudrais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te déguiser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fr-FR" sz="30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Je voudrais me déguiser en Petit Chaperon Rouge.</a:t>
            </a:r>
          </a:p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Je peux te donner un beau chapeau rouge en feutre.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J’ai encore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un petit panier jaune et un joli tablier blanc. Il te reste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à trouver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une jupe et une blouse en soie.</a:t>
            </a:r>
          </a:p>
          <a:p>
            <a:r>
              <a:rPr lang="fr-FR" sz="30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Merci beaucoup, ma chérie.</a:t>
            </a:r>
          </a:p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 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Alors, viens vite! Il faut se dépêcher. Le carnaval </a:t>
            </a:r>
            <a:r>
              <a:rPr lang="fr-F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va commencer</a:t>
            </a: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3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975019" y="2166838"/>
            <a:ext cx="1262130" cy="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096531" y="2593727"/>
            <a:ext cx="1717431" cy="188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741712" y="2166838"/>
            <a:ext cx="1334119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92912" y="3032974"/>
            <a:ext cx="1276659" cy="644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063862" y="3528811"/>
            <a:ext cx="1890730" cy="220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846231" y="4893972"/>
            <a:ext cx="96773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599516" y="4893972"/>
            <a:ext cx="96773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46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752" y="138500"/>
            <a:ext cx="654449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Choisissez la bonne photo qui correspond au dialogue.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783663" y="1697530"/>
            <a:ext cx="4200461" cy="3737354"/>
          </a:xfrm>
          <a:prstGeom prst="rect">
            <a:avLst/>
          </a:prstGeom>
        </p:spPr>
      </p:pic>
      <p:pic>
        <p:nvPicPr>
          <p:cNvPr id="1026" name="Picture 2" descr="Déguisement de Sorcière Glamour pour fil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13" r="22945" b="32414"/>
          <a:stretch/>
        </p:blipFill>
        <p:spPr bwMode="auto">
          <a:xfrm>
            <a:off x="6255160" y="1725769"/>
            <a:ext cx="2875962" cy="370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éguisement de Chaperon Rouge Classique pour fill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46" r="25456" b="37900"/>
          <a:stretch/>
        </p:blipFill>
        <p:spPr bwMode="auto">
          <a:xfrm>
            <a:off x="8744755" y="1725769"/>
            <a:ext cx="2910625" cy="370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5780" y="5434884"/>
            <a:ext cx="5215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Elles se déguisent en Chaperon Rouge et en fée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55160" y="5434884"/>
            <a:ext cx="5215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Elles se déguisent en Chaperon Rouge et en sorcière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32" name="Picture 8" descr="Correct Vecteurs libres de droits et plus d'images vectorielles de Brillant  - i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3"/>
          <a:stretch/>
        </p:blipFill>
        <p:spPr bwMode="auto">
          <a:xfrm>
            <a:off x="3876413" y="4501511"/>
            <a:ext cx="1106073" cy="93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orrect Vecteurs libres de droits et plus d'images vectorielles de Brillant  - iStock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r="55740"/>
          <a:stretch/>
        </p:blipFill>
        <p:spPr bwMode="auto">
          <a:xfrm>
            <a:off x="10402158" y="4385834"/>
            <a:ext cx="1068945" cy="104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67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81070" y="117260"/>
            <a:ext cx="959476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L’emploi des prépositions « à » et « en » devant le nom de matériel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1672" y="5539118"/>
            <a:ext cx="10496283" cy="1077218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Je voudrais mettre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Mais:          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Je préfère les tissus</a:t>
            </a:r>
          </a:p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une robe </a:t>
            </a:r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laine.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grands carreaux.</a:t>
            </a:r>
            <a:endParaRPr lang="ru-RU" sz="54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Robe pull femme mi longue - Modeimmer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070" y="1377287"/>
            <a:ext cx="2849189" cy="379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ladnjak nezdrav premještanje stradivarius veste femme - herbandedi.or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536" y="1276712"/>
            <a:ext cx="2421228" cy="400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05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81070" y="173969"/>
            <a:ext cx="959476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Comment décrire les vêtements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425" y="918470"/>
            <a:ext cx="11797048" cy="310854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forme / le style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jupe longue        courte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robe à manches courtes/ à manches longues/ sans manches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pul à col en «V», à col roulé / un pull à capuche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chaussures plates        des chaussures à talons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е равно 1"/>
          <p:cNvSpPr/>
          <p:nvPr/>
        </p:nvSpPr>
        <p:spPr>
          <a:xfrm>
            <a:off x="3470860" y="1609858"/>
            <a:ext cx="734095" cy="321971"/>
          </a:xfrm>
          <a:prstGeom prst="mathNotEqual">
            <a:avLst/>
          </a:prstGeom>
          <a:solidFill>
            <a:srgbClr val="EB45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е равно 8"/>
          <p:cNvSpPr/>
          <p:nvPr/>
        </p:nvSpPr>
        <p:spPr>
          <a:xfrm>
            <a:off x="4694350" y="3571239"/>
            <a:ext cx="734095" cy="321971"/>
          </a:xfrm>
          <a:prstGeom prst="mathNotEqual">
            <a:avLst/>
          </a:prstGeom>
          <a:solidFill>
            <a:srgbClr val="EB45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Jupe longue plissée femme Tom Tailor Polo Team Maxirock - Bleu | 3 SUISSE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7" t="436" r="18518"/>
          <a:stretch/>
        </p:blipFill>
        <p:spPr bwMode="auto">
          <a:xfrm>
            <a:off x="432044" y="3990263"/>
            <a:ext cx="1608649" cy="283098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obe glamour marine | robe sans manche point blanc | robe petite fleu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4" t="7055" r="19840" b="3160"/>
          <a:stretch/>
        </p:blipFill>
        <p:spPr bwMode="auto">
          <a:xfrm>
            <a:off x="2686207" y="3993046"/>
            <a:ext cx="1461753" cy="28621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ull jacquard col camionneur Gris ou noir garçon Okaïdi &amp; Obaïb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5" b="11099"/>
          <a:stretch/>
        </p:blipFill>
        <p:spPr bwMode="auto">
          <a:xfrm>
            <a:off x="4818082" y="3970276"/>
            <a:ext cx="2741275" cy="277988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haussures plates femme - Choix et prix avec le guide d'achat Kibodi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871" y="3950289"/>
            <a:ext cx="2870960" cy="287096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40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18965" y="138500"/>
            <a:ext cx="52545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Le motif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6240" y="1088524"/>
            <a:ext cx="3737020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Comic Sans MS" pitchFamily="66" charset="0"/>
                <a:cs typeface="Arial" panose="020B0604020202020204" pitchFamily="34" charset="0"/>
              </a:rPr>
              <a:t>u</a:t>
            </a:r>
            <a:r>
              <a:rPr lang="fr-FR" sz="3600" b="1" dirty="0" smtClean="0">
                <a:latin typeface="Comic Sans MS" pitchFamily="66" charset="0"/>
                <a:cs typeface="Arial" panose="020B0604020202020204" pitchFamily="34" charset="0"/>
              </a:rPr>
              <a:t>ni </a:t>
            </a:r>
          </a:p>
          <a:p>
            <a:endParaRPr lang="fr-FR" sz="3600" b="1" dirty="0" smtClean="0"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>
                <a:latin typeface="Comic Sans MS" pitchFamily="66" charset="0"/>
                <a:cs typeface="Arial" panose="020B0604020202020204" pitchFamily="34" charset="0"/>
              </a:rPr>
              <a:t>à</a:t>
            </a:r>
            <a:r>
              <a:rPr lang="fr-FR" sz="3600" b="1" dirty="0" smtClean="0">
                <a:latin typeface="Comic Sans MS" pitchFamily="66" charset="0"/>
                <a:cs typeface="Arial" panose="020B0604020202020204" pitchFamily="34" charset="0"/>
              </a:rPr>
              <a:t> rayures</a:t>
            </a:r>
          </a:p>
          <a:p>
            <a:endParaRPr lang="fr-FR" sz="3600" b="1" dirty="0" smtClean="0"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latin typeface="Comic Sans MS" pitchFamily="66" charset="0"/>
                <a:cs typeface="Arial" panose="020B0604020202020204" pitchFamily="34" charset="0"/>
              </a:rPr>
              <a:t>à carreaux</a:t>
            </a:r>
          </a:p>
          <a:p>
            <a:endParaRPr lang="fr-FR" sz="3600" b="1" dirty="0" smtClean="0"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latin typeface="Comic Sans MS" pitchFamily="66" charset="0"/>
                <a:cs typeface="Arial" panose="020B0604020202020204" pitchFamily="34" charset="0"/>
              </a:rPr>
              <a:t>à pois </a:t>
            </a:r>
          </a:p>
          <a:p>
            <a:endParaRPr lang="fr-FR" sz="3600" b="1" dirty="0" smtClean="0"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latin typeface="Comic Sans MS" pitchFamily="66" charset="0"/>
                <a:cs typeface="Arial" panose="020B0604020202020204" pitchFamily="34" charset="0"/>
              </a:rPr>
              <a:t>à fleurs</a:t>
            </a:r>
          </a:p>
          <a:p>
            <a:endParaRPr lang="fr-FR" sz="3600" b="1" dirty="0" smtClean="0">
              <a:latin typeface="Comic Sans MS" pitchFamily="66" charset="0"/>
              <a:cs typeface="Arial" panose="020B0604020202020204" pitchFamily="34" charset="0"/>
            </a:endParaRPr>
          </a:p>
        </p:txBody>
      </p:sp>
      <p:pic>
        <p:nvPicPr>
          <p:cNvPr id="5126" name="Picture 6" descr="Cravate bleu marine et blanche à rayures | Cravate.ne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994" y="1850233"/>
            <a:ext cx="1607004" cy="228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في الامس الغرب الوريث cravate à carreaux - skazka-devonrex.co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0" r="16498"/>
          <a:stretch/>
        </p:blipFill>
        <p:spPr bwMode="auto">
          <a:xfrm>
            <a:off x="7361390" y="2710915"/>
            <a:ext cx="1555037" cy="238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ravate de clown XL - Rouge - Accessoires carnaval | La Foir'Fouill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2" r="16926"/>
          <a:stretch/>
        </p:blipFill>
        <p:spPr bwMode="auto">
          <a:xfrm>
            <a:off x="8873545" y="3593875"/>
            <a:ext cx="1635616" cy="236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orbata de negocios flores algodón azul oscuro | Corbata.net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73" y="4404575"/>
            <a:ext cx="1686701" cy="239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Cravate unie bleu cobalt éclat | Cravate.net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693" y="975786"/>
            <a:ext cx="1587775" cy="22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04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2901" y="138500"/>
            <a:ext cx="54220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La matière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608" y="1301969"/>
            <a:ext cx="3644722" cy="470898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 jean</a:t>
            </a:r>
          </a:p>
          <a:p>
            <a:pPr>
              <a:lnSpc>
                <a:spcPct val="150000"/>
              </a:lnSpc>
            </a:pPr>
            <a:r>
              <a:rPr lang="fr-FR" sz="4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 laine</a:t>
            </a:r>
          </a:p>
          <a:p>
            <a:pPr>
              <a:lnSpc>
                <a:spcPct val="150000"/>
              </a:lnSpc>
            </a:pPr>
            <a:r>
              <a:rPr lang="fr-FR" sz="4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 soie</a:t>
            </a:r>
          </a:p>
          <a:p>
            <a:pPr>
              <a:lnSpc>
                <a:spcPct val="150000"/>
              </a:lnSpc>
            </a:pPr>
            <a:r>
              <a:rPr lang="fr-FR" sz="4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 cuir</a:t>
            </a:r>
          </a:p>
          <a:p>
            <a:pPr>
              <a:lnSpc>
                <a:spcPct val="150000"/>
              </a:lnSpc>
            </a:pPr>
            <a:r>
              <a:rPr lang="fr-FR" sz="4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 tin</a:t>
            </a:r>
            <a:endParaRPr lang="ru-RU" sz="6600" b="1" dirty="0">
              <a:solidFill>
                <a:srgbClr val="00206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Blouse en jean bleu bleached - BODYFLIRT commande online - bonprix.f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09" y="784831"/>
            <a:ext cx="1686104" cy="236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merica Today Blouse Julie en laine mélangée à carreaux • Blan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259" y="1572506"/>
            <a:ext cx="2002219" cy="276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louse TIN HAU Marine – Inevitabil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0" r="7012"/>
          <a:stretch/>
        </p:blipFill>
        <p:spPr bwMode="auto">
          <a:xfrm>
            <a:off x="8579353" y="3510423"/>
            <a:ext cx="1679401" cy="210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lousons cuir en cuir agneau-ref 62065 video noir-noi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2" r="10031"/>
          <a:stretch/>
        </p:blipFill>
        <p:spPr bwMode="auto">
          <a:xfrm>
            <a:off x="10098740" y="4431312"/>
            <a:ext cx="1842247" cy="219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Pictures of Uzbek national dresses - bridal dresses ⋆ WWW.SAVOL-JAVOB.C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64" r="2803" b="56627"/>
          <a:stretch/>
        </p:blipFill>
        <p:spPr bwMode="auto">
          <a:xfrm>
            <a:off x="6890605" y="2699290"/>
            <a:ext cx="1842247" cy="228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16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23492" y="202894"/>
            <a:ext cx="10109915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Choisissez la bonne réponse et les soulignez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1820" y="1102269"/>
            <a:ext cx="11539470" cy="5016758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Julie aimerait bien porter des robes 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en / à 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fleurs.</a:t>
            </a:r>
          </a:p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Nicolas voudrait acheter un foulard 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à / en 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pois.</a:t>
            </a:r>
          </a:p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Les deux amies désireraient se déguiser 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en / à princesses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c’est pourquoi 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elles ont acheté des tissus 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en / à 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soie.</a:t>
            </a:r>
          </a:p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Les vêtements de Valérie sont 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en / à 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velours.</a:t>
            </a:r>
          </a:p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Le bandeau de Cindy est 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en / à 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rayures.</a:t>
            </a:r>
          </a:p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Maud préfère les tissus 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en / à 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grands carreaux.</a:t>
            </a:r>
            <a:endParaRPr lang="ru-RU" sz="6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350062" y="1674254"/>
            <a:ext cx="39924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266090" y="2341809"/>
            <a:ext cx="39924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9551831" y="2897746"/>
            <a:ext cx="558084" cy="85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770845" y="4119092"/>
            <a:ext cx="558084" cy="85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7255098" y="4722253"/>
            <a:ext cx="558084" cy="85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031865" y="5347573"/>
            <a:ext cx="399245" cy="472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619741" y="5951428"/>
            <a:ext cx="399245" cy="472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6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4964" y="1173512"/>
            <a:ext cx="11902072" cy="138403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Observez l’image et faites des phrases utilisant le conditionnel présent et décrivez son costume.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dressforfun Déguisement pour Enfant / ado Clown | Magnifique Costume  bariolé + Chapeau Mou avec des appliqués de Fleurs | arlequin Costume  Carnaval (3-4 Ans | no. 300800): Amazon.fr: Jeux et Jou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71" y="2557542"/>
            <a:ext cx="2580598" cy="430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31206" y="3630822"/>
            <a:ext cx="51295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206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Il aimerait se déguiser en ...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Elle voudrait se déguiser en ...</a:t>
            </a:r>
            <a:endParaRPr lang="ru-RU" sz="3200" b="1" dirty="0">
              <a:solidFill>
                <a:srgbClr val="002060"/>
              </a:solidFill>
              <a:cs typeface="Mongolian Baiti" panose="03000500000000000000" pitchFamily="66" charset="0"/>
            </a:endParaRPr>
          </a:p>
        </p:txBody>
      </p:sp>
      <p:pic>
        <p:nvPicPr>
          <p:cNvPr id="11270" name="Picture 6" descr="Déguisement Ado Fille - Egyptienne - Taille Unique - 14/16 ans - Jour de  Fête - Ado - Déguisemen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6" t="6411" r="28182" b="4181"/>
          <a:stretch/>
        </p:blipFill>
        <p:spPr bwMode="auto">
          <a:xfrm>
            <a:off x="8488203" y="2492727"/>
            <a:ext cx="2252778" cy="436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0563" y="207932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05534" y="207932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9" y="741517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02722" y="1537756"/>
            <a:ext cx="116138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s’exprimer: </a:t>
            </a:r>
          </a:p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parler de ses préférences à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vêtements</a:t>
            </a:r>
            <a:endParaRPr lang="fr-FR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décrire les vêtements, les tissus ...</a:t>
            </a:r>
          </a:p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parler des déguisements </a:t>
            </a:r>
            <a:endParaRPr lang="fr-FR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découvrir</a:t>
            </a:r>
          </a:p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Carnaval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regarder une vidéo</a:t>
            </a:r>
          </a:p>
        </p:txBody>
      </p:sp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Magicienne - Déguisement magicien - DÉGUISEMENTS ENFANT - Au Cotillon  Moder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151" y="2635785"/>
            <a:ext cx="2394440" cy="422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8239" y="207905"/>
            <a:ext cx="4669673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du devoir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9217" y="930354"/>
            <a:ext cx="101911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Composez des phrases avec la construction </a:t>
            </a:r>
          </a:p>
          <a:p>
            <a:pPr algn="just"/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 Je voudrais... »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656822" y="2007572"/>
            <a:ext cx="3863662" cy="1519707"/>
          </a:xfrm>
          <a:prstGeom prst="cloud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08526" y="2195229"/>
            <a:ext cx="2369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latin typeface="French Script MT" panose="03020402040607040605" pitchFamily="66" charset="0"/>
              </a:rPr>
              <a:t>un souhait</a:t>
            </a:r>
            <a:endParaRPr lang="ru-RU" sz="5400" b="1" dirty="0"/>
          </a:p>
        </p:txBody>
      </p:sp>
      <p:pic>
        <p:nvPicPr>
          <p:cNvPr id="7" name="Picture 2" descr="Images Clipart Lampe Magique DE Dessin Anim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024" y="4295641"/>
            <a:ext cx="2562359" cy="256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60194" y="4604497"/>
            <a:ext cx="3614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 smtClean="0">
                <a:solidFill>
                  <a:srgbClr val="002060"/>
                </a:solidFill>
                <a:latin typeface="French Script MT" panose="03020402040607040605" pitchFamily="66" charset="0"/>
              </a:rPr>
              <a:t>Je voudrais</a:t>
            </a:r>
            <a:endParaRPr lang="ru-RU" sz="7200" b="1" dirty="0">
              <a:solidFill>
                <a:srgbClr val="002060"/>
              </a:solidFill>
            </a:endParaRPr>
          </a:p>
        </p:txBody>
      </p:sp>
      <p:cxnSp>
        <p:nvCxnSpPr>
          <p:cNvPr id="12" name="Скругленная соединительная линия 11"/>
          <p:cNvCxnSpPr/>
          <p:nvPr/>
        </p:nvCxnSpPr>
        <p:spPr>
          <a:xfrm flipV="1">
            <a:off x="4237149" y="2408349"/>
            <a:ext cx="2472744" cy="2331076"/>
          </a:xfrm>
          <a:prstGeom prst="curvedConnector3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88189" y="1468963"/>
            <a:ext cx="23697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smtClean="0">
                <a:solidFill>
                  <a:srgbClr val="F33D68"/>
                </a:solidFill>
                <a:latin typeface="French Script MT" panose="03020402040607040605" pitchFamily="66" charset="0"/>
              </a:rPr>
              <a:t>(</a:t>
            </a:r>
            <a:r>
              <a:rPr lang="fr-FR" sz="6000" b="1" dirty="0" smtClean="0">
                <a:solidFill>
                  <a:srgbClr val="F33D68"/>
                </a:solidFill>
                <a:latin typeface="French Script MT" panose="03020402040607040605" pitchFamily="66" charset="0"/>
              </a:rPr>
              <a:t>un nom</a:t>
            </a:r>
            <a:r>
              <a:rPr lang="fr-FR" sz="5400" b="1" dirty="0" smtClean="0">
                <a:solidFill>
                  <a:srgbClr val="F33D68"/>
                </a:solidFill>
                <a:latin typeface="French Script MT" panose="03020402040607040605" pitchFamily="66" charset="0"/>
              </a:rPr>
              <a:t>)</a:t>
            </a:r>
            <a:endParaRPr lang="ru-RU" sz="5400" b="1" dirty="0">
              <a:solidFill>
                <a:srgbClr val="F33D68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5194" y="2007572"/>
            <a:ext cx="2369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latin typeface="French Script MT" panose="03020402040607040605" pitchFamily="66" charset="0"/>
              </a:rPr>
              <a:t>un chat</a:t>
            </a:r>
            <a:endParaRPr lang="ru-RU" sz="5400" b="1" dirty="0"/>
          </a:p>
        </p:txBody>
      </p:sp>
      <p:cxnSp>
        <p:nvCxnSpPr>
          <p:cNvPr id="17" name="Скругленная соединительная линия 16"/>
          <p:cNvCxnSpPr/>
          <p:nvPr/>
        </p:nvCxnSpPr>
        <p:spPr>
          <a:xfrm flipV="1">
            <a:off x="4454731" y="3527279"/>
            <a:ext cx="2873884" cy="1626731"/>
          </a:xfrm>
          <a:prstGeom prst="curvedConnector3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148311" y="2767425"/>
            <a:ext cx="35748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smtClean="0">
                <a:solidFill>
                  <a:srgbClr val="F33D68"/>
                </a:solidFill>
                <a:latin typeface="French Script MT" panose="03020402040607040605" pitchFamily="66" charset="0"/>
              </a:rPr>
              <a:t>(verbe infinitif)</a:t>
            </a:r>
            <a:endParaRPr lang="ru-RU" sz="5400" b="1" dirty="0">
              <a:solidFill>
                <a:srgbClr val="F33D68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27475" y="3461045"/>
            <a:ext cx="35679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latin typeface="French Script MT" panose="03020402040607040605" pitchFamily="66" charset="0"/>
              </a:rPr>
              <a:t> </a:t>
            </a:r>
            <a:r>
              <a:rPr lang="fr-FR" sz="5400" b="1" dirty="0" smtClean="0">
                <a:solidFill>
                  <a:srgbClr val="0070C0"/>
                </a:solidFill>
                <a:latin typeface="French Script MT" panose="03020402040607040605" pitchFamily="66" charset="0"/>
              </a:rPr>
              <a:t>avoir</a:t>
            </a:r>
            <a:r>
              <a:rPr lang="fr-FR" sz="5400" b="1" dirty="0" smtClean="0">
                <a:latin typeface="French Script MT" panose="03020402040607040605" pitchFamily="66" charset="0"/>
              </a:rPr>
              <a:t> un chat</a:t>
            </a:r>
          </a:p>
          <a:p>
            <a:r>
              <a:rPr lang="fr-FR" sz="5400" b="1" dirty="0" smtClean="0">
                <a:latin typeface="French Script MT" panose="03020402040607040605" pitchFamily="66" charset="0"/>
              </a:rPr>
              <a:t> </a:t>
            </a:r>
            <a:r>
              <a:rPr lang="fr-FR" sz="5400" b="1" dirty="0" smtClean="0">
                <a:solidFill>
                  <a:srgbClr val="0070C0"/>
                </a:solidFill>
                <a:latin typeface="French Script MT" panose="03020402040607040605" pitchFamily="66" charset="0"/>
              </a:rPr>
              <a:t>être</a:t>
            </a:r>
            <a:r>
              <a:rPr lang="fr-FR" sz="5400" b="1" dirty="0" smtClean="0">
                <a:latin typeface="French Script MT" panose="03020402040607040605" pitchFamily="66" charset="0"/>
              </a:rPr>
              <a:t> un chat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14795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1" grpId="0"/>
      <p:bldP spid="15" grpId="0"/>
      <p:bldP spid="16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39091" y="187628"/>
            <a:ext cx="771539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Verification du devoir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Génie De Lampe De Dessin Animé. Illustration Stock - Illustration du animé,  dessin: 268866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9105" y="1184856"/>
            <a:ext cx="4356246" cy="540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77295" y="1062807"/>
            <a:ext cx="8564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smtClean="0">
                <a:latin typeface="French Script MT" panose="03020402040607040605" pitchFamily="66" charset="0"/>
              </a:rPr>
              <a:t>Je voudrais avoir une baguette magique.</a:t>
            </a:r>
            <a:endParaRPr lang="ru-RU" sz="5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556973" y="2108186"/>
            <a:ext cx="76350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latin typeface="French Script MT" panose="03020402040607040605" pitchFamily="66" charset="0"/>
              </a:rPr>
              <a:t>Je voudrais être une chanteuse très connue.</a:t>
            </a:r>
            <a:endParaRPr lang="ru-RU" sz="5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46036" y="3984561"/>
            <a:ext cx="7635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latin typeface="French Script MT" panose="03020402040607040605" pitchFamily="66" charset="0"/>
              </a:rPr>
              <a:t>Je voudrais acheter une robe de soirée.</a:t>
            </a:r>
            <a:endParaRPr lang="ru-RU" sz="5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942007" y="5096666"/>
            <a:ext cx="7635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latin typeface="French Script MT" panose="03020402040607040605" pitchFamily="66" charset="0"/>
              </a:rPr>
              <a:t>Je voudrais devenir un bon médecin.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59392" y="196532"/>
            <a:ext cx="299047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Au </a:t>
            </a:r>
            <a:r>
              <a:rPr lang="en-US" sz="3600" b="1" dirty="0" err="1" smtClean="0"/>
              <a:t>Carnaval</a:t>
            </a:r>
            <a:endParaRPr lang="en-US" sz="3600" b="1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126" y="842863"/>
            <a:ext cx="116270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	Le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jour où Cindy est arrivée dans la classe, il y a eu un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silence.Elle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avait de longs cheveux dorés retenus par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un bandeau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soie brodé.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Ses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chaussures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à talons hauts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étaient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vernis</a:t>
            </a:r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Elle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portait une robe longue en velours rouge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à petits carreaux.</a:t>
            </a:r>
          </a:p>
          <a:p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Oh! Qui es-ce? Qui est-ce?</a:t>
            </a:r>
          </a:p>
          <a:p>
            <a:r>
              <a:rPr lang="fr-FR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C’est Cindy?!</a:t>
            </a:r>
          </a:p>
          <a:p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Oui, c’est moi. Je suis jolie, n’est-ce pas?</a:t>
            </a:r>
          </a:p>
          <a:p>
            <a:r>
              <a:rPr lang="fr-FR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Ta longue robe </a:t>
            </a:r>
            <a:r>
              <a:rPr lang="fr-FR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velours </a:t>
            </a:r>
            <a:r>
              <a:rPr lang="fr-FR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rouge et tes cheveux dorés </a:t>
            </a:r>
            <a:r>
              <a:rPr lang="fr-FR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 magnifiques.</a:t>
            </a:r>
            <a:endParaRPr lang="fr-FR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92912" y="2483476"/>
            <a:ext cx="2553319" cy="214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62754" y="2481329"/>
            <a:ext cx="3019105" cy="214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754591" y="2481329"/>
            <a:ext cx="181063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92912" y="3032974"/>
            <a:ext cx="1276659" cy="644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175633" y="3026534"/>
            <a:ext cx="1276659" cy="644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175633" y="3573878"/>
            <a:ext cx="3663049" cy="215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813962" y="5763989"/>
            <a:ext cx="236789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6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878096" y="141850"/>
            <a:ext cx="190607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s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uite...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943" y="842864"/>
            <a:ext cx="116793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– Tu ressemble à une princesse.</a:t>
            </a:r>
          </a:p>
          <a:p>
            <a:r>
              <a:rPr lang="fr-FR" sz="3600" dirty="0">
                <a:solidFill>
                  <a:srgbClr val="0070C0"/>
                </a:solidFill>
              </a:rPr>
              <a:t>– Oh, oui! C’est très joli!</a:t>
            </a:r>
          </a:p>
          <a:p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– Mais pourquoi tu t’es habillée comme ça? Tu joues un rôle </a:t>
            </a:r>
            <a:r>
              <a:rPr lang="fr-FR" sz="3600" dirty="0" smtClean="0">
                <a:solidFill>
                  <a:schemeClr val="accent5">
                    <a:lumMod val="50000"/>
                  </a:schemeClr>
                </a:solidFill>
              </a:rPr>
              <a:t>dans un </a:t>
            </a:r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spectacle?</a:t>
            </a:r>
          </a:p>
          <a:p>
            <a:r>
              <a:rPr lang="fr-FR" sz="3600" dirty="0">
                <a:solidFill>
                  <a:srgbClr val="0070C0"/>
                </a:solidFill>
              </a:rPr>
              <a:t>– Mais non. Tu as oublié que demain, c’est le carnaval? C’est </a:t>
            </a:r>
            <a:r>
              <a:rPr lang="fr-FR" sz="3600" dirty="0" smtClean="0">
                <a:solidFill>
                  <a:srgbClr val="0070C0"/>
                </a:solidFill>
              </a:rPr>
              <a:t>mon costume </a:t>
            </a:r>
            <a:r>
              <a:rPr lang="fr-FR" sz="3600" dirty="0">
                <a:solidFill>
                  <a:srgbClr val="0070C0"/>
                </a:solidFill>
              </a:rPr>
              <a:t>de fée. Il faut ajouter seulement </a:t>
            </a:r>
            <a:r>
              <a:rPr lang="fr-FR" sz="3600" b="1" dirty="0">
                <a:solidFill>
                  <a:srgbClr val="0070C0"/>
                </a:solidFill>
              </a:rPr>
              <a:t>la baguette magique* </a:t>
            </a:r>
            <a:r>
              <a:rPr lang="fr-FR" sz="3600" dirty="0">
                <a:solidFill>
                  <a:srgbClr val="0070C0"/>
                </a:solidFill>
              </a:rPr>
              <a:t>et ... .</a:t>
            </a:r>
          </a:p>
          <a:p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– Oh la-la! Et mon costume n’est pas encore prêt! Je voudrais </a:t>
            </a:r>
            <a:r>
              <a:rPr lang="fr-FR" sz="3600" dirty="0" smtClean="0">
                <a:solidFill>
                  <a:schemeClr val="accent5">
                    <a:lumMod val="50000"/>
                  </a:schemeClr>
                </a:solidFill>
              </a:rPr>
              <a:t>me déguiser </a:t>
            </a:r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en ... Non, c’est un secret. Tu verras mon costume le jour </a:t>
            </a:r>
            <a:r>
              <a:rPr lang="fr-FR" sz="3600" dirty="0" smtClean="0">
                <a:solidFill>
                  <a:schemeClr val="accent5">
                    <a:lumMod val="50000"/>
                  </a:schemeClr>
                </a:solidFill>
              </a:rPr>
              <a:t>du carnaval</a:t>
            </a:r>
            <a:r>
              <a:rPr lang="fr-FR" sz="3600" dirty="0">
                <a:solidFill>
                  <a:schemeClr val="accent5">
                    <a:lumMod val="50000"/>
                  </a:schemeClr>
                </a:solidFill>
              </a:rPr>
              <a:t>. Ça va être une surprise!</a:t>
            </a:r>
            <a:endParaRPr lang="en-US" sz="6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58828" y="4101920"/>
            <a:ext cx="2875290" cy="644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9011909" y="4108361"/>
            <a:ext cx="2102559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05790" y="4675031"/>
            <a:ext cx="1600283" cy="643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05790" y="5756856"/>
            <a:ext cx="2862413" cy="429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46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retenir!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3046" t="33748" r="13904" b="15273"/>
          <a:stretch/>
        </p:blipFill>
        <p:spPr>
          <a:xfrm>
            <a:off x="244698" y="1236371"/>
            <a:ext cx="11889656" cy="430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7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regarder!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videoplayback (1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7235" y="1946632"/>
            <a:ext cx="7132972" cy="401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répondre!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313342" y="1017429"/>
            <a:ext cx="4546242" cy="213789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1339" y="1392246"/>
            <a:ext cx="3930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Où se passe t-il le carnaval?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flipH="1">
            <a:off x="7611414" y="2962141"/>
            <a:ext cx="4276882" cy="214862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784731" y="3682509"/>
            <a:ext cx="3930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Dans la rue.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39400" t="42126" r="25934" b="27065"/>
          <a:stretch/>
        </p:blipFill>
        <p:spPr>
          <a:xfrm>
            <a:off x="1339866" y="3530139"/>
            <a:ext cx="6184889" cy="3090462"/>
          </a:xfrm>
          <a:prstGeom prst="rect">
            <a:avLst/>
          </a:prstGeom>
          <a:ln>
            <a:solidFill>
              <a:srgbClr val="F33D68"/>
            </a:solidFill>
          </a:ln>
        </p:spPr>
      </p:pic>
    </p:spTree>
    <p:extLst>
      <p:ext uri="{BB962C8B-B14F-4D97-AF65-F5344CB8AC3E}">
        <p14:creationId xmlns:p14="http://schemas.microsoft.com/office/powerpoint/2010/main" val="284836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5686</TotalTime>
  <Words>652</Words>
  <Application>Microsoft Office PowerPoint</Application>
  <PresentationFormat>Широкоэкранный</PresentationFormat>
  <Paragraphs>103</Paragraphs>
  <Slides>20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French Script MT</vt:lpstr>
      <vt:lpstr>Mongolian Baiti</vt:lpstr>
      <vt:lpstr>Monotype Corsiva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225</cp:revision>
  <dcterms:created xsi:type="dcterms:W3CDTF">2020-09-27T12:11:07Z</dcterms:created>
  <dcterms:modified xsi:type="dcterms:W3CDTF">2021-01-07T05:09:13Z</dcterms:modified>
</cp:coreProperties>
</file>