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89" r:id="rId2"/>
    <p:sldId id="287" r:id="rId3"/>
    <p:sldId id="324" r:id="rId4"/>
    <p:sldId id="325" r:id="rId5"/>
    <p:sldId id="305" r:id="rId6"/>
    <p:sldId id="303" r:id="rId7"/>
    <p:sldId id="318" r:id="rId8"/>
    <p:sldId id="319" r:id="rId9"/>
    <p:sldId id="320" r:id="rId10"/>
    <p:sldId id="321" r:id="rId11"/>
    <p:sldId id="322" r:id="rId12"/>
    <p:sldId id="315" r:id="rId13"/>
    <p:sldId id="316" r:id="rId14"/>
    <p:sldId id="326" r:id="rId15"/>
    <p:sldId id="327" r:id="rId16"/>
    <p:sldId id="328" r:id="rId17"/>
    <p:sldId id="269" r:id="rId18"/>
    <p:sldId id="288" r:id="rId19"/>
    <p:sldId id="270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32" autoAdjust="0"/>
    <p:restoredTop sz="85819" autoAdjust="0"/>
  </p:normalViewPr>
  <p:slideViewPr>
    <p:cSldViewPr snapToGrid="0">
      <p:cViewPr varScale="1">
        <p:scale>
          <a:sx n="74" d="100"/>
          <a:sy n="74" d="100"/>
        </p:scale>
        <p:origin x="594" y="5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04552" y="1987399"/>
            <a:ext cx="9574256" cy="187647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en-US" sz="60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THÈME: </a:t>
            </a:r>
            <a:r>
              <a:rPr lang="fr-FR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EXPRIMER UN SOUHAIT</a:t>
            </a:r>
            <a:endParaRPr lang="en-US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4886" y="2001758"/>
            <a:ext cx="569777" cy="183306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lang="ru-RU" sz="2396" dirty="0" smtClean="0"/>
          </a:p>
          <a:p>
            <a:endParaRPr lang="ru-RU" sz="2396" dirty="0"/>
          </a:p>
          <a:p>
            <a:endParaRPr lang="ru-RU" sz="2396" dirty="0" smtClean="0"/>
          </a:p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9173" y="294651"/>
            <a:ext cx="1817002" cy="9545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9172" y="294651"/>
            <a:ext cx="1817003" cy="9545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994974" y="448705"/>
            <a:ext cx="1659998" cy="526322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3200" b="1" spc="21" dirty="0" smtClean="0">
                <a:solidFill>
                  <a:srgbClr val="FEFEFE"/>
                </a:solidFill>
                <a:latin typeface="Arial"/>
                <a:cs typeface="Arial"/>
              </a:rPr>
              <a:t>7-classe</a:t>
            </a: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2057402" y="294651"/>
            <a:ext cx="6170227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6000" kern="0" spc="-519" dirty="0" smtClean="0">
                <a:solidFill>
                  <a:sysClr val="window" lastClr="FFFFFF"/>
                </a:solidFill>
              </a:rPr>
              <a:t>        FRANÇAIS</a:t>
            </a:r>
            <a:endParaRPr lang="en-US" sz="6600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4886" y="4461516"/>
            <a:ext cx="569777" cy="180914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lang="ru-RU" sz="2396" dirty="0" smtClean="0"/>
          </a:p>
          <a:p>
            <a:endParaRPr lang="ru-RU" sz="2396" dirty="0"/>
          </a:p>
          <a:p>
            <a:endParaRPr lang="ru-RU" sz="2396" dirty="0" smtClean="0"/>
          </a:p>
          <a:p>
            <a:endParaRPr sz="2396" dirty="0"/>
          </a:p>
        </p:txBody>
      </p:sp>
      <p:pic>
        <p:nvPicPr>
          <p:cNvPr id="2" name="Picture 2" descr="GENIE ~ Aladdin, 1992 | Genie aladdin, Disney aladdin genie, Disney 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668842" y="2846230"/>
            <a:ext cx="3003192" cy="3921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739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6218" y="177137"/>
            <a:ext cx="654449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À retenir!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Овальная выноска 12"/>
          <p:cNvSpPr/>
          <p:nvPr/>
        </p:nvSpPr>
        <p:spPr>
          <a:xfrm flipH="1">
            <a:off x="7611414" y="2962141"/>
            <a:ext cx="4276882" cy="2148623"/>
          </a:xfrm>
          <a:prstGeom prst="wedgeEllipseCallout">
            <a:avLst>
              <a:gd name="adj1" fmla="val -50861"/>
              <a:gd name="adj2" fmla="val 89006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7784731" y="3374732"/>
            <a:ext cx="39302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Oui, tout à fait, c’est plus retro.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Mode masculine : l'art de bien porter le chapeau – Fressine : le blog de la  mode !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658"/>
          <a:stretch/>
        </p:blipFill>
        <p:spPr bwMode="auto">
          <a:xfrm>
            <a:off x="4679554" y="1750748"/>
            <a:ext cx="2845202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Овальная выноска 14"/>
          <p:cNvSpPr/>
          <p:nvPr/>
        </p:nvSpPr>
        <p:spPr>
          <a:xfrm>
            <a:off x="319914" y="1068946"/>
            <a:ext cx="4546242" cy="2137893"/>
          </a:xfrm>
          <a:prstGeom prst="wedgeEllipseCallout">
            <a:avLst>
              <a:gd name="adj1" fmla="val -50861"/>
              <a:gd name="adj2" fmla="val 89006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821094" y="1476172"/>
            <a:ext cx="39302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Il me va, ce chapeau 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240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6218" y="177137"/>
            <a:ext cx="654449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À retenir!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Овальная выноска 12"/>
          <p:cNvSpPr/>
          <p:nvPr/>
        </p:nvSpPr>
        <p:spPr>
          <a:xfrm flipH="1">
            <a:off x="7328077" y="2962141"/>
            <a:ext cx="4863922" cy="2148623"/>
          </a:xfrm>
          <a:prstGeom prst="wedgeEllipseCallout">
            <a:avLst>
              <a:gd name="adj1" fmla="val -50861"/>
              <a:gd name="adj2" fmla="val 89006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7577069" y="3374732"/>
            <a:ext cx="44072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Je pense qu’elle est bien solennelle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вальная выноска 14"/>
          <p:cNvSpPr/>
          <p:nvPr/>
        </p:nvSpPr>
        <p:spPr>
          <a:xfrm>
            <a:off x="319914" y="1068946"/>
            <a:ext cx="4546242" cy="2137893"/>
          </a:xfrm>
          <a:prstGeom prst="wedgeEllipseCallout">
            <a:avLst>
              <a:gd name="adj1" fmla="val -50861"/>
              <a:gd name="adj2" fmla="val 89006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935909" y="1168396"/>
            <a:ext cx="393024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Qu’est ce que t’en penses de cette robe 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Atlas Va Adras Kelin Liboslar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97" t="7528" r="20385" b="6761"/>
          <a:stretch/>
        </p:blipFill>
        <p:spPr bwMode="auto">
          <a:xfrm>
            <a:off x="4866156" y="1181272"/>
            <a:ext cx="2571940" cy="5494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5173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43752" y="138500"/>
            <a:ext cx="654449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Exprimer un souhait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43751" y="784831"/>
            <a:ext cx="6544491" cy="646331"/>
          </a:xfrm>
          <a:prstGeom prst="rect">
            <a:avLst/>
          </a:prstGeom>
          <a:solidFill>
            <a:srgbClr val="02BE2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chemeClr val="bg1"/>
                </a:solidFill>
                <a:latin typeface="Comic Sans MS" pitchFamily="66" charset="0"/>
                <a:cs typeface="Arial" panose="020B0604020202020204" pitchFamily="34" charset="0"/>
              </a:rPr>
              <a:t>Conditionnel Présent</a:t>
            </a:r>
            <a:endParaRPr lang="ru-RU" sz="3600" b="1" dirty="0">
              <a:solidFill>
                <a:schemeClr val="bg1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79081" y="4108366"/>
            <a:ext cx="7239522" cy="1754326"/>
          </a:xfrm>
          <a:prstGeom prst="rect">
            <a:avLst/>
          </a:prstGeom>
          <a:solidFill>
            <a:schemeClr val="bg1"/>
          </a:solidFill>
          <a:ln w="38100">
            <a:solidFill>
              <a:srgbClr val="02BE2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F33D68"/>
                </a:solidFill>
                <a:latin typeface="Comic Sans MS" pitchFamily="66" charset="0"/>
                <a:cs typeface="Arial" panose="020B0604020202020204" pitchFamily="34" charset="0"/>
              </a:rPr>
              <a:t>Comment le former?</a:t>
            </a:r>
          </a:p>
          <a:p>
            <a:pPr algn="ctr"/>
            <a:endParaRPr lang="fr-FR" sz="3600" b="1" dirty="0" smtClean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  <a:p>
            <a:pPr algn="ctr"/>
            <a:r>
              <a:rPr lang="fr-FR" sz="3600" b="1" dirty="0" smtClean="0">
                <a:solidFill>
                  <a:srgbClr val="F33D68"/>
                </a:solidFill>
                <a:latin typeface="Comic Sans MS" pitchFamily="66" charset="0"/>
                <a:cs typeface="Arial" panose="020B0604020202020204" pitchFamily="34" charset="0"/>
              </a:rPr>
              <a:t>Quand et comment l’utiliser?</a:t>
            </a:r>
            <a:endParaRPr lang="ru-RU" sz="3600" b="1" dirty="0">
              <a:solidFill>
                <a:srgbClr val="F33D68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20087480">
            <a:off x="190727" y="2123433"/>
            <a:ext cx="3840326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Je voudrais un café s’il vous plaît.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35578" y="1468581"/>
            <a:ext cx="3840326" cy="23083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Pourriez-vous me prêter ce livre, s’il vous plaît?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429150">
            <a:off x="8372311" y="2062797"/>
            <a:ext cx="3706158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Auriez-vous l’heure s’il vous plaît.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1678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78039" y="196532"/>
            <a:ext cx="935605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Comment former le conditionnel présent?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78039" y="1186059"/>
            <a:ext cx="9356053" cy="646331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F33D68"/>
                </a:solidFill>
                <a:latin typeface="Comic Sans MS" pitchFamily="66" charset="0"/>
                <a:cs typeface="Arial" panose="020B0604020202020204" pitchFamily="34" charset="0"/>
              </a:rPr>
              <a:t>Formation des verbes reguliers</a:t>
            </a:r>
            <a:endParaRPr lang="ru-RU" sz="3600" b="1" dirty="0">
              <a:solidFill>
                <a:srgbClr val="F33D68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7555" y="3014859"/>
            <a:ext cx="239761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Infinitif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57256" y="3014858"/>
            <a:ext cx="669509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t</a:t>
            </a:r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erminaisons de l’imparfait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07185" y="3888476"/>
            <a:ext cx="2397617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-ais</a:t>
            </a:r>
          </a:p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-ais</a:t>
            </a:r>
          </a:p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-ait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36475" y="3888476"/>
            <a:ext cx="2397617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-ions</a:t>
            </a:r>
          </a:p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-iez</a:t>
            </a:r>
          </a:p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-aient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4" name="Плюс 3"/>
          <p:cNvSpPr/>
          <p:nvPr/>
        </p:nvSpPr>
        <p:spPr>
          <a:xfrm>
            <a:off x="3734873" y="3014858"/>
            <a:ext cx="669702" cy="646331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Левая фигурная скобка 4"/>
          <p:cNvSpPr/>
          <p:nvPr/>
        </p:nvSpPr>
        <p:spPr>
          <a:xfrm rot="5400000">
            <a:off x="8032536" y="2734205"/>
            <a:ext cx="407006" cy="2047742"/>
          </a:xfrm>
          <a:prstGeom prst="leftBrace">
            <a:avLst>
              <a:gd name="adj1" fmla="val 8333"/>
              <a:gd name="adj2" fmla="val 50625"/>
            </a:avLst>
          </a:prstGeom>
          <a:ln w="28575">
            <a:solidFill>
              <a:srgbClr val="EB45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053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6218" y="177137"/>
            <a:ext cx="654449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Manger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86218" y="1012117"/>
            <a:ext cx="654449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chemeClr val="accent2"/>
                </a:solidFill>
                <a:latin typeface="Comic Sans MS" pitchFamily="66" charset="0"/>
                <a:cs typeface="Arial" panose="020B0604020202020204" pitchFamily="34" charset="0"/>
              </a:rPr>
              <a:t>Conditionnel Présent</a:t>
            </a:r>
            <a:endParaRPr lang="ru-RU" sz="3600" b="1" dirty="0">
              <a:solidFill>
                <a:schemeClr val="accent2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2732" y="1658448"/>
            <a:ext cx="4857359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Je manger</a:t>
            </a:r>
            <a:r>
              <a:rPr lang="fr-FR" sz="3600" b="1" dirty="0">
                <a:solidFill>
                  <a:schemeClr val="accent2"/>
                </a:solidFill>
                <a:latin typeface="Comic Sans MS" pitchFamily="66" charset="0"/>
                <a:cs typeface="Arial" panose="020B0604020202020204" pitchFamily="34" charset="0"/>
              </a:rPr>
              <a:t>ais</a:t>
            </a:r>
          </a:p>
          <a:p>
            <a:pPr algn="ctr"/>
            <a:r>
              <a:rPr lang="fr-FR" sz="3600" b="1" dirty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Tu manger</a:t>
            </a:r>
            <a:r>
              <a:rPr lang="fr-FR" sz="3600" b="1" dirty="0">
                <a:solidFill>
                  <a:schemeClr val="accent2"/>
                </a:solidFill>
                <a:latin typeface="Comic Sans MS" pitchFamily="66" charset="0"/>
                <a:cs typeface="Arial" panose="020B0604020202020204" pitchFamily="34" charset="0"/>
              </a:rPr>
              <a:t>ais</a:t>
            </a:r>
          </a:p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Il manger</a:t>
            </a:r>
            <a:r>
              <a:rPr lang="fr-FR" sz="3600" b="1" dirty="0" smtClean="0">
                <a:solidFill>
                  <a:schemeClr val="accent2"/>
                </a:solidFill>
                <a:latin typeface="Comic Sans MS" pitchFamily="66" charset="0"/>
                <a:cs typeface="Arial" panose="020B0604020202020204" pitchFamily="34" charset="0"/>
              </a:rPr>
              <a:t>ait</a:t>
            </a:r>
            <a:endParaRPr lang="fr-FR" sz="3600" b="1" dirty="0">
              <a:solidFill>
                <a:schemeClr val="accent2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58463" y="1658448"/>
            <a:ext cx="4857359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Nous manger</a:t>
            </a:r>
            <a:r>
              <a:rPr lang="fr-FR" sz="3600" b="1" dirty="0" smtClean="0">
                <a:solidFill>
                  <a:schemeClr val="accent2"/>
                </a:solidFill>
                <a:latin typeface="Comic Sans MS" pitchFamily="66" charset="0"/>
                <a:cs typeface="Arial" panose="020B0604020202020204" pitchFamily="34" charset="0"/>
              </a:rPr>
              <a:t>ions</a:t>
            </a:r>
            <a:endParaRPr lang="fr-FR" sz="3600" b="1" dirty="0">
              <a:solidFill>
                <a:schemeClr val="accent2"/>
              </a:solidFill>
              <a:latin typeface="Comic Sans MS" pitchFamily="66" charset="0"/>
              <a:cs typeface="Arial" panose="020B0604020202020204" pitchFamily="34" charset="0"/>
            </a:endParaRPr>
          </a:p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Vous manger</a:t>
            </a:r>
            <a:r>
              <a:rPr lang="fr-FR" sz="3600" b="1" dirty="0" smtClean="0">
                <a:solidFill>
                  <a:schemeClr val="accent2"/>
                </a:solidFill>
                <a:latin typeface="Comic Sans MS" pitchFamily="66" charset="0"/>
                <a:cs typeface="Arial" panose="020B0604020202020204" pitchFamily="34" charset="0"/>
              </a:rPr>
              <a:t>iez</a:t>
            </a:r>
            <a:endParaRPr lang="fr-FR" sz="3600" b="1" dirty="0">
              <a:solidFill>
                <a:schemeClr val="accent2"/>
              </a:solidFill>
              <a:latin typeface="Comic Sans MS" pitchFamily="66" charset="0"/>
              <a:cs typeface="Arial" panose="020B0604020202020204" pitchFamily="34" charset="0"/>
            </a:endParaRPr>
          </a:p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Ils manger</a:t>
            </a:r>
            <a:r>
              <a:rPr lang="fr-FR" sz="3600" b="1" dirty="0" smtClean="0">
                <a:solidFill>
                  <a:schemeClr val="accent2"/>
                </a:solidFill>
                <a:latin typeface="Comic Sans MS" pitchFamily="66" charset="0"/>
                <a:cs typeface="Arial" panose="020B0604020202020204" pitchFamily="34" charset="0"/>
              </a:rPr>
              <a:t>aient</a:t>
            </a:r>
            <a:endParaRPr lang="fr-FR" sz="3600" b="1" dirty="0">
              <a:solidFill>
                <a:schemeClr val="accent2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86217" y="3581083"/>
            <a:ext cx="654449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Prendre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72731" y="4416063"/>
            <a:ext cx="4857359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Je </a:t>
            </a:r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prendr</a:t>
            </a:r>
            <a:r>
              <a:rPr lang="fr-FR" sz="3600" b="1" dirty="0" smtClean="0">
                <a:solidFill>
                  <a:schemeClr val="accent2"/>
                </a:solidFill>
                <a:latin typeface="Comic Sans MS" pitchFamily="66" charset="0"/>
                <a:cs typeface="Arial" panose="020B0604020202020204" pitchFamily="34" charset="0"/>
              </a:rPr>
              <a:t>ais</a:t>
            </a:r>
            <a:endParaRPr lang="fr-FR" sz="3600" b="1" dirty="0">
              <a:solidFill>
                <a:schemeClr val="accent2"/>
              </a:solidFill>
              <a:latin typeface="Comic Sans MS" pitchFamily="66" charset="0"/>
              <a:cs typeface="Arial" panose="020B0604020202020204" pitchFamily="34" charset="0"/>
            </a:endParaRPr>
          </a:p>
          <a:p>
            <a:pPr algn="ctr"/>
            <a:r>
              <a:rPr lang="fr-FR" sz="3600" b="1" dirty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Tu </a:t>
            </a:r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prendr</a:t>
            </a:r>
            <a:r>
              <a:rPr lang="fr-FR" sz="3600" b="1" dirty="0" smtClean="0">
                <a:solidFill>
                  <a:schemeClr val="accent2"/>
                </a:solidFill>
                <a:latin typeface="Comic Sans MS" pitchFamily="66" charset="0"/>
                <a:cs typeface="Arial" panose="020B0604020202020204" pitchFamily="34" charset="0"/>
              </a:rPr>
              <a:t>ais</a:t>
            </a:r>
            <a:endParaRPr lang="fr-FR" sz="3600" b="1" dirty="0">
              <a:solidFill>
                <a:schemeClr val="accent2"/>
              </a:solidFill>
              <a:latin typeface="Comic Sans MS" pitchFamily="66" charset="0"/>
              <a:cs typeface="Arial" panose="020B0604020202020204" pitchFamily="34" charset="0"/>
            </a:endParaRPr>
          </a:p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Il prendr</a:t>
            </a:r>
            <a:r>
              <a:rPr lang="fr-FR" sz="3600" b="1" dirty="0" smtClean="0">
                <a:solidFill>
                  <a:schemeClr val="accent2"/>
                </a:solidFill>
                <a:latin typeface="Comic Sans MS" pitchFamily="66" charset="0"/>
                <a:cs typeface="Arial" panose="020B0604020202020204" pitchFamily="34" charset="0"/>
              </a:rPr>
              <a:t>ait</a:t>
            </a:r>
            <a:endParaRPr lang="fr-FR" sz="3600" b="1" dirty="0">
              <a:solidFill>
                <a:schemeClr val="accent2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58463" y="4416063"/>
            <a:ext cx="4857359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Nous prendr</a:t>
            </a:r>
            <a:r>
              <a:rPr lang="fr-FR" sz="3600" b="1" dirty="0" smtClean="0">
                <a:solidFill>
                  <a:schemeClr val="accent2"/>
                </a:solidFill>
                <a:latin typeface="Comic Sans MS" pitchFamily="66" charset="0"/>
                <a:cs typeface="Arial" panose="020B0604020202020204" pitchFamily="34" charset="0"/>
              </a:rPr>
              <a:t>ions</a:t>
            </a:r>
            <a:endParaRPr lang="fr-FR" sz="3600" b="1" dirty="0">
              <a:solidFill>
                <a:schemeClr val="accent2"/>
              </a:solidFill>
              <a:latin typeface="Comic Sans MS" pitchFamily="66" charset="0"/>
              <a:cs typeface="Arial" panose="020B0604020202020204" pitchFamily="34" charset="0"/>
            </a:endParaRPr>
          </a:p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Vous prendr</a:t>
            </a:r>
            <a:r>
              <a:rPr lang="fr-FR" sz="3600" b="1" dirty="0" smtClean="0">
                <a:solidFill>
                  <a:schemeClr val="accent2"/>
                </a:solidFill>
                <a:latin typeface="Comic Sans MS" pitchFamily="66" charset="0"/>
                <a:cs typeface="Arial" panose="020B0604020202020204" pitchFamily="34" charset="0"/>
              </a:rPr>
              <a:t>iez</a:t>
            </a:r>
            <a:endParaRPr lang="fr-FR" sz="3600" b="1" dirty="0">
              <a:solidFill>
                <a:schemeClr val="accent2"/>
              </a:solidFill>
              <a:latin typeface="Comic Sans MS" pitchFamily="66" charset="0"/>
              <a:cs typeface="Arial" panose="020B0604020202020204" pitchFamily="34" charset="0"/>
            </a:endParaRPr>
          </a:p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Ils prendr</a:t>
            </a:r>
            <a:r>
              <a:rPr lang="fr-FR" sz="3600" b="1" dirty="0" smtClean="0">
                <a:solidFill>
                  <a:schemeClr val="accent2"/>
                </a:solidFill>
                <a:latin typeface="Comic Sans MS" pitchFamily="66" charset="0"/>
                <a:cs typeface="Arial" panose="020B0604020202020204" pitchFamily="34" charset="0"/>
              </a:rPr>
              <a:t>aient</a:t>
            </a:r>
            <a:endParaRPr lang="fr-FR" sz="3600" b="1" dirty="0">
              <a:solidFill>
                <a:schemeClr val="accent2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2" name="Умножение 1"/>
          <p:cNvSpPr/>
          <p:nvPr/>
        </p:nvSpPr>
        <p:spPr>
          <a:xfrm>
            <a:off x="6542467" y="3680709"/>
            <a:ext cx="437881" cy="474244"/>
          </a:xfrm>
          <a:prstGeom prst="mathMultiply">
            <a:avLst>
              <a:gd name="adj1" fmla="val 1352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813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6218" y="177137"/>
            <a:ext cx="654449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Aller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37904" y="857260"/>
            <a:ext cx="425643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chemeClr val="accent2"/>
                </a:solidFill>
                <a:latin typeface="Comic Sans MS" pitchFamily="66" charset="0"/>
                <a:cs typeface="Arial" panose="020B0604020202020204" pitchFamily="34" charset="0"/>
              </a:rPr>
              <a:t>Radical=ir-</a:t>
            </a:r>
            <a:endParaRPr lang="fr-FR" sz="3600" b="1" dirty="0">
              <a:solidFill>
                <a:schemeClr val="accent2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2730" y="1474751"/>
            <a:ext cx="4857359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J’ir</a:t>
            </a:r>
            <a:r>
              <a:rPr lang="fr-FR" sz="3600" b="1" dirty="0" smtClean="0">
                <a:solidFill>
                  <a:schemeClr val="accent2"/>
                </a:solidFill>
                <a:latin typeface="Comic Sans MS" pitchFamily="66" charset="0"/>
                <a:cs typeface="Arial" panose="020B0604020202020204" pitchFamily="34" charset="0"/>
              </a:rPr>
              <a:t>ais</a:t>
            </a:r>
            <a:endParaRPr lang="fr-FR" sz="3600" b="1" dirty="0">
              <a:solidFill>
                <a:schemeClr val="accent2"/>
              </a:solidFill>
              <a:latin typeface="Comic Sans MS" pitchFamily="66" charset="0"/>
              <a:cs typeface="Arial" panose="020B0604020202020204" pitchFamily="34" charset="0"/>
            </a:endParaRPr>
          </a:p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Tu ir</a:t>
            </a:r>
            <a:r>
              <a:rPr lang="fr-FR" sz="3600" b="1" dirty="0" smtClean="0">
                <a:solidFill>
                  <a:schemeClr val="accent2"/>
                </a:solidFill>
                <a:latin typeface="Comic Sans MS" pitchFamily="66" charset="0"/>
                <a:cs typeface="Arial" panose="020B0604020202020204" pitchFamily="34" charset="0"/>
              </a:rPr>
              <a:t>ais</a:t>
            </a:r>
            <a:endParaRPr lang="fr-FR" sz="3600" b="1" dirty="0">
              <a:solidFill>
                <a:schemeClr val="accent2"/>
              </a:solidFill>
              <a:latin typeface="Comic Sans MS" pitchFamily="66" charset="0"/>
              <a:cs typeface="Arial" panose="020B0604020202020204" pitchFamily="34" charset="0"/>
            </a:endParaRPr>
          </a:p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Il ir</a:t>
            </a:r>
            <a:r>
              <a:rPr lang="fr-FR" sz="3600" b="1" dirty="0" smtClean="0">
                <a:solidFill>
                  <a:schemeClr val="accent2"/>
                </a:solidFill>
                <a:latin typeface="Comic Sans MS" pitchFamily="66" charset="0"/>
                <a:cs typeface="Arial" panose="020B0604020202020204" pitchFamily="34" charset="0"/>
              </a:rPr>
              <a:t>ait</a:t>
            </a:r>
            <a:endParaRPr lang="fr-FR" sz="3600" b="1" dirty="0">
              <a:solidFill>
                <a:schemeClr val="accent2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58463" y="1474751"/>
            <a:ext cx="4857359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Nous ir</a:t>
            </a:r>
            <a:r>
              <a:rPr lang="fr-FR" sz="3600" b="1" dirty="0" smtClean="0">
                <a:solidFill>
                  <a:schemeClr val="accent2"/>
                </a:solidFill>
                <a:latin typeface="Comic Sans MS" pitchFamily="66" charset="0"/>
                <a:cs typeface="Arial" panose="020B0604020202020204" pitchFamily="34" charset="0"/>
              </a:rPr>
              <a:t>ions</a:t>
            </a:r>
            <a:endParaRPr lang="fr-FR" sz="3600" b="1" dirty="0">
              <a:solidFill>
                <a:schemeClr val="accent2"/>
              </a:solidFill>
              <a:latin typeface="Comic Sans MS" pitchFamily="66" charset="0"/>
              <a:cs typeface="Arial" panose="020B0604020202020204" pitchFamily="34" charset="0"/>
            </a:endParaRPr>
          </a:p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Vous ir</a:t>
            </a:r>
            <a:r>
              <a:rPr lang="fr-FR" sz="3600" b="1" dirty="0" smtClean="0">
                <a:solidFill>
                  <a:schemeClr val="accent2"/>
                </a:solidFill>
                <a:latin typeface="Comic Sans MS" pitchFamily="66" charset="0"/>
                <a:cs typeface="Arial" panose="020B0604020202020204" pitchFamily="34" charset="0"/>
              </a:rPr>
              <a:t>iez</a:t>
            </a:r>
            <a:endParaRPr lang="fr-FR" sz="3600" b="1" dirty="0">
              <a:solidFill>
                <a:schemeClr val="accent2"/>
              </a:solidFill>
              <a:latin typeface="Comic Sans MS" pitchFamily="66" charset="0"/>
              <a:cs typeface="Arial" panose="020B0604020202020204" pitchFamily="34" charset="0"/>
            </a:endParaRPr>
          </a:p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Ils ir</a:t>
            </a:r>
            <a:r>
              <a:rPr lang="fr-FR" sz="3600" b="1" dirty="0" smtClean="0">
                <a:solidFill>
                  <a:schemeClr val="accent2"/>
                </a:solidFill>
                <a:latin typeface="Comic Sans MS" pitchFamily="66" charset="0"/>
                <a:cs typeface="Arial" panose="020B0604020202020204" pitchFamily="34" charset="0"/>
              </a:rPr>
              <a:t>aient</a:t>
            </a:r>
            <a:endParaRPr lang="fr-FR" sz="3600" b="1" dirty="0">
              <a:solidFill>
                <a:schemeClr val="accent2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19792" y="3200237"/>
            <a:ext cx="1009265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F33D68"/>
                </a:solidFill>
                <a:latin typeface="Comic Sans MS" pitchFamily="66" charset="0"/>
                <a:cs typeface="Arial" panose="020B0604020202020204" pitchFamily="34" charset="0"/>
              </a:rPr>
              <a:t>Formation des principaux verbes irreguliers</a:t>
            </a:r>
            <a:endParaRPr lang="ru-RU" sz="3600" b="1" dirty="0">
              <a:solidFill>
                <a:srgbClr val="F33D68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4698" y="3880360"/>
            <a:ext cx="4857359" cy="286232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Aller </a:t>
            </a:r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   j’</a:t>
            </a:r>
            <a:r>
              <a:rPr lang="fr-FR" sz="3600" b="1" dirty="0" smtClean="0">
                <a:solidFill>
                  <a:srgbClr val="F33D68"/>
                </a:solidFill>
                <a:latin typeface="Comic Sans MS" pitchFamily="66" charset="0"/>
                <a:cs typeface="Arial" panose="020B0604020202020204" pitchFamily="34" charset="0"/>
              </a:rPr>
              <a:t>ir</a:t>
            </a:r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ais</a:t>
            </a:r>
            <a:endParaRPr lang="fr-FR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  <a:p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Avoir    j’</a:t>
            </a:r>
            <a:r>
              <a:rPr lang="fr-FR" sz="3600" b="1" dirty="0" smtClean="0">
                <a:solidFill>
                  <a:srgbClr val="F33D68"/>
                </a:solidFill>
                <a:latin typeface="Comic Sans MS" pitchFamily="66" charset="0"/>
                <a:cs typeface="Arial" panose="020B0604020202020204" pitchFamily="34" charset="0"/>
              </a:rPr>
              <a:t>aur</a:t>
            </a:r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ais</a:t>
            </a:r>
            <a:endParaRPr lang="fr-FR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  <a:p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Vouloir  je </a:t>
            </a:r>
            <a:r>
              <a:rPr lang="fr-FR" sz="3600" b="1" dirty="0" smtClean="0">
                <a:solidFill>
                  <a:srgbClr val="F33D68"/>
                </a:solidFill>
                <a:latin typeface="Comic Sans MS" pitchFamily="66" charset="0"/>
                <a:cs typeface="Arial" panose="020B0604020202020204" pitchFamily="34" charset="0"/>
              </a:rPr>
              <a:t>voudr</a:t>
            </a:r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ais</a:t>
            </a:r>
            <a:endParaRPr lang="fr-FR" sz="3600" b="1" dirty="0" smtClean="0">
              <a:solidFill>
                <a:schemeClr val="accent2"/>
              </a:solidFill>
              <a:latin typeface="Comic Sans MS" pitchFamily="66" charset="0"/>
              <a:cs typeface="Arial" panose="020B0604020202020204" pitchFamily="34" charset="0"/>
            </a:endParaRPr>
          </a:p>
          <a:p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Pouvoir  je </a:t>
            </a:r>
            <a:r>
              <a:rPr lang="fr-FR" sz="3600" b="1" dirty="0" smtClean="0">
                <a:solidFill>
                  <a:srgbClr val="F33D68"/>
                </a:solidFill>
                <a:latin typeface="Comic Sans MS" pitchFamily="66" charset="0"/>
                <a:cs typeface="Arial" panose="020B0604020202020204" pitchFamily="34" charset="0"/>
              </a:rPr>
              <a:t>pourr</a:t>
            </a:r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ais</a:t>
            </a:r>
            <a:endParaRPr lang="fr-FR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  <a:p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Devoir   je </a:t>
            </a:r>
            <a:r>
              <a:rPr lang="fr-FR" sz="3600" b="1" dirty="0" smtClean="0">
                <a:solidFill>
                  <a:srgbClr val="F33D68"/>
                </a:solidFill>
                <a:latin typeface="Comic Sans MS" pitchFamily="66" charset="0"/>
                <a:cs typeface="Arial" panose="020B0604020202020204" pitchFamily="34" charset="0"/>
              </a:rPr>
              <a:t>devr</a:t>
            </a:r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ais</a:t>
            </a:r>
            <a:endParaRPr lang="fr-FR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91421" y="3880360"/>
            <a:ext cx="4857359" cy="286232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Falloir   il </a:t>
            </a:r>
            <a:r>
              <a:rPr lang="fr-FR" sz="3600" b="1" dirty="0" smtClean="0">
                <a:solidFill>
                  <a:srgbClr val="F33D68"/>
                </a:solidFill>
                <a:latin typeface="Comic Sans MS" pitchFamily="66" charset="0"/>
                <a:cs typeface="Arial" panose="020B0604020202020204" pitchFamily="34" charset="0"/>
              </a:rPr>
              <a:t>faudr</a:t>
            </a:r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ais</a:t>
            </a:r>
            <a:endParaRPr lang="fr-FR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  <a:p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Tenir    je </a:t>
            </a:r>
            <a:r>
              <a:rPr lang="fr-FR" sz="3600" b="1" dirty="0" smtClean="0">
                <a:solidFill>
                  <a:srgbClr val="F33D68"/>
                </a:solidFill>
                <a:latin typeface="Comic Sans MS" pitchFamily="66" charset="0"/>
                <a:cs typeface="Arial" panose="020B0604020202020204" pitchFamily="34" charset="0"/>
              </a:rPr>
              <a:t>tiendr</a:t>
            </a:r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ais</a:t>
            </a:r>
            <a:endParaRPr lang="fr-FR" sz="3600" b="1" dirty="0" smtClean="0">
              <a:solidFill>
                <a:schemeClr val="accent2"/>
              </a:solidFill>
              <a:latin typeface="Comic Sans MS" pitchFamily="66" charset="0"/>
              <a:cs typeface="Arial" panose="020B0604020202020204" pitchFamily="34" charset="0"/>
            </a:endParaRPr>
          </a:p>
          <a:p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Venir    je </a:t>
            </a:r>
            <a:r>
              <a:rPr lang="fr-FR" sz="3600" b="1" dirty="0" smtClean="0">
                <a:solidFill>
                  <a:srgbClr val="F33D68"/>
                </a:solidFill>
                <a:latin typeface="Comic Sans MS" pitchFamily="66" charset="0"/>
                <a:cs typeface="Arial" panose="020B0604020202020204" pitchFamily="34" charset="0"/>
              </a:rPr>
              <a:t>viendr</a:t>
            </a:r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ais</a:t>
            </a:r>
            <a:endParaRPr lang="fr-FR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  <a:p>
            <a:r>
              <a:rPr lang="fr-FR" sz="3600" b="1" dirty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V</a:t>
            </a:r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oir     je </a:t>
            </a:r>
            <a:r>
              <a:rPr lang="fr-FR" sz="3600" b="1" dirty="0">
                <a:solidFill>
                  <a:srgbClr val="F33D68"/>
                </a:solidFill>
                <a:latin typeface="Comic Sans MS" pitchFamily="66" charset="0"/>
                <a:cs typeface="Arial" panose="020B0604020202020204" pitchFamily="34" charset="0"/>
              </a:rPr>
              <a:t>verr</a:t>
            </a:r>
            <a:r>
              <a:rPr lang="fr-FR" sz="3600" b="1" dirty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ais</a:t>
            </a:r>
          </a:p>
          <a:p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Être    je </a:t>
            </a:r>
            <a:r>
              <a:rPr lang="fr-FR" sz="3600" b="1" dirty="0" smtClean="0">
                <a:solidFill>
                  <a:srgbClr val="F33D68"/>
                </a:solidFill>
                <a:latin typeface="Comic Sans MS" pitchFamily="66" charset="0"/>
                <a:cs typeface="Arial" panose="020B0604020202020204" pitchFamily="34" charset="0"/>
              </a:rPr>
              <a:t>ser</a:t>
            </a:r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ais</a:t>
            </a:r>
            <a:endParaRPr lang="fr-FR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1614152" y="4127953"/>
            <a:ext cx="321972" cy="1545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1689279" y="4660004"/>
            <a:ext cx="321972" cy="1545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1886755" y="5280770"/>
            <a:ext cx="321972" cy="1545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1936124" y="5824262"/>
            <a:ext cx="321972" cy="1545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1886755" y="6352167"/>
            <a:ext cx="321972" cy="1545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>
            <a:off x="8165170" y="4127953"/>
            <a:ext cx="321972" cy="1545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8165170" y="4660004"/>
            <a:ext cx="321972" cy="1545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>
            <a:off x="8165170" y="5203496"/>
            <a:ext cx="321972" cy="1545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>
            <a:off x="8023467" y="5818542"/>
            <a:ext cx="321972" cy="1545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23"/>
          <p:cNvSpPr/>
          <p:nvPr/>
        </p:nvSpPr>
        <p:spPr>
          <a:xfrm>
            <a:off x="8004184" y="6330161"/>
            <a:ext cx="321972" cy="1545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740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1820" y="190016"/>
            <a:ext cx="11539470" cy="646331"/>
          </a:xfrm>
          <a:prstGeom prst="rect">
            <a:avLst/>
          </a:prstGeom>
          <a:solidFill>
            <a:schemeClr val="bg1"/>
          </a:solidFill>
          <a:ln w="38100">
            <a:solidFill>
              <a:srgbClr val="EB45B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Quand et comment utiliser le conditionnel présent?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1820" y="1102269"/>
            <a:ext cx="11539470" cy="5139869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fr-FR" sz="32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pour exprimer un désir, un souhait, un rêve</a:t>
            </a:r>
          </a:p>
          <a:p>
            <a:pPr algn="ctr"/>
            <a:r>
              <a:rPr lang="fr-FR" sz="3600" b="1" dirty="0" smtClean="0">
                <a:solidFill>
                  <a:srgbClr val="0070C0"/>
                </a:solidFill>
                <a:latin typeface="Comic Sans MS" pitchFamily="66" charset="0"/>
                <a:cs typeface="Arial" panose="020B0604020202020204" pitchFamily="34" charset="0"/>
              </a:rPr>
              <a:t>J’</a:t>
            </a:r>
            <a:r>
              <a:rPr lang="fr-FR" sz="3600" b="1" dirty="0" smtClean="0">
                <a:solidFill>
                  <a:srgbClr val="F33D68"/>
                </a:solidFill>
                <a:latin typeface="Comic Sans MS" pitchFamily="66" charset="0"/>
                <a:cs typeface="Arial" panose="020B0604020202020204" pitchFamily="34" charset="0"/>
              </a:rPr>
              <a:t>aimerais</a:t>
            </a:r>
            <a:r>
              <a:rPr lang="fr-FR" sz="3600" b="1" dirty="0" smtClean="0">
                <a:solidFill>
                  <a:srgbClr val="0070C0"/>
                </a:solidFill>
                <a:latin typeface="Comic Sans MS" pitchFamily="66" charset="0"/>
                <a:cs typeface="Arial" panose="020B0604020202020204" pitchFamily="34" charset="0"/>
              </a:rPr>
              <a:t> partir cet été en France.</a:t>
            </a:r>
          </a:p>
          <a:p>
            <a:pPr algn="ctr"/>
            <a:r>
              <a:rPr lang="fr-FR" sz="3600" b="1" dirty="0" smtClean="0">
                <a:solidFill>
                  <a:srgbClr val="0070C0"/>
                </a:solidFill>
                <a:latin typeface="Comic Sans MS" pitchFamily="66" charset="0"/>
                <a:cs typeface="Arial" panose="020B0604020202020204" pitchFamily="34" charset="0"/>
              </a:rPr>
              <a:t>Il </a:t>
            </a:r>
            <a:r>
              <a:rPr lang="fr-FR" sz="3600" b="1" dirty="0" smtClean="0">
                <a:solidFill>
                  <a:srgbClr val="F33D68"/>
                </a:solidFill>
                <a:latin typeface="Comic Sans MS" pitchFamily="66" charset="0"/>
                <a:cs typeface="Arial" panose="020B0604020202020204" pitchFamily="34" charset="0"/>
              </a:rPr>
              <a:t>aimerait</a:t>
            </a:r>
            <a:r>
              <a:rPr lang="fr-FR" sz="3600" b="1" dirty="0" smtClean="0">
                <a:solidFill>
                  <a:srgbClr val="0070C0"/>
                </a:solidFill>
                <a:latin typeface="Comic Sans MS" pitchFamily="66" charset="0"/>
                <a:cs typeface="Arial" panose="020B0604020202020204" pitchFamily="34" charset="0"/>
              </a:rPr>
              <a:t> devenir pianiste.</a:t>
            </a:r>
          </a:p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fr-FR" sz="32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pour exprimer une éventualité, une possibilité</a:t>
            </a:r>
          </a:p>
          <a:p>
            <a:pPr algn="ctr"/>
            <a:r>
              <a:rPr lang="fr-FR" sz="3200" b="1" dirty="0" smtClean="0">
                <a:solidFill>
                  <a:srgbClr val="0070C0"/>
                </a:solidFill>
                <a:latin typeface="Comic Sans MS" pitchFamily="66" charset="0"/>
                <a:cs typeface="Arial" panose="020B0604020202020204" pitchFamily="34" charset="0"/>
              </a:rPr>
              <a:t>Tu </a:t>
            </a:r>
            <a:r>
              <a:rPr lang="fr-FR" sz="3200" b="1" dirty="0" smtClean="0">
                <a:solidFill>
                  <a:srgbClr val="F33D68"/>
                </a:solidFill>
                <a:latin typeface="Comic Sans MS" pitchFamily="66" charset="0"/>
                <a:cs typeface="Arial" panose="020B0604020202020204" pitchFamily="34" charset="0"/>
              </a:rPr>
              <a:t>serais</a:t>
            </a:r>
            <a:r>
              <a:rPr lang="fr-FR" sz="3200" b="1" dirty="0" smtClean="0">
                <a:solidFill>
                  <a:srgbClr val="0070C0"/>
                </a:solidFill>
                <a:latin typeface="Comic Sans MS" pitchFamily="66" charset="0"/>
                <a:cs typeface="Arial" panose="020B0604020202020204" pitchFamily="34" charset="0"/>
              </a:rPr>
              <a:t> capable de diriger cette orchestre.</a:t>
            </a:r>
          </a:p>
          <a:p>
            <a:pPr algn="ctr"/>
            <a:r>
              <a:rPr lang="fr-FR" sz="3200" b="1" dirty="0" smtClean="0">
                <a:solidFill>
                  <a:srgbClr val="0070C0"/>
                </a:solidFill>
                <a:latin typeface="Comic Sans MS" pitchFamily="66" charset="0"/>
                <a:cs typeface="Arial" panose="020B0604020202020204" pitchFamily="34" charset="0"/>
              </a:rPr>
              <a:t>On </a:t>
            </a:r>
            <a:r>
              <a:rPr lang="fr-FR" sz="3200" b="1" dirty="0" smtClean="0">
                <a:solidFill>
                  <a:srgbClr val="F33D68"/>
                </a:solidFill>
                <a:latin typeface="Comic Sans MS" pitchFamily="66" charset="0"/>
                <a:cs typeface="Arial" panose="020B0604020202020204" pitchFamily="34" charset="0"/>
              </a:rPr>
              <a:t>pourrait</a:t>
            </a:r>
            <a:r>
              <a:rPr lang="fr-FR" sz="3200" b="1" dirty="0" smtClean="0">
                <a:solidFill>
                  <a:srgbClr val="0070C0"/>
                </a:solidFill>
                <a:latin typeface="Comic Sans MS" pitchFamily="66" charset="0"/>
                <a:cs typeface="Arial" panose="020B0604020202020204" pitchFamily="34" charset="0"/>
              </a:rPr>
              <a:t> louer une maison au bord de la mer cet été?</a:t>
            </a:r>
            <a:endParaRPr lang="fr-FR" sz="3200" b="1" dirty="0">
              <a:solidFill>
                <a:srgbClr val="0070C0"/>
              </a:solidFill>
              <a:latin typeface="Comic Sans MS" pitchFamily="66" charset="0"/>
              <a:cs typeface="Arial" panose="020B0604020202020204" pitchFamily="34" charset="0"/>
            </a:endParaRPr>
          </a:p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fr-FR" sz="32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pour demander quelque chose polimment</a:t>
            </a:r>
          </a:p>
          <a:p>
            <a:pPr algn="ctr"/>
            <a:r>
              <a:rPr lang="fr-FR" sz="3200" b="1" dirty="0" smtClean="0">
                <a:solidFill>
                  <a:srgbClr val="F33D68"/>
                </a:solidFill>
                <a:latin typeface="Comic Sans MS" pitchFamily="66" charset="0"/>
                <a:cs typeface="Arial" panose="020B0604020202020204" pitchFamily="34" charset="0"/>
              </a:rPr>
              <a:t>Pourriez</a:t>
            </a:r>
            <a:r>
              <a:rPr lang="fr-FR" sz="3200" b="1" dirty="0" smtClean="0">
                <a:solidFill>
                  <a:srgbClr val="0070C0"/>
                </a:solidFill>
                <a:latin typeface="Comic Sans MS" pitchFamily="66" charset="0"/>
                <a:cs typeface="Arial" panose="020B0604020202020204" pitchFamily="34" charset="0"/>
              </a:rPr>
              <a:t>-vous m’apporter un café s’il vous plaît?</a:t>
            </a:r>
          </a:p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fr-FR" sz="32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pour donner une information, sans certitude</a:t>
            </a:r>
          </a:p>
          <a:p>
            <a:pPr algn="ctr"/>
            <a:r>
              <a:rPr lang="fr-FR" sz="3200" b="1" dirty="0" smtClean="0">
                <a:solidFill>
                  <a:srgbClr val="0070C0"/>
                </a:solidFill>
                <a:latin typeface="Comic Sans MS" pitchFamily="66" charset="0"/>
                <a:cs typeface="Arial" panose="020B0604020202020204" pitchFamily="34" charset="0"/>
              </a:rPr>
              <a:t>D’après les témoins, il y </a:t>
            </a:r>
            <a:r>
              <a:rPr lang="fr-FR" sz="3200" b="1" dirty="0" smtClean="0">
                <a:solidFill>
                  <a:srgbClr val="F33D68"/>
                </a:solidFill>
                <a:latin typeface="Comic Sans MS" pitchFamily="66" charset="0"/>
                <a:cs typeface="Arial" panose="020B0604020202020204" pitchFamily="34" charset="0"/>
              </a:rPr>
              <a:t>aurait </a:t>
            </a:r>
            <a:r>
              <a:rPr lang="fr-FR" sz="3200" b="1" dirty="0" smtClean="0">
                <a:solidFill>
                  <a:srgbClr val="0070C0"/>
                </a:solidFill>
                <a:latin typeface="Comic Sans MS" pitchFamily="66" charset="0"/>
                <a:cs typeface="Arial" panose="020B0604020202020204" pitchFamily="34" charset="0"/>
              </a:rPr>
              <a:t>des bléssés</a:t>
            </a:r>
            <a:endParaRPr lang="ru-RU" sz="3200" b="1" dirty="0">
              <a:solidFill>
                <a:srgbClr val="0070C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671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39091" y="187628"/>
            <a:ext cx="771539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Exemple: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Génie De Lampe De Dessin Animé. Illustration Stock - Illustration du animé,  dessin: 268866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9105" y="1184856"/>
            <a:ext cx="4356246" cy="5400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477295" y="1062807"/>
            <a:ext cx="8564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b="1" dirty="0" smtClean="0">
                <a:latin typeface="French Script MT" panose="03020402040607040605" pitchFamily="66" charset="0"/>
              </a:rPr>
              <a:t>Je voudrais avoir une baguette magique.</a:t>
            </a:r>
            <a:endParaRPr lang="ru-RU" sz="5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556973" y="2108186"/>
            <a:ext cx="763502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dirty="0" smtClean="0">
                <a:latin typeface="French Script MT" panose="03020402040607040605" pitchFamily="66" charset="0"/>
              </a:rPr>
              <a:t>Je voudrais être une chanteuse très connue.</a:t>
            </a:r>
            <a:endParaRPr lang="ru-RU" sz="5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546036" y="3984561"/>
            <a:ext cx="76350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dirty="0" smtClean="0">
                <a:latin typeface="French Script MT" panose="03020402040607040605" pitchFamily="66" charset="0"/>
              </a:rPr>
              <a:t>Je voudrais acheter une robe de soirée.</a:t>
            </a:r>
            <a:endParaRPr lang="ru-RU" sz="5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942007" y="5096666"/>
            <a:ext cx="76350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dirty="0" smtClean="0">
                <a:latin typeface="French Script MT" panose="03020402040607040605" pitchFamily="66" charset="0"/>
              </a:rPr>
              <a:t>Je voudrais devenir un bon médecin.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1119362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5882"/>
            <a:ext cx="12192000" cy="11769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44964" y="155306"/>
            <a:ext cx="11902072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Devoir: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4964" y="1173512"/>
            <a:ext cx="11902072" cy="138403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just"/>
            <a:r>
              <a:rPr lang="fr-FR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Composez des phrases au Conditionnel présent utilisant la construction « Je voudrais... »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Génie De Lampe De Dessin Animé. Illustration Stock - Illustration du animé,  dessin: 268866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4590" y="2557542"/>
            <a:ext cx="3291996" cy="4080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62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Текст 1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525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0563" y="207932"/>
            <a:ext cx="499983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Aujourd’hui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05534" y="207932"/>
            <a:ext cx="5380216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avec vous on va ...</a:t>
            </a:r>
          </a:p>
        </p:txBody>
      </p:sp>
      <p:sp>
        <p:nvSpPr>
          <p:cNvPr id="9" name="Google Shape;956;p38"/>
          <p:cNvSpPr/>
          <p:nvPr/>
        </p:nvSpPr>
        <p:spPr>
          <a:xfrm rot="17495056">
            <a:off x="146039" y="741517"/>
            <a:ext cx="653353" cy="758250"/>
          </a:xfrm>
          <a:custGeom>
            <a:avLst/>
            <a:gdLst/>
            <a:ahLst/>
            <a:cxnLst/>
            <a:rect l="l" t="t" r="r" b="b"/>
            <a:pathLst>
              <a:path w="17958" h="17909" extrusionOk="0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402722" y="1537756"/>
            <a:ext cx="1161388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</a:t>
            </a: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s’exprimer: </a:t>
            </a:r>
          </a:p>
          <a:p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parler de ses préférences à </a:t>
            </a: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 </a:t>
            </a: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vêtements</a:t>
            </a:r>
            <a:endParaRPr lang="fr-FR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aider à qn à choisir </a:t>
            </a: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</a:t>
            </a: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vêtements</a:t>
            </a:r>
            <a:endParaRPr lang="fr-FR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exprimer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souhait</a:t>
            </a:r>
            <a:endParaRPr lang="fr-FR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donner des conseils sur la mode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</a:t>
            </a: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découvrir</a:t>
            </a:r>
          </a:p>
          <a:p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Conditionnel de politesse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regarder une vidéo</a:t>
            </a:r>
          </a:p>
        </p:txBody>
      </p:sp>
      <p:sp>
        <p:nvSpPr>
          <p:cNvPr id="12290" name="AutoShape 2" descr="Des chercheurs recommandent la vaccination contre la rougeole avant l'entrée  à l'école | Radio-Canada.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Des chercheurs recommandent la vaccination contre la rougeole avant l'entrée  à l'école | Radio-Canada.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Picture 2" descr="Magicienne - Déguisement magicien - DÉGUISEMENTS ENFANT - Au Cotillon  Moder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2151" y="2635785"/>
            <a:ext cx="2394440" cy="4222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5173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6218" y="177137"/>
            <a:ext cx="654449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Devinez de quoi s’agit-il?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7526" y="1080476"/>
            <a:ext cx="10320271" cy="5201424"/>
          </a:xfrm>
          <a:prstGeom prst="rect">
            <a:avLst/>
          </a:prstGeom>
          <a:ln w="381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Mon premier est </a:t>
            </a:r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un animal </a:t>
            </a:r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domestique.</a:t>
            </a:r>
          </a:p>
          <a:p>
            <a:pPr algn="ctr"/>
            <a:r>
              <a:rPr lang="fr-FR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</a:t>
            </a:r>
          </a:p>
          <a:p>
            <a:endParaRPr lang="fr-FR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Mon </a:t>
            </a:r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second recouvre </a:t>
            </a:r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tout le </a:t>
            </a:r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corps</a:t>
            </a:r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r-F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peau</a:t>
            </a:r>
          </a:p>
          <a:p>
            <a:endParaRPr lang="fr-F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On </a:t>
            </a:r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porte mon tout sur la tête</a:t>
            </a:r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fr-FR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4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  <a:r>
              <a:rPr lang="fr-FR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CHAPEAU</a:t>
            </a:r>
            <a:endParaRPr lang="ru-RU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Les diarrhées aiguës chez le chat - WanimoVét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2180" y="952256"/>
            <a:ext cx="1417058" cy="1417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Quiz La peau | Santé, Anatomi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7446" y="2369314"/>
            <a:ext cx="2122084" cy="1370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hapeau de randonnée en montagne Trek 100 - Décathlon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2" t="12827" r="2599" b="12469"/>
          <a:stretch/>
        </p:blipFill>
        <p:spPr bwMode="auto">
          <a:xfrm>
            <a:off x="8622180" y="3788181"/>
            <a:ext cx="1792378" cy="1417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250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6218" y="177137"/>
            <a:ext cx="654449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Devinez de quoi s’agit-il?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7526" y="1080476"/>
            <a:ext cx="10320271" cy="769441"/>
          </a:xfrm>
          <a:prstGeom prst="rect">
            <a:avLst/>
          </a:prstGeom>
          <a:ln w="381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endParaRPr lang="ru-RU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3110" y="1080476"/>
            <a:ext cx="1052633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Mon premier est une lettre </a:t>
            </a:r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de l’alphabet</a:t>
            </a:r>
          </a:p>
          <a:p>
            <a:pPr algn="ctr"/>
            <a:r>
              <a:rPr lang="fr-FR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 V »</a:t>
            </a:r>
            <a:endParaRPr lang="fr-FR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Mon </a:t>
            </a:r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second est un pronom personnel</a:t>
            </a:r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fr-FR" sz="6000" b="1" dirty="0" smtClean="0">
              <a:solidFill>
                <a:srgbClr val="FF0000"/>
              </a:solidFill>
              <a:latin typeface="French Script MT" panose="03020402040607040605" pitchFamily="66" charset="0"/>
              <a:cs typeface="Arial" panose="020B0604020202020204" pitchFamily="34" charset="0"/>
            </a:endParaRPr>
          </a:p>
          <a:p>
            <a:pPr algn="ctr"/>
            <a:r>
              <a:rPr lang="fr-FR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 Te »</a:t>
            </a:r>
          </a:p>
          <a:p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Mon </a:t>
            </a:r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troisième ne dit pas vrai</a:t>
            </a:r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                     </a:t>
            </a:r>
            <a:endParaRPr lang="fr-F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fr-FR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mentir</a:t>
            </a:r>
          </a:p>
          <a:p>
            <a:endParaRPr lang="fr-F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Je </a:t>
            </a:r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porte tout sur moi</a:t>
            </a:r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fr-FR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VÊTEMENTS</a:t>
            </a:r>
            <a:endParaRPr lang="ru-RU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Lettre V, activités pour enfants | Educatou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82" b="8691"/>
          <a:stretch/>
        </p:blipFill>
        <p:spPr bwMode="auto">
          <a:xfrm>
            <a:off x="8858967" y="823468"/>
            <a:ext cx="1476375" cy="1545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L'enfant et le menson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82" t="10141" r="12149" b="15944"/>
          <a:stretch/>
        </p:blipFill>
        <p:spPr bwMode="auto">
          <a:xfrm>
            <a:off x="8606754" y="3056918"/>
            <a:ext cx="1941043" cy="1883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Les Français achètent de moins en moins de vêtements neuf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8801" y="4940533"/>
            <a:ext cx="2630642" cy="1755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240793" y="2368933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0" b="1" dirty="0">
                <a:solidFill>
                  <a:srgbClr val="002060"/>
                </a:solidFill>
                <a:latin typeface="French Script MT" panose="03020402040607040605" pitchFamily="66" charset="0"/>
                <a:cs typeface="Arial" panose="020B0604020202020204" pitchFamily="34" charset="0"/>
              </a:rPr>
              <a:t>Te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278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3025" y="929978"/>
            <a:ext cx="118697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000" b="1" dirty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Laurence:</a:t>
            </a:r>
            <a:r>
              <a:rPr lang="fr-FR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000" dirty="0">
                <a:latin typeface="Arial" panose="020B0604020202020204" pitchFamily="34" charset="0"/>
                <a:cs typeface="Arial" panose="020B0604020202020204" pitchFamily="34" charset="0"/>
              </a:rPr>
              <a:t>Sylvie, regarde, comment </a:t>
            </a:r>
            <a:r>
              <a:rPr lang="fr-FR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tu trouves </a:t>
            </a:r>
            <a:r>
              <a:rPr lang="fr-FR" sz="3000" dirty="0">
                <a:latin typeface="Arial" panose="020B0604020202020204" pitchFamily="34" charset="0"/>
                <a:cs typeface="Arial" panose="020B0604020202020204" pitchFamily="34" charset="0"/>
              </a:rPr>
              <a:t>ce pull?</a:t>
            </a:r>
          </a:p>
          <a:p>
            <a:r>
              <a:rPr lang="fr-FR" sz="30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Sylvie:</a:t>
            </a:r>
            <a:r>
              <a:rPr lang="fr-FR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000" dirty="0">
                <a:latin typeface="Arial" panose="020B0604020202020204" pitchFamily="34" charset="0"/>
                <a:cs typeface="Arial" panose="020B0604020202020204" pitchFamily="34" charset="0"/>
              </a:rPr>
              <a:t>Super! C’est à la mode. Où </a:t>
            </a:r>
            <a:r>
              <a:rPr lang="fr-FR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est-ce que </a:t>
            </a:r>
            <a:r>
              <a:rPr lang="fr-FR" sz="3000" dirty="0">
                <a:latin typeface="Arial" panose="020B0604020202020204" pitchFamily="34" charset="0"/>
                <a:cs typeface="Arial" panose="020B0604020202020204" pitchFamily="34" charset="0"/>
              </a:rPr>
              <a:t>tu l’as acheté?</a:t>
            </a:r>
          </a:p>
          <a:p>
            <a:r>
              <a:rPr lang="fr-FR" sz="3000" b="1" dirty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Laurence:</a:t>
            </a:r>
            <a:r>
              <a:rPr lang="fr-FR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000" dirty="0">
                <a:latin typeface="Arial" panose="020B0604020202020204" pitchFamily="34" charset="0"/>
                <a:cs typeface="Arial" panose="020B0604020202020204" pitchFamily="34" charset="0"/>
              </a:rPr>
              <a:t>Dans un grand magasin.</a:t>
            </a:r>
          </a:p>
          <a:p>
            <a:r>
              <a:rPr lang="fr-FR" sz="30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Sylvie:</a:t>
            </a:r>
            <a:r>
              <a:rPr lang="fr-FR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000" dirty="0">
                <a:latin typeface="Arial" panose="020B0604020202020204" pitchFamily="34" charset="0"/>
                <a:cs typeface="Arial" panose="020B0604020202020204" pitchFamily="34" charset="0"/>
              </a:rPr>
              <a:t>Pourquoi as-tu choisi le noir?</a:t>
            </a:r>
          </a:p>
          <a:p>
            <a:r>
              <a:rPr lang="fr-FR" sz="3000" b="1" dirty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Laurence:</a:t>
            </a:r>
            <a:r>
              <a:rPr lang="fr-FR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000" dirty="0">
                <a:latin typeface="Arial" panose="020B0604020202020204" pitchFamily="34" charset="0"/>
                <a:cs typeface="Arial" panose="020B0604020202020204" pitchFamily="34" charset="0"/>
              </a:rPr>
              <a:t>Cette couleur me plaît. Je préfère</a:t>
            </a:r>
          </a:p>
          <a:p>
            <a:r>
              <a:rPr lang="fr-FR" sz="3000" dirty="0">
                <a:latin typeface="Arial" panose="020B0604020202020204" pitchFamily="34" charset="0"/>
                <a:cs typeface="Arial" panose="020B0604020202020204" pitchFamily="34" charset="0"/>
              </a:rPr>
              <a:t>les vêtements sombres.</a:t>
            </a:r>
          </a:p>
          <a:p>
            <a:r>
              <a:rPr lang="fr-FR" sz="30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Sylvie:</a:t>
            </a:r>
            <a:r>
              <a:rPr lang="fr-FR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000" dirty="0">
                <a:latin typeface="Arial" panose="020B0604020202020204" pitchFamily="34" charset="0"/>
                <a:cs typeface="Arial" panose="020B0604020202020204" pitchFamily="34" charset="0"/>
              </a:rPr>
              <a:t>Bof?! Ça coûte combien?</a:t>
            </a:r>
          </a:p>
          <a:p>
            <a:r>
              <a:rPr lang="fr-FR" sz="3000" b="1" dirty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Laurence: </a:t>
            </a:r>
            <a:r>
              <a:rPr lang="fr-FR" sz="3000" dirty="0">
                <a:latin typeface="Arial" panose="020B0604020202020204" pitchFamily="34" charset="0"/>
                <a:cs typeface="Arial" panose="020B0604020202020204" pitchFamily="34" charset="0"/>
              </a:rPr>
              <a:t>Pas cher. 9,20 euros.</a:t>
            </a:r>
          </a:p>
          <a:p>
            <a:r>
              <a:rPr lang="fr-FR" sz="30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Sylvie:</a:t>
            </a:r>
            <a:r>
              <a:rPr lang="fr-FR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000" dirty="0">
                <a:latin typeface="Arial" panose="020B0604020202020204" pitchFamily="34" charset="0"/>
                <a:cs typeface="Arial" panose="020B0604020202020204" pitchFamily="34" charset="0"/>
              </a:rPr>
              <a:t>Moi aussi, je voudrais acheter </a:t>
            </a:r>
            <a:r>
              <a:rPr lang="fr-FR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un pull </a:t>
            </a:r>
            <a:r>
              <a:rPr lang="fr-FR" sz="3000" dirty="0">
                <a:latin typeface="Arial" panose="020B0604020202020204" pitchFamily="34" charset="0"/>
                <a:cs typeface="Arial" panose="020B0604020202020204" pitchFamily="34" charset="0"/>
              </a:rPr>
              <a:t>comme </a:t>
            </a:r>
            <a:endParaRPr lang="fr-FR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ça</a:t>
            </a:r>
            <a:r>
              <a:rPr lang="fr-FR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fr-FR" sz="30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Laurence:</a:t>
            </a:r>
            <a:r>
              <a:rPr lang="fr-FR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000" dirty="0">
                <a:latin typeface="Arial" panose="020B0604020202020204" pitchFamily="34" charset="0"/>
                <a:cs typeface="Arial" panose="020B0604020202020204" pitchFamily="34" charset="0"/>
              </a:rPr>
              <a:t>Je peux aller avec toi </a:t>
            </a:r>
            <a:r>
              <a:rPr lang="fr-FR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pour t’aider </a:t>
            </a:r>
            <a:r>
              <a:rPr lang="fr-FR" sz="3000" dirty="0">
                <a:latin typeface="Arial" panose="020B0604020202020204" pitchFamily="34" charset="0"/>
                <a:cs typeface="Arial" panose="020B0604020202020204" pitchFamily="34" charset="0"/>
              </a:rPr>
              <a:t>à choisir.</a:t>
            </a:r>
          </a:p>
          <a:p>
            <a:r>
              <a:rPr lang="fr-FR" sz="30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Sylvie:</a:t>
            </a:r>
            <a:r>
              <a:rPr lang="fr-FR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000" dirty="0">
                <a:latin typeface="Arial" panose="020B0604020202020204" pitchFamily="34" charset="0"/>
                <a:cs typeface="Arial" panose="020B0604020202020204" pitchFamily="34" charset="0"/>
              </a:rPr>
              <a:t>D’accord.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47409" y="193495"/>
            <a:ext cx="2800767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magasin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Noir Pure Pull-over Homme Hiver Tricoté Laine Col Montant Roulé Manche  Longue Épais Chaud Nouveauté Amincissant M-3XL Grande Taille Noir - Achat /  Vente pull - Cdiscoun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9" t="2414" r="16185" b="6801"/>
          <a:stretch/>
        </p:blipFill>
        <p:spPr bwMode="auto">
          <a:xfrm>
            <a:off x="9454837" y="2537136"/>
            <a:ext cx="2637924" cy="3572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lum contrast="-20000"/>
          </a:blip>
          <a:stretch>
            <a:fillRect/>
          </a:stretch>
        </p:blipFill>
        <p:spPr>
          <a:xfrm>
            <a:off x="10697521" y="126463"/>
            <a:ext cx="1395240" cy="1926410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7048176" y="1390918"/>
            <a:ext cx="1284455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233883" y="1852411"/>
            <a:ext cx="2239638" cy="2147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623516" y="3213010"/>
            <a:ext cx="1313645" cy="10464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2781837" y="3688449"/>
            <a:ext cx="1465572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2704563" y="4134119"/>
            <a:ext cx="1455313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3026535" y="4567681"/>
            <a:ext cx="708338" cy="671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116860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6218" y="177137"/>
            <a:ext cx="654449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À regarder!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videoplayback (10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14811" y="1109506"/>
            <a:ext cx="8961773" cy="5072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792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6218" y="177137"/>
            <a:ext cx="654449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À retenir!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Picture 6" descr="Un pull facile en une partie -DIY Tricot- | Diy tricot, Tricot facile,  Modele tricot gratuit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4" t="7672" r="11593" b="14141"/>
          <a:stretch/>
        </p:blipFill>
        <p:spPr bwMode="auto">
          <a:xfrm>
            <a:off x="4434581" y="1672496"/>
            <a:ext cx="3640473" cy="4911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ьная выноска 1"/>
          <p:cNvSpPr/>
          <p:nvPr/>
        </p:nvSpPr>
        <p:spPr>
          <a:xfrm>
            <a:off x="313342" y="1017429"/>
            <a:ext cx="4546242" cy="2137893"/>
          </a:xfrm>
          <a:prstGeom prst="wedgeEllipseCallout">
            <a:avLst>
              <a:gd name="adj1" fmla="val -50861"/>
              <a:gd name="adj2" fmla="val 89006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21339" y="1392246"/>
            <a:ext cx="39302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Comment tu trouves ce pull?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ьная выноска 12"/>
          <p:cNvSpPr/>
          <p:nvPr/>
        </p:nvSpPr>
        <p:spPr>
          <a:xfrm flipH="1">
            <a:off x="7611414" y="2962141"/>
            <a:ext cx="4276882" cy="2148623"/>
          </a:xfrm>
          <a:prstGeom prst="wedgeEllipseCallout">
            <a:avLst>
              <a:gd name="adj1" fmla="val -50861"/>
              <a:gd name="adj2" fmla="val 89006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7784731" y="3374732"/>
            <a:ext cx="39302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Je le trouve très classique.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366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6218" y="177137"/>
            <a:ext cx="654449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À retenir!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Овальная выноска 1"/>
          <p:cNvSpPr/>
          <p:nvPr/>
        </p:nvSpPr>
        <p:spPr>
          <a:xfrm>
            <a:off x="313342" y="1017429"/>
            <a:ext cx="4546242" cy="2137893"/>
          </a:xfrm>
          <a:prstGeom prst="wedgeEllipseCallout">
            <a:avLst>
              <a:gd name="adj1" fmla="val -50861"/>
              <a:gd name="adj2" fmla="val 89006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32405" y="1486210"/>
            <a:ext cx="44271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Comment tu trouves cette écharpe?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ьная выноска 12"/>
          <p:cNvSpPr/>
          <p:nvPr/>
        </p:nvSpPr>
        <p:spPr>
          <a:xfrm flipH="1">
            <a:off x="7611414" y="2962141"/>
            <a:ext cx="4276882" cy="2148623"/>
          </a:xfrm>
          <a:prstGeom prst="wedgeEllipseCallout">
            <a:avLst>
              <a:gd name="adj1" fmla="val -50861"/>
              <a:gd name="adj2" fmla="val 89006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7784731" y="3374732"/>
            <a:ext cx="39302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Je la trouve très magnifique.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6" descr="Concours : gagnez un foulard traditionnel kelagayi présenté sur Apparachic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28" r="19927"/>
          <a:stretch/>
        </p:blipFill>
        <p:spPr bwMode="auto">
          <a:xfrm>
            <a:off x="4886485" y="2086374"/>
            <a:ext cx="2724928" cy="400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56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6218" y="177137"/>
            <a:ext cx="654449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À retenir!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Овальная выноска 12"/>
          <p:cNvSpPr/>
          <p:nvPr/>
        </p:nvSpPr>
        <p:spPr>
          <a:xfrm flipH="1">
            <a:off x="7611414" y="2962141"/>
            <a:ext cx="4276882" cy="2148623"/>
          </a:xfrm>
          <a:prstGeom prst="wedgeEllipseCallout">
            <a:avLst>
              <a:gd name="adj1" fmla="val -50861"/>
              <a:gd name="adj2" fmla="val 89006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7784731" y="3374732"/>
            <a:ext cx="39302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Je le trouve très classique.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8" descr="BOSS | 12 Règles pour les Costumes Homme | Faits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77" r="17642"/>
          <a:stretch/>
        </p:blipFill>
        <p:spPr bwMode="auto">
          <a:xfrm>
            <a:off x="4349568" y="2119866"/>
            <a:ext cx="3175188" cy="4368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Овальная выноска 15"/>
          <p:cNvSpPr/>
          <p:nvPr/>
        </p:nvSpPr>
        <p:spPr>
          <a:xfrm>
            <a:off x="313342" y="1017429"/>
            <a:ext cx="4546242" cy="2137893"/>
          </a:xfrm>
          <a:prstGeom prst="wedgeEllipseCallout">
            <a:avLst>
              <a:gd name="adj1" fmla="val -50861"/>
              <a:gd name="adj2" fmla="val 89006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544821" y="1519702"/>
            <a:ext cx="44014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Comment tu trouves ce costume?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7897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5517</TotalTime>
  <Words>561</Words>
  <Application>Microsoft Office PowerPoint</Application>
  <PresentationFormat>Широкоэкранный</PresentationFormat>
  <Paragraphs>137</Paragraphs>
  <Slides>19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Comic Sans MS</vt:lpstr>
      <vt:lpstr>French Script MT</vt:lpstr>
      <vt:lpstr>Wingdings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kamron</cp:lastModifiedBy>
  <cp:revision>210</cp:revision>
  <dcterms:created xsi:type="dcterms:W3CDTF">2020-09-27T12:11:07Z</dcterms:created>
  <dcterms:modified xsi:type="dcterms:W3CDTF">2021-01-07T03:34:05Z</dcterms:modified>
</cp:coreProperties>
</file>