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89" r:id="rId2"/>
    <p:sldId id="287" r:id="rId3"/>
    <p:sldId id="299" r:id="rId4"/>
    <p:sldId id="269" r:id="rId5"/>
    <p:sldId id="305" r:id="rId6"/>
    <p:sldId id="307" r:id="rId7"/>
    <p:sldId id="308" r:id="rId8"/>
    <p:sldId id="309" r:id="rId9"/>
    <p:sldId id="310" r:id="rId10"/>
    <p:sldId id="311" r:id="rId11"/>
    <p:sldId id="312" r:id="rId12"/>
    <p:sldId id="303" r:id="rId13"/>
    <p:sldId id="313" r:id="rId14"/>
    <p:sldId id="314" r:id="rId15"/>
    <p:sldId id="288" r:id="rId16"/>
    <p:sldId id="270" r:id="rId1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3D68"/>
    <a:srgbClr val="02BE21"/>
    <a:srgbClr val="EB45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Светлый стиль 1 — акцент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Светлый стиль 1 — акцент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32" autoAdjust="0"/>
    <p:restoredTop sz="85819" autoAdjust="0"/>
  </p:normalViewPr>
  <p:slideViewPr>
    <p:cSldViewPr snapToGrid="0">
      <p:cViewPr varScale="1">
        <p:scale>
          <a:sx n="71" d="100"/>
          <a:sy n="71" d="100"/>
        </p:scale>
        <p:origin x="630" y="6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F1EB4A-7CAA-48DF-AE27-60C412795D77}" type="datetimeFigureOut">
              <a:rPr lang="ru-RU" smtClean="0"/>
              <a:pPr/>
              <a:t>04.11.2020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00BBF-5946-4209-978B-0B8435A71D8A}" type="slidenum">
              <a:rPr lang="ru-RU" smtClean="0"/>
              <a:pPr/>
              <a:t>‹#›</a:t>
            </a:fld>
            <a:endParaRPr lang="ru-RU"/>
          </a:p>
        </p:txBody>
      </p:sp>
    </p:spTree>
    <p:extLst>
      <p:ext uri="{BB962C8B-B14F-4D97-AF65-F5344CB8AC3E}">
        <p14:creationId xmlns:p14="http://schemas.microsoft.com/office/powerpoint/2010/main" val="2314097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CF9F6427-7211-444C-B0E9-9D7623CC965E}" type="datetimeFigureOut">
              <a:rPr lang="ru-RU" smtClean="0"/>
              <a:pPr/>
              <a:t>04.11.2020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pPr/>
              <a:t>‹#›</a:t>
            </a:fld>
            <a:endParaRPr lang="ru-RU"/>
          </a:p>
        </p:txBody>
      </p:sp>
    </p:spTree>
    <p:extLst>
      <p:ext uri="{BB962C8B-B14F-4D97-AF65-F5344CB8AC3E}">
        <p14:creationId xmlns:p14="http://schemas.microsoft.com/office/powerpoint/2010/main" val="962690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pPr/>
              <a:t>04.11.2020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pPr/>
              <a:t>‹#›</a:t>
            </a:fld>
            <a:endParaRPr lang="ru-RU"/>
          </a:p>
        </p:txBody>
      </p:sp>
    </p:spTree>
    <p:extLst>
      <p:ext uri="{BB962C8B-B14F-4D97-AF65-F5344CB8AC3E}">
        <p14:creationId xmlns:p14="http://schemas.microsoft.com/office/powerpoint/2010/main" val="1319240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pPr/>
              <a:t>04.11.2020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pPr/>
              <a:t>‹#›</a:t>
            </a:fld>
            <a:endParaRPr lang="ru-RU"/>
          </a:p>
        </p:txBody>
      </p:sp>
    </p:spTree>
    <p:extLst>
      <p:ext uri="{BB962C8B-B14F-4D97-AF65-F5344CB8AC3E}">
        <p14:creationId xmlns:p14="http://schemas.microsoft.com/office/powerpoint/2010/main" val="2479189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1705456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pPr/>
              <a:t>04.11.2020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pPr/>
              <a:t>‹#›</a:t>
            </a:fld>
            <a:endParaRPr lang="ru-RU"/>
          </a:p>
        </p:txBody>
      </p:sp>
    </p:spTree>
    <p:extLst>
      <p:ext uri="{BB962C8B-B14F-4D97-AF65-F5344CB8AC3E}">
        <p14:creationId xmlns:p14="http://schemas.microsoft.com/office/powerpoint/2010/main" val="3504072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CF9F6427-7211-444C-B0E9-9D7623CC965E}" type="datetimeFigureOut">
              <a:rPr lang="ru-RU" smtClean="0"/>
              <a:pPr/>
              <a:t>04.11.2020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pPr/>
              <a:t>‹#›</a:t>
            </a:fld>
            <a:endParaRPr lang="ru-RU"/>
          </a:p>
        </p:txBody>
      </p:sp>
    </p:spTree>
    <p:extLst>
      <p:ext uri="{BB962C8B-B14F-4D97-AF65-F5344CB8AC3E}">
        <p14:creationId xmlns:p14="http://schemas.microsoft.com/office/powerpoint/2010/main" val="1836481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CF9F6427-7211-444C-B0E9-9D7623CC965E}" type="datetimeFigureOut">
              <a:rPr lang="ru-RU" smtClean="0"/>
              <a:pPr/>
              <a:t>04.11.2020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pPr/>
              <a:t>‹#›</a:t>
            </a:fld>
            <a:endParaRPr lang="ru-RU"/>
          </a:p>
        </p:txBody>
      </p:sp>
    </p:spTree>
    <p:extLst>
      <p:ext uri="{BB962C8B-B14F-4D97-AF65-F5344CB8AC3E}">
        <p14:creationId xmlns:p14="http://schemas.microsoft.com/office/powerpoint/2010/main" val="24047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CF9F6427-7211-444C-B0E9-9D7623CC965E}" type="datetimeFigureOut">
              <a:rPr lang="ru-RU" smtClean="0"/>
              <a:pPr/>
              <a:t>04.11.2020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1C43924-36BD-44A4-B824-EB87702FAEEB}" type="slidenum">
              <a:rPr lang="ru-RU" smtClean="0"/>
              <a:pPr/>
              <a:t>‹#›</a:t>
            </a:fld>
            <a:endParaRPr lang="ru-RU"/>
          </a:p>
        </p:txBody>
      </p:sp>
    </p:spTree>
    <p:extLst>
      <p:ext uri="{BB962C8B-B14F-4D97-AF65-F5344CB8AC3E}">
        <p14:creationId xmlns:p14="http://schemas.microsoft.com/office/powerpoint/2010/main" val="361830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CF9F6427-7211-444C-B0E9-9D7623CC965E}" type="datetimeFigureOut">
              <a:rPr lang="ru-RU" smtClean="0"/>
              <a:pPr/>
              <a:t>04.11.2020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1C43924-36BD-44A4-B824-EB87702FAEEB}" type="slidenum">
              <a:rPr lang="ru-RU" smtClean="0"/>
              <a:pPr/>
              <a:t>‹#›</a:t>
            </a:fld>
            <a:endParaRPr lang="ru-RU"/>
          </a:p>
        </p:txBody>
      </p:sp>
    </p:spTree>
    <p:extLst>
      <p:ext uri="{BB962C8B-B14F-4D97-AF65-F5344CB8AC3E}">
        <p14:creationId xmlns:p14="http://schemas.microsoft.com/office/powerpoint/2010/main" val="2098312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F9F6427-7211-444C-B0E9-9D7623CC965E}" type="datetimeFigureOut">
              <a:rPr lang="ru-RU" smtClean="0"/>
              <a:pPr/>
              <a:t>04.11.2020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1C43924-36BD-44A4-B824-EB87702FAEEB}" type="slidenum">
              <a:rPr lang="ru-RU" smtClean="0"/>
              <a:pPr/>
              <a:t>‹#›</a:t>
            </a:fld>
            <a:endParaRPr lang="ru-RU"/>
          </a:p>
        </p:txBody>
      </p:sp>
    </p:spTree>
    <p:extLst>
      <p:ext uri="{BB962C8B-B14F-4D97-AF65-F5344CB8AC3E}">
        <p14:creationId xmlns:p14="http://schemas.microsoft.com/office/powerpoint/2010/main" val="1783908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F9F6427-7211-444C-B0E9-9D7623CC965E}" type="datetimeFigureOut">
              <a:rPr lang="ru-RU" smtClean="0"/>
              <a:pPr/>
              <a:t>04.11.2020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pPr/>
              <a:t>‹#›</a:t>
            </a:fld>
            <a:endParaRPr lang="ru-RU"/>
          </a:p>
        </p:txBody>
      </p:sp>
    </p:spTree>
    <p:extLst>
      <p:ext uri="{BB962C8B-B14F-4D97-AF65-F5344CB8AC3E}">
        <p14:creationId xmlns:p14="http://schemas.microsoft.com/office/powerpoint/2010/main" val="845766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F9F6427-7211-444C-B0E9-9D7623CC965E}" type="datetimeFigureOut">
              <a:rPr lang="ru-RU" smtClean="0"/>
              <a:pPr/>
              <a:t>04.11.2020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pPr/>
              <a:t>‹#›</a:t>
            </a:fld>
            <a:endParaRPr lang="ru-RU"/>
          </a:p>
        </p:txBody>
      </p:sp>
    </p:spTree>
    <p:extLst>
      <p:ext uri="{BB962C8B-B14F-4D97-AF65-F5344CB8AC3E}">
        <p14:creationId xmlns:p14="http://schemas.microsoft.com/office/powerpoint/2010/main" val="2264941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9F6427-7211-444C-B0E9-9D7623CC965E}" type="datetimeFigureOut">
              <a:rPr lang="ru-RU" smtClean="0"/>
              <a:pPr/>
              <a:t>04.11.2020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C43924-36BD-44A4-B824-EB87702FAEEB}" type="slidenum">
              <a:rPr lang="ru-RU" smtClean="0"/>
              <a:pPr/>
              <a:t>‹#›</a:t>
            </a:fld>
            <a:endParaRPr lang="ru-RU"/>
          </a:p>
        </p:txBody>
      </p:sp>
    </p:spTree>
    <p:extLst>
      <p:ext uri="{BB962C8B-B14F-4D97-AF65-F5344CB8AC3E}">
        <p14:creationId xmlns:p14="http://schemas.microsoft.com/office/powerpoint/2010/main" val="11400479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 xmlns:a16="http://schemas.microsoft.com/office/drawing/2014/main" id="{EE80F0AA-4DF1-4DBF-9AA2-5439157D8912}"/>
              </a:ext>
            </a:extLst>
          </p:cNvPr>
          <p:cNvSpPr/>
          <p:nvPr/>
        </p:nvSpPr>
        <p:spPr>
          <a:xfrm>
            <a:off x="0" y="0"/>
            <a:ext cx="12173957" cy="1663700"/>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15" name="object 4">
            <a:extLst>
              <a:ext uri="{FF2B5EF4-FFF2-40B4-BE49-F238E27FC236}">
                <a16:creationId xmlns="" xmlns:a16="http://schemas.microsoft.com/office/drawing/2014/main" id="{96789AA7-9596-4F83-89FD-AEC28EE179F1}"/>
              </a:ext>
            </a:extLst>
          </p:cNvPr>
          <p:cNvSpPr txBox="1"/>
          <p:nvPr/>
        </p:nvSpPr>
        <p:spPr>
          <a:xfrm>
            <a:off x="1048870" y="2353235"/>
            <a:ext cx="10087215" cy="1902121"/>
          </a:xfrm>
          <a:prstGeom prst="rect">
            <a:avLst/>
          </a:prstGeom>
        </p:spPr>
        <p:txBody>
          <a:bodyPr vert="horz" wrap="square" lIns="0" tIns="29525" rIns="0" bIns="0" rtlCol="0">
            <a:spAutoFit/>
          </a:bodyPr>
          <a:lstStyle/>
          <a:p>
            <a:pPr marL="38918" algn="ctr">
              <a:spcBef>
                <a:spcPts val="233"/>
              </a:spcBef>
            </a:pPr>
            <a:r>
              <a:rPr lang="en-US" sz="6000" b="1" dirty="0" smtClean="0">
                <a:solidFill>
                  <a:srgbClr val="2365C7"/>
                </a:solidFill>
                <a:latin typeface="Arial" panose="020B0604020202020204" pitchFamily="34" charset="0"/>
                <a:cs typeface="Arial" panose="020B0604020202020204" pitchFamily="34" charset="0"/>
              </a:rPr>
              <a:t>THÈME: </a:t>
            </a:r>
            <a:r>
              <a:rPr lang="fr-FR" sz="6000" b="1" dirty="0" smtClean="0">
                <a:solidFill>
                  <a:srgbClr val="002060"/>
                </a:solidFill>
                <a:latin typeface="Arial" panose="020B0604020202020204" pitchFamily="34" charset="0"/>
                <a:cs typeface="Arial" panose="020B0604020202020204" pitchFamily="34" charset="0"/>
              </a:rPr>
              <a:t>Discours direct </a:t>
            </a:r>
          </a:p>
          <a:p>
            <a:pPr marL="38918" algn="ctr">
              <a:spcBef>
                <a:spcPts val="233"/>
              </a:spcBef>
            </a:pPr>
            <a:r>
              <a:rPr lang="fr-FR" sz="6000" b="1" dirty="0" smtClean="0">
                <a:solidFill>
                  <a:srgbClr val="002060"/>
                </a:solidFill>
                <a:latin typeface="Arial" panose="020B0604020202020204" pitchFamily="34" charset="0"/>
                <a:cs typeface="Arial" panose="020B0604020202020204" pitchFamily="34" charset="0"/>
              </a:rPr>
              <a:t>et discours indirect</a:t>
            </a:r>
            <a:endParaRPr lang="en-US" sz="6000" b="1" dirty="0">
              <a:solidFill>
                <a:srgbClr val="002060"/>
              </a:solidFill>
              <a:latin typeface="Arial" panose="020B0604020202020204" pitchFamily="34" charset="0"/>
              <a:cs typeface="Arial" panose="020B0604020202020204" pitchFamily="34" charset="0"/>
            </a:endParaRPr>
          </a:p>
        </p:txBody>
      </p:sp>
      <p:sp>
        <p:nvSpPr>
          <p:cNvPr id="16" name="object 5">
            <a:extLst>
              <a:ext uri="{FF2B5EF4-FFF2-40B4-BE49-F238E27FC236}">
                <a16:creationId xmlns="" xmlns:a16="http://schemas.microsoft.com/office/drawing/2014/main" id="{A8BAE388-D6D2-40E9-8208-E39C1E0E7029}"/>
              </a:ext>
            </a:extLst>
          </p:cNvPr>
          <p:cNvSpPr/>
          <p:nvPr/>
        </p:nvSpPr>
        <p:spPr>
          <a:xfrm>
            <a:off x="284886" y="2042725"/>
            <a:ext cx="569777" cy="1547337"/>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lang="ru-RU" sz="2396" dirty="0" smtClean="0"/>
          </a:p>
          <a:p>
            <a:endParaRPr lang="ru-RU" sz="2396" dirty="0"/>
          </a:p>
          <a:p>
            <a:endParaRPr lang="ru-RU" sz="2396" dirty="0" smtClean="0"/>
          </a:p>
          <a:p>
            <a:endParaRPr sz="2396" dirty="0"/>
          </a:p>
        </p:txBody>
      </p:sp>
      <p:sp>
        <p:nvSpPr>
          <p:cNvPr id="20" name="object 9">
            <a:extLst>
              <a:ext uri="{FF2B5EF4-FFF2-40B4-BE49-F238E27FC236}">
                <a16:creationId xmlns="" xmlns:a16="http://schemas.microsoft.com/office/drawing/2014/main" id="{F294EAD7-CAB8-401C-B12D-6064AA1177E0}"/>
              </a:ext>
            </a:extLst>
          </p:cNvPr>
          <p:cNvSpPr/>
          <p:nvPr/>
        </p:nvSpPr>
        <p:spPr>
          <a:xfrm>
            <a:off x="9626544" y="282271"/>
            <a:ext cx="1705799" cy="995788"/>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2396" dirty="0"/>
          </a:p>
        </p:txBody>
      </p:sp>
      <p:sp>
        <p:nvSpPr>
          <p:cNvPr id="21" name="object 10">
            <a:extLst>
              <a:ext uri="{FF2B5EF4-FFF2-40B4-BE49-F238E27FC236}">
                <a16:creationId xmlns="" xmlns:a16="http://schemas.microsoft.com/office/drawing/2014/main" id="{27824596-7DE1-4136-95E4-49A51856B6D3}"/>
              </a:ext>
            </a:extLst>
          </p:cNvPr>
          <p:cNvSpPr/>
          <p:nvPr/>
        </p:nvSpPr>
        <p:spPr>
          <a:xfrm>
            <a:off x="9626547" y="297011"/>
            <a:ext cx="1705796" cy="96630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2396"/>
          </a:p>
        </p:txBody>
      </p:sp>
      <p:sp>
        <p:nvSpPr>
          <p:cNvPr id="22" name="object 12">
            <a:extLst>
              <a:ext uri="{FF2B5EF4-FFF2-40B4-BE49-F238E27FC236}">
                <a16:creationId xmlns="" xmlns:a16="http://schemas.microsoft.com/office/drawing/2014/main" id="{CAFE6579-511C-4CCB-9A5C-300ACC2F553A}"/>
              </a:ext>
            </a:extLst>
          </p:cNvPr>
          <p:cNvSpPr txBox="1"/>
          <p:nvPr/>
        </p:nvSpPr>
        <p:spPr>
          <a:xfrm>
            <a:off x="9691072" y="481090"/>
            <a:ext cx="1641271" cy="526322"/>
          </a:xfrm>
          <a:prstGeom prst="rect">
            <a:avLst/>
          </a:prstGeom>
        </p:spPr>
        <p:txBody>
          <a:bodyPr vert="horz" wrap="square" lIns="0" tIns="33552" rIns="0" bIns="0" rtlCol="0">
            <a:spAutoFit/>
          </a:bodyPr>
          <a:lstStyle/>
          <a:p>
            <a:pPr algn="ctr">
              <a:spcBef>
                <a:spcPts val="265"/>
              </a:spcBef>
            </a:pPr>
            <a:r>
              <a:rPr lang="en-US" sz="3200" b="1" spc="21" dirty="0" smtClean="0">
                <a:solidFill>
                  <a:srgbClr val="FEFEFE"/>
                </a:solidFill>
                <a:latin typeface="Arial"/>
                <a:cs typeface="Arial"/>
              </a:rPr>
              <a:t>7-classe</a:t>
            </a:r>
          </a:p>
        </p:txBody>
      </p:sp>
      <p:sp>
        <p:nvSpPr>
          <p:cNvPr id="31" name="object 2">
            <a:extLst>
              <a:ext uri="{FF2B5EF4-FFF2-40B4-BE49-F238E27FC236}">
                <a16:creationId xmlns="" xmlns:a16="http://schemas.microsoft.com/office/drawing/2014/main" id="{E8C26469-BDF9-400E-A3A8-3B2271BBD373}"/>
              </a:ext>
            </a:extLst>
          </p:cNvPr>
          <p:cNvSpPr txBox="1">
            <a:spLocks/>
          </p:cNvSpPr>
          <p:nvPr/>
        </p:nvSpPr>
        <p:spPr>
          <a:xfrm>
            <a:off x="2057402" y="294651"/>
            <a:ext cx="6170227" cy="954543"/>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algn="ctr" defTabSz="1935419">
              <a:spcBef>
                <a:spcPts val="241"/>
              </a:spcBef>
              <a:defRPr/>
            </a:pPr>
            <a:r>
              <a:rPr lang="en-US" sz="6000" kern="0" spc="-519" dirty="0" smtClean="0">
                <a:solidFill>
                  <a:sysClr val="window" lastClr="FFFFFF"/>
                </a:solidFill>
              </a:rPr>
              <a:t>        FRANÇAIS</a:t>
            </a:r>
            <a:endParaRPr lang="en-US" sz="6600" kern="0" spc="11" dirty="0">
              <a:solidFill>
                <a:sysClr val="window" lastClr="FFFFFF"/>
              </a:solidFill>
            </a:endParaRPr>
          </a:p>
        </p:txBody>
      </p:sp>
      <p:sp>
        <p:nvSpPr>
          <p:cNvPr id="10" name="object 5">
            <a:extLst>
              <a:ext uri="{FF2B5EF4-FFF2-40B4-BE49-F238E27FC236}">
                <a16:creationId xmlns="" xmlns:a16="http://schemas.microsoft.com/office/drawing/2014/main" id="{A8BAE388-D6D2-40E9-8208-E39C1E0E7029}"/>
              </a:ext>
            </a:extLst>
          </p:cNvPr>
          <p:cNvSpPr/>
          <p:nvPr/>
        </p:nvSpPr>
        <p:spPr>
          <a:xfrm>
            <a:off x="284887" y="4232059"/>
            <a:ext cx="569777" cy="1555939"/>
          </a:xfrm>
          <a:custGeom>
            <a:avLst/>
            <a:gdLst/>
            <a:ahLst/>
            <a:cxnLst/>
            <a:rect l="l" t="t" r="r" b="b"/>
            <a:pathLst>
              <a:path w="344170" h="680719">
                <a:moveTo>
                  <a:pt x="343828" y="0"/>
                </a:moveTo>
                <a:lnTo>
                  <a:pt x="0" y="0"/>
                </a:lnTo>
                <a:lnTo>
                  <a:pt x="0" y="680466"/>
                </a:lnTo>
                <a:lnTo>
                  <a:pt x="343828" y="680466"/>
                </a:lnTo>
                <a:lnTo>
                  <a:pt x="343828" y="0"/>
                </a:lnTo>
                <a:close/>
              </a:path>
            </a:pathLst>
          </a:custGeom>
          <a:solidFill>
            <a:schemeClr val="bg1">
              <a:lumMod val="75000"/>
            </a:schemeClr>
          </a:solidFill>
        </p:spPr>
        <p:txBody>
          <a:bodyPr wrap="square" lIns="0" tIns="0" rIns="0" bIns="0" rtlCol="0"/>
          <a:lstStyle/>
          <a:p>
            <a:endParaRPr lang="ru-RU" sz="2396" dirty="0" smtClean="0"/>
          </a:p>
          <a:p>
            <a:endParaRPr lang="ru-RU" sz="2396" dirty="0"/>
          </a:p>
          <a:p>
            <a:endParaRPr lang="ru-RU" sz="2396" dirty="0" smtClean="0"/>
          </a:p>
          <a:p>
            <a:endParaRPr sz="2396" dirty="0"/>
          </a:p>
        </p:txBody>
      </p:sp>
    </p:spTree>
    <p:extLst>
      <p:ext uri="{BB962C8B-B14F-4D97-AF65-F5344CB8AC3E}">
        <p14:creationId xmlns:p14="http://schemas.microsoft.com/office/powerpoint/2010/main" val="35673968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72321" y="138500"/>
            <a:ext cx="6544491" cy="1200329"/>
          </a:xfrm>
          <a:prstGeom prst="rect">
            <a:avLst/>
          </a:prstGeom>
          <a:solidFill>
            <a:schemeClr val="bg1"/>
          </a:solidFill>
        </p:spPr>
        <p:txBody>
          <a:bodyPr wrap="square" rtlCol="0">
            <a:spAutoFit/>
          </a:bodyPr>
          <a:lstStyle/>
          <a:p>
            <a:pPr algn="ctr"/>
            <a:r>
              <a:rPr lang="fr-FR" sz="3600" b="1" dirty="0" smtClean="0">
                <a:solidFill>
                  <a:srgbClr val="002060"/>
                </a:solidFill>
                <a:latin typeface="Comic Sans MS" pitchFamily="66" charset="0"/>
                <a:cs typeface="Arial" panose="020B0604020202020204" pitchFamily="34" charset="0"/>
              </a:rPr>
              <a:t>Les repères temporels sont aussi modifiés:</a:t>
            </a:r>
            <a:endParaRPr lang="ru-RU" sz="3600" b="1" dirty="0">
              <a:solidFill>
                <a:srgbClr val="002060"/>
              </a:solidFill>
              <a:latin typeface="Comic Sans MS" pitchFamily="66" charset="0"/>
              <a:cs typeface="Arial" panose="020B0604020202020204" pitchFamily="34" charset="0"/>
            </a:endParaRPr>
          </a:p>
        </p:txBody>
      </p:sp>
      <p:sp>
        <p:nvSpPr>
          <p:cNvPr id="10" name="Rectangle 4"/>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5"/>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7" name="TextBox 6"/>
          <p:cNvSpPr txBox="1"/>
          <p:nvPr/>
        </p:nvSpPr>
        <p:spPr>
          <a:xfrm>
            <a:off x="223616" y="1700902"/>
            <a:ext cx="6994359" cy="2554545"/>
          </a:xfrm>
          <a:prstGeom prst="rect">
            <a:avLst/>
          </a:prstGeom>
          <a:solidFill>
            <a:schemeClr val="bg1"/>
          </a:solidFill>
        </p:spPr>
        <p:txBody>
          <a:bodyPr wrap="square" rtlCol="0">
            <a:spAutoFit/>
          </a:bodyPr>
          <a:lstStyle/>
          <a:p>
            <a:pPr algn="ctr"/>
            <a:r>
              <a:rPr lang="fr-FR" sz="3200" b="1" dirty="0" smtClean="0">
                <a:solidFill>
                  <a:srgbClr val="002060"/>
                </a:solidFill>
                <a:latin typeface="Comic Sans MS" pitchFamily="66" charset="0"/>
                <a:cs typeface="Arial" panose="020B0604020202020204" pitchFamily="34" charset="0"/>
              </a:rPr>
              <a:t>Le discours direct</a:t>
            </a:r>
          </a:p>
          <a:p>
            <a:pPr algn="ctr"/>
            <a:r>
              <a:rPr lang="fr-FR" sz="3200" b="1" dirty="0" smtClean="0">
                <a:solidFill>
                  <a:srgbClr val="0070C0"/>
                </a:solidFill>
                <a:latin typeface="Comic Sans MS" pitchFamily="66" charset="0"/>
                <a:cs typeface="Arial" panose="020B0604020202020204" pitchFamily="34" charset="0"/>
              </a:rPr>
              <a:t>au présent</a:t>
            </a:r>
            <a:r>
              <a:rPr lang="fr-FR" sz="3200" b="1" dirty="0" smtClean="0">
                <a:solidFill>
                  <a:srgbClr val="002060"/>
                </a:solidFill>
                <a:latin typeface="Comic Sans MS" pitchFamily="66" charset="0"/>
                <a:cs typeface="Arial" panose="020B0604020202020204" pitchFamily="34" charset="0"/>
              </a:rPr>
              <a:t>:</a:t>
            </a:r>
          </a:p>
          <a:p>
            <a:r>
              <a:rPr lang="fr-FR" sz="3200" b="1" dirty="0" smtClean="0">
                <a:solidFill>
                  <a:srgbClr val="002060"/>
                </a:solidFill>
                <a:latin typeface="Comic Sans MS" pitchFamily="66" charset="0"/>
                <a:cs typeface="Arial" panose="020B0604020202020204" pitchFamily="34" charset="0"/>
              </a:rPr>
              <a:t>Un élève dit: </a:t>
            </a:r>
            <a:r>
              <a:rPr lang="fr-FR" sz="3200" b="1" dirty="0" smtClean="0">
                <a:solidFill>
                  <a:srgbClr val="002060"/>
                </a:solidFill>
                <a:latin typeface="Comic Sans MS" pitchFamily="66" charset="0"/>
                <a:cs typeface="Arial" panose="020B0604020202020204" pitchFamily="34" charset="0"/>
              </a:rPr>
              <a:t>« Je </a:t>
            </a:r>
            <a:r>
              <a:rPr lang="fr-FR" sz="3200" b="1" dirty="0" smtClean="0">
                <a:solidFill>
                  <a:srgbClr val="002060"/>
                </a:solidFill>
                <a:latin typeface="Comic Sans MS" pitchFamily="66" charset="0"/>
                <a:cs typeface="Arial" panose="020B0604020202020204" pitchFamily="34" charset="0"/>
              </a:rPr>
              <a:t>suis </a:t>
            </a:r>
            <a:r>
              <a:rPr lang="fr-FR" sz="3200" b="1" dirty="0" smtClean="0">
                <a:solidFill>
                  <a:srgbClr val="002060"/>
                </a:solidFill>
                <a:latin typeface="Comic Sans MS" pitchFamily="66" charset="0"/>
                <a:cs typeface="Arial" panose="020B0604020202020204" pitchFamily="34" charset="0"/>
              </a:rPr>
              <a:t>malade ».</a:t>
            </a:r>
            <a:endParaRPr lang="fr-FR" sz="3200" b="1" dirty="0" smtClean="0">
              <a:solidFill>
                <a:srgbClr val="002060"/>
              </a:solidFill>
              <a:latin typeface="Comic Sans MS" pitchFamily="66" charset="0"/>
              <a:cs typeface="Arial" panose="020B0604020202020204" pitchFamily="34" charset="0"/>
            </a:endParaRPr>
          </a:p>
          <a:p>
            <a:pPr algn="ctr"/>
            <a:r>
              <a:rPr lang="fr-FR" sz="3200" b="1" dirty="0" smtClean="0">
                <a:solidFill>
                  <a:srgbClr val="002060"/>
                </a:solidFill>
                <a:latin typeface="Comic Sans MS" pitchFamily="66" charset="0"/>
                <a:cs typeface="Arial" panose="020B0604020202020204" pitchFamily="34" charset="0"/>
              </a:rPr>
              <a:t>au discours indirect:</a:t>
            </a:r>
          </a:p>
          <a:p>
            <a:r>
              <a:rPr lang="fr-FR" sz="3200" b="1" dirty="0" smtClean="0">
                <a:solidFill>
                  <a:srgbClr val="002060"/>
                </a:solidFill>
                <a:latin typeface="Comic Sans MS" pitchFamily="66" charset="0"/>
                <a:cs typeface="Arial" panose="020B0604020202020204" pitchFamily="34" charset="0"/>
              </a:rPr>
              <a:t>Un élève dit qu’il est malade</a:t>
            </a:r>
            <a:r>
              <a:rPr lang="fr-FR" sz="3200" b="1" dirty="0" smtClean="0">
                <a:solidFill>
                  <a:srgbClr val="002060"/>
                </a:solidFill>
                <a:latin typeface="Comic Sans MS" pitchFamily="66" charset="0"/>
                <a:cs typeface="Arial" panose="020B0604020202020204" pitchFamily="34" charset="0"/>
              </a:rPr>
              <a:t>.</a:t>
            </a:r>
            <a:endParaRPr lang="ru-RU" sz="3200" b="1" dirty="0">
              <a:solidFill>
                <a:srgbClr val="002060"/>
              </a:solidFill>
              <a:latin typeface="Comic Sans MS" pitchFamily="66" charset="0"/>
              <a:cs typeface="Arial" panose="020B0604020202020204" pitchFamily="34" charset="0"/>
            </a:endParaRPr>
          </a:p>
        </p:txBody>
      </p:sp>
      <p:cxnSp>
        <p:nvCxnSpPr>
          <p:cNvPr id="4" name="Прямая со стрелкой 3"/>
          <p:cNvCxnSpPr/>
          <p:nvPr/>
        </p:nvCxnSpPr>
        <p:spPr>
          <a:xfrm flipH="1">
            <a:off x="4111088" y="1195225"/>
            <a:ext cx="420033" cy="505677"/>
          </a:xfrm>
          <a:prstGeom prst="straightConnector1">
            <a:avLst/>
          </a:prstGeom>
          <a:ln w="57150">
            <a:solidFill>
              <a:srgbClr val="F33D68"/>
            </a:solidFill>
            <a:tailEnd type="triangle"/>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a:off x="8109878" y="1195225"/>
            <a:ext cx="823516" cy="2417769"/>
          </a:xfrm>
          <a:prstGeom prst="straightConnector1">
            <a:avLst/>
          </a:prstGeom>
          <a:ln w="57150">
            <a:solidFill>
              <a:srgbClr val="F33D68"/>
            </a:solidFill>
            <a:tailEnd type="triangle"/>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a:off x="3930811" y="3166947"/>
            <a:ext cx="780585" cy="0"/>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3698493" y="4155427"/>
            <a:ext cx="780585" cy="0"/>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4711397" y="3612994"/>
            <a:ext cx="7480604" cy="3046988"/>
          </a:xfrm>
          <a:prstGeom prst="rect">
            <a:avLst/>
          </a:prstGeom>
          <a:noFill/>
        </p:spPr>
        <p:txBody>
          <a:bodyPr wrap="square" rtlCol="0">
            <a:spAutoFit/>
          </a:bodyPr>
          <a:lstStyle/>
          <a:p>
            <a:pPr algn="ctr"/>
            <a:r>
              <a:rPr lang="fr-FR" sz="3200" b="1" dirty="0" smtClean="0">
                <a:solidFill>
                  <a:srgbClr val="002060"/>
                </a:solidFill>
                <a:latin typeface="Comic Sans MS" pitchFamily="66" charset="0"/>
                <a:cs typeface="Arial" panose="020B0604020202020204" pitchFamily="34" charset="0"/>
              </a:rPr>
              <a:t>Le discours direct</a:t>
            </a:r>
          </a:p>
          <a:p>
            <a:pPr algn="ctr"/>
            <a:r>
              <a:rPr lang="fr-FR" sz="3200" b="1" dirty="0" smtClean="0">
                <a:solidFill>
                  <a:srgbClr val="002060"/>
                </a:solidFill>
                <a:latin typeface="Comic Sans MS" pitchFamily="66" charset="0"/>
                <a:cs typeface="Arial" panose="020B0604020202020204" pitchFamily="34" charset="0"/>
              </a:rPr>
              <a:t>au passé:</a:t>
            </a:r>
          </a:p>
          <a:p>
            <a:r>
              <a:rPr lang="fr-FR" sz="3200" b="1" dirty="0" smtClean="0">
                <a:solidFill>
                  <a:srgbClr val="002060"/>
                </a:solidFill>
                <a:latin typeface="Comic Sans MS" pitchFamily="66" charset="0"/>
                <a:cs typeface="Arial" panose="020B0604020202020204" pitchFamily="34" charset="0"/>
              </a:rPr>
              <a:t>Un élève a dit: </a:t>
            </a:r>
            <a:r>
              <a:rPr lang="fr-FR" sz="3200" b="1" dirty="0" smtClean="0">
                <a:solidFill>
                  <a:srgbClr val="002060"/>
                </a:solidFill>
                <a:latin typeface="Comic Sans MS" pitchFamily="66" charset="0"/>
                <a:cs typeface="Arial" panose="020B0604020202020204" pitchFamily="34" charset="0"/>
              </a:rPr>
              <a:t>« Je </a:t>
            </a:r>
            <a:r>
              <a:rPr lang="fr-FR" sz="3200" b="1" dirty="0" smtClean="0">
                <a:solidFill>
                  <a:srgbClr val="002060"/>
                </a:solidFill>
                <a:latin typeface="Comic Sans MS" pitchFamily="66" charset="0"/>
                <a:cs typeface="Arial" panose="020B0604020202020204" pitchFamily="34" charset="0"/>
              </a:rPr>
              <a:t>suis </a:t>
            </a:r>
            <a:r>
              <a:rPr lang="fr-FR" sz="3200" b="1" dirty="0" smtClean="0">
                <a:solidFill>
                  <a:srgbClr val="002060"/>
                </a:solidFill>
                <a:latin typeface="Comic Sans MS" pitchFamily="66" charset="0"/>
                <a:cs typeface="Arial" panose="020B0604020202020204" pitchFamily="34" charset="0"/>
              </a:rPr>
              <a:t>malade </a:t>
            </a:r>
            <a:r>
              <a:rPr lang="fr-FR" sz="3200" b="1" dirty="0" smtClean="0">
                <a:solidFill>
                  <a:srgbClr val="002060"/>
                </a:solidFill>
                <a:latin typeface="Comic Sans MS" pitchFamily="66" charset="0"/>
                <a:cs typeface="Arial" panose="020B0604020202020204" pitchFamily="34" charset="0"/>
              </a:rPr>
              <a:t>».</a:t>
            </a:r>
            <a:endParaRPr lang="fr-FR" sz="3200" b="1" dirty="0" smtClean="0">
              <a:solidFill>
                <a:srgbClr val="002060"/>
              </a:solidFill>
              <a:latin typeface="Comic Sans MS" pitchFamily="66" charset="0"/>
              <a:cs typeface="Arial" panose="020B0604020202020204" pitchFamily="34" charset="0"/>
            </a:endParaRPr>
          </a:p>
          <a:p>
            <a:pPr algn="ctr"/>
            <a:r>
              <a:rPr lang="fr-FR" sz="3200" b="1" dirty="0" smtClean="0">
                <a:solidFill>
                  <a:srgbClr val="002060"/>
                </a:solidFill>
                <a:latin typeface="Comic Sans MS" pitchFamily="66" charset="0"/>
                <a:cs typeface="Arial" panose="020B0604020202020204" pitchFamily="34" charset="0"/>
              </a:rPr>
              <a:t>au discours indirect:</a:t>
            </a:r>
          </a:p>
          <a:p>
            <a:pPr algn="ctr"/>
            <a:r>
              <a:rPr lang="fr-FR" sz="3200" b="1" dirty="0">
                <a:solidFill>
                  <a:srgbClr val="002060"/>
                </a:solidFill>
                <a:latin typeface="Comic Sans MS" pitchFamily="66" charset="0"/>
                <a:cs typeface="Arial" panose="020B0604020202020204" pitchFamily="34" charset="0"/>
              </a:rPr>
              <a:t>c</a:t>
            </a:r>
            <a:r>
              <a:rPr lang="fr-FR" sz="3200" b="1" dirty="0" smtClean="0">
                <a:solidFill>
                  <a:srgbClr val="002060"/>
                </a:solidFill>
                <a:latin typeface="Comic Sans MS" pitchFamily="66" charset="0"/>
                <a:cs typeface="Arial" panose="020B0604020202020204" pitchFamily="34" charset="0"/>
              </a:rPr>
              <a:t>oncordance des temps</a:t>
            </a:r>
          </a:p>
          <a:p>
            <a:r>
              <a:rPr lang="fr-FR" sz="3200" b="1" dirty="0" smtClean="0">
                <a:solidFill>
                  <a:srgbClr val="002060"/>
                </a:solidFill>
                <a:latin typeface="Comic Sans MS" pitchFamily="66" charset="0"/>
                <a:cs typeface="Arial" panose="020B0604020202020204" pitchFamily="34" charset="0"/>
              </a:rPr>
              <a:t>Un élève a dit qu’il était malade.</a:t>
            </a:r>
            <a:endParaRPr lang="ru-RU" sz="3200" b="1" dirty="0">
              <a:solidFill>
                <a:srgbClr val="002060"/>
              </a:solidFill>
              <a:latin typeface="Comic Sans MS" pitchFamily="66" charset="0"/>
              <a:cs typeface="Arial" panose="020B0604020202020204" pitchFamily="34" charset="0"/>
            </a:endParaRPr>
          </a:p>
        </p:txBody>
      </p:sp>
      <p:cxnSp>
        <p:nvCxnSpPr>
          <p:cNvPr id="29" name="Прямая соединительная линия 28"/>
          <p:cNvCxnSpPr/>
          <p:nvPr/>
        </p:nvCxnSpPr>
        <p:spPr>
          <a:xfrm>
            <a:off x="2075991" y="3140929"/>
            <a:ext cx="780585" cy="0"/>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flipV="1">
            <a:off x="7195673" y="5052855"/>
            <a:ext cx="891903" cy="2788"/>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flipV="1">
            <a:off x="9247884" y="5094627"/>
            <a:ext cx="891903" cy="2788"/>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flipV="1">
            <a:off x="9150948" y="6560884"/>
            <a:ext cx="891903" cy="2788"/>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cxnSp>
        <p:nvCxnSpPr>
          <p:cNvPr id="38" name="Прямая со стрелкой 37"/>
          <p:cNvCxnSpPr/>
          <p:nvPr/>
        </p:nvCxnSpPr>
        <p:spPr>
          <a:xfrm flipV="1">
            <a:off x="3072321" y="4282438"/>
            <a:ext cx="567623" cy="597037"/>
          </a:xfrm>
          <a:prstGeom prst="straightConnector1">
            <a:avLst/>
          </a:prstGeom>
          <a:ln w="57150">
            <a:solidFill>
              <a:srgbClr val="F33D68"/>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1113465" y="4250284"/>
            <a:ext cx="2242667" cy="830997"/>
          </a:xfrm>
          <a:prstGeom prst="rect">
            <a:avLst/>
          </a:prstGeom>
          <a:noFill/>
        </p:spPr>
        <p:txBody>
          <a:bodyPr wrap="square" rtlCol="0">
            <a:spAutoFit/>
          </a:bodyPr>
          <a:lstStyle/>
          <a:p>
            <a:r>
              <a:rPr lang="fr-FR" sz="2400" b="1" dirty="0" smtClean="0">
                <a:solidFill>
                  <a:srgbClr val="0070C0"/>
                </a:solidFill>
                <a:latin typeface="Arial" panose="020B0604020202020204" pitchFamily="34" charset="0"/>
                <a:cs typeface="Arial" panose="020B0604020202020204" pitchFamily="34" charset="0"/>
              </a:rPr>
              <a:t>Le temps ne change pas</a:t>
            </a:r>
            <a:endParaRPr lang="ru-RU" sz="2400" b="1" dirty="0">
              <a:solidFill>
                <a:srgbClr val="0070C0"/>
              </a:solidFill>
              <a:latin typeface="Arial" panose="020B0604020202020204" pitchFamily="34" charset="0"/>
              <a:cs typeface="Arial" panose="020B0604020202020204" pitchFamily="34" charset="0"/>
            </a:endParaRPr>
          </a:p>
        </p:txBody>
      </p:sp>
      <p:cxnSp>
        <p:nvCxnSpPr>
          <p:cNvPr id="41" name="Прямая со стрелкой 40"/>
          <p:cNvCxnSpPr/>
          <p:nvPr/>
        </p:nvCxnSpPr>
        <p:spPr>
          <a:xfrm>
            <a:off x="4254292" y="6659982"/>
            <a:ext cx="4896656" cy="0"/>
          </a:xfrm>
          <a:prstGeom prst="straightConnector1">
            <a:avLst/>
          </a:prstGeom>
          <a:ln w="57150">
            <a:solidFill>
              <a:srgbClr val="F33D68"/>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1159926" y="6343164"/>
            <a:ext cx="3129577" cy="461665"/>
          </a:xfrm>
          <a:prstGeom prst="rect">
            <a:avLst/>
          </a:prstGeom>
          <a:noFill/>
        </p:spPr>
        <p:txBody>
          <a:bodyPr wrap="square" rtlCol="0">
            <a:spAutoFit/>
          </a:bodyPr>
          <a:lstStyle/>
          <a:p>
            <a:r>
              <a:rPr lang="fr-FR" sz="2400" b="1" dirty="0" smtClean="0">
                <a:solidFill>
                  <a:srgbClr val="0070C0"/>
                </a:solidFill>
                <a:latin typeface="Arial" panose="020B0604020202020204" pitchFamily="34" charset="0"/>
                <a:cs typeface="Arial" panose="020B0604020202020204" pitchFamily="34" charset="0"/>
              </a:rPr>
              <a:t>Le temps se change</a:t>
            </a:r>
            <a:endParaRPr lang="ru-RU" sz="2400"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43981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72321" y="205406"/>
            <a:ext cx="6544491" cy="646331"/>
          </a:xfrm>
          <a:prstGeom prst="rect">
            <a:avLst/>
          </a:prstGeom>
          <a:solidFill>
            <a:schemeClr val="bg1"/>
          </a:solidFill>
        </p:spPr>
        <p:txBody>
          <a:bodyPr wrap="square" rtlCol="0">
            <a:spAutoFit/>
          </a:bodyPr>
          <a:lstStyle/>
          <a:p>
            <a:pPr algn="ctr"/>
            <a:r>
              <a:rPr lang="fr-FR" sz="3600" b="1" dirty="0" smtClean="0">
                <a:solidFill>
                  <a:srgbClr val="002060"/>
                </a:solidFill>
                <a:latin typeface="Comic Sans MS" pitchFamily="66" charset="0"/>
                <a:cs typeface="Arial" panose="020B0604020202020204" pitchFamily="34" charset="0"/>
              </a:rPr>
              <a:t>Le discours indirect </a:t>
            </a:r>
            <a:endParaRPr lang="ru-RU" sz="3600" b="1" dirty="0">
              <a:solidFill>
                <a:srgbClr val="002060"/>
              </a:solidFill>
              <a:latin typeface="Comic Sans MS" pitchFamily="66" charset="0"/>
              <a:cs typeface="Arial" panose="020B0604020202020204" pitchFamily="34" charset="0"/>
            </a:endParaRPr>
          </a:p>
        </p:txBody>
      </p:sp>
      <p:sp>
        <p:nvSpPr>
          <p:cNvPr id="10" name="Rectangle 4"/>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5"/>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7" name="TextBox 6"/>
          <p:cNvSpPr txBox="1"/>
          <p:nvPr/>
        </p:nvSpPr>
        <p:spPr>
          <a:xfrm>
            <a:off x="223615" y="1139793"/>
            <a:ext cx="11329047" cy="4031873"/>
          </a:xfrm>
          <a:prstGeom prst="rect">
            <a:avLst/>
          </a:prstGeom>
          <a:solidFill>
            <a:schemeClr val="bg1"/>
          </a:solidFill>
        </p:spPr>
        <p:txBody>
          <a:bodyPr wrap="square" rtlCol="0">
            <a:spAutoFit/>
          </a:bodyPr>
          <a:lstStyle/>
          <a:p>
            <a:pPr algn="ctr"/>
            <a:r>
              <a:rPr lang="fr-FR" sz="3200" b="1" dirty="0" smtClean="0">
                <a:solidFill>
                  <a:srgbClr val="002060"/>
                </a:solidFill>
                <a:latin typeface="Comic Sans MS" pitchFamily="66" charset="0"/>
                <a:cs typeface="Arial" panose="020B0604020202020204" pitchFamily="34" charset="0"/>
              </a:rPr>
              <a:t>Le discours direct</a:t>
            </a:r>
          </a:p>
          <a:p>
            <a:pPr algn="ctr"/>
            <a:r>
              <a:rPr lang="fr-FR" sz="3200" b="1" dirty="0" smtClean="0">
                <a:solidFill>
                  <a:srgbClr val="0070C0"/>
                </a:solidFill>
                <a:latin typeface="Comic Sans MS" pitchFamily="66" charset="0"/>
                <a:cs typeface="Arial" panose="020B0604020202020204" pitchFamily="34" charset="0"/>
              </a:rPr>
              <a:t>au présent:</a:t>
            </a:r>
          </a:p>
          <a:p>
            <a:r>
              <a:rPr lang="fr-FR" sz="3200" b="1" dirty="0" smtClean="0">
                <a:solidFill>
                  <a:srgbClr val="0070C0"/>
                </a:solidFill>
                <a:latin typeface="Comic Sans MS" pitchFamily="66" charset="0"/>
                <a:cs typeface="Arial" panose="020B0604020202020204" pitchFamily="34" charset="0"/>
              </a:rPr>
              <a:t>Un élève dit: « Je suis </a:t>
            </a:r>
            <a:r>
              <a:rPr lang="fr-FR" sz="3200" b="1" dirty="0" smtClean="0">
                <a:solidFill>
                  <a:srgbClr val="0070C0"/>
                </a:solidFill>
                <a:latin typeface="Comic Sans MS" pitchFamily="66" charset="0"/>
                <a:cs typeface="Arial" panose="020B0604020202020204" pitchFamily="34" charset="0"/>
              </a:rPr>
              <a:t>malade</a:t>
            </a:r>
            <a:r>
              <a:rPr lang="fr-FR" sz="3200" b="1" dirty="0" smtClean="0">
                <a:solidFill>
                  <a:srgbClr val="0070C0"/>
                </a:solidFill>
                <a:latin typeface="Comic Sans MS" pitchFamily="66" charset="0"/>
                <a:cs typeface="Arial" panose="020B0604020202020204" pitchFamily="34" charset="0"/>
              </a:rPr>
              <a:t> </a:t>
            </a:r>
            <a:r>
              <a:rPr lang="fr-FR" sz="3200" b="1" dirty="0">
                <a:solidFill>
                  <a:srgbClr val="0070C0"/>
                </a:solidFill>
                <a:latin typeface="Comic Sans MS" pitchFamily="66" charset="0"/>
                <a:cs typeface="Arial" panose="020B0604020202020204" pitchFamily="34" charset="0"/>
              </a:rPr>
              <a:t>» .</a:t>
            </a:r>
            <a:endParaRPr lang="fr-FR" sz="3200" b="1" dirty="0" smtClean="0">
              <a:solidFill>
                <a:srgbClr val="0070C0"/>
              </a:solidFill>
              <a:latin typeface="Comic Sans MS" pitchFamily="66" charset="0"/>
              <a:cs typeface="Arial" panose="020B0604020202020204" pitchFamily="34" charset="0"/>
            </a:endParaRPr>
          </a:p>
          <a:p>
            <a:r>
              <a:rPr lang="fr-FR" sz="3200" b="1" dirty="0" smtClean="0">
                <a:solidFill>
                  <a:srgbClr val="0070C0"/>
                </a:solidFill>
                <a:latin typeface="Comic Sans MS" pitchFamily="66" charset="0"/>
                <a:cs typeface="Arial" panose="020B0604020202020204" pitchFamily="34" charset="0"/>
              </a:rPr>
              <a:t>                           dans les phrases affirmatives</a:t>
            </a:r>
          </a:p>
          <a:p>
            <a:r>
              <a:rPr lang="fr-FR" sz="3200" b="1" dirty="0" smtClean="0">
                <a:solidFill>
                  <a:srgbClr val="0070C0"/>
                </a:solidFill>
                <a:latin typeface="Comic Sans MS" pitchFamily="66" charset="0"/>
                <a:cs typeface="Arial" panose="020B0604020202020204" pitchFamily="34" charset="0"/>
              </a:rPr>
              <a:t>Un professeur demande: « Est-ce que tu es </a:t>
            </a:r>
            <a:r>
              <a:rPr lang="fr-FR" sz="3200" b="1" dirty="0" smtClean="0">
                <a:solidFill>
                  <a:srgbClr val="0070C0"/>
                </a:solidFill>
                <a:latin typeface="Comic Sans MS" pitchFamily="66" charset="0"/>
                <a:cs typeface="Arial" panose="020B0604020202020204" pitchFamily="34" charset="0"/>
              </a:rPr>
              <a:t>malade</a:t>
            </a:r>
            <a:r>
              <a:rPr lang="fr-FR" sz="3200" b="1" dirty="0" smtClean="0">
                <a:solidFill>
                  <a:srgbClr val="0070C0"/>
                </a:solidFill>
                <a:latin typeface="Comic Sans MS" pitchFamily="66" charset="0"/>
                <a:cs typeface="Arial" panose="020B0604020202020204" pitchFamily="34" charset="0"/>
              </a:rPr>
              <a:t> </a:t>
            </a:r>
            <a:r>
              <a:rPr lang="fr-FR" sz="3200" b="1" dirty="0" smtClean="0">
                <a:solidFill>
                  <a:srgbClr val="0070C0"/>
                </a:solidFill>
                <a:latin typeface="Comic Sans MS" pitchFamily="66" charset="0"/>
                <a:cs typeface="Arial" panose="020B0604020202020204" pitchFamily="34" charset="0"/>
              </a:rPr>
              <a:t>» ?</a:t>
            </a:r>
            <a:endParaRPr lang="fr-FR" sz="3200" b="1" dirty="0" smtClean="0">
              <a:solidFill>
                <a:srgbClr val="0070C0"/>
              </a:solidFill>
              <a:latin typeface="Comic Sans MS" pitchFamily="66" charset="0"/>
              <a:cs typeface="Arial" panose="020B0604020202020204" pitchFamily="34" charset="0"/>
            </a:endParaRPr>
          </a:p>
          <a:p>
            <a:r>
              <a:rPr lang="fr-FR" sz="3200" b="1" dirty="0" smtClean="0">
                <a:solidFill>
                  <a:srgbClr val="0070C0"/>
                </a:solidFill>
                <a:latin typeface="Comic Sans MS" pitchFamily="66" charset="0"/>
                <a:cs typeface="Arial" panose="020B0604020202020204" pitchFamily="34" charset="0"/>
              </a:rPr>
              <a:t>                           dans les phrases interrogatives</a:t>
            </a:r>
          </a:p>
          <a:p>
            <a:r>
              <a:rPr lang="fr-FR" sz="3200" b="1" dirty="0" smtClean="0">
                <a:solidFill>
                  <a:srgbClr val="0070C0"/>
                </a:solidFill>
                <a:latin typeface="Comic Sans MS" pitchFamily="66" charset="0"/>
                <a:cs typeface="Arial" panose="020B0604020202020204" pitchFamily="34" charset="0"/>
              </a:rPr>
              <a:t>Un médecin dit: « Prends tes médicaments! »</a:t>
            </a:r>
          </a:p>
          <a:p>
            <a:r>
              <a:rPr lang="fr-FR" sz="3200" b="1" dirty="0">
                <a:solidFill>
                  <a:srgbClr val="0070C0"/>
                </a:solidFill>
                <a:latin typeface="Comic Sans MS" pitchFamily="66" charset="0"/>
                <a:cs typeface="Arial" panose="020B0604020202020204" pitchFamily="34" charset="0"/>
              </a:rPr>
              <a:t> </a:t>
            </a:r>
            <a:r>
              <a:rPr lang="fr-FR" sz="3200" b="1" dirty="0" smtClean="0">
                <a:solidFill>
                  <a:srgbClr val="0070C0"/>
                </a:solidFill>
                <a:latin typeface="Comic Sans MS" pitchFamily="66" charset="0"/>
                <a:cs typeface="Arial" panose="020B0604020202020204" pitchFamily="34" charset="0"/>
              </a:rPr>
              <a:t>                           dans l’impératif (ordre</a:t>
            </a:r>
            <a:r>
              <a:rPr lang="fr-FR" sz="3200" b="1" dirty="0" smtClean="0">
                <a:solidFill>
                  <a:srgbClr val="0070C0"/>
                </a:solidFill>
                <a:latin typeface="Comic Sans MS" pitchFamily="66" charset="0"/>
                <a:cs typeface="Arial" panose="020B0604020202020204" pitchFamily="34" charset="0"/>
              </a:rPr>
              <a:t>)</a:t>
            </a:r>
            <a:endParaRPr lang="fr-FR" sz="3200" b="1" dirty="0" smtClean="0">
              <a:solidFill>
                <a:srgbClr val="002060"/>
              </a:solidFill>
              <a:latin typeface="Comic Sans MS" pitchFamily="66" charset="0"/>
              <a:cs typeface="Arial" panose="020B0604020202020204" pitchFamily="34" charset="0"/>
            </a:endParaRPr>
          </a:p>
        </p:txBody>
      </p:sp>
      <p:cxnSp>
        <p:nvCxnSpPr>
          <p:cNvPr id="4" name="Прямая со стрелкой 3"/>
          <p:cNvCxnSpPr/>
          <p:nvPr/>
        </p:nvCxnSpPr>
        <p:spPr>
          <a:xfrm flipH="1" flipV="1">
            <a:off x="4453419" y="2556164"/>
            <a:ext cx="451090" cy="436419"/>
          </a:xfrm>
          <a:prstGeom prst="straightConnector1">
            <a:avLst/>
          </a:prstGeom>
          <a:ln w="57150">
            <a:solidFill>
              <a:srgbClr val="F33D68"/>
            </a:solidFill>
            <a:tailEnd type="triangle"/>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p:cNvCxnSpPr/>
          <p:nvPr/>
        </p:nvCxnSpPr>
        <p:spPr>
          <a:xfrm flipH="1" flipV="1">
            <a:off x="4477257" y="3519055"/>
            <a:ext cx="451090" cy="436419"/>
          </a:xfrm>
          <a:prstGeom prst="straightConnector1">
            <a:avLst/>
          </a:prstGeom>
          <a:ln w="57150">
            <a:solidFill>
              <a:srgbClr val="F33D68"/>
            </a:solidFill>
            <a:tailEnd type="triangle"/>
          </a:ln>
        </p:spPr>
        <p:style>
          <a:lnRef idx="1">
            <a:schemeClr val="accent1"/>
          </a:lnRef>
          <a:fillRef idx="0">
            <a:schemeClr val="accent1"/>
          </a:fillRef>
          <a:effectRef idx="0">
            <a:schemeClr val="accent1"/>
          </a:effectRef>
          <a:fontRef idx="minor">
            <a:schemeClr val="tx1"/>
          </a:fontRef>
        </p:style>
      </p:cxnSp>
      <p:cxnSp>
        <p:nvCxnSpPr>
          <p:cNvPr id="31" name="Прямая со стрелкой 30"/>
          <p:cNvCxnSpPr/>
          <p:nvPr/>
        </p:nvCxnSpPr>
        <p:spPr>
          <a:xfrm flipH="1" flipV="1">
            <a:off x="4272494" y="4481946"/>
            <a:ext cx="451090" cy="436419"/>
          </a:xfrm>
          <a:prstGeom prst="straightConnector1">
            <a:avLst/>
          </a:prstGeom>
          <a:ln w="57150">
            <a:solidFill>
              <a:srgbClr val="F33D68"/>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63102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782389" y="196533"/>
            <a:ext cx="6544491" cy="646331"/>
          </a:xfrm>
          <a:prstGeom prst="rect">
            <a:avLst/>
          </a:prstGeom>
          <a:solidFill>
            <a:schemeClr val="bg1"/>
          </a:solidFill>
        </p:spPr>
        <p:txBody>
          <a:bodyPr wrap="square" rtlCol="0">
            <a:spAutoFit/>
          </a:bodyPr>
          <a:lstStyle/>
          <a:p>
            <a:pPr algn="ctr"/>
            <a:r>
              <a:rPr lang="fr-FR" sz="3600" b="1" dirty="0" smtClean="0">
                <a:solidFill>
                  <a:srgbClr val="002060"/>
                </a:solidFill>
                <a:latin typeface="Comic Sans MS" pitchFamily="66" charset="0"/>
                <a:cs typeface="Arial" panose="020B0604020202020204" pitchFamily="34" charset="0"/>
              </a:rPr>
              <a:t>Les phrases affirmatives</a:t>
            </a:r>
            <a:endParaRPr lang="ru-RU" sz="3600" b="1" dirty="0">
              <a:solidFill>
                <a:srgbClr val="002060"/>
              </a:solidFill>
              <a:latin typeface="Comic Sans MS" pitchFamily="66" charset="0"/>
              <a:cs typeface="Arial" panose="020B0604020202020204" pitchFamily="34" charset="0"/>
            </a:endParaRPr>
          </a:p>
        </p:txBody>
      </p:sp>
      <p:sp>
        <p:nvSpPr>
          <p:cNvPr id="10" name="Rectangle 4"/>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5"/>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6" name="TextBox 5"/>
          <p:cNvSpPr txBox="1"/>
          <p:nvPr/>
        </p:nvSpPr>
        <p:spPr>
          <a:xfrm>
            <a:off x="2592977" y="1105594"/>
            <a:ext cx="6923314" cy="1446550"/>
          </a:xfrm>
          <a:prstGeom prst="rect">
            <a:avLst/>
          </a:prstGeom>
          <a:noFill/>
        </p:spPr>
        <p:txBody>
          <a:bodyPr wrap="square" rtlCol="0">
            <a:spAutoFit/>
          </a:bodyPr>
          <a:lstStyle/>
          <a:p>
            <a:pPr algn="ctr"/>
            <a:r>
              <a:rPr lang="fr-FR" sz="8800" b="1" dirty="0" smtClean="0">
                <a:solidFill>
                  <a:srgbClr val="7030A0"/>
                </a:solidFill>
                <a:latin typeface="Arabic Typesetting" pitchFamily="66" charset="-78"/>
                <a:cs typeface="Arabic Typesetting" pitchFamily="66" charset="-78"/>
              </a:rPr>
              <a:t>Que /qu’</a:t>
            </a:r>
            <a:endParaRPr lang="ru-RU" sz="8800" b="1" dirty="0">
              <a:solidFill>
                <a:srgbClr val="7030A0"/>
              </a:solidFill>
              <a:cs typeface="Arabic Typesetting" pitchFamily="66" charset="-78"/>
            </a:endParaRPr>
          </a:p>
        </p:txBody>
      </p:sp>
      <p:sp>
        <p:nvSpPr>
          <p:cNvPr id="7" name="TextBox 6"/>
          <p:cNvSpPr txBox="1"/>
          <p:nvPr/>
        </p:nvSpPr>
        <p:spPr>
          <a:xfrm>
            <a:off x="253934" y="2568653"/>
            <a:ext cx="10781211" cy="2123658"/>
          </a:xfrm>
          <a:prstGeom prst="rect">
            <a:avLst/>
          </a:prstGeom>
          <a:solidFill>
            <a:schemeClr val="bg1"/>
          </a:solidFill>
        </p:spPr>
        <p:txBody>
          <a:bodyPr wrap="square" rtlCol="0">
            <a:spAutoFit/>
          </a:bodyPr>
          <a:lstStyle/>
          <a:p>
            <a:r>
              <a:rPr lang="fr-FR" sz="4400" b="1" dirty="0">
                <a:solidFill>
                  <a:srgbClr val="0070C0"/>
                </a:solidFill>
                <a:latin typeface="Comic Sans MS" pitchFamily="66" charset="0"/>
                <a:cs typeface="Arial" panose="020B0604020202020204" pitchFamily="34" charset="0"/>
              </a:rPr>
              <a:t>Un élève dit: « Je suis </a:t>
            </a:r>
            <a:r>
              <a:rPr lang="fr-FR" sz="4400" b="1" dirty="0" smtClean="0">
                <a:solidFill>
                  <a:srgbClr val="0070C0"/>
                </a:solidFill>
                <a:latin typeface="Comic Sans MS" pitchFamily="66" charset="0"/>
                <a:cs typeface="Arial" panose="020B0604020202020204" pitchFamily="34" charset="0"/>
              </a:rPr>
              <a:t>malade</a:t>
            </a:r>
            <a:r>
              <a:rPr lang="fr-FR" sz="4400" b="1" dirty="0">
                <a:solidFill>
                  <a:srgbClr val="0070C0"/>
                </a:solidFill>
                <a:latin typeface="Comic Sans MS" pitchFamily="66" charset="0"/>
                <a:cs typeface="Arial" panose="020B0604020202020204" pitchFamily="34" charset="0"/>
              </a:rPr>
              <a:t> </a:t>
            </a:r>
            <a:r>
              <a:rPr lang="fr-FR" sz="4400" b="1" dirty="0" smtClean="0">
                <a:solidFill>
                  <a:srgbClr val="0070C0"/>
                </a:solidFill>
                <a:latin typeface="Comic Sans MS" pitchFamily="66" charset="0"/>
                <a:cs typeface="Arial" panose="020B0604020202020204" pitchFamily="34" charset="0"/>
              </a:rPr>
              <a:t>».</a:t>
            </a:r>
            <a:endParaRPr lang="fr-FR" sz="4400" b="1" dirty="0" smtClean="0">
              <a:solidFill>
                <a:srgbClr val="0070C0"/>
              </a:solidFill>
              <a:latin typeface="Comic Sans MS" pitchFamily="66" charset="0"/>
              <a:cs typeface="Arial" panose="020B0604020202020204" pitchFamily="34" charset="0"/>
            </a:endParaRPr>
          </a:p>
          <a:p>
            <a:endParaRPr lang="fr-FR" sz="4400" b="1" dirty="0">
              <a:solidFill>
                <a:srgbClr val="0070C0"/>
              </a:solidFill>
              <a:latin typeface="Comic Sans MS" pitchFamily="66" charset="0"/>
              <a:cs typeface="Arial" panose="020B0604020202020204" pitchFamily="34" charset="0"/>
            </a:endParaRPr>
          </a:p>
          <a:p>
            <a:r>
              <a:rPr lang="fr-FR" sz="4400" b="1" dirty="0" smtClean="0">
                <a:solidFill>
                  <a:srgbClr val="0070C0"/>
                </a:solidFill>
                <a:latin typeface="Comic Sans MS" pitchFamily="66" charset="0"/>
                <a:cs typeface="Arial" panose="020B0604020202020204" pitchFamily="34" charset="0"/>
              </a:rPr>
              <a:t>Un élève dit </a:t>
            </a:r>
            <a:r>
              <a:rPr lang="fr-FR" sz="4400" b="1" dirty="0" smtClean="0">
                <a:solidFill>
                  <a:srgbClr val="7030A0"/>
                </a:solidFill>
                <a:latin typeface="Comic Sans MS" pitchFamily="66" charset="0"/>
                <a:cs typeface="Arial" panose="020B0604020202020204" pitchFamily="34" charset="0"/>
              </a:rPr>
              <a:t>qu</a:t>
            </a:r>
            <a:r>
              <a:rPr lang="fr-FR" sz="4400" b="1" dirty="0" smtClean="0">
                <a:solidFill>
                  <a:srgbClr val="0070C0"/>
                </a:solidFill>
                <a:latin typeface="Comic Sans MS" pitchFamily="66" charset="0"/>
                <a:cs typeface="Arial" panose="020B0604020202020204" pitchFamily="34" charset="0"/>
              </a:rPr>
              <a:t>’il est malade</a:t>
            </a:r>
            <a:r>
              <a:rPr lang="fr-FR" sz="4400" b="1" dirty="0" smtClean="0">
                <a:solidFill>
                  <a:srgbClr val="0070C0"/>
                </a:solidFill>
                <a:latin typeface="Comic Sans MS" pitchFamily="66" charset="0"/>
                <a:cs typeface="Arial" panose="020B0604020202020204" pitchFamily="34" charset="0"/>
              </a:rPr>
              <a:t>.</a:t>
            </a:r>
            <a:endParaRPr lang="fr-FR" sz="4400" b="1" dirty="0">
              <a:solidFill>
                <a:srgbClr val="0070C0"/>
              </a:solidFill>
              <a:latin typeface="Comic Sans MS" pitchFamily="66" charset="0"/>
              <a:cs typeface="Arial" panose="020B0604020202020204" pitchFamily="34" charset="0"/>
            </a:endParaRPr>
          </a:p>
        </p:txBody>
      </p:sp>
    </p:spTree>
    <p:extLst>
      <p:ext uri="{BB962C8B-B14F-4D97-AF65-F5344CB8AC3E}">
        <p14:creationId xmlns:p14="http://schemas.microsoft.com/office/powerpoint/2010/main" val="34177922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782389" y="196533"/>
            <a:ext cx="6544491" cy="646331"/>
          </a:xfrm>
          <a:prstGeom prst="rect">
            <a:avLst/>
          </a:prstGeom>
          <a:solidFill>
            <a:schemeClr val="bg1"/>
          </a:solidFill>
        </p:spPr>
        <p:txBody>
          <a:bodyPr wrap="square" rtlCol="0">
            <a:spAutoFit/>
          </a:bodyPr>
          <a:lstStyle/>
          <a:p>
            <a:pPr algn="ctr"/>
            <a:r>
              <a:rPr lang="fr-FR" sz="3600" b="1" dirty="0" smtClean="0">
                <a:solidFill>
                  <a:srgbClr val="002060"/>
                </a:solidFill>
                <a:latin typeface="Comic Sans MS" pitchFamily="66" charset="0"/>
                <a:cs typeface="Arial" panose="020B0604020202020204" pitchFamily="34" charset="0"/>
              </a:rPr>
              <a:t>Les phrases interrogatives</a:t>
            </a:r>
            <a:endParaRPr lang="ru-RU" sz="3600" b="1" dirty="0">
              <a:solidFill>
                <a:srgbClr val="002060"/>
              </a:solidFill>
              <a:latin typeface="Comic Sans MS" pitchFamily="66" charset="0"/>
              <a:cs typeface="Arial" panose="020B0604020202020204" pitchFamily="34" charset="0"/>
            </a:endParaRPr>
          </a:p>
        </p:txBody>
      </p:sp>
      <p:sp>
        <p:nvSpPr>
          <p:cNvPr id="10" name="Rectangle 4"/>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5"/>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6" name="TextBox 5"/>
          <p:cNvSpPr txBox="1"/>
          <p:nvPr/>
        </p:nvSpPr>
        <p:spPr>
          <a:xfrm>
            <a:off x="1844830" y="982483"/>
            <a:ext cx="9086405" cy="1446550"/>
          </a:xfrm>
          <a:prstGeom prst="rect">
            <a:avLst/>
          </a:prstGeom>
          <a:noFill/>
        </p:spPr>
        <p:txBody>
          <a:bodyPr wrap="square" rtlCol="0">
            <a:spAutoFit/>
          </a:bodyPr>
          <a:lstStyle/>
          <a:p>
            <a:pPr algn="ctr"/>
            <a:r>
              <a:rPr lang="fr-FR" sz="8800" b="1" dirty="0" smtClean="0">
                <a:solidFill>
                  <a:srgbClr val="7030A0"/>
                </a:solidFill>
                <a:latin typeface="Arabic Typesetting" pitchFamily="66" charset="-78"/>
                <a:cs typeface="Arabic Typesetting" pitchFamily="66" charset="-78"/>
              </a:rPr>
              <a:t>Si / mots interrogatives</a:t>
            </a:r>
            <a:endParaRPr lang="ru-RU" sz="8800" b="1" dirty="0">
              <a:solidFill>
                <a:srgbClr val="7030A0"/>
              </a:solidFill>
              <a:cs typeface="Arabic Typesetting" pitchFamily="66" charset="-78"/>
            </a:endParaRPr>
          </a:p>
        </p:txBody>
      </p:sp>
      <p:sp>
        <p:nvSpPr>
          <p:cNvPr id="7" name="TextBox 6"/>
          <p:cNvSpPr txBox="1"/>
          <p:nvPr/>
        </p:nvSpPr>
        <p:spPr>
          <a:xfrm>
            <a:off x="253934" y="2568653"/>
            <a:ext cx="11778739" cy="4154984"/>
          </a:xfrm>
          <a:prstGeom prst="rect">
            <a:avLst/>
          </a:prstGeom>
          <a:solidFill>
            <a:schemeClr val="bg1"/>
          </a:solidFill>
        </p:spPr>
        <p:txBody>
          <a:bodyPr wrap="square" rtlCol="0">
            <a:spAutoFit/>
          </a:bodyPr>
          <a:lstStyle/>
          <a:p>
            <a:r>
              <a:rPr lang="fr-FR" sz="4400" b="1" dirty="0">
                <a:solidFill>
                  <a:srgbClr val="0070C0"/>
                </a:solidFill>
                <a:latin typeface="Comic Sans MS" pitchFamily="66" charset="0"/>
                <a:cs typeface="Arial" panose="020B0604020202020204" pitchFamily="34" charset="0"/>
              </a:rPr>
              <a:t>Un professeur demande: « Est-ce que tu es </a:t>
            </a:r>
            <a:r>
              <a:rPr lang="fr-FR" sz="4400" b="1" dirty="0" smtClean="0">
                <a:solidFill>
                  <a:srgbClr val="0070C0"/>
                </a:solidFill>
                <a:latin typeface="Comic Sans MS" pitchFamily="66" charset="0"/>
                <a:cs typeface="Arial" panose="020B0604020202020204" pitchFamily="34" charset="0"/>
              </a:rPr>
              <a:t>malade</a:t>
            </a:r>
            <a:r>
              <a:rPr lang="fr-FR" sz="4400" b="1" dirty="0">
                <a:solidFill>
                  <a:srgbClr val="0070C0"/>
                </a:solidFill>
                <a:latin typeface="Comic Sans MS" pitchFamily="66" charset="0"/>
                <a:cs typeface="Arial" panose="020B0604020202020204" pitchFamily="34" charset="0"/>
              </a:rPr>
              <a:t> </a:t>
            </a:r>
            <a:r>
              <a:rPr lang="fr-FR" sz="4400" b="1" dirty="0">
                <a:solidFill>
                  <a:srgbClr val="0070C0"/>
                </a:solidFill>
                <a:latin typeface="Comic Sans MS" pitchFamily="66" charset="0"/>
                <a:cs typeface="Arial" panose="020B0604020202020204" pitchFamily="34" charset="0"/>
              </a:rPr>
              <a:t>» ?</a:t>
            </a:r>
            <a:endParaRPr lang="fr-FR" sz="4400" b="1" dirty="0">
              <a:solidFill>
                <a:srgbClr val="0070C0"/>
              </a:solidFill>
              <a:latin typeface="Comic Sans MS" pitchFamily="66" charset="0"/>
              <a:cs typeface="Arial" panose="020B0604020202020204" pitchFamily="34" charset="0"/>
            </a:endParaRPr>
          </a:p>
          <a:p>
            <a:r>
              <a:rPr lang="fr-FR" sz="4400" b="1" dirty="0" smtClean="0">
                <a:solidFill>
                  <a:srgbClr val="0070C0"/>
                </a:solidFill>
                <a:latin typeface="Comic Sans MS" pitchFamily="66" charset="0"/>
                <a:cs typeface="Arial" panose="020B0604020202020204" pitchFamily="34" charset="0"/>
              </a:rPr>
              <a:t>Un prof demande si je suis malade.</a:t>
            </a:r>
          </a:p>
          <a:p>
            <a:endParaRPr lang="fr-FR" sz="4400" b="1" dirty="0" smtClean="0">
              <a:solidFill>
                <a:srgbClr val="0070C0"/>
              </a:solidFill>
              <a:latin typeface="Comic Sans MS" pitchFamily="66" charset="0"/>
              <a:cs typeface="Arial" panose="020B0604020202020204" pitchFamily="34" charset="0"/>
            </a:endParaRPr>
          </a:p>
          <a:p>
            <a:r>
              <a:rPr lang="fr-FR" sz="4400" b="1" dirty="0" smtClean="0">
                <a:solidFill>
                  <a:srgbClr val="0070C0"/>
                </a:solidFill>
                <a:latin typeface="Comic Sans MS" pitchFamily="66" charset="0"/>
                <a:cs typeface="Arial" panose="020B0604020202020204" pitchFamily="34" charset="0"/>
              </a:rPr>
              <a:t>Un prof demande: « Où </a:t>
            </a:r>
            <a:r>
              <a:rPr lang="fr-FR" sz="4400" b="1" dirty="0" smtClean="0">
                <a:solidFill>
                  <a:srgbClr val="0070C0"/>
                </a:solidFill>
                <a:latin typeface="Comic Sans MS" pitchFamily="66" charset="0"/>
                <a:cs typeface="Arial" panose="020B0604020202020204" pitchFamily="34" charset="0"/>
              </a:rPr>
              <a:t>es-tu</a:t>
            </a:r>
            <a:r>
              <a:rPr lang="fr-FR" sz="4400" b="1" dirty="0" smtClean="0">
                <a:solidFill>
                  <a:srgbClr val="0070C0"/>
                </a:solidFill>
                <a:latin typeface="Comic Sans MS" pitchFamily="66" charset="0"/>
                <a:cs typeface="Arial" panose="020B0604020202020204" pitchFamily="34" charset="0"/>
              </a:rPr>
              <a:t> </a:t>
            </a:r>
            <a:r>
              <a:rPr lang="fr-FR" sz="4400" b="1" dirty="0">
                <a:solidFill>
                  <a:srgbClr val="0070C0"/>
                </a:solidFill>
                <a:latin typeface="Comic Sans MS" pitchFamily="66" charset="0"/>
                <a:cs typeface="Arial" panose="020B0604020202020204" pitchFamily="34" charset="0"/>
              </a:rPr>
              <a:t>» ?</a:t>
            </a:r>
            <a:endParaRPr lang="fr-FR" sz="4400" b="1" dirty="0" smtClean="0">
              <a:solidFill>
                <a:srgbClr val="0070C0"/>
              </a:solidFill>
              <a:latin typeface="Comic Sans MS" pitchFamily="66" charset="0"/>
              <a:cs typeface="Arial" panose="020B0604020202020204" pitchFamily="34" charset="0"/>
            </a:endParaRPr>
          </a:p>
          <a:p>
            <a:r>
              <a:rPr lang="fr-FR" sz="4400" b="1" dirty="0" smtClean="0">
                <a:solidFill>
                  <a:srgbClr val="0070C0"/>
                </a:solidFill>
                <a:latin typeface="Comic Sans MS" pitchFamily="66" charset="0"/>
                <a:cs typeface="Arial" panose="020B0604020202020204" pitchFamily="34" charset="0"/>
              </a:rPr>
              <a:t>Un prof demande où je suis.</a:t>
            </a:r>
            <a:endParaRPr lang="fr-FR" sz="4400" b="1" dirty="0">
              <a:solidFill>
                <a:srgbClr val="0070C0"/>
              </a:solidFill>
              <a:latin typeface="Comic Sans MS" pitchFamily="66" charset="0"/>
              <a:cs typeface="Arial" panose="020B0604020202020204" pitchFamily="34" charset="0"/>
            </a:endParaRPr>
          </a:p>
        </p:txBody>
      </p:sp>
    </p:spTree>
    <p:extLst>
      <p:ext uri="{BB962C8B-B14F-4D97-AF65-F5344CB8AC3E}">
        <p14:creationId xmlns:p14="http://schemas.microsoft.com/office/powerpoint/2010/main" val="1337637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782389" y="196533"/>
            <a:ext cx="6544491" cy="1200329"/>
          </a:xfrm>
          <a:prstGeom prst="rect">
            <a:avLst/>
          </a:prstGeom>
          <a:solidFill>
            <a:schemeClr val="bg1"/>
          </a:solidFill>
        </p:spPr>
        <p:txBody>
          <a:bodyPr wrap="square" rtlCol="0">
            <a:spAutoFit/>
          </a:bodyPr>
          <a:lstStyle/>
          <a:p>
            <a:pPr algn="ctr"/>
            <a:r>
              <a:rPr lang="fr-FR" sz="3600" b="1" dirty="0" smtClean="0">
                <a:solidFill>
                  <a:srgbClr val="002060"/>
                </a:solidFill>
                <a:latin typeface="Comic Sans MS" pitchFamily="66" charset="0"/>
                <a:cs typeface="Arial" panose="020B0604020202020204" pitchFamily="34" charset="0"/>
              </a:rPr>
              <a:t>Les phrases impératives (ordre,conseil)</a:t>
            </a:r>
            <a:endParaRPr lang="ru-RU" sz="3600" b="1" dirty="0">
              <a:solidFill>
                <a:srgbClr val="002060"/>
              </a:solidFill>
              <a:latin typeface="Comic Sans MS" pitchFamily="66" charset="0"/>
              <a:cs typeface="Arial" panose="020B0604020202020204" pitchFamily="34" charset="0"/>
            </a:endParaRPr>
          </a:p>
        </p:txBody>
      </p:sp>
      <p:sp>
        <p:nvSpPr>
          <p:cNvPr id="10" name="Rectangle 4"/>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5"/>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6" name="TextBox 5"/>
          <p:cNvSpPr txBox="1"/>
          <p:nvPr/>
        </p:nvSpPr>
        <p:spPr>
          <a:xfrm>
            <a:off x="2592977" y="1105594"/>
            <a:ext cx="6923314" cy="1446550"/>
          </a:xfrm>
          <a:prstGeom prst="rect">
            <a:avLst/>
          </a:prstGeom>
          <a:noFill/>
        </p:spPr>
        <p:txBody>
          <a:bodyPr wrap="square" rtlCol="0">
            <a:spAutoFit/>
          </a:bodyPr>
          <a:lstStyle/>
          <a:p>
            <a:pPr algn="ctr"/>
            <a:r>
              <a:rPr lang="fr-FR" sz="8800" b="1" dirty="0" smtClean="0">
                <a:solidFill>
                  <a:srgbClr val="7030A0"/>
                </a:solidFill>
                <a:latin typeface="Arabic Typesetting" pitchFamily="66" charset="-78"/>
                <a:cs typeface="Arabic Typesetting" pitchFamily="66" charset="-78"/>
              </a:rPr>
              <a:t>De </a:t>
            </a:r>
            <a:endParaRPr lang="ru-RU" sz="8800" b="1" dirty="0">
              <a:solidFill>
                <a:srgbClr val="7030A0"/>
              </a:solidFill>
              <a:cs typeface="Arabic Typesetting" pitchFamily="66" charset="-78"/>
            </a:endParaRPr>
          </a:p>
        </p:txBody>
      </p:sp>
      <p:sp>
        <p:nvSpPr>
          <p:cNvPr id="7" name="TextBox 6"/>
          <p:cNvSpPr txBox="1"/>
          <p:nvPr/>
        </p:nvSpPr>
        <p:spPr>
          <a:xfrm>
            <a:off x="228600" y="2522453"/>
            <a:ext cx="11963400" cy="1985159"/>
          </a:xfrm>
          <a:prstGeom prst="rect">
            <a:avLst/>
          </a:prstGeom>
          <a:solidFill>
            <a:schemeClr val="bg1"/>
          </a:solidFill>
        </p:spPr>
        <p:txBody>
          <a:bodyPr wrap="square" rtlCol="0">
            <a:spAutoFit/>
          </a:bodyPr>
          <a:lstStyle/>
          <a:p>
            <a:r>
              <a:rPr lang="fr-FR" sz="4100" b="1" dirty="0">
                <a:solidFill>
                  <a:srgbClr val="0070C0"/>
                </a:solidFill>
                <a:latin typeface="Comic Sans MS" pitchFamily="66" charset="0"/>
                <a:cs typeface="Arial" panose="020B0604020202020204" pitchFamily="34" charset="0"/>
              </a:rPr>
              <a:t>Un médecin dit</a:t>
            </a:r>
            <a:r>
              <a:rPr lang="fr-FR" sz="4100" b="1" dirty="0" smtClean="0">
                <a:solidFill>
                  <a:srgbClr val="0070C0"/>
                </a:solidFill>
                <a:latin typeface="Comic Sans MS" pitchFamily="66" charset="0"/>
                <a:cs typeface="Arial" panose="020B0604020202020204" pitchFamily="34" charset="0"/>
              </a:rPr>
              <a:t>: «</a:t>
            </a:r>
            <a:r>
              <a:rPr lang="fr-FR" sz="4100" b="1" dirty="0">
                <a:solidFill>
                  <a:srgbClr val="0070C0"/>
                </a:solidFill>
                <a:latin typeface="Comic Sans MS" pitchFamily="66" charset="0"/>
                <a:cs typeface="Arial" panose="020B0604020202020204" pitchFamily="34" charset="0"/>
              </a:rPr>
              <a:t> Prends tes </a:t>
            </a:r>
            <a:r>
              <a:rPr lang="fr-FR" sz="4100" b="1" dirty="0" smtClean="0">
                <a:solidFill>
                  <a:srgbClr val="0070C0"/>
                </a:solidFill>
                <a:latin typeface="Comic Sans MS" pitchFamily="66" charset="0"/>
                <a:cs typeface="Arial" panose="020B0604020202020204" pitchFamily="34" charset="0"/>
              </a:rPr>
              <a:t>médicaments » </a:t>
            </a:r>
            <a:r>
              <a:rPr lang="fr-FR" sz="4100" b="1" dirty="0">
                <a:solidFill>
                  <a:srgbClr val="0070C0"/>
                </a:solidFill>
                <a:latin typeface="Comic Sans MS" pitchFamily="66" charset="0"/>
                <a:cs typeface="Arial" panose="020B0604020202020204" pitchFamily="34" charset="0"/>
              </a:rPr>
              <a:t>!</a:t>
            </a:r>
            <a:endParaRPr lang="fr-FR" sz="4100" b="1" dirty="0">
              <a:solidFill>
                <a:srgbClr val="0070C0"/>
              </a:solidFill>
              <a:latin typeface="Comic Sans MS" pitchFamily="66" charset="0"/>
              <a:cs typeface="Arial" panose="020B0604020202020204" pitchFamily="34" charset="0"/>
            </a:endParaRPr>
          </a:p>
          <a:p>
            <a:endParaRPr lang="fr-FR" sz="4100" b="1" dirty="0">
              <a:solidFill>
                <a:srgbClr val="0070C0"/>
              </a:solidFill>
              <a:latin typeface="Comic Sans MS" pitchFamily="66" charset="0"/>
              <a:cs typeface="Arial" panose="020B0604020202020204" pitchFamily="34" charset="0"/>
            </a:endParaRPr>
          </a:p>
          <a:p>
            <a:r>
              <a:rPr lang="fr-FR" sz="4100" b="1" dirty="0" smtClean="0">
                <a:solidFill>
                  <a:srgbClr val="0070C0"/>
                </a:solidFill>
                <a:latin typeface="Comic Sans MS" pitchFamily="66" charset="0"/>
                <a:cs typeface="Arial" panose="020B0604020202020204" pitchFamily="34" charset="0"/>
              </a:rPr>
              <a:t>Un médecin dit de prendre mes médicaments</a:t>
            </a:r>
            <a:r>
              <a:rPr lang="fr-FR" sz="4100" b="1" dirty="0" smtClean="0">
                <a:solidFill>
                  <a:srgbClr val="0070C0"/>
                </a:solidFill>
                <a:latin typeface="Comic Sans MS" pitchFamily="66" charset="0"/>
                <a:cs typeface="Arial" panose="020B0604020202020204" pitchFamily="34" charset="0"/>
              </a:rPr>
              <a:t>.</a:t>
            </a:r>
            <a:endParaRPr lang="fr-FR" sz="4100" b="1" dirty="0">
              <a:solidFill>
                <a:srgbClr val="0070C0"/>
              </a:solidFill>
              <a:latin typeface="Comic Sans MS" pitchFamily="66" charset="0"/>
              <a:cs typeface="Arial" panose="020B0604020202020204" pitchFamily="34" charset="0"/>
            </a:endParaRPr>
          </a:p>
        </p:txBody>
      </p:sp>
    </p:spTree>
    <p:extLst>
      <p:ext uri="{BB962C8B-B14F-4D97-AF65-F5344CB8AC3E}">
        <p14:creationId xmlns:p14="http://schemas.microsoft.com/office/powerpoint/2010/main" val="34384698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 xmlns:a16="http://schemas.microsoft.com/office/drawing/2014/main" id="{EE80F0AA-4DF1-4DBF-9AA2-5439157D8912}"/>
              </a:ext>
            </a:extLst>
          </p:cNvPr>
          <p:cNvSpPr/>
          <p:nvPr/>
        </p:nvSpPr>
        <p:spPr>
          <a:xfrm>
            <a:off x="0" y="5882"/>
            <a:ext cx="12192000" cy="1399309"/>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31" name="object 2">
            <a:extLst>
              <a:ext uri="{FF2B5EF4-FFF2-40B4-BE49-F238E27FC236}">
                <a16:creationId xmlns="" xmlns:a16="http://schemas.microsoft.com/office/drawing/2014/main" id="{E8C26469-BDF9-400E-A3A8-3B2271BBD373}"/>
              </a:ext>
            </a:extLst>
          </p:cNvPr>
          <p:cNvSpPr txBox="1">
            <a:spLocks/>
          </p:cNvSpPr>
          <p:nvPr/>
        </p:nvSpPr>
        <p:spPr>
          <a:xfrm>
            <a:off x="144964" y="228264"/>
            <a:ext cx="11902072" cy="954543"/>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algn="ctr"/>
            <a:r>
              <a:rPr lang="en-US" sz="6000" dirty="0" smtClean="0">
                <a:latin typeface="Arial" panose="020B0604020202020204" pitchFamily="34" charset="0"/>
                <a:cs typeface="Arial" panose="020B0604020202020204" pitchFamily="34" charset="0"/>
              </a:rPr>
              <a:t>Devoir:</a:t>
            </a:r>
            <a:r>
              <a:rPr lang="en-US" sz="4400" dirty="0" smtClean="0">
                <a:latin typeface="Arial" panose="020B0604020202020204" pitchFamily="34" charset="0"/>
                <a:cs typeface="Arial" panose="020B0604020202020204" pitchFamily="34" charset="0"/>
              </a:rPr>
              <a:t>  </a:t>
            </a:r>
            <a:endParaRPr lang="ru-RU" sz="4400" dirty="0">
              <a:latin typeface="Arial" panose="020B0604020202020204" pitchFamily="34" charset="0"/>
              <a:cs typeface="Arial" panose="020B0604020202020204" pitchFamily="34" charset="0"/>
            </a:endParaRPr>
          </a:p>
        </p:txBody>
      </p:sp>
      <p:sp>
        <p:nvSpPr>
          <p:cNvPr id="37" name="object 16">
            <a:extLst>
              <a:ext uri="{FF2B5EF4-FFF2-40B4-BE49-F238E27FC236}">
                <a16:creationId xmlns="" xmlns:a16="http://schemas.microsoft.com/office/drawing/2014/main" id="{AB479926-0BB4-44D5-91E3-BBC35FBEBF55}"/>
              </a:ext>
            </a:extLst>
          </p:cNvPr>
          <p:cNvSpPr/>
          <p:nvPr/>
        </p:nvSpPr>
        <p:spPr>
          <a:xfrm>
            <a:off x="755030" y="1426126"/>
            <a:ext cx="30911" cy="30911"/>
          </a:xfrm>
          <a:custGeom>
            <a:avLst/>
            <a:gdLst/>
            <a:ahLst/>
            <a:cxnLst/>
            <a:rect l="l" t="t" r="r" b="b"/>
            <a:pathLst>
              <a:path w="14604" h="14604">
                <a:moveTo>
                  <a:pt x="0" y="14094"/>
                </a:moveTo>
                <a:lnTo>
                  <a:pt x="14097" y="14094"/>
                </a:lnTo>
                <a:lnTo>
                  <a:pt x="14097" y="0"/>
                </a:lnTo>
                <a:lnTo>
                  <a:pt x="0" y="0"/>
                </a:lnTo>
                <a:lnTo>
                  <a:pt x="0" y="14094"/>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39" name="object 18">
            <a:extLst>
              <a:ext uri="{FF2B5EF4-FFF2-40B4-BE49-F238E27FC236}">
                <a16:creationId xmlns="" xmlns:a16="http://schemas.microsoft.com/office/drawing/2014/main" id="{07DFB1AC-87BB-4442-B240-3DBDCD29CDF1}"/>
              </a:ext>
            </a:extLst>
          </p:cNvPr>
          <p:cNvSpPr/>
          <p:nvPr/>
        </p:nvSpPr>
        <p:spPr>
          <a:xfrm>
            <a:off x="1545607" y="590807"/>
            <a:ext cx="30911" cy="30911"/>
          </a:xfrm>
          <a:custGeom>
            <a:avLst/>
            <a:gdLst/>
            <a:ahLst/>
            <a:cxnLst/>
            <a:rect l="l" t="t" r="r" b="b"/>
            <a:pathLst>
              <a:path w="14604" h="14604">
                <a:moveTo>
                  <a:pt x="0" y="14094"/>
                </a:moveTo>
                <a:lnTo>
                  <a:pt x="14093" y="14094"/>
                </a:lnTo>
                <a:lnTo>
                  <a:pt x="14093" y="0"/>
                </a:lnTo>
                <a:lnTo>
                  <a:pt x="0" y="0"/>
                </a:lnTo>
                <a:lnTo>
                  <a:pt x="0" y="14094"/>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40" name="object 19">
            <a:extLst>
              <a:ext uri="{FF2B5EF4-FFF2-40B4-BE49-F238E27FC236}">
                <a16:creationId xmlns="" xmlns:a16="http://schemas.microsoft.com/office/drawing/2014/main" id="{0C8F708C-B355-43C0-B3E0-E1210BF24EBE}"/>
              </a:ext>
            </a:extLst>
          </p:cNvPr>
          <p:cNvSpPr/>
          <p:nvPr/>
        </p:nvSpPr>
        <p:spPr>
          <a:xfrm>
            <a:off x="1545607" y="650476"/>
            <a:ext cx="30911" cy="30911"/>
          </a:xfrm>
          <a:custGeom>
            <a:avLst/>
            <a:gdLst/>
            <a:ahLst/>
            <a:cxnLst/>
            <a:rect l="l" t="t" r="r" b="b"/>
            <a:pathLst>
              <a:path w="14604" h="14604">
                <a:moveTo>
                  <a:pt x="0" y="14094"/>
                </a:moveTo>
                <a:lnTo>
                  <a:pt x="14093" y="14094"/>
                </a:lnTo>
                <a:lnTo>
                  <a:pt x="14093" y="0"/>
                </a:lnTo>
                <a:lnTo>
                  <a:pt x="0" y="0"/>
                </a:lnTo>
                <a:lnTo>
                  <a:pt x="0" y="14094"/>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8" name="object 4">
            <a:extLst>
              <a:ext uri="{FF2B5EF4-FFF2-40B4-BE49-F238E27FC236}">
                <a16:creationId xmlns="" xmlns:a16="http://schemas.microsoft.com/office/drawing/2014/main" id="{96789AA7-9596-4F83-89FD-AEC28EE179F1}"/>
              </a:ext>
            </a:extLst>
          </p:cNvPr>
          <p:cNvSpPr txBox="1"/>
          <p:nvPr/>
        </p:nvSpPr>
        <p:spPr>
          <a:xfrm>
            <a:off x="1023498" y="1627573"/>
            <a:ext cx="10145004" cy="1876473"/>
          </a:xfrm>
          <a:prstGeom prst="rect">
            <a:avLst/>
          </a:prstGeom>
        </p:spPr>
        <p:txBody>
          <a:bodyPr vert="horz" wrap="square" lIns="0" tIns="29525" rIns="0" bIns="0" rtlCol="0">
            <a:spAutoFit/>
          </a:bodyPr>
          <a:lstStyle/>
          <a:p>
            <a:pPr algn="just"/>
            <a:r>
              <a:rPr lang="fr-FR" sz="4800" b="1" dirty="0" smtClean="0">
                <a:latin typeface="Arial" panose="020B0604020202020204" pitchFamily="34" charset="0"/>
                <a:cs typeface="Arial" panose="020B0604020202020204" pitchFamily="34" charset="0"/>
              </a:rPr>
              <a:t>Faire </a:t>
            </a:r>
            <a:r>
              <a:rPr lang="fr-FR" sz="4800" b="1" dirty="0" smtClean="0">
                <a:latin typeface="Arial" panose="020B0604020202020204" pitchFamily="34" charset="0"/>
                <a:cs typeface="Arial" panose="020B0604020202020204" pitchFamily="34" charset="0"/>
              </a:rPr>
              <a:t>l’activité 3 à la page 43.</a:t>
            </a:r>
          </a:p>
          <a:p>
            <a:pPr algn="just"/>
            <a:r>
              <a:rPr lang="fr-FR" sz="3600" b="1" dirty="0" smtClean="0">
                <a:latin typeface="Arial" panose="020B0604020202020204" pitchFamily="34" charset="0"/>
                <a:cs typeface="Arial" panose="020B0604020202020204" pitchFamily="34" charset="0"/>
              </a:rPr>
              <a:t>Lisez </a:t>
            </a:r>
            <a:r>
              <a:rPr lang="fr-FR" sz="3600" b="1" dirty="0">
                <a:latin typeface="Arial" panose="020B0604020202020204" pitchFamily="34" charset="0"/>
                <a:cs typeface="Arial" panose="020B0604020202020204" pitchFamily="34" charset="0"/>
              </a:rPr>
              <a:t>le dialogue proposé et rapportez les </a:t>
            </a:r>
            <a:r>
              <a:rPr lang="fr-FR" sz="3600" b="1" dirty="0" smtClean="0">
                <a:latin typeface="Arial" panose="020B0604020202020204" pitchFamily="34" charset="0"/>
                <a:cs typeface="Arial" panose="020B0604020202020204" pitchFamily="34" charset="0"/>
              </a:rPr>
              <a:t>  répliques </a:t>
            </a:r>
            <a:r>
              <a:rPr lang="fr-FR" sz="3600" b="1" dirty="0">
                <a:latin typeface="Arial" panose="020B0604020202020204" pitchFamily="34" charset="0"/>
                <a:cs typeface="Arial" panose="020B0604020202020204" pitchFamily="34" charset="0"/>
              </a:rPr>
              <a:t>dans le style indirect.</a:t>
            </a:r>
            <a:endParaRPr lang="ru-RU" sz="8000" b="1" dirty="0">
              <a:latin typeface="Arial" panose="020B0604020202020204" pitchFamily="34" charset="0"/>
              <a:cs typeface="Arial" panose="020B0604020202020204" pitchFamily="34" charset="0"/>
            </a:endParaRPr>
          </a:p>
        </p:txBody>
      </p:sp>
      <p:pic>
        <p:nvPicPr>
          <p:cNvPr id="10" name="Picture 4" descr="FEMMES ACTIVES ET FOYER - Union Nationale : Les devoirs à la maison... sans  s'éner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63868" y="3419317"/>
            <a:ext cx="2809031" cy="3088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16235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Заголовок 13"/>
          <p:cNvSpPr>
            <a:spLocks noGrp="1"/>
          </p:cNvSpPr>
          <p:nvPr>
            <p:ph type="title"/>
          </p:nvPr>
        </p:nvSpPr>
        <p:spPr/>
        <p:txBody>
          <a:bodyPr/>
          <a:lstStyle/>
          <a:p>
            <a:endParaRPr lang="ru-RU" dirty="0"/>
          </a:p>
        </p:txBody>
      </p:sp>
      <p:sp>
        <p:nvSpPr>
          <p:cNvPr id="15" name="Текст 14"/>
          <p:cNvSpPr>
            <a:spLocks noGrp="1"/>
          </p:cNvSpPr>
          <p:nvPr>
            <p:ph type="body" idx="1"/>
          </p:nvPr>
        </p:nvSpPr>
        <p:spPr/>
        <p:txBody>
          <a:bodyPr/>
          <a:lstStyle/>
          <a:p>
            <a:endParaRPr lang="ru-RU"/>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52580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50563" y="207932"/>
            <a:ext cx="4999831" cy="707886"/>
          </a:xfrm>
          <a:prstGeom prst="rect">
            <a:avLst/>
          </a:prstGeom>
          <a:solidFill>
            <a:schemeClr val="bg1"/>
          </a:solidFill>
        </p:spPr>
        <p:txBody>
          <a:bodyPr wrap="square" rtlCol="0">
            <a:spAutoFit/>
          </a:bodyPr>
          <a:lstStyle/>
          <a:p>
            <a:pPr algn="ctr"/>
            <a:r>
              <a:rPr lang="fr-FR" sz="4000" b="1" dirty="0" smtClean="0">
                <a:solidFill>
                  <a:srgbClr val="002060"/>
                </a:solidFill>
                <a:latin typeface="Arial" panose="020B0604020202020204" pitchFamily="34" charset="0"/>
                <a:cs typeface="Arial" panose="020B0604020202020204" pitchFamily="34" charset="0"/>
              </a:rPr>
              <a:t>Aujourd’hui </a:t>
            </a:r>
            <a:endParaRPr lang="ru-RU" sz="4000" b="1" dirty="0">
              <a:solidFill>
                <a:srgbClr val="002060"/>
              </a:solidFill>
              <a:latin typeface="Arial" panose="020B0604020202020204" pitchFamily="34" charset="0"/>
              <a:cs typeface="Arial" panose="020B0604020202020204" pitchFamily="34" charset="0"/>
            </a:endParaRPr>
          </a:p>
        </p:txBody>
      </p:sp>
      <p:sp>
        <p:nvSpPr>
          <p:cNvPr id="5" name="Прямоугольник 4"/>
          <p:cNvSpPr/>
          <p:nvPr/>
        </p:nvSpPr>
        <p:spPr>
          <a:xfrm>
            <a:off x="5205534" y="207932"/>
            <a:ext cx="5380216" cy="707886"/>
          </a:xfrm>
          <a:prstGeom prst="rect">
            <a:avLst/>
          </a:prstGeom>
          <a:solidFill>
            <a:schemeClr val="bg1"/>
          </a:solidFill>
        </p:spPr>
        <p:txBody>
          <a:bodyPr wrap="square">
            <a:spAutoFit/>
          </a:bodyPr>
          <a:lstStyle/>
          <a:p>
            <a:r>
              <a:rPr lang="fr-FR" sz="4000" b="1" dirty="0" smtClean="0">
                <a:solidFill>
                  <a:srgbClr val="002060"/>
                </a:solidFill>
                <a:latin typeface="Arial" panose="020B0604020202020204" pitchFamily="34" charset="0"/>
                <a:cs typeface="Arial" panose="020B0604020202020204" pitchFamily="34" charset="0"/>
              </a:rPr>
              <a:t>   avec vous on va ...</a:t>
            </a:r>
          </a:p>
        </p:txBody>
      </p:sp>
      <p:sp>
        <p:nvSpPr>
          <p:cNvPr id="9" name="Google Shape;956;p38"/>
          <p:cNvSpPr/>
          <p:nvPr/>
        </p:nvSpPr>
        <p:spPr>
          <a:xfrm rot="17495056">
            <a:off x="146039" y="741517"/>
            <a:ext cx="653353" cy="758250"/>
          </a:xfrm>
          <a:custGeom>
            <a:avLst/>
            <a:gdLst/>
            <a:ahLst/>
            <a:cxnLst/>
            <a:rect l="l" t="t" r="r" b="b"/>
            <a:pathLst>
              <a:path w="17958" h="17909" extrusionOk="0">
                <a:moveTo>
                  <a:pt x="11972" y="390"/>
                </a:moveTo>
                <a:lnTo>
                  <a:pt x="12069" y="414"/>
                </a:lnTo>
                <a:lnTo>
                  <a:pt x="12166" y="463"/>
                </a:lnTo>
                <a:lnTo>
                  <a:pt x="12288" y="511"/>
                </a:lnTo>
                <a:lnTo>
                  <a:pt x="12483" y="682"/>
                </a:lnTo>
                <a:lnTo>
                  <a:pt x="12653" y="852"/>
                </a:lnTo>
                <a:lnTo>
                  <a:pt x="12823" y="1047"/>
                </a:lnTo>
                <a:lnTo>
                  <a:pt x="13091" y="1387"/>
                </a:lnTo>
                <a:lnTo>
                  <a:pt x="13456" y="1801"/>
                </a:lnTo>
                <a:lnTo>
                  <a:pt x="13821" y="2166"/>
                </a:lnTo>
                <a:lnTo>
                  <a:pt x="14235" y="2507"/>
                </a:lnTo>
                <a:lnTo>
                  <a:pt x="14648" y="2847"/>
                </a:lnTo>
                <a:lnTo>
                  <a:pt x="14843" y="3042"/>
                </a:lnTo>
                <a:lnTo>
                  <a:pt x="15038" y="3237"/>
                </a:lnTo>
                <a:lnTo>
                  <a:pt x="15403" y="3626"/>
                </a:lnTo>
                <a:lnTo>
                  <a:pt x="15743" y="4040"/>
                </a:lnTo>
                <a:lnTo>
                  <a:pt x="16108" y="4453"/>
                </a:lnTo>
                <a:lnTo>
                  <a:pt x="16449" y="4818"/>
                </a:lnTo>
                <a:lnTo>
                  <a:pt x="16619" y="4988"/>
                </a:lnTo>
                <a:lnTo>
                  <a:pt x="16814" y="5159"/>
                </a:lnTo>
                <a:lnTo>
                  <a:pt x="17130" y="5426"/>
                </a:lnTo>
                <a:lnTo>
                  <a:pt x="17276" y="5572"/>
                </a:lnTo>
                <a:lnTo>
                  <a:pt x="17398" y="5743"/>
                </a:lnTo>
                <a:lnTo>
                  <a:pt x="17422" y="5791"/>
                </a:lnTo>
                <a:lnTo>
                  <a:pt x="17422" y="5791"/>
                </a:lnTo>
                <a:lnTo>
                  <a:pt x="16887" y="5499"/>
                </a:lnTo>
                <a:lnTo>
                  <a:pt x="16449" y="5280"/>
                </a:lnTo>
                <a:lnTo>
                  <a:pt x="16230" y="5159"/>
                </a:lnTo>
                <a:lnTo>
                  <a:pt x="15987" y="5061"/>
                </a:lnTo>
                <a:lnTo>
                  <a:pt x="15962" y="5086"/>
                </a:lnTo>
                <a:lnTo>
                  <a:pt x="15962" y="5110"/>
                </a:lnTo>
                <a:lnTo>
                  <a:pt x="15987" y="5232"/>
                </a:lnTo>
                <a:lnTo>
                  <a:pt x="16035" y="5329"/>
                </a:lnTo>
                <a:lnTo>
                  <a:pt x="16181" y="5499"/>
                </a:lnTo>
                <a:lnTo>
                  <a:pt x="16352" y="5645"/>
                </a:lnTo>
                <a:lnTo>
                  <a:pt x="16571" y="5791"/>
                </a:lnTo>
                <a:lnTo>
                  <a:pt x="17033" y="6010"/>
                </a:lnTo>
                <a:lnTo>
                  <a:pt x="17252" y="6132"/>
                </a:lnTo>
                <a:lnTo>
                  <a:pt x="17446" y="6229"/>
                </a:lnTo>
                <a:lnTo>
                  <a:pt x="17349" y="6351"/>
                </a:lnTo>
                <a:lnTo>
                  <a:pt x="17227" y="6448"/>
                </a:lnTo>
                <a:lnTo>
                  <a:pt x="17154" y="6375"/>
                </a:lnTo>
                <a:lnTo>
                  <a:pt x="17082" y="6302"/>
                </a:lnTo>
                <a:lnTo>
                  <a:pt x="16887" y="6205"/>
                </a:lnTo>
                <a:lnTo>
                  <a:pt x="16498" y="6010"/>
                </a:lnTo>
                <a:lnTo>
                  <a:pt x="16400" y="5937"/>
                </a:lnTo>
                <a:lnTo>
                  <a:pt x="16303" y="5840"/>
                </a:lnTo>
                <a:lnTo>
                  <a:pt x="16108" y="5645"/>
                </a:lnTo>
                <a:lnTo>
                  <a:pt x="16011" y="5548"/>
                </a:lnTo>
                <a:lnTo>
                  <a:pt x="15914" y="5451"/>
                </a:lnTo>
                <a:lnTo>
                  <a:pt x="15816" y="5402"/>
                </a:lnTo>
                <a:lnTo>
                  <a:pt x="15695" y="5353"/>
                </a:lnTo>
                <a:lnTo>
                  <a:pt x="15670" y="5353"/>
                </a:lnTo>
                <a:lnTo>
                  <a:pt x="15646" y="5378"/>
                </a:lnTo>
                <a:lnTo>
                  <a:pt x="15622" y="5426"/>
                </a:lnTo>
                <a:lnTo>
                  <a:pt x="15622" y="5548"/>
                </a:lnTo>
                <a:lnTo>
                  <a:pt x="15670" y="5645"/>
                </a:lnTo>
                <a:lnTo>
                  <a:pt x="15792" y="5864"/>
                </a:lnTo>
                <a:lnTo>
                  <a:pt x="15962" y="6083"/>
                </a:lnTo>
                <a:lnTo>
                  <a:pt x="16133" y="6229"/>
                </a:lnTo>
                <a:lnTo>
                  <a:pt x="16303" y="6351"/>
                </a:lnTo>
                <a:lnTo>
                  <a:pt x="16473" y="6448"/>
                </a:lnTo>
                <a:lnTo>
                  <a:pt x="16668" y="6521"/>
                </a:lnTo>
                <a:lnTo>
                  <a:pt x="16838" y="6643"/>
                </a:lnTo>
                <a:lnTo>
                  <a:pt x="16619" y="6692"/>
                </a:lnTo>
                <a:lnTo>
                  <a:pt x="16400" y="6716"/>
                </a:lnTo>
                <a:lnTo>
                  <a:pt x="16376" y="6692"/>
                </a:lnTo>
                <a:lnTo>
                  <a:pt x="16327" y="6643"/>
                </a:lnTo>
                <a:lnTo>
                  <a:pt x="16181" y="6570"/>
                </a:lnTo>
                <a:lnTo>
                  <a:pt x="16108" y="6546"/>
                </a:lnTo>
                <a:lnTo>
                  <a:pt x="16035" y="6497"/>
                </a:lnTo>
                <a:lnTo>
                  <a:pt x="15889" y="6375"/>
                </a:lnTo>
                <a:lnTo>
                  <a:pt x="15768" y="6229"/>
                </a:lnTo>
                <a:lnTo>
                  <a:pt x="15670" y="6108"/>
                </a:lnTo>
                <a:lnTo>
                  <a:pt x="15549" y="6010"/>
                </a:lnTo>
                <a:lnTo>
                  <a:pt x="15403" y="5962"/>
                </a:lnTo>
                <a:lnTo>
                  <a:pt x="15330" y="5937"/>
                </a:lnTo>
                <a:lnTo>
                  <a:pt x="15257" y="5962"/>
                </a:lnTo>
                <a:lnTo>
                  <a:pt x="15232" y="5962"/>
                </a:lnTo>
                <a:lnTo>
                  <a:pt x="15232" y="6010"/>
                </a:lnTo>
                <a:lnTo>
                  <a:pt x="15281" y="6181"/>
                </a:lnTo>
                <a:lnTo>
                  <a:pt x="15354" y="6327"/>
                </a:lnTo>
                <a:lnTo>
                  <a:pt x="15573" y="6619"/>
                </a:lnTo>
                <a:lnTo>
                  <a:pt x="15622" y="6692"/>
                </a:lnTo>
                <a:lnTo>
                  <a:pt x="15354" y="6643"/>
                </a:lnTo>
                <a:lnTo>
                  <a:pt x="15086" y="6570"/>
                </a:lnTo>
                <a:lnTo>
                  <a:pt x="15086" y="6546"/>
                </a:lnTo>
                <a:lnTo>
                  <a:pt x="14843" y="6205"/>
                </a:lnTo>
                <a:lnTo>
                  <a:pt x="14575" y="5889"/>
                </a:lnTo>
                <a:lnTo>
                  <a:pt x="14283" y="5572"/>
                </a:lnTo>
                <a:lnTo>
                  <a:pt x="13991" y="5256"/>
                </a:lnTo>
                <a:lnTo>
                  <a:pt x="13359" y="4672"/>
                </a:lnTo>
                <a:lnTo>
                  <a:pt x="12726" y="4137"/>
                </a:lnTo>
                <a:lnTo>
                  <a:pt x="11996" y="3456"/>
                </a:lnTo>
                <a:lnTo>
                  <a:pt x="11607" y="3139"/>
                </a:lnTo>
                <a:lnTo>
                  <a:pt x="11217" y="2823"/>
                </a:lnTo>
                <a:lnTo>
                  <a:pt x="11169" y="2823"/>
                </a:lnTo>
                <a:lnTo>
                  <a:pt x="11144" y="2750"/>
                </a:lnTo>
                <a:lnTo>
                  <a:pt x="11071" y="2628"/>
                </a:lnTo>
                <a:lnTo>
                  <a:pt x="11023" y="2482"/>
                </a:lnTo>
                <a:lnTo>
                  <a:pt x="10974" y="2336"/>
                </a:lnTo>
                <a:lnTo>
                  <a:pt x="10950" y="2166"/>
                </a:lnTo>
                <a:lnTo>
                  <a:pt x="10925" y="1850"/>
                </a:lnTo>
                <a:lnTo>
                  <a:pt x="10974" y="1509"/>
                </a:lnTo>
                <a:lnTo>
                  <a:pt x="11071" y="1193"/>
                </a:lnTo>
                <a:lnTo>
                  <a:pt x="11144" y="1022"/>
                </a:lnTo>
                <a:lnTo>
                  <a:pt x="11217" y="901"/>
                </a:lnTo>
                <a:lnTo>
                  <a:pt x="11315" y="755"/>
                </a:lnTo>
                <a:lnTo>
                  <a:pt x="11412" y="633"/>
                </a:lnTo>
                <a:lnTo>
                  <a:pt x="11534" y="536"/>
                </a:lnTo>
                <a:lnTo>
                  <a:pt x="11655" y="463"/>
                </a:lnTo>
                <a:lnTo>
                  <a:pt x="11753" y="414"/>
                </a:lnTo>
                <a:lnTo>
                  <a:pt x="11850" y="390"/>
                </a:lnTo>
                <a:close/>
                <a:moveTo>
                  <a:pt x="10098" y="4745"/>
                </a:moveTo>
                <a:lnTo>
                  <a:pt x="9976" y="4794"/>
                </a:lnTo>
                <a:lnTo>
                  <a:pt x="9879" y="4867"/>
                </a:lnTo>
                <a:lnTo>
                  <a:pt x="9684" y="5037"/>
                </a:lnTo>
                <a:lnTo>
                  <a:pt x="9149" y="5572"/>
                </a:lnTo>
                <a:lnTo>
                  <a:pt x="8687" y="6035"/>
                </a:lnTo>
                <a:lnTo>
                  <a:pt x="8468" y="6302"/>
                </a:lnTo>
                <a:lnTo>
                  <a:pt x="8273" y="6570"/>
                </a:lnTo>
                <a:lnTo>
                  <a:pt x="8249" y="6643"/>
                </a:lnTo>
                <a:lnTo>
                  <a:pt x="8273" y="6716"/>
                </a:lnTo>
                <a:lnTo>
                  <a:pt x="8346" y="6789"/>
                </a:lnTo>
                <a:lnTo>
                  <a:pt x="8419" y="6789"/>
                </a:lnTo>
                <a:lnTo>
                  <a:pt x="8565" y="6765"/>
                </a:lnTo>
                <a:lnTo>
                  <a:pt x="8687" y="6716"/>
                </a:lnTo>
                <a:lnTo>
                  <a:pt x="8833" y="6619"/>
                </a:lnTo>
                <a:lnTo>
                  <a:pt x="8979" y="6521"/>
                </a:lnTo>
                <a:lnTo>
                  <a:pt x="9222" y="6278"/>
                </a:lnTo>
                <a:lnTo>
                  <a:pt x="9417" y="6059"/>
                </a:lnTo>
                <a:lnTo>
                  <a:pt x="9976" y="5524"/>
                </a:lnTo>
                <a:lnTo>
                  <a:pt x="10171" y="5353"/>
                </a:lnTo>
                <a:lnTo>
                  <a:pt x="10268" y="5280"/>
                </a:lnTo>
                <a:lnTo>
                  <a:pt x="10341" y="5207"/>
                </a:lnTo>
                <a:lnTo>
                  <a:pt x="10414" y="5110"/>
                </a:lnTo>
                <a:lnTo>
                  <a:pt x="10414" y="5037"/>
                </a:lnTo>
                <a:lnTo>
                  <a:pt x="10414" y="4964"/>
                </a:lnTo>
                <a:lnTo>
                  <a:pt x="10390" y="4891"/>
                </a:lnTo>
                <a:lnTo>
                  <a:pt x="10341" y="4818"/>
                </a:lnTo>
                <a:lnTo>
                  <a:pt x="10268" y="4770"/>
                </a:lnTo>
                <a:lnTo>
                  <a:pt x="10195" y="4745"/>
                </a:lnTo>
                <a:close/>
                <a:moveTo>
                  <a:pt x="11047" y="3018"/>
                </a:moveTo>
                <a:lnTo>
                  <a:pt x="11193" y="3188"/>
                </a:lnTo>
                <a:lnTo>
                  <a:pt x="11339" y="3358"/>
                </a:lnTo>
                <a:lnTo>
                  <a:pt x="11680" y="3699"/>
                </a:lnTo>
                <a:lnTo>
                  <a:pt x="12385" y="4307"/>
                </a:lnTo>
                <a:lnTo>
                  <a:pt x="12994" y="4867"/>
                </a:lnTo>
                <a:lnTo>
                  <a:pt x="13602" y="5451"/>
                </a:lnTo>
                <a:lnTo>
                  <a:pt x="14162" y="6059"/>
                </a:lnTo>
                <a:lnTo>
                  <a:pt x="14429" y="6375"/>
                </a:lnTo>
                <a:lnTo>
                  <a:pt x="14697" y="6716"/>
                </a:lnTo>
                <a:lnTo>
                  <a:pt x="14624" y="6789"/>
                </a:lnTo>
                <a:lnTo>
                  <a:pt x="14308" y="6619"/>
                </a:lnTo>
                <a:lnTo>
                  <a:pt x="14137" y="6521"/>
                </a:lnTo>
                <a:lnTo>
                  <a:pt x="13943" y="6424"/>
                </a:lnTo>
                <a:lnTo>
                  <a:pt x="13821" y="6400"/>
                </a:lnTo>
                <a:lnTo>
                  <a:pt x="13748" y="6375"/>
                </a:lnTo>
                <a:lnTo>
                  <a:pt x="13699" y="6327"/>
                </a:lnTo>
                <a:lnTo>
                  <a:pt x="13675" y="6327"/>
                </a:lnTo>
                <a:lnTo>
                  <a:pt x="13651" y="6351"/>
                </a:lnTo>
                <a:lnTo>
                  <a:pt x="13651" y="6375"/>
                </a:lnTo>
                <a:lnTo>
                  <a:pt x="13724" y="6497"/>
                </a:lnTo>
                <a:lnTo>
                  <a:pt x="13772" y="6594"/>
                </a:lnTo>
                <a:lnTo>
                  <a:pt x="13918" y="6765"/>
                </a:lnTo>
                <a:lnTo>
                  <a:pt x="14089" y="6911"/>
                </a:lnTo>
                <a:lnTo>
                  <a:pt x="14405" y="7105"/>
                </a:lnTo>
                <a:lnTo>
                  <a:pt x="14332" y="7203"/>
                </a:lnTo>
                <a:lnTo>
                  <a:pt x="14283" y="7251"/>
                </a:lnTo>
                <a:lnTo>
                  <a:pt x="14235" y="7227"/>
                </a:lnTo>
                <a:lnTo>
                  <a:pt x="13967" y="7105"/>
                </a:lnTo>
                <a:lnTo>
                  <a:pt x="13699" y="6984"/>
                </a:lnTo>
                <a:lnTo>
                  <a:pt x="13602" y="6911"/>
                </a:lnTo>
                <a:lnTo>
                  <a:pt x="13480" y="6862"/>
                </a:lnTo>
                <a:lnTo>
                  <a:pt x="13359" y="6838"/>
                </a:lnTo>
                <a:lnTo>
                  <a:pt x="13237" y="6862"/>
                </a:lnTo>
                <a:lnTo>
                  <a:pt x="13188" y="6886"/>
                </a:lnTo>
                <a:lnTo>
                  <a:pt x="13188" y="6911"/>
                </a:lnTo>
                <a:lnTo>
                  <a:pt x="13164" y="6959"/>
                </a:lnTo>
                <a:lnTo>
                  <a:pt x="13188" y="6984"/>
                </a:lnTo>
                <a:lnTo>
                  <a:pt x="13261" y="7105"/>
                </a:lnTo>
                <a:lnTo>
                  <a:pt x="13383" y="7178"/>
                </a:lnTo>
                <a:lnTo>
                  <a:pt x="13626" y="7349"/>
                </a:lnTo>
                <a:lnTo>
                  <a:pt x="13821" y="7446"/>
                </a:lnTo>
                <a:lnTo>
                  <a:pt x="14016" y="7543"/>
                </a:lnTo>
                <a:lnTo>
                  <a:pt x="13699" y="7835"/>
                </a:lnTo>
                <a:lnTo>
                  <a:pt x="13480" y="7738"/>
                </a:lnTo>
                <a:lnTo>
                  <a:pt x="13237" y="7616"/>
                </a:lnTo>
                <a:lnTo>
                  <a:pt x="13018" y="7568"/>
                </a:lnTo>
                <a:lnTo>
                  <a:pt x="12896" y="7543"/>
                </a:lnTo>
                <a:lnTo>
                  <a:pt x="12775" y="7543"/>
                </a:lnTo>
                <a:lnTo>
                  <a:pt x="12702" y="7568"/>
                </a:lnTo>
                <a:lnTo>
                  <a:pt x="12653" y="7641"/>
                </a:lnTo>
                <a:lnTo>
                  <a:pt x="12653" y="7714"/>
                </a:lnTo>
                <a:lnTo>
                  <a:pt x="12653" y="7762"/>
                </a:lnTo>
                <a:lnTo>
                  <a:pt x="12702" y="7787"/>
                </a:lnTo>
                <a:lnTo>
                  <a:pt x="13042" y="7981"/>
                </a:lnTo>
                <a:lnTo>
                  <a:pt x="13383" y="8176"/>
                </a:lnTo>
                <a:lnTo>
                  <a:pt x="13164" y="8419"/>
                </a:lnTo>
                <a:lnTo>
                  <a:pt x="12969" y="8346"/>
                </a:lnTo>
                <a:lnTo>
                  <a:pt x="12775" y="8273"/>
                </a:lnTo>
                <a:lnTo>
                  <a:pt x="12580" y="8152"/>
                </a:lnTo>
                <a:lnTo>
                  <a:pt x="12483" y="8103"/>
                </a:lnTo>
                <a:lnTo>
                  <a:pt x="12385" y="8054"/>
                </a:lnTo>
                <a:lnTo>
                  <a:pt x="12337" y="8054"/>
                </a:lnTo>
                <a:lnTo>
                  <a:pt x="12288" y="8079"/>
                </a:lnTo>
                <a:lnTo>
                  <a:pt x="12264" y="8127"/>
                </a:lnTo>
                <a:lnTo>
                  <a:pt x="12264" y="8176"/>
                </a:lnTo>
                <a:lnTo>
                  <a:pt x="12312" y="8273"/>
                </a:lnTo>
                <a:lnTo>
                  <a:pt x="12410" y="8371"/>
                </a:lnTo>
                <a:lnTo>
                  <a:pt x="12507" y="8468"/>
                </a:lnTo>
                <a:lnTo>
                  <a:pt x="12604" y="8541"/>
                </a:lnTo>
                <a:lnTo>
                  <a:pt x="12750" y="8614"/>
                </a:lnTo>
                <a:lnTo>
                  <a:pt x="12921" y="8687"/>
                </a:lnTo>
                <a:lnTo>
                  <a:pt x="12726" y="8930"/>
                </a:lnTo>
                <a:lnTo>
                  <a:pt x="12531" y="8833"/>
                </a:lnTo>
                <a:lnTo>
                  <a:pt x="12361" y="8784"/>
                </a:lnTo>
                <a:lnTo>
                  <a:pt x="12142" y="8638"/>
                </a:lnTo>
                <a:lnTo>
                  <a:pt x="11923" y="8517"/>
                </a:lnTo>
                <a:lnTo>
                  <a:pt x="11899" y="8517"/>
                </a:lnTo>
                <a:lnTo>
                  <a:pt x="11850" y="8565"/>
                </a:lnTo>
                <a:lnTo>
                  <a:pt x="11826" y="8590"/>
                </a:lnTo>
                <a:lnTo>
                  <a:pt x="11826" y="8687"/>
                </a:lnTo>
                <a:lnTo>
                  <a:pt x="11850" y="8809"/>
                </a:lnTo>
                <a:lnTo>
                  <a:pt x="11947" y="8906"/>
                </a:lnTo>
                <a:lnTo>
                  <a:pt x="12045" y="9003"/>
                </a:lnTo>
                <a:lnTo>
                  <a:pt x="12166" y="9101"/>
                </a:lnTo>
                <a:lnTo>
                  <a:pt x="12458" y="9247"/>
                </a:lnTo>
                <a:lnTo>
                  <a:pt x="12166" y="9539"/>
                </a:lnTo>
                <a:lnTo>
                  <a:pt x="11947" y="9441"/>
                </a:lnTo>
                <a:lnTo>
                  <a:pt x="11753" y="9320"/>
                </a:lnTo>
                <a:lnTo>
                  <a:pt x="11582" y="9198"/>
                </a:lnTo>
                <a:lnTo>
                  <a:pt x="11461" y="9174"/>
                </a:lnTo>
                <a:lnTo>
                  <a:pt x="11339" y="9174"/>
                </a:lnTo>
                <a:lnTo>
                  <a:pt x="11315" y="9198"/>
                </a:lnTo>
                <a:lnTo>
                  <a:pt x="11315" y="9271"/>
                </a:lnTo>
                <a:lnTo>
                  <a:pt x="11363" y="9368"/>
                </a:lnTo>
                <a:lnTo>
                  <a:pt x="11436" y="9466"/>
                </a:lnTo>
                <a:lnTo>
                  <a:pt x="11582" y="9612"/>
                </a:lnTo>
                <a:lnTo>
                  <a:pt x="11728" y="9709"/>
                </a:lnTo>
                <a:lnTo>
                  <a:pt x="11850" y="9806"/>
                </a:lnTo>
                <a:lnTo>
                  <a:pt x="11777" y="9879"/>
                </a:lnTo>
                <a:lnTo>
                  <a:pt x="11728" y="9928"/>
                </a:lnTo>
                <a:lnTo>
                  <a:pt x="11704" y="9977"/>
                </a:lnTo>
                <a:lnTo>
                  <a:pt x="11680" y="10050"/>
                </a:lnTo>
                <a:lnTo>
                  <a:pt x="11680" y="10098"/>
                </a:lnTo>
                <a:lnTo>
                  <a:pt x="11655" y="10196"/>
                </a:lnTo>
                <a:lnTo>
                  <a:pt x="11680" y="10244"/>
                </a:lnTo>
                <a:lnTo>
                  <a:pt x="11704" y="10317"/>
                </a:lnTo>
                <a:lnTo>
                  <a:pt x="11777" y="10488"/>
                </a:lnTo>
                <a:lnTo>
                  <a:pt x="11874" y="10682"/>
                </a:lnTo>
                <a:lnTo>
                  <a:pt x="11680" y="10561"/>
                </a:lnTo>
                <a:lnTo>
                  <a:pt x="11509" y="10463"/>
                </a:lnTo>
                <a:lnTo>
                  <a:pt x="11412" y="10439"/>
                </a:lnTo>
                <a:lnTo>
                  <a:pt x="11217" y="10439"/>
                </a:lnTo>
                <a:lnTo>
                  <a:pt x="11144" y="10463"/>
                </a:lnTo>
                <a:lnTo>
                  <a:pt x="11096" y="10488"/>
                </a:lnTo>
                <a:lnTo>
                  <a:pt x="11096" y="10512"/>
                </a:lnTo>
                <a:lnTo>
                  <a:pt x="11096" y="10561"/>
                </a:lnTo>
                <a:lnTo>
                  <a:pt x="11096" y="10585"/>
                </a:lnTo>
                <a:lnTo>
                  <a:pt x="11193" y="10658"/>
                </a:lnTo>
                <a:lnTo>
                  <a:pt x="11315" y="10731"/>
                </a:lnTo>
                <a:lnTo>
                  <a:pt x="11509" y="10877"/>
                </a:lnTo>
                <a:lnTo>
                  <a:pt x="11753" y="11072"/>
                </a:lnTo>
                <a:lnTo>
                  <a:pt x="11996" y="11266"/>
                </a:lnTo>
                <a:lnTo>
                  <a:pt x="12020" y="11266"/>
                </a:lnTo>
                <a:lnTo>
                  <a:pt x="12093" y="11631"/>
                </a:lnTo>
                <a:lnTo>
                  <a:pt x="12118" y="11972"/>
                </a:lnTo>
                <a:lnTo>
                  <a:pt x="11777" y="11704"/>
                </a:lnTo>
                <a:lnTo>
                  <a:pt x="11461" y="11437"/>
                </a:lnTo>
                <a:lnTo>
                  <a:pt x="11315" y="11339"/>
                </a:lnTo>
                <a:lnTo>
                  <a:pt x="11144" y="11242"/>
                </a:lnTo>
                <a:lnTo>
                  <a:pt x="10974" y="11193"/>
                </a:lnTo>
                <a:lnTo>
                  <a:pt x="10877" y="11169"/>
                </a:lnTo>
                <a:lnTo>
                  <a:pt x="10779" y="11193"/>
                </a:lnTo>
                <a:lnTo>
                  <a:pt x="10755" y="11218"/>
                </a:lnTo>
                <a:lnTo>
                  <a:pt x="10779" y="11242"/>
                </a:lnTo>
                <a:lnTo>
                  <a:pt x="11363" y="11826"/>
                </a:lnTo>
                <a:lnTo>
                  <a:pt x="11509" y="11972"/>
                </a:lnTo>
                <a:lnTo>
                  <a:pt x="11680" y="12142"/>
                </a:lnTo>
                <a:lnTo>
                  <a:pt x="11850" y="12264"/>
                </a:lnTo>
                <a:lnTo>
                  <a:pt x="12069" y="12361"/>
                </a:lnTo>
                <a:lnTo>
                  <a:pt x="12118" y="12361"/>
                </a:lnTo>
                <a:lnTo>
                  <a:pt x="12118" y="12921"/>
                </a:lnTo>
                <a:lnTo>
                  <a:pt x="12093" y="13091"/>
                </a:lnTo>
                <a:lnTo>
                  <a:pt x="11972" y="12969"/>
                </a:lnTo>
                <a:lnTo>
                  <a:pt x="11850" y="12824"/>
                </a:lnTo>
                <a:lnTo>
                  <a:pt x="11655" y="12653"/>
                </a:lnTo>
                <a:lnTo>
                  <a:pt x="11120" y="12167"/>
                </a:lnTo>
                <a:lnTo>
                  <a:pt x="10877" y="11948"/>
                </a:lnTo>
                <a:lnTo>
                  <a:pt x="10731" y="11875"/>
                </a:lnTo>
                <a:lnTo>
                  <a:pt x="10585" y="11826"/>
                </a:lnTo>
                <a:lnTo>
                  <a:pt x="10536" y="11850"/>
                </a:lnTo>
                <a:lnTo>
                  <a:pt x="10512" y="11875"/>
                </a:lnTo>
                <a:lnTo>
                  <a:pt x="10536" y="12021"/>
                </a:lnTo>
                <a:lnTo>
                  <a:pt x="10609" y="12142"/>
                </a:lnTo>
                <a:lnTo>
                  <a:pt x="10682" y="12264"/>
                </a:lnTo>
                <a:lnTo>
                  <a:pt x="10779" y="12386"/>
                </a:lnTo>
                <a:lnTo>
                  <a:pt x="11023" y="12605"/>
                </a:lnTo>
                <a:lnTo>
                  <a:pt x="11217" y="12799"/>
                </a:lnTo>
                <a:lnTo>
                  <a:pt x="11728" y="13286"/>
                </a:lnTo>
                <a:lnTo>
                  <a:pt x="11801" y="13359"/>
                </a:lnTo>
                <a:lnTo>
                  <a:pt x="11874" y="13407"/>
                </a:lnTo>
                <a:lnTo>
                  <a:pt x="12045" y="13407"/>
                </a:lnTo>
                <a:lnTo>
                  <a:pt x="11947" y="13699"/>
                </a:lnTo>
                <a:lnTo>
                  <a:pt x="11899" y="13845"/>
                </a:lnTo>
                <a:lnTo>
                  <a:pt x="11826" y="13991"/>
                </a:lnTo>
                <a:lnTo>
                  <a:pt x="11631" y="13748"/>
                </a:lnTo>
                <a:lnTo>
                  <a:pt x="11412" y="13529"/>
                </a:lnTo>
                <a:lnTo>
                  <a:pt x="11169" y="13334"/>
                </a:lnTo>
                <a:lnTo>
                  <a:pt x="10950" y="13115"/>
                </a:lnTo>
                <a:lnTo>
                  <a:pt x="10536" y="12702"/>
                </a:lnTo>
                <a:lnTo>
                  <a:pt x="10439" y="12629"/>
                </a:lnTo>
                <a:lnTo>
                  <a:pt x="10293" y="12532"/>
                </a:lnTo>
                <a:lnTo>
                  <a:pt x="10171" y="12459"/>
                </a:lnTo>
                <a:lnTo>
                  <a:pt x="10098" y="12361"/>
                </a:lnTo>
                <a:lnTo>
                  <a:pt x="10074" y="12361"/>
                </a:lnTo>
                <a:lnTo>
                  <a:pt x="10049" y="12386"/>
                </a:lnTo>
                <a:lnTo>
                  <a:pt x="10098" y="12532"/>
                </a:lnTo>
                <a:lnTo>
                  <a:pt x="10147" y="12653"/>
                </a:lnTo>
                <a:lnTo>
                  <a:pt x="10293" y="12921"/>
                </a:lnTo>
                <a:lnTo>
                  <a:pt x="10487" y="13140"/>
                </a:lnTo>
                <a:lnTo>
                  <a:pt x="10706" y="13359"/>
                </a:lnTo>
                <a:lnTo>
                  <a:pt x="11169" y="13797"/>
                </a:lnTo>
                <a:lnTo>
                  <a:pt x="11388" y="14016"/>
                </a:lnTo>
                <a:lnTo>
                  <a:pt x="11558" y="14235"/>
                </a:lnTo>
                <a:lnTo>
                  <a:pt x="11412" y="14283"/>
                </a:lnTo>
                <a:lnTo>
                  <a:pt x="11266" y="14283"/>
                </a:lnTo>
                <a:lnTo>
                  <a:pt x="11096" y="14259"/>
                </a:lnTo>
                <a:lnTo>
                  <a:pt x="10925" y="14210"/>
                </a:lnTo>
                <a:lnTo>
                  <a:pt x="10877" y="14162"/>
                </a:lnTo>
                <a:lnTo>
                  <a:pt x="10414" y="13651"/>
                </a:lnTo>
                <a:lnTo>
                  <a:pt x="9903" y="13164"/>
                </a:lnTo>
                <a:lnTo>
                  <a:pt x="9392" y="12678"/>
                </a:lnTo>
                <a:lnTo>
                  <a:pt x="8857" y="12240"/>
                </a:lnTo>
                <a:lnTo>
                  <a:pt x="7811" y="11315"/>
                </a:lnTo>
                <a:lnTo>
                  <a:pt x="7300" y="10828"/>
                </a:lnTo>
                <a:lnTo>
                  <a:pt x="6813" y="10342"/>
                </a:lnTo>
                <a:lnTo>
                  <a:pt x="5913" y="9344"/>
                </a:lnTo>
                <a:lnTo>
                  <a:pt x="5426" y="8857"/>
                </a:lnTo>
                <a:lnTo>
                  <a:pt x="4940" y="8419"/>
                </a:lnTo>
                <a:lnTo>
                  <a:pt x="4429" y="7981"/>
                </a:lnTo>
                <a:lnTo>
                  <a:pt x="3918" y="7568"/>
                </a:lnTo>
                <a:lnTo>
                  <a:pt x="3747" y="7397"/>
                </a:lnTo>
                <a:lnTo>
                  <a:pt x="3577" y="7203"/>
                </a:lnTo>
                <a:lnTo>
                  <a:pt x="3504" y="7130"/>
                </a:lnTo>
                <a:lnTo>
                  <a:pt x="3407" y="7057"/>
                </a:lnTo>
                <a:lnTo>
                  <a:pt x="3309" y="7008"/>
                </a:lnTo>
                <a:lnTo>
                  <a:pt x="3212" y="6984"/>
                </a:lnTo>
                <a:lnTo>
                  <a:pt x="3163" y="6911"/>
                </a:lnTo>
                <a:lnTo>
                  <a:pt x="3139" y="6838"/>
                </a:lnTo>
                <a:lnTo>
                  <a:pt x="3163" y="6740"/>
                </a:lnTo>
                <a:lnTo>
                  <a:pt x="3163" y="6667"/>
                </a:lnTo>
                <a:lnTo>
                  <a:pt x="3236" y="6521"/>
                </a:lnTo>
                <a:lnTo>
                  <a:pt x="3358" y="6375"/>
                </a:lnTo>
                <a:lnTo>
                  <a:pt x="3504" y="6254"/>
                </a:lnTo>
                <a:lnTo>
                  <a:pt x="3650" y="6156"/>
                </a:lnTo>
                <a:lnTo>
                  <a:pt x="3942" y="6010"/>
                </a:lnTo>
                <a:lnTo>
                  <a:pt x="4234" y="5913"/>
                </a:lnTo>
                <a:lnTo>
                  <a:pt x="4526" y="5840"/>
                </a:lnTo>
                <a:lnTo>
                  <a:pt x="4842" y="5767"/>
                </a:lnTo>
                <a:lnTo>
                  <a:pt x="5134" y="5743"/>
                </a:lnTo>
                <a:lnTo>
                  <a:pt x="5499" y="5743"/>
                </a:lnTo>
                <a:lnTo>
                  <a:pt x="5864" y="5767"/>
                </a:lnTo>
                <a:lnTo>
                  <a:pt x="6229" y="5816"/>
                </a:lnTo>
                <a:lnTo>
                  <a:pt x="6594" y="5913"/>
                </a:lnTo>
                <a:lnTo>
                  <a:pt x="6862" y="6010"/>
                </a:lnTo>
                <a:lnTo>
                  <a:pt x="7154" y="6108"/>
                </a:lnTo>
                <a:lnTo>
                  <a:pt x="7446" y="6205"/>
                </a:lnTo>
                <a:lnTo>
                  <a:pt x="7592" y="6254"/>
                </a:lnTo>
                <a:lnTo>
                  <a:pt x="7738" y="6254"/>
                </a:lnTo>
                <a:lnTo>
                  <a:pt x="7787" y="6229"/>
                </a:lnTo>
                <a:lnTo>
                  <a:pt x="7860" y="6181"/>
                </a:lnTo>
                <a:lnTo>
                  <a:pt x="7884" y="6132"/>
                </a:lnTo>
                <a:lnTo>
                  <a:pt x="7884" y="6083"/>
                </a:lnTo>
                <a:lnTo>
                  <a:pt x="8006" y="5962"/>
                </a:lnTo>
                <a:lnTo>
                  <a:pt x="8079" y="5864"/>
                </a:lnTo>
                <a:lnTo>
                  <a:pt x="8346" y="5621"/>
                </a:lnTo>
                <a:lnTo>
                  <a:pt x="8614" y="5402"/>
                </a:lnTo>
                <a:lnTo>
                  <a:pt x="9198" y="4964"/>
                </a:lnTo>
                <a:lnTo>
                  <a:pt x="9490" y="4721"/>
                </a:lnTo>
                <a:lnTo>
                  <a:pt x="9757" y="4453"/>
                </a:lnTo>
                <a:lnTo>
                  <a:pt x="10293" y="3894"/>
                </a:lnTo>
                <a:lnTo>
                  <a:pt x="10706" y="3480"/>
                </a:lnTo>
                <a:lnTo>
                  <a:pt x="10901" y="3261"/>
                </a:lnTo>
                <a:lnTo>
                  <a:pt x="10974" y="3139"/>
                </a:lnTo>
                <a:lnTo>
                  <a:pt x="11047" y="3018"/>
                </a:lnTo>
                <a:close/>
                <a:moveTo>
                  <a:pt x="6327" y="10463"/>
                </a:moveTo>
                <a:lnTo>
                  <a:pt x="6594" y="10780"/>
                </a:lnTo>
                <a:lnTo>
                  <a:pt x="7057" y="11266"/>
                </a:lnTo>
                <a:lnTo>
                  <a:pt x="7543" y="11729"/>
                </a:lnTo>
                <a:lnTo>
                  <a:pt x="6643" y="12580"/>
                </a:lnTo>
                <a:lnTo>
                  <a:pt x="5718" y="13407"/>
                </a:lnTo>
                <a:lnTo>
                  <a:pt x="4794" y="14210"/>
                </a:lnTo>
                <a:lnTo>
                  <a:pt x="3820" y="14989"/>
                </a:lnTo>
                <a:lnTo>
                  <a:pt x="3042" y="15597"/>
                </a:lnTo>
                <a:lnTo>
                  <a:pt x="2263" y="16157"/>
                </a:lnTo>
                <a:lnTo>
                  <a:pt x="1460" y="16717"/>
                </a:lnTo>
                <a:lnTo>
                  <a:pt x="682" y="17301"/>
                </a:lnTo>
                <a:lnTo>
                  <a:pt x="1120" y="16765"/>
                </a:lnTo>
                <a:lnTo>
                  <a:pt x="1533" y="16230"/>
                </a:lnTo>
                <a:lnTo>
                  <a:pt x="1971" y="15646"/>
                </a:lnTo>
                <a:lnTo>
                  <a:pt x="2458" y="15111"/>
                </a:lnTo>
                <a:lnTo>
                  <a:pt x="3431" y="14064"/>
                </a:lnTo>
                <a:lnTo>
                  <a:pt x="4307" y="13018"/>
                </a:lnTo>
                <a:lnTo>
                  <a:pt x="5159" y="11972"/>
                </a:lnTo>
                <a:lnTo>
                  <a:pt x="5524" y="11485"/>
                </a:lnTo>
                <a:lnTo>
                  <a:pt x="5913" y="11023"/>
                </a:lnTo>
                <a:lnTo>
                  <a:pt x="6132" y="10755"/>
                </a:lnTo>
                <a:lnTo>
                  <a:pt x="6229" y="10609"/>
                </a:lnTo>
                <a:lnTo>
                  <a:pt x="6327" y="10463"/>
                </a:lnTo>
                <a:close/>
                <a:moveTo>
                  <a:pt x="11753" y="0"/>
                </a:moveTo>
                <a:lnTo>
                  <a:pt x="11558" y="49"/>
                </a:lnTo>
                <a:lnTo>
                  <a:pt x="11363" y="122"/>
                </a:lnTo>
                <a:lnTo>
                  <a:pt x="11217" y="219"/>
                </a:lnTo>
                <a:lnTo>
                  <a:pt x="11096" y="341"/>
                </a:lnTo>
                <a:lnTo>
                  <a:pt x="10974" y="463"/>
                </a:lnTo>
                <a:lnTo>
                  <a:pt x="10877" y="609"/>
                </a:lnTo>
                <a:lnTo>
                  <a:pt x="10779" y="779"/>
                </a:lnTo>
                <a:lnTo>
                  <a:pt x="10706" y="949"/>
                </a:lnTo>
                <a:lnTo>
                  <a:pt x="10633" y="1120"/>
                </a:lnTo>
                <a:lnTo>
                  <a:pt x="10585" y="1314"/>
                </a:lnTo>
                <a:lnTo>
                  <a:pt x="10536" y="1509"/>
                </a:lnTo>
                <a:lnTo>
                  <a:pt x="10512" y="1704"/>
                </a:lnTo>
                <a:lnTo>
                  <a:pt x="10512" y="1898"/>
                </a:lnTo>
                <a:lnTo>
                  <a:pt x="10512" y="2093"/>
                </a:lnTo>
                <a:lnTo>
                  <a:pt x="10536" y="2263"/>
                </a:lnTo>
                <a:lnTo>
                  <a:pt x="10585" y="2458"/>
                </a:lnTo>
                <a:lnTo>
                  <a:pt x="10633" y="2604"/>
                </a:lnTo>
                <a:lnTo>
                  <a:pt x="10731" y="2774"/>
                </a:lnTo>
                <a:lnTo>
                  <a:pt x="10609" y="2823"/>
                </a:lnTo>
                <a:lnTo>
                  <a:pt x="10487" y="2920"/>
                </a:lnTo>
                <a:lnTo>
                  <a:pt x="10293" y="3115"/>
                </a:lnTo>
                <a:lnTo>
                  <a:pt x="9928" y="3553"/>
                </a:lnTo>
                <a:lnTo>
                  <a:pt x="9417" y="4113"/>
                </a:lnTo>
                <a:lnTo>
                  <a:pt x="9149" y="4356"/>
                </a:lnTo>
                <a:lnTo>
                  <a:pt x="8857" y="4624"/>
                </a:lnTo>
                <a:lnTo>
                  <a:pt x="8298" y="5061"/>
                </a:lnTo>
                <a:lnTo>
                  <a:pt x="8030" y="5305"/>
                </a:lnTo>
                <a:lnTo>
                  <a:pt x="7787" y="5572"/>
                </a:lnTo>
                <a:lnTo>
                  <a:pt x="7714" y="5670"/>
                </a:lnTo>
                <a:lnTo>
                  <a:pt x="7616" y="5791"/>
                </a:lnTo>
                <a:lnTo>
                  <a:pt x="7470" y="5718"/>
                </a:lnTo>
                <a:lnTo>
                  <a:pt x="7300" y="5645"/>
                </a:lnTo>
                <a:lnTo>
                  <a:pt x="6935" y="5524"/>
                </a:lnTo>
                <a:lnTo>
                  <a:pt x="6570" y="5451"/>
                </a:lnTo>
                <a:lnTo>
                  <a:pt x="6254" y="5402"/>
                </a:lnTo>
                <a:lnTo>
                  <a:pt x="5767" y="5329"/>
                </a:lnTo>
                <a:lnTo>
                  <a:pt x="5280" y="5305"/>
                </a:lnTo>
                <a:lnTo>
                  <a:pt x="4794" y="5353"/>
                </a:lnTo>
                <a:lnTo>
                  <a:pt x="4307" y="5451"/>
                </a:lnTo>
                <a:lnTo>
                  <a:pt x="3942" y="5548"/>
                </a:lnTo>
                <a:lnTo>
                  <a:pt x="3601" y="5718"/>
                </a:lnTo>
                <a:lnTo>
                  <a:pt x="3431" y="5791"/>
                </a:lnTo>
                <a:lnTo>
                  <a:pt x="3261" y="5913"/>
                </a:lnTo>
                <a:lnTo>
                  <a:pt x="3139" y="6035"/>
                </a:lnTo>
                <a:lnTo>
                  <a:pt x="3017" y="6181"/>
                </a:lnTo>
                <a:lnTo>
                  <a:pt x="2871" y="6448"/>
                </a:lnTo>
                <a:lnTo>
                  <a:pt x="2823" y="6570"/>
                </a:lnTo>
                <a:lnTo>
                  <a:pt x="2798" y="6716"/>
                </a:lnTo>
                <a:lnTo>
                  <a:pt x="2798" y="6862"/>
                </a:lnTo>
                <a:lnTo>
                  <a:pt x="2823" y="7008"/>
                </a:lnTo>
                <a:lnTo>
                  <a:pt x="2871" y="7130"/>
                </a:lnTo>
                <a:lnTo>
                  <a:pt x="2969" y="7227"/>
                </a:lnTo>
                <a:lnTo>
                  <a:pt x="3042" y="7251"/>
                </a:lnTo>
                <a:lnTo>
                  <a:pt x="3115" y="7251"/>
                </a:lnTo>
                <a:lnTo>
                  <a:pt x="3285" y="7470"/>
                </a:lnTo>
                <a:lnTo>
                  <a:pt x="3455" y="7689"/>
                </a:lnTo>
                <a:lnTo>
                  <a:pt x="3650" y="7908"/>
                </a:lnTo>
                <a:lnTo>
                  <a:pt x="3869" y="8103"/>
                </a:lnTo>
                <a:lnTo>
                  <a:pt x="4307" y="8468"/>
                </a:lnTo>
                <a:lnTo>
                  <a:pt x="4769" y="8833"/>
                </a:lnTo>
                <a:lnTo>
                  <a:pt x="5086" y="9125"/>
                </a:lnTo>
                <a:lnTo>
                  <a:pt x="5402" y="9466"/>
                </a:lnTo>
                <a:lnTo>
                  <a:pt x="6010" y="10123"/>
                </a:lnTo>
                <a:lnTo>
                  <a:pt x="5962" y="10196"/>
                </a:lnTo>
                <a:lnTo>
                  <a:pt x="5864" y="10342"/>
                </a:lnTo>
                <a:lnTo>
                  <a:pt x="5767" y="10488"/>
                </a:lnTo>
                <a:lnTo>
                  <a:pt x="5499" y="10780"/>
                </a:lnTo>
                <a:lnTo>
                  <a:pt x="5110" y="11291"/>
                </a:lnTo>
                <a:lnTo>
                  <a:pt x="4721" y="11777"/>
                </a:lnTo>
                <a:lnTo>
                  <a:pt x="3820" y="12921"/>
                </a:lnTo>
                <a:lnTo>
                  <a:pt x="2871" y="14016"/>
                </a:lnTo>
                <a:lnTo>
                  <a:pt x="1995" y="14989"/>
                </a:lnTo>
                <a:lnTo>
                  <a:pt x="1582" y="15500"/>
                </a:lnTo>
                <a:lnTo>
                  <a:pt x="1168" y="16011"/>
                </a:lnTo>
                <a:lnTo>
                  <a:pt x="779" y="16571"/>
                </a:lnTo>
                <a:lnTo>
                  <a:pt x="584" y="16838"/>
                </a:lnTo>
                <a:lnTo>
                  <a:pt x="365" y="17106"/>
                </a:lnTo>
                <a:lnTo>
                  <a:pt x="244" y="17276"/>
                </a:lnTo>
                <a:lnTo>
                  <a:pt x="122" y="17422"/>
                </a:lnTo>
                <a:lnTo>
                  <a:pt x="49" y="17593"/>
                </a:lnTo>
                <a:lnTo>
                  <a:pt x="0" y="17787"/>
                </a:lnTo>
                <a:lnTo>
                  <a:pt x="0" y="17860"/>
                </a:lnTo>
                <a:lnTo>
                  <a:pt x="73" y="17909"/>
                </a:lnTo>
                <a:lnTo>
                  <a:pt x="122" y="17909"/>
                </a:lnTo>
                <a:lnTo>
                  <a:pt x="195" y="17885"/>
                </a:lnTo>
                <a:lnTo>
                  <a:pt x="219" y="17836"/>
                </a:lnTo>
                <a:lnTo>
                  <a:pt x="463" y="17763"/>
                </a:lnTo>
                <a:lnTo>
                  <a:pt x="682" y="17666"/>
                </a:lnTo>
                <a:lnTo>
                  <a:pt x="901" y="17544"/>
                </a:lnTo>
                <a:lnTo>
                  <a:pt x="1120" y="17398"/>
                </a:lnTo>
                <a:lnTo>
                  <a:pt x="1533" y="17106"/>
                </a:lnTo>
                <a:lnTo>
                  <a:pt x="1947" y="16838"/>
                </a:lnTo>
                <a:lnTo>
                  <a:pt x="2433" y="16522"/>
                </a:lnTo>
                <a:lnTo>
                  <a:pt x="2896" y="16206"/>
                </a:lnTo>
                <a:lnTo>
                  <a:pt x="3358" y="15865"/>
                </a:lnTo>
                <a:lnTo>
                  <a:pt x="3820" y="15524"/>
                </a:lnTo>
                <a:lnTo>
                  <a:pt x="4867" y="14697"/>
                </a:lnTo>
                <a:lnTo>
                  <a:pt x="5889" y="13845"/>
                </a:lnTo>
                <a:lnTo>
                  <a:pt x="6886" y="12945"/>
                </a:lnTo>
                <a:lnTo>
                  <a:pt x="7860" y="12045"/>
                </a:lnTo>
                <a:lnTo>
                  <a:pt x="7860" y="12021"/>
                </a:lnTo>
                <a:lnTo>
                  <a:pt x="9222" y="13261"/>
                </a:lnTo>
                <a:lnTo>
                  <a:pt x="9879" y="13870"/>
                </a:lnTo>
                <a:lnTo>
                  <a:pt x="10195" y="14210"/>
                </a:lnTo>
                <a:lnTo>
                  <a:pt x="10512" y="14527"/>
                </a:lnTo>
                <a:lnTo>
                  <a:pt x="10585" y="14600"/>
                </a:lnTo>
                <a:lnTo>
                  <a:pt x="10658" y="14624"/>
                </a:lnTo>
                <a:lnTo>
                  <a:pt x="10731" y="14624"/>
                </a:lnTo>
                <a:lnTo>
                  <a:pt x="10804" y="14600"/>
                </a:lnTo>
                <a:lnTo>
                  <a:pt x="10925" y="14648"/>
                </a:lnTo>
                <a:lnTo>
                  <a:pt x="11047" y="14673"/>
                </a:lnTo>
                <a:lnTo>
                  <a:pt x="11290" y="14721"/>
                </a:lnTo>
                <a:lnTo>
                  <a:pt x="11534" y="14697"/>
                </a:lnTo>
                <a:lnTo>
                  <a:pt x="11655" y="14673"/>
                </a:lnTo>
                <a:lnTo>
                  <a:pt x="11777" y="14624"/>
                </a:lnTo>
                <a:lnTo>
                  <a:pt x="11923" y="14527"/>
                </a:lnTo>
                <a:lnTo>
                  <a:pt x="12045" y="14429"/>
                </a:lnTo>
                <a:lnTo>
                  <a:pt x="12142" y="14283"/>
                </a:lnTo>
                <a:lnTo>
                  <a:pt x="12239" y="14137"/>
                </a:lnTo>
                <a:lnTo>
                  <a:pt x="12312" y="13967"/>
                </a:lnTo>
                <a:lnTo>
                  <a:pt x="12385" y="13797"/>
                </a:lnTo>
                <a:lnTo>
                  <a:pt x="12458" y="13480"/>
                </a:lnTo>
                <a:lnTo>
                  <a:pt x="12531" y="13091"/>
                </a:lnTo>
                <a:lnTo>
                  <a:pt x="12580" y="12653"/>
                </a:lnTo>
                <a:lnTo>
                  <a:pt x="12580" y="12240"/>
                </a:lnTo>
                <a:lnTo>
                  <a:pt x="12556" y="11802"/>
                </a:lnTo>
                <a:lnTo>
                  <a:pt x="12483" y="11364"/>
                </a:lnTo>
                <a:lnTo>
                  <a:pt x="12385" y="10950"/>
                </a:lnTo>
                <a:lnTo>
                  <a:pt x="12264" y="10536"/>
                </a:lnTo>
                <a:lnTo>
                  <a:pt x="12093" y="10171"/>
                </a:lnTo>
                <a:lnTo>
                  <a:pt x="12337" y="9977"/>
                </a:lnTo>
                <a:lnTo>
                  <a:pt x="12580" y="9758"/>
                </a:lnTo>
                <a:lnTo>
                  <a:pt x="12994" y="9295"/>
                </a:lnTo>
                <a:lnTo>
                  <a:pt x="13407" y="8833"/>
                </a:lnTo>
                <a:lnTo>
                  <a:pt x="13845" y="8371"/>
                </a:lnTo>
                <a:lnTo>
                  <a:pt x="13918" y="8322"/>
                </a:lnTo>
                <a:lnTo>
                  <a:pt x="13967" y="8273"/>
                </a:lnTo>
                <a:lnTo>
                  <a:pt x="14259" y="8006"/>
                </a:lnTo>
                <a:lnTo>
                  <a:pt x="14575" y="7714"/>
                </a:lnTo>
                <a:lnTo>
                  <a:pt x="14721" y="7543"/>
                </a:lnTo>
                <a:lnTo>
                  <a:pt x="14867" y="7373"/>
                </a:lnTo>
                <a:lnTo>
                  <a:pt x="14965" y="7203"/>
                </a:lnTo>
                <a:lnTo>
                  <a:pt x="15062" y="7057"/>
                </a:lnTo>
                <a:lnTo>
                  <a:pt x="15427" y="7154"/>
                </a:lnTo>
                <a:lnTo>
                  <a:pt x="15865" y="7203"/>
                </a:lnTo>
                <a:lnTo>
                  <a:pt x="16279" y="7227"/>
                </a:lnTo>
                <a:lnTo>
                  <a:pt x="16498" y="7203"/>
                </a:lnTo>
                <a:lnTo>
                  <a:pt x="16717" y="7178"/>
                </a:lnTo>
                <a:lnTo>
                  <a:pt x="16911" y="7130"/>
                </a:lnTo>
                <a:lnTo>
                  <a:pt x="17106" y="7057"/>
                </a:lnTo>
                <a:lnTo>
                  <a:pt x="17300" y="6959"/>
                </a:lnTo>
                <a:lnTo>
                  <a:pt x="17446" y="6862"/>
                </a:lnTo>
                <a:lnTo>
                  <a:pt x="17617" y="6740"/>
                </a:lnTo>
                <a:lnTo>
                  <a:pt x="17738" y="6594"/>
                </a:lnTo>
                <a:lnTo>
                  <a:pt x="17836" y="6424"/>
                </a:lnTo>
                <a:lnTo>
                  <a:pt x="17909" y="6229"/>
                </a:lnTo>
                <a:lnTo>
                  <a:pt x="17957" y="6108"/>
                </a:lnTo>
                <a:lnTo>
                  <a:pt x="17957" y="5986"/>
                </a:lnTo>
                <a:lnTo>
                  <a:pt x="17933" y="5864"/>
                </a:lnTo>
                <a:lnTo>
                  <a:pt x="17909" y="5743"/>
                </a:lnTo>
                <a:lnTo>
                  <a:pt x="17811" y="5548"/>
                </a:lnTo>
                <a:lnTo>
                  <a:pt x="17690" y="5353"/>
                </a:lnTo>
                <a:lnTo>
                  <a:pt x="17495" y="5183"/>
                </a:lnTo>
                <a:lnTo>
                  <a:pt x="17325" y="5013"/>
                </a:lnTo>
                <a:lnTo>
                  <a:pt x="16960" y="4721"/>
                </a:lnTo>
                <a:lnTo>
                  <a:pt x="16692" y="4453"/>
                </a:lnTo>
                <a:lnTo>
                  <a:pt x="16425" y="4161"/>
                </a:lnTo>
                <a:lnTo>
                  <a:pt x="15914" y="3577"/>
                </a:lnTo>
                <a:lnTo>
                  <a:pt x="15403" y="2993"/>
                </a:lnTo>
                <a:lnTo>
                  <a:pt x="15135" y="2701"/>
                </a:lnTo>
                <a:lnTo>
                  <a:pt x="14843" y="2434"/>
                </a:lnTo>
                <a:lnTo>
                  <a:pt x="14283" y="1996"/>
                </a:lnTo>
                <a:lnTo>
                  <a:pt x="14016" y="1777"/>
                </a:lnTo>
                <a:lnTo>
                  <a:pt x="13772" y="1533"/>
                </a:lnTo>
                <a:lnTo>
                  <a:pt x="13529" y="1266"/>
                </a:lnTo>
                <a:lnTo>
                  <a:pt x="13310" y="998"/>
                </a:lnTo>
                <a:lnTo>
                  <a:pt x="13091" y="706"/>
                </a:lnTo>
                <a:lnTo>
                  <a:pt x="12848" y="438"/>
                </a:lnTo>
                <a:lnTo>
                  <a:pt x="12677" y="292"/>
                </a:lnTo>
                <a:lnTo>
                  <a:pt x="12507" y="171"/>
                </a:lnTo>
                <a:lnTo>
                  <a:pt x="12337" y="98"/>
                </a:lnTo>
                <a:lnTo>
                  <a:pt x="12142" y="25"/>
                </a:lnTo>
                <a:lnTo>
                  <a:pt x="11947" y="0"/>
                </a:ln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
          <p:cNvSpPr txBox="1"/>
          <p:nvPr/>
        </p:nvSpPr>
        <p:spPr>
          <a:xfrm>
            <a:off x="402722" y="1537756"/>
            <a:ext cx="11413558" cy="2554545"/>
          </a:xfrm>
          <a:prstGeom prst="rect">
            <a:avLst/>
          </a:prstGeom>
          <a:noFill/>
        </p:spPr>
        <p:txBody>
          <a:bodyPr wrap="square" rtlCol="0">
            <a:spAutoFit/>
          </a:bodyPr>
          <a:lstStyle/>
          <a:p>
            <a:pPr marL="457200" indent="-457200">
              <a:buFont typeface="Wingdings" panose="05000000000000000000" pitchFamily="2" charset="2"/>
              <a:buChar char="ü"/>
            </a:pPr>
            <a:r>
              <a:rPr lang="fr-FR" sz="3200" b="1" dirty="0">
                <a:solidFill>
                  <a:srgbClr val="7030A0"/>
                </a:solidFill>
                <a:latin typeface="Arial" panose="020B0604020202020204" pitchFamily="34" charset="0"/>
                <a:cs typeface="Arial" panose="020B0604020202020204" pitchFamily="34" charset="0"/>
              </a:rPr>
              <a:t>v</a:t>
            </a:r>
            <a:r>
              <a:rPr lang="fr-FR" sz="3200" b="1" dirty="0" smtClean="0">
                <a:solidFill>
                  <a:srgbClr val="7030A0"/>
                </a:solidFill>
                <a:latin typeface="Arial" panose="020B0604020202020204" pitchFamily="34" charset="0"/>
                <a:cs typeface="Arial" panose="020B0604020202020204" pitchFamily="34" charset="0"/>
              </a:rPr>
              <a:t>érifier votre devoir</a:t>
            </a:r>
          </a:p>
          <a:p>
            <a:pPr marL="457200" indent="-457200">
              <a:buFont typeface="Wingdings" panose="05000000000000000000" pitchFamily="2" charset="2"/>
              <a:buChar char="ü"/>
            </a:pPr>
            <a:r>
              <a:rPr lang="fr-FR" sz="3200" b="1" dirty="0" smtClean="0">
                <a:solidFill>
                  <a:srgbClr val="7030A0"/>
                </a:solidFill>
                <a:latin typeface="Arial" panose="020B0604020202020204" pitchFamily="34" charset="0"/>
                <a:cs typeface="Arial" panose="020B0604020202020204" pitchFamily="34" charset="0"/>
              </a:rPr>
              <a:t>apprendre à rapporter un discours de quelqu’un</a:t>
            </a:r>
          </a:p>
          <a:p>
            <a:pPr marL="457200" indent="-457200">
              <a:buFont typeface="Wingdings" panose="05000000000000000000" pitchFamily="2" charset="2"/>
              <a:buChar char="ü"/>
            </a:pPr>
            <a:r>
              <a:rPr lang="fr-FR" sz="3200" b="1" dirty="0" smtClean="0">
                <a:solidFill>
                  <a:srgbClr val="7030A0"/>
                </a:solidFill>
                <a:latin typeface="Arial" panose="020B0604020202020204" pitchFamily="34" charset="0"/>
                <a:cs typeface="Arial" panose="020B0604020202020204" pitchFamily="34" charset="0"/>
              </a:rPr>
              <a:t>apprendre à rapporter les phrases affirmatives, interrogatives et négatives </a:t>
            </a:r>
          </a:p>
          <a:p>
            <a:pPr marL="457200" indent="-457200">
              <a:buFont typeface="Wingdings" panose="05000000000000000000" pitchFamily="2" charset="2"/>
              <a:buChar char="ü"/>
            </a:pPr>
            <a:r>
              <a:rPr lang="fr-FR" sz="3200" b="1" dirty="0">
                <a:solidFill>
                  <a:srgbClr val="7030A0"/>
                </a:solidFill>
                <a:latin typeface="Arial" panose="020B0604020202020204" pitchFamily="34" charset="0"/>
                <a:cs typeface="Arial" panose="020B0604020202020204" pitchFamily="34" charset="0"/>
              </a:rPr>
              <a:t>f</a:t>
            </a:r>
            <a:r>
              <a:rPr lang="fr-FR" sz="3200" b="1" dirty="0" smtClean="0">
                <a:solidFill>
                  <a:srgbClr val="7030A0"/>
                </a:solidFill>
                <a:latin typeface="Arial" panose="020B0604020202020204" pitchFamily="34" charset="0"/>
                <a:cs typeface="Arial" panose="020B0604020202020204" pitchFamily="34" charset="0"/>
              </a:rPr>
              <a:t>aire des activités </a:t>
            </a:r>
          </a:p>
        </p:txBody>
      </p:sp>
      <p:sp>
        <p:nvSpPr>
          <p:cNvPr id="12290" name="AutoShape 2" descr="Des chercheurs recommandent la vaccination contre la rougeole avant l'entrée  à l'école | Radio-Canada.c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2292" name="AutoShape 4" descr="Des chercheurs recommandent la vaccination contre la rougeole avant l'entrée  à l'école | Radio-Canada.c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2294" name="Picture 6" descr="Aux Etats-Unis, pas de vaccin, pas d'école"/>
          <p:cNvPicPr>
            <a:picLocks noChangeAspect="1" noChangeArrowheads="1"/>
          </p:cNvPicPr>
          <p:nvPr/>
        </p:nvPicPr>
        <p:blipFill>
          <a:blip r:embed="rId2"/>
          <a:srcRect/>
          <a:stretch>
            <a:fillRect/>
          </a:stretch>
        </p:blipFill>
        <p:spPr bwMode="auto">
          <a:xfrm>
            <a:off x="6909072" y="3368956"/>
            <a:ext cx="4638494" cy="3057970"/>
          </a:xfrm>
          <a:prstGeom prst="rect">
            <a:avLst/>
          </a:prstGeom>
          <a:noFill/>
        </p:spPr>
      </p:pic>
    </p:spTree>
    <p:extLst>
      <p:ext uri="{BB962C8B-B14F-4D97-AF65-F5344CB8AC3E}">
        <p14:creationId xmlns:p14="http://schemas.microsoft.com/office/powerpoint/2010/main" val="3485173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78239" y="207905"/>
            <a:ext cx="4669673" cy="584775"/>
          </a:xfrm>
          <a:prstGeom prst="rect">
            <a:avLst/>
          </a:prstGeom>
          <a:solidFill>
            <a:schemeClr val="bg1"/>
          </a:solidFill>
          <a:ln>
            <a:solidFill>
              <a:srgbClr val="002060"/>
            </a:solidFill>
          </a:ln>
        </p:spPr>
        <p:txBody>
          <a:bodyPr wrap="square" rtlCol="0">
            <a:spAutoFit/>
          </a:bodyPr>
          <a:lstStyle/>
          <a:p>
            <a:pPr algn="ctr"/>
            <a:r>
              <a:rPr lang="fr-FR" sz="3200" b="1" dirty="0" smtClean="0">
                <a:solidFill>
                  <a:srgbClr val="002060"/>
                </a:solidFill>
                <a:latin typeface="Arial" panose="020B0604020202020204" pitchFamily="34" charset="0"/>
                <a:cs typeface="Arial" panose="020B0604020202020204" pitchFamily="34" charset="0"/>
              </a:rPr>
              <a:t>Vérification du devoir</a:t>
            </a:r>
            <a:endParaRPr lang="ru-RU" sz="3200" b="1" dirty="0">
              <a:solidFill>
                <a:srgbClr val="002060"/>
              </a:solidFill>
              <a:latin typeface="Arial" panose="020B0604020202020204" pitchFamily="34" charset="0"/>
              <a:cs typeface="Arial" panose="020B0604020202020204" pitchFamily="34" charset="0"/>
            </a:endParaRPr>
          </a:p>
        </p:txBody>
      </p:sp>
      <p:pic>
        <p:nvPicPr>
          <p:cNvPr id="8" name="Picture 1"/>
          <p:cNvPicPr>
            <a:picLocks noChangeAspect="1" noChangeArrowheads="1"/>
          </p:cNvPicPr>
          <p:nvPr/>
        </p:nvPicPr>
        <p:blipFill rotWithShape="1">
          <a:blip r:embed="rId2"/>
          <a:srcRect l="17971" t="14820" r="11550" b="22095"/>
          <a:stretch/>
        </p:blipFill>
        <p:spPr bwMode="auto">
          <a:xfrm>
            <a:off x="4511489" y="2022136"/>
            <a:ext cx="7205127" cy="4130757"/>
          </a:xfrm>
          <a:prstGeom prst="rect">
            <a:avLst/>
          </a:prstGeom>
          <a:noFill/>
          <a:ln w="9525">
            <a:noFill/>
            <a:miter lim="800000"/>
            <a:headEnd/>
            <a:tailEnd/>
          </a:ln>
          <a:effectLst/>
        </p:spPr>
      </p:pic>
      <p:sp>
        <p:nvSpPr>
          <p:cNvPr id="9" name="Прямоугольник 8"/>
          <p:cNvSpPr/>
          <p:nvPr/>
        </p:nvSpPr>
        <p:spPr>
          <a:xfrm>
            <a:off x="213360" y="1068029"/>
            <a:ext cx="11647714" cy="954107"/>
          </a:xfrm>
          <a:prstGeom prst="rect">
            <a:avLst/>
          </a:prstGeom>
        </p:spPr>
        <p:txBody>
          <a:bodyPr wrap="square">
            <a:spAutoFit/>
          </a:bodyPr>
          <a:lstStyle/>
          <a:p>
            <a:pPr marL="342900" indent="-342900" algn="just">
              <a:buFont typeface="+mj-lt"/>
              <a:buAutoNum type="arabicPeriod"/>
            </a:pPr>
            <a:r>
              <a:rPr lang="fr-FR" sz="2800" b="1" dirty="0" smtClean="0">
                <a:latin typeface="Arial" panose="020B0604020202020204" pitchFamily="34" charset="0"/>
                <a:cs typeface="Arial" panose="020B0604020202020204" pitchFamily="34" charset="0"/>
              </a:rPr>
              <a:t> Regardez la vidéo et dites combien de vaccins sont obligatoires jusqu’au 2 ans.</a:t>
            </a:r>
          </a:p>
        </p:txBody>
      </p:sp>
      <p:sp>
        <p:nvSpPr>
          <p:cNvPr id="10" name="TextBox 9"/>
          <p:cNvSpPr txBox="1"/>
          <p:nvPr/>
        </p:nvSpPr>
        <p:spPr>
          <a:xfrm>
            <a:off x="369583" y="2149019"/>
            <a:ext cx="3788228" cy="4493538"/>
          </a:xfrm>
          <a:prstGeom prst="rect">
            <a:avLst/>
          </a:prstGeom>
          <a:noFill/>
        </p:spPr>
        <p:txBody>
          <a:bodyPr wrap="square" rtlCol="0">
            <a:spAutoFit/>
          </a:bodyPr>
          <a:lstStyle/>
          <a:p>
            <a:pPr marL="342900" indent="-342900">
              <a:buAutoNum type="arabicPeriod"/>
            </a:pPr>
            <a:r>
              <a:rPr lang="fr-FR" sz="2600" b="1" dirty="0" smtClean="0">
                <a:solidFill>
                  <a:srgbClr val="002060"/>
                </a:solidFill>
                <a:latin typeface="Arial" pitchFamily="34" charset="0"/>
                <a:cs typeface="Arial" pitchFamily="34" charset="0"/>
              </a:rPr>
              <a:t>La diphtérie</a:t>
            </a:r>
          </a:p>
          <a:p>
            <a:pPr marL="342900" indent="-342900">
              <a:buAutoNum type="arabicPeriod"/>
            </a:pPr>
            <a:r>
              <a:rPr lang="fr-FR" sz="2600" b="1" dirty="0" smtClean="0">
                <a:solidFill>
                  <a:srgbClr val="002060"/>
                </a:solidFill>
                <a:latin typeface="Arial" pitchFamily="34" charset="0"/>
                <a:cs typeface="Arial" pitchFamily="34" charset="0"/>
              </a:rPr>
              <a:t>Le tétanos</a:t>
            </a:r>
          </a:p>
          <a:p>
            <a:pPr marL="342900" indent="-342900">
              <a:buAutoNum type="arabicPeriod"/>
            </a:pPr>
            <a:r>
              <a:rPr lang="fr-FR" sz="2600" b="1" dirty="0" smtClean="0">
                <a:solidFill>
                  <a:srgbClr val="002060"/>
                </a:solidFill>
                <a:latin typeface="Arial" pitchFamily="34" charset="0"/>
                <a:cs typeface="Arial" pitchFamily="34" charset="0"/>
              </a:rPr>
              <a:t>La poliomyélite</a:t>
            </a:r>
          </a:p>
          <a:p>
            <a:pPr marL="342900" indent="-342900">
              <a:buAutoNum type="arabicPeriod"/>
            </a:pPr>
            <a:r>
              <a:rPr lang="fr-FR" sz="2600" b="1" dirty="0" smtClean="0">
                <a:solidFill>
                  <a:srgbClr val="002060"/>
                </a:solidFill>
                <a:latin typeface="Arial" pitchFamily="34" charset="0"/>
                <a:cs typeface="Arial" pitchFamily="34" charset="0"/>
              </a:rPr>
              <a:t>La coqueluche</a:t>
            </a:r>
          </a:p>
          <a:p>
            <a:pPr marL="342900" indent="-342900">
              <a:buAutoNum type="arabicPeriod"/>
            </a:pPr>
            <a:r>
              <a:rPr lang="fr-FR" sz="2600" b="1" dirty="0" smtClean="0">
                <a:solidFill>
                  <a:srgbClr val="002060"/>
                </a:solidFill>
                <a:latin typeface="Arial" pitchFamily="34" charset="0"/>
                <a:cs typeface="Arial" pitchFamily="34" charset="0"/>
              </a:rPr>
              <a:t>L’hépatite B</a:t>
            </a:r>
          </a:p>
          <a:p>
            <a:pPr marL="342900" indent="-342900">
              <a:buAutoNum type="arabicPeriod"/>
            </a:pPr>
            <a:r>
              <a:rPr lang="fr-FR" sz="2600" b="1" dirty="0" smtClean="0">
                <a:solidFill>
                  <a:srgbClr val="002060"/>
                </a:solidFill>
                <a:latin typeface="Arial" pitchFamily="34" charset="0"/>
                <a:cs typeface="Arial" pitchFamily="34" charset="0"/>
              </a:rPr>
              <a:t>La rougéole</a:t>
            </a:r>
          </a:p>
          <a:p>
            <a:pPr marL="342900" indent="-342900">
              <a:buAutoNum type="arabicPeriod"/>
            </a:pPr>
            <a:r>
              <a:rPr lang="fr-FR" sz="2600" b="1" dirty="0" smtClean="0">
                <a:solidFill>
                  <a:srgbClr val="002060"/>
                </a:solidFill>
                <a:latin typeface="Arial" pitchFamily="34" charset="0"/>
                <a:cs typeface="Arial" pitchFamily="34" charset="0"/>
              </a:rPr>
              <a:t>Les oreillons</a:t>
            </a:r>
          </a:p>
          <a:p>
            <a:pPr marL="342900" indent="-342900">
              <a:buAutoNum type="arabicPeriod"/>
            </a:pPr>
            <a:r>
              <a:rPr lang="fr-FR" sz="2600" b="1" dirty="0" smtClean="0">
                <a:solidFill>
                  <a:srgbClr val="002060"/>
                </a:solidFill>
                <a:latin typeface="Arial" pitchFamily="34" charset="0"/>
                <a:cs typeface="Arial" pitchFamily="34" charset="0"/>
              </a:rPr>
              <a:t>La rubéole</a:t>
            </a:r>
          </a:p>
          <a:p>
            <a:pPr marL="342900" indent="-342900">
              <a:buAutoNum type="arabicPeriod"/>
            </a:pPr>
            <a:r>
              <a:rPr lang="fr-FR" sz="2600" b="1" dirty="0" smtClean="0">
                <a:solidFill>
                  <a:srgbClr val="002060"/>
                </a:solidFill>
                <a:latin typeface="Arial" pitchFamily="34" charset="0"/>
                <a:cs typeface="Arial" pitchFamily="34" charset="0"/>
              </a:rPr>
              <a:t>La bactérie</a:t>
            </a:r>
          </a:p>
          <a:p>
            <a:pPr marL="342900" indent="-342900">
              <a:buAutoNum type="arabicPeriod"/>
            </a:pPr>
            <a:r>
              <a:rPr lang="fr-FR" sz="2600" b="1" dirty="0" smtClean="0">
                <a:solidFill>
                  <a:srgbClr val="002060"/>
                </a:solidFill>
                <a:latin typeface="Arial" pitchFamily="34" charset="0"/>
                <a:cs typeface="Arial" pitchFamily="34" charset="0"/>
              </a:rPr>
              <a:t>Le pneumocoque</a:t>
            </a:r>
          </a:p>
          <a:p>
            <a:pPr marL="342900" indent="-342900">
              <a:buAutoNum type="arabicPeriod"/>
            </a:pPr>
            <a:r>
              <a:rPr lang="fr-FR" sz="2600" b="1" dirty="0" smtClean="0">
                <a:solidFill>
                  <a:srgbClr val="002060"/>
                </a:solidFill>
                <a:latin typeface="Arial" pitchFamily="34" charset="0"/>
                <a:cs typeface="Arial" pitchFamily="34" charset="0"/>
              </a:rPr>
              <a:t>Le Meningocoque C</a:t>
            </a:r>
          </a:p>
        </p:txBody>
      </p:sp>
    </p:spTree>
    <p:extLst>
      <p:ext uri="{BB962C8B-B14F-4D97-AF65-F5344CB8AC3E}">
        <p14:creationId xmlns:p14="http://schemas.microsoft.com/office/powerpoint/2010/main" val="11479590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717074" y="104501"/>
            <a:ext cx="6792686" cy="1200329"/>
          </a:xfrm>
          <a:prstGeom prst="rect">
            <a:avLst/>
          </a:prstGeom>
          <a:solidFill>
            <a:schemeClr val="bg1"/>
          </a:solidFill>
        </p:spPr>
        <p:txBody>
          <a:bodyPr wrap="square" rtlCol="0">
            <a:spAutoFit/>
          </a:bodyPr>
          <a:lstStyle/>
          <a:p>
            <a:pPr algn="ctr"/>
            <a:r>
              <a:rPr lang="fr-FR" sz="3600" b="1" dirty="0" smtClean="0">
                <a:solidFill>
                  <a:srgbClr val="002060"/>
                </a:solidFill>
                <a:latin typeface="Arial" panose="020B0604020202020204" pitchFamily="34" charset="0"/>
                <a:cs typeface="Arial" panose="020B0604020202020204" pitchFamily="34" charset="0"/>
              </a:rPr>
              <a:t>Comment rapporter des paroles en français</a:t>
            </a:r>
            <a:endParaRPr lang="ru-RU" sz="3600" b="1" dirty="0">
              <a:solidFill>
                <a:srgbClr val="002060"/>
              </a:solidFill>
              <a:latin typeface="Arial" panose="020B0604020202020204" pitchFamily="34" charset="0"/>
              <a:cs typeface="Arial" panose="020B0604020202020204" pitchFamily="34" charset="0"/>
            </a:endParaRPr>
          </a:p>
        </p:txBody>
      </p:sp>
      <p:pic>
        <p:nvPicPr>
          <p:cNvPr id="10242" name="Picture 2" descr="Comment passer d'un discours direct au discours indirect ?"/>
          <p:cNvPicPr>
            <a:picLocks noChangeAspect="1" noChangeArrowheads="1"/>
          </p:cNvPicPr>
          <p:nvPr/>
        </p:nvPicPr>
        <p:blipFill>
          <a:blip r:embed="rId2">
            <a:lum contrast="10000"/>
          </a:blip>
          <a:srcRect/>
          <a:stretch>
            <a:fillRect/>
          </a:stretch>
        </p:blipFill>
        <p:spPr bwMode="auto">
          <a:xfrm>
            <a:off x="1396546" y="1342072"/>
            <a:ext cx="9471751" cy="5212823"/>
          </a:xfrm>
          <a:prstGeom prst="rect">
            <a:avLst/>
          </a:prstGeom>
          <a:noFill/>
        </p:spPr>
      </p:pic>
    </p:spTree>
    <p:extLst>
      <p:ext uri="{BB962C8B-B14F-4D97-AF65-F5344CB8AC3E}">
        <p14:creationId xmlns:p14="http://schemas.microsoft.com/office/powerpoint/2010/main" val="11193624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00780" y="103987"/>
            <a:ext cx="8101311" cy="1077218"/>
          </a:xfrm>
          <a:prstGeom prst="rect">
            <a:avLst/>
          </a:prstGeom>
          <a:solidFill>
            <a:schemeClr val="bg1"/>
          </a:solidFill>
          <a:ln>
            <a:solidFill>
              <a:srgbClr val="002060"/>
            </a:solidFill>
          </a:ln>
        </p:spPr>
        <p:txBody>
          <a:bodyPr wrap="square" rtlCol="0">
            <a:spAutoFit/>
          </a:bodyPr>
          <a:lstStyle/>
          <a:p>
            <a:pPr algn="ctr"/>
            <a:r>
              <a:rPr lang="fr-FR" sz="3200" b="1" dirty="0" smtClean="0">
                <a:solidFill>
                  <a:srgbClr val="002060"/>
                </a:solidFill>
                <a:latin typeface="Arial" panose="020B0604020202020204" pitchFamily="34" charset="0"/>
                <a:cs typeface="Arial" panose="020B0604020202020204" pitchFamily="34" charset="0"/>
              </a:rPr>
              <a:t>Qu’est ce que c’est que un discours direct et indirect?</a:t>
            </a:r>
            <a:endParaRPr lang="ru-RU" sz="3200" b="1" dirty="0">
              <a:solidFill>
                <a:srgbClr val="002060"/>
              </a:solidFill>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p:nvPicPr>
        <p:blipFill>
          <a:blip r:embed="rId2"/>
          <a:srcRect l="14539" t="32158" r="37954" b="13214"/>
          <a:stretch>
            <a:fillRect/>
          </a:stretch>
        </p:blipFill>
        <p:spPr bwMode="auto">
          <a:xfrm>
            <a:off x="1593668" y="1149530"/>
            <a:ext cx="8739051" cy="5649769"/>
          </a:xfrm>
          <a:prstGeom prst="rect">
            <a:avLst/>
          </a:prstGeom>
          <a:noFill/>
          <a:ln w="9525">
            <a:noFill/>
            <a:miter lim="800000"/>
            <a:headEnd/>
            <a:tailEnd/>
          </a:ln>
          <a:effectLst/>
        </p:spPr>
      </p:pic>
    </p:spTree>
    <p:extLst>
      <p:ext uri="{BB962C8B-B14F-4D97-AF65-F5344CB8AC3E}">
        <p14:creationId xmlns:p14="http://schemas.microsoft.com/office/powerpoint/2010/main" val="1711168601"/>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743753" y="3004127"/>
            <a:ext cx="6544491" cy="1754326"/>
          </a:xfrm>
          <a:prstGeom prst="rect">
            <a:avLst/>
          </a:prstGeom>
          <a:solidFill>
            <a:schemeClr val="bg1"/>
          </a:solidFill>
        </p:spPr>
        <p:txBody>
          <a:bodyPr wrap="square" rtlCol="0">
            <a:spAutoFit/>
          </a:bodyPr>
          <a:lstStyle/>
          <a:p>
            <a:pPr algn="ctr"/>
            <a:r>
              <a:rPr lang="fr-FR" sz="3600" b="1" dirty="0" smtClean="0">
                <a:solidFill>
                  <a:srgbClr val="002060"/>
                </a:solidFill>
                <a:latin typeface="Comic Sans MS" pitchFamily="66" charset="0"/>
                <a:cs typeface="Arial" panose="020B0604020202020204" pitchFamily="34" charset="0"/>
              </a:rPr>
              <a:t>Le discours indirect</a:t>
            </a:r>
          </a:p>
          <a:p>
            <a:pPr algn="ctr"/>
            <a:r>
              <a:rPr lang="fr-FR" sz="3600" b="1" dirty="0">
                <a:solidFill>
                  <a:srgbClr val="002060"/>
                </a:solidFill>
                <a:latin typeface="Comic Sans MS" pitchFamily="66" charset="0"/>
                <a:cs typeface="Arial" panose="020B0604020202020204" pitchFamily="34" charset="0"/>
              </a:rPr>
              <a:t>e</a:t>
            </a:r>
            <a:r>
              <a:rPr lang="fr-FR" sz="3600" b="1" dirty="0" smtClean="0">
                <a:solidFill>
                  <a:srgbClr val="002060"/>
                </a:solidFill>
                <a:latin typeface="Comic Sans MS" pitchFamily="66" charset="0"/>
                <a:cs typeface="Arial" panose="020B0604020202020204" pitchFamily="34" charset="0"/>
              </a:rPr>
              <a:t>ntraîne de nombreux changements</a:t>
            </a:r>
            <a:endParaRPr lang="ru-RU" sz="3600" b="1" dirty="0">
              <a:solidFill>
                <a:srgbClr val="002060"/>
              </a:solidFill>
              <a:latin typeface="Comic Sans MS" pitchFamily="66" charset="0"/>
              <a:cs typeface="Arial" panose="020B0604020202020204" pitchFamily="34" charset="0"/>
            </a:endParaRPr>
          </a:p>
        </p:txBody>
      </p:sp>
      <p:sp>
        <p:nvSpPr>
          <p:cNvPr id="10" name="Rectangle 4"/>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5"/>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2" name="Стрелка углом 1"/>
          <p:cNvSpPr/>
          <p:nvPr/>
        </p:nvSpPr>
        <p:spPr>
          <a:xfrm flipH="1">
            <a:off x="2743753" y="2048163"/>
            <a:ext cx="2119192" cy="852054"/>
          </a:xfrm>
          <a:prstGeom prst="bentArrow">
            <a:avLst>
              <a:gd name="adj1" fmla="val 10075"/>
              <a:gd name="adj2" fmla="val 20523"/>
              <a:gd name="adj3" fmla="val 50000"/>
              <a:gd name="adj4" fmla="val 87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7" name="Стрелка углом 6"/>
          <p:cNvSpPr/>
          <p:nvPr/>
        </p:nvSpPr>
        <p:spPr>
          <a:xfrm>
            <a:off x="7320897" y="2109925"/>
            <a:ext cx="1967347" cy="790292"/>
          </a:xfrm>
          <a:prstGeom prst="bentArrow">
            <a:avLst>
              <a:gd name="adj1" fmla="val 10075"/>
              <a:gd name="adj2" fmla="val 20523"/>
              <a:gd name="adj3" fmla="val 50000"/>
              <a:gd name="adj4" fmla="val 87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8" name="Стрелка углом 7"/>
          <p:cNvSpPr/>
          <p:nvPr/>
        </p:nvSpPr>
        <p:spPr>
          <a:xfrm flipH="1" flipV="1">
            <a:off x="3034144" y="4758453"/>
            <a:ext cx="1911926" cy="894202"/>
          </a:xfrm>
          <a:prstGeom prst="bentArrow">
            <a:avLst>
              <a:gd name="adj1" fmla="val 10075"/>
              <a:gd name="adj2" fmla="val 20523"/>
              <a:gd name="adj3" fmla="val 50000"/>
              <a:gd name="adj4" fmla="val 87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9" name="Стрелка углом 8"/>
          <p:cNvSpPr/>
          <p:nvPr/>
        </p:nvSpPr>
        <p:spPr>
          <a:xfrm flipV="1">
            <a:off x="7092296" y="4737088"/>
            <a:ext cx="1967348" cy="894202"/>
          </a:xfrm>
          <a:prstGeom prst="bentArrow">
            <a:avLst>
              <a:gd name="adj1" fmla="val 10075"/>
              <a:gd name="adj2" fmla="val 20523"/>
              <a:gd name="adj3" fmla="val 50000"/>
              <a:gd name="adj4" fmla="val 87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4" name="TextBox 3"/>
          <p:cNvSpPr txBox="1"/>
          <p:nvPr/>
        </p:nvSpPr>
        <p:spPr>
          <a:xfrm>
            <a:off x="9059644" y="1371600"/>
            <a:ext cx="2785992" cy="1077218"/>
          </a:xfrm>
          <a:prstGeom prst="rect">
            <a:avLst/>
          </a:prstGeom>
          <a:noFill/>
        </p:spPr>
        <p:txBody>
          <a:bodyPr wrap="square" rtlCol="0">
            <a:spAutoFit/>
          </a:bodyPr>
          <a:lstStyle/>
          <a:p>
            <a:pPr algn="ctr"/>
            <a:r>
              <a:rPr lang="fr-FR" sz="3200" b="1" dirty="0" smtClean="0">
                <a:solidFill>
                  <a:srgbClr val="F33D68"/>
                </a:solidFill>
                <a:latin typeface="Comic Sans MS" panose="030F0702030302020204" pitchFamily="66" charset="0"/>
              </a:rPr>
              <a:t>verbes de parole</a:t>
            </a:r>
            <a:endParaRPr lang="ru-RU" sz="3200" b="1" dirty="0">
              <a:solidFill>
                <a:srgbClr val="F33D68"/>
              </a:solidFill>
              <a:latin typeface="Comic Sans MS" panose="030F0702030302020204" pitchFamily="66" charset="0"/>
            </a:endParaRPr>
          </a:p>
        </p:txBody>
      </p:sp>
      <p:sp>
        <p:nvSpPr>
          <p:cNvPr id="11" name="TextBox 10"/>
          <p:cNvSpPr txBox="1"/>
          <p:nvPr/>
        </p:nvSpPr>
        <p:spPr>
          <a:xfrm>
            <a:off x="9059644" y="5184189"/>
            <a:ext cx="2785992" cy="1077218"/>
          </a:xfrm>
          <a:prstGeom prst="rect">
            <a:avLst/>
          </a:prstGeom>
          <a:noFill/>
        </p:spPr>
        <p:txBody>
          <a:bodyPr wrap="square" rtlCol="0">
            <a:spAutoFit/>
          </a:bodyPr>
          <a:lstStyle/>
          <a:p>
            <a:pPr algn="ctr"/>
            <a:r>
              <a:rPr lang="fr-FR" sz="3200" b="1" dirty="0" smtClean="0">
                <a:solidFill>
                  <a:srgbClr val="F33D68"/>
                </a:solidFill>
                <a:latin typeface="Comic Sans MS" panose="030F0702030302020204" pitchFamily="66" charset="0"/>
              </a:rPr>
              <a:t>repères temporels</a:t>
            </a:r>
            <a:endParaRPr lang="ru-RU" sz="3200" b="1" dirty="0">
              <a:solidFill>
                <a:srgbClr val="F33D68"/>
              </a:solidFill>
              <a:latin typeface="Comic Sans MS" panose="030F0702030302020204" pitchFamily="66" charset="0"/>
            </a:endParaRPr>
          </a:p>
        </p:txBody>
      </p:sp>
      <p:sp>
        <p:nvSpPr>
          <p:cNvPr id="13" name="TextBox 12"/>
          <p:cNvSpPr txBox="1"/>
          <p:nvPr/>
        </p:nvSpPr>
        <p:spPr>
          <a:xfrm>
            <a:off x="186361" y="1371600"/>
            <a:ext cx="2785992" cy="1077218"/>
          </a:xfrm>
          <a:prstGeom prst="rect">
            <a:avLst/>
          </a:prstGeom>
          <a:noFill/>
        </p:spPr>
        <p:txBody>
          <a:bodyPr wrap="square" rtlCol="0">
            <a:spAutoFit/>
          </a:bodyPr>
          <a:lstStyle/>
          <a:p>
            <a:pPr algn="ctr"/>
            <a:r>
              <a:rPr lang="fr-FR" sz="3200" b="1" dirty="0" smtClean="0">
                <a:solidFill>
                  <a:srgbClr val="F33D68"/>
                </a:solidFill>
                <a:latin typeface="Comic Sans MS" panose="030F0702030302020204" pitchFamily="66" charset="0"/>
              </a:rPr>
              <a:t>construction de phrase</a:t>
            </a:r>
            <a:endParaRPr lang="ru-RU" sz="3200" b="1" dirty="0">
              <a:solidFill>
                <a:srgbClr val="F33D68"/>
              </a:solidFill>
              <a:latin typeface="Comic Sans MS" panose="030F0702030302020204" pitchFamily="66" charset="0"/>
            </a:endParaRPr>
          </a:p>
        </p:txBody>
      </p:sp>
      <p:sp>
        <p:nvSpPr>
          <p:cNvPr id="14" name="TextBox 13"/>
          <p:cNvSpPr txBox="1"/>
          <p:nvPr/>
        </p:nvSpPr>
        <p:spPr>
          <a:xfrm>
            <a:off x="331218" y="5092681"/>
            <a:ext cx="2785992" cy="584775"/>
          </a:xfrm>
          <a:prstGeom prst="rect">
            <a:avLst/>
          </a:prstGeom>
          <a:noFill/>
        </p:spPr>
        <p:txBody>
          <a:bodyPr wrap="square" rtlCol="0">
            <a:spAutoFit/>
          </a:bodyPr>
          <a:lstStyle/>
          <a:p>
            <a:pPr algn="ctr"/>
            <a:r>
              <a:rPr lang="fr-FR" sz="3200" b="1" dirty="0" smtClean="0">
                <a:solidFill>
                  <a:srgbClr val="F33D68"/>
                </a:solidFill>
                <a:latin typeface="Comic Sans MS" panose="030F0702030302020204" pitchFamily="66" charset="0"/>
              </a:rPr>
              <a:t>pronoms</a:t>
            </a:r>
            <a:endParaRPr lang="ru-RU" sz="3200" b="1" dirty="0">
              <a:solidFill>
                <a:srgbClr val="F33D68"/>
              </a:solidFill>
              <a:latin typeface="Comic Sans MS" panose="030F0702030302020204" pitchFamily="66" charset="0"/>
            </a:endParaRPr>
          </a:p>
        </p:txBody>
      </p:sp>
    </p:spTree>
    <p:extLst>
      <p:ext uri="{BB962C8B-B14F-4D97-AF65-F5344CB8AC3E}">
        <p14:creationId xmlns:p14="http://schemas.microsoft.com/office/powerpoint/2010/main" val="12571761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782389" y="196533"/>
            <a:ext cx="6544491" cy="646331"/>
          </a:xfrm>
          <a:prstGeom prst="rect">
            <a:avLst/>
          </a:prstGeom>
          <a:solidFill>
            <a:schemeClr val="bg1"/>
          </a:solidFill>
        </p:spPr>
        <p:txBody>
          <a:bodyPr wrap="square" rtlCol="0">
            <a:spAutoFit/>
          </a:bodyPr>
          <a:lstStyle/>
          <a:p>
            <a:pPr algn="ctr"/>
            <a:r>
              <a:rPr lang="fr-FR" sz="3600" b="1" dirty="0" smtClean="0">
                <a:solidFill>
                  <a:srgbClr val="002060"/>
                </a:solidFill>
                <a:latin typeface="Comic Sans MS" pitchFamily="66" charset="0"/>
                <a:cs typeface="Arial" panose="020B0604020202020204" pitchFamily="34" charset="0"/>
              </a:rPr>
              <a:t>La construction des phrases</a:t>
            </a:r>
            <a:endParaRPr lang="ru-RU" sz="3600" b="1" dirty="0">
              <a:solidFill>
                <a:srgbClr val="002060"/>
              </a:solidFill>
              <a:latin typeface="Comic Sans MS" pitchFamily="66" charset="0"/>
              <a:cs typeface="Arial" panose="020B0604020202020204" pitchFamily="34" charset="0"/>
            </a:endParaRPr>
          </a:p>
        </p:txBody>
      </p:sp>
      <p:sp>
        <p:nvSpPr>
          <p:cNvPr id="10" name="Rectangle 4"/>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5"/>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7" name="TextBox 6"/>
          <p:cNvSpPr txBox="1"/>
          <p:nvPr/>
        </p:nvSpPr>
        <p:spPr>
          <a:xfrm>
            <a:off x="2782389" y="976915"/>
            <a:ext cx="6544491" cy="1077218"/>
          </a:xfrm>
          <a:prstGeom prst="rect">
            <a:avLst/>
          </a:prstGeom>
          <a:solidFill>
            <a:schemeClr val="bg1"/>
          </a:solidFill>
        </p:spPr>
        <p:txBody>
          <a:bodyPr wrap="square" rtlCol="0">
            <a:spAutoFit/>
          </a:bodyPr>
          <a:lstStyle/>
          <a:p>
            <a:pPr algn="ctr"/>
            <a:r>
              <a:rPr lang="fr-FR" sz="3200" b="1" dirty="0" smtClean="0">
                <a:solidFill>
                  <a:srgbClr val="002060"/>
                </a:solidFill>
                <a:latin typeface="Comic Sans MS" pitchFamily="66" charset="0"/>
                <a:cs typeface="Arial" panose="020B0604020202020204" pitchFamily="34" charset="0"/>
              </a:rPr>
              <a:t>Les paroles rapportées dépendent d’un verbe de parole</a:t>
            </a:r>
            <a:endParaRPr lang="ru-RU" sz="3200" b="1" dirty="0">
              <a:solidFill>
                <a:srgbClr val="002060"/>
              </a:solidFill>
              <a:latin typeface="Comic Sans MS" pitchFamily="66" charset="0"/>
              <a:cs typeface="Arial" panose="020B0604020202020204" pitchFamily="34" charset="0"/>
            </a:endParaRPr>
          </a:p>
        </p:txBody>
      </p:sp>
      <p:sp>
        <p:nvSpPr>
          <p:cNvPr id="8" name="TextBox 7"/>
          <p:cNvSpPr txBox="1"/>
          <p:nvPr/>
        </p:nvSpPr>
        <p:spPr>
          <a:xfrm>
            <a:off x="191589" y="2215860"/>
            <a:ext cx="7726284" cy="1077218"/>
          </a:xfrm>
          <a:prstGeom prst="rect">
            <a:avLst/>
          </a:prstGeom>
          <a:solidFill>
            <a:schemeClr val="bg1"/>
          </a:solidFill>
        </p:spPr>
        <p:txBody>
          <a:bodyPr wrap="square" rtlCol="0">
            <a:spAutoFit/>
          </a:bodyPr>
          <a:lstStyle/>
          <a:p>
            <a:pPr algn="ctr"/>
            <a:r>
              <a:rPr lang="fr-FR" sz="3200" b="1" dirty="0">
                <a:solidFill>
                  <a:srgbClr val="0070C0"/>
                </a:solidFill>
                <a:latin typeface="Comic Sans MS" pitchFamily="66" charset="0"/>
                <a:cs typeface="Arial" panose="020B0604020202020204" pitchFamily="34" charset="0"/>
              </a:rPr>
              <a:t>e</a:t>
            </a:r>
            <a:r>
              <a:rPr lang="fr-FR" sz="3200" b="1" dirty="0" smtClean="0">
                <a:solidFill>
                  <a:srgbClr val="0070C0"/>
                </a:solidFill>
                <a:latin typeface="Comic Sans MS" pitchFamily="66" charset="0"/>
                <a:cs typeface="Arial" panose="020B0604020202020204" pitchFamily="34" charset="0"/>
              </a:rPr>
              <a:t>lles peuvent être introduites par Si:</a:t>
            </a:r>
          </a:p>
          <a:p>
            <a:pPr algn="ctr"/>
            <a:r>
              <a:rPr lang="fr-FR" sz="3200" b="1" dirty="0" smtClean="0">
                <a:latin typeface="Comic Sans MS" pitchFamily="66" charset="0"/>
                <a:cs typeface="Arial" panose="020B0604020202020204" pitchFamily="34" charset="0"/>
              </a:rPr>
              <a:t>Elle lui demande s’il vient.</a:t>
            </a:r>
            <a:endParaRPr lang="ru-RU" sz="3200" b="1" dirty="0">
              <a:latin typeface="Comic Sans MS" pitchFamily="66" charset="0"/>
              <a:cs typeface="Arial" panose="020B0604020202020204" pitchFamily="34" charset="0"/>
            </a:endParaRPr>
          </a:p>
        </p:txBody>
      </p:sp>
      <p:sp>
        <p:nvSpPr>
          <p:cNvPr id="9" name="TextBox 8"/>
          <p:cNvSpPr txBox="1"/>
          <p:nvPr/>
        </p:nvSpPr>
        <p:spPr>
          <a:xfrm>
            <a:off x="7917873" y="5038494"/>
            <a:ext cx="3932722" cy="1077218"/>
          </a:xfrm>
          <a:prstGeom prst="rect">
            <a:avLst/>
          </a:prstGeom>
          <a:solidFill>
            <a:schemeClr val="bg1"/>
          </a:solidFill>
        </p:spPr>
        <p:txBody>
          <a:bodyPr wrap="square" rtlCol="0">
            <a:spAutoFit/>
          </a:bodyPr>
          <a:lstStyle/>
          <a:p>
            <a:pPr algn="ctr"/>
            <a:r>
              <a:rPr lang="fr-FR" sz="3200" b="1" dirty="0" smtClean="0">
                <a:solidFill>
                  <a:srgbClr val="0070C0"/>
                </a:solidFill>
                <a:latin typeface="Comic Sans MS" pitchFamily="66" charset="0"/>
                <a:cs typeface="Arial" panose="020B0604020202020204" pitchFamily="34" charset="0"/>
              </a:rPr>
              <a:t>Ponctuation déclarative: </a:t>
            </a:r>
          </a:p>
        </p:txBody>
      </p:sp>
      <p:sp>
        <p:nvSpPr>
          <p:cNvPr id="11" name="TextBox 10"/>
          <p:cNvSpPr txBox="1"/>
          <p:nvPr/>
        </p:nvSpPr>
        <p:spPr>
          <a:xfrm>
            <a:off x="0" y="4949530"/>
            <a:ext cx="6544491" cy="1077218"/>
          </a:xfrm>
          <a:prstGeom prst="rect">
            <a:avLst/>
          </a:prstGeom>
          <a:solidFill>
            <a:schemeClr val="bg1"/>
          </a:solidFill>
        </p:spPr>
        <p:txBody>
          <a:bodyPr wrap="square" rtlCol="0">
            <a:spAutoFit/>
          </a:bodyPr>
          <a:lstStyle/>
          <a:p>
            <a:pPr algn="ctr"/>
            <a:r>
              <a:rPr lang="fr-FR" sz="3200" b="1" dirty="0">
                <a:solidFill>
                  <a:srgbClr val="0070C0"/>
                </a:solidFill>
                <a:latin typeface="Comic Sans MS" pitchFamily="66" charset="0"/>
                <a:cs typeface="Arial" panose="020B0604020202020204" pitchFamily="34" charset="0"/>
              </a:rPr>
              <a:t>p</a:t>
            </a:r>
            <a:r>
              <a:rPr lang="fr-FR" sz="3200" b="1" dirty="0" smtClean="0">
                <a:solidFill>
                  <a:srgbClr val="0070C0"/>
                </a:solidFill>
                <a:latin typeface="Comic Sans MS" pitchFamily="66" charset="0"/>
                <a:cs typeface="Arial" panose="020B0604020202020204" pitchFamily="34" charset="0"/>
              </a:rPr>
              <a:t>ar Que dans les autres cas:</a:t>
            </a:r>
          </a:p>
          <a:p>
            <a:pPr algn="ctr"/>
            <a:r>
              <a:rPr lang="fr-FR" sz="3200" b="1" dirty="0" smtClean="0">
                <a:latin typeface="Comic Sans MS" pitchFamily="66" charset="0"/>
                <a:cs typeface="Arial" panose="020B0604020202020204" pitchFamily="34" charset="0"/>
              </a:rPr>
              <a:t>Elle répond qu’il viendra.</a:t>
            </a:r>
            <a:endParaRPr lang="ru-RU" sz="3200" b="1" dirty="0">
              <a:latin typeface="Comic Sans MS" pitchFamily="66" charset="0"/>
              <a:cs typeface="Arial" panose="020B0604020202020204" pitchFamily="34" charset="0"/>
            </a:endParaRPr>
          </a:p>
        </p:txBody>
      </p:sp>
      <p:pic>
        <p:nvPicPr>
          <p:cNvPr id="1026" name="Picture 2" descr="Utilisez-le Dans Toutes Vos Conceptions. Icône De Point D'exclamation De  Style De Ligne Mince, Signe D'attention, Bouton D'attention En Forme De  Triangle. Illustration Vectorielle Un élément Graphique Pour La Conception D'internet  Su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7888" r="2403"/>
          <a:stretch/>
        </p:blipFill>
        <p:spPr bwMode="auto">
          <a:xfrm>
            <a:off x="6544491" y="5205310"/>
            <a:ext cx="1714788" cy="1618418"/>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5733004" y="3706871"/>
            <a:ext cx="6392092" cy="1077218"/>
          </a:xfrm>
          <a:prstGeom prst="rect">
            <a:avLst/>
          </a:prstGeom>
          <a:solidFill>
            <a:schemeClr val="bg1"/>
          </a:solidFill>
        </p:spPr>
        <p:txBody>
          <a:bodyPr wrap="square" rtlCol="0">
            <a:spAutoFit/>
          </a:bodyPr>
          <a:lstStyle/>
          <a:p>
            <a:pPr algn="ctr"/>
            <a:r>
              <a:rPr lang="fr-FR" sz="3200" b="1" dirty="0" smtClean="0">
                <a:solidFill>
                  <a:srgbClr val="0070C0"/>
                </a:solidFill>
                <a:latin typeface="Comic Sans MS" pitchFamily="66" charset="0"/>
                <a:cs typeface="Arial" panose="020B0604020202020204" pitchFamily="34" charset="0"/>
              </a:rPr>
              <a:t>par De:</a:t>
            </a:r>
          </a:p>
          <a:p>
            <a:pPr algn="ctr"/>
            <a:r>
              <a:rPr lang="fr-FR" sz="3200" b="1" dirty="0" smtClean="0">
                <a:latin typeface="Comic Sans MS" pitchFamily="66" charset="0"/>
                <a:cs typeface="Arial" panose="020B0604020202020204" pitchFamily="34" charset="0"/>
              </a:rPr>
              <a:t>Elle lui demande de venir.</a:t>
            </a:r>
            <a:endParaRPr lang="ru-RU" sz="3200" b="1" dirty="0">
              <a:latin typeface="Comic Sans MS" pitchFamily="66" charset="0"/>
              <a:cs typeface="Arial" panose="020B0604020202020204" pitchFamily="34" charset="0"/>
            </a:endParaRPr>
          </a:p>
        </p:txBody>
      </p:sp>
      <p:pic>
        <p:nvPicPr>
          <p:cNvPr id="1028" name="Picture 4" descr="La leçon significative du point noir sur la feuille."/>
          <p:cNvPicPr>
            <a:picLocks noChangeAspect="1" noChangeArrowheads="1"/>
          </p:cNvPicPr>
          <p:nvPr/>
        </p:nvPicPr>
        <p:blipFill rotWithShape="1">
          <a:blip r:embed="rId3">
            <a:extLst>
              <a:ext uri="{28A0092B-C50C-407E-A947-70E740481C1C}">
                <a14:useLocalDpi xmlns:a14="http://schemas.microsoft.com/office/drawing/2010/main" val="0"/>
              </a:ext>
            </a:extLst>
          </a:blip>
          <a:srcRect l="42316" t="36261" r="36535" b="43982"/>
          <a:stretch/>
        </p:blipFill>
        <p:spPr bwMode="auto">
          <a:xfrm>
            <a:off x="11090621" y="5251197"/>
            <a:ext cx="1012173" cy="976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83066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57400" y="552815"/>
            <a:ext cx="8100753" cy="1754326"/>
          </a:xfrm>
          <a:prstGeom prst="rect">
            <a:avLst/>
          </a:prstGeom>
          <a:solidFill>
            <a:schemeClr val="bg1"/>
          </a:solidFill>
        </p:spPr>
        <p:txBody>
          <a:bodyPr wrap="square" rtlCol="0">
            <a:spAutoFit/>
          </a:bodyPr>
          <a:lstStyle/>
          <a:p>
            <a:pPr algn="ctr"/>
            <a:r>
              <a:rPr lang="fr-FR" sz="3600" b="1" dirty="0" smtClean="0">
                <a:solidFill>
                  <a:srgbClr val="002060"/>
                </a:solidFill>
                <a:latin typeface="Comic Sans MS" pitchFamily="66" charset="0"/>
                <a:cs typeface="Arial" panose="020B0604020202020204" pitchFamily="34" charset="0"/>
              </a:rPr>
              <a:t>Les verbes de parole rendent compte de la façon dont la parole a été prononcée:</a:t>
            </a:r>
            <a:endParaRPr lang="ru-RU" sz="3600" b="1" dirty="0">
              <a:solidFill>
                <a:srgbClr val="002060"/>
              </a:solidFill>
              <a:latin typeface="Comic Sans MS" pitchFamily="66" charset="0"/>
              <a:cs typeface="Arial" panose="020B0604020202020204" pitchFamily="34" charset="0"/>
            </a:endParaRPr>
          </a:p>
        </p:txBody>
      </p:sp>
      <p:sp>
        <p:nvSpPr>
          <p:cNvPr id="10" name="Rectangle 4"/>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5"/>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7" name="TextBox 6"/>
          <p:cNvSpPr txBox="1"/>
          <p:nvPr/>
        </p:nvSpPr>
        <p:spPr>
          <a:xfrm rot="20852690">
            <a:off x="837475" y="2809654"/>
            <a:ext cx="2265219" cy="707886"/>
          </a:xfrm>
          <a:prstGeom prst="rect">
            <a:avLst/>
          </a:prstGeom>
          <a:solidFill>
            <a:schemeClr val="bg1"/>
          </a:solidFill>
        </p:spPr>
        <p:txBody>
          <a:bodyPr wrap="square" rtlCol="0">
            <a:spAutoFit/>
          </a:bodyPr>
          <a:lstStyle/>
          <a:p>
            <a:pPr algn="ctr"/>
            <a:r>
              <a:rPr lang="fr-FR" sz="4000" b="1" dirty="0" smtClean="0">
                <a:solidFill>
                  <a:srgbClr val="0070C0"/>
                </a:solidFill>
                <a:latin typeface="Comic Sans MS" pitchFamily="66" charset="0"/>
                <a:cs typeface="Arial" panose="020B0604020202020204" pitchFamily="34" charset="0"/>
              </a:rPr>
              <a:t>dire</a:t>
            </a:r>
            <a:endParaRPr lang="ru-RU" sz="4000" b="1" dirty="0">
              <a:solidFill>
                <a:srgbClr val="0070C0"/>
              </a:solidFill>
              <a:latin typeface="Comic Sans MS" pitchFamily="66" charset="0"/>
              <a:cs typeface="Arial" panose="020B0604020202020204" pitchFamily="34" charset="0"/>
            </a:endParaRPr>
          </a:p>
        </p:txBody>
      </p:sp>
      <p:sp>
        <p:nvSpPr>
          <p:cNvPr id="8" name="TextBox 7"/>
          <p:cNvSpPr txBox="1"/>
          <p:nvPr/>
        </p:nvSpPr>
        <p:spPr>
          <a:xfrm rot="21386535">
            <a:off x="3236656" y="3371824"/>
            <a:ext cx="2754498" cy="707886"/>
          </a:xfrm>
          <a:prstGeom prst="rect">
            <a:avLst/>
          </a:prstGeom>
          <a:solidFill>
            <a:schemeClr val="bg1"/>
          </a:solidFill>
        </p:spPr>
        <p:txBody>
          <a:bodyPr wrap="square" rtlCol="0">
            <a:spAutoFit/>
          </a:bodyPr>
          <a:lstStyle/>
          <a:p>
            <a:pPr algn="ctr"/>
            <a:r>
              <a:rPr lang="fr-FR" sz="4000" b="1" dirty="0" smtClean="0">
                <a:solidFill>
                  <a:schemeClr val="accent2"/>
                </a:solidFill>
                <a:latin typeface="Comic Sans MS" pitchFamily="66" charset="0"/>
                <a:cs typeface="Arial" panose="020B0604020202020204" pitchFamily="34" charset="0"/>
              </a:rPr>
              <a:t>demander</a:t>
            </a:r>
            <a:endParaRPr lang="ru-RU" sz="4000" b="1" dirty="0">
              <a:solidFill>
                <a:schemeClr val="accent2"/>
              </a:solidFill>
              <a:latin typeface="Comic Sans MS" pitchFamily="66" charset="0"/>
              <a:cs typeface="Arial" panose="020B0604020202020204" pitchFamily="34" charset="0"/>
            </a:endParaRPr>
          </a:p>
        </p:txBody>
      </p:sp>
      <p:sp>
        <p:nvSpPr>
          <p:cNvPr id="9" name="TextBox 8"/>
          <p:cNvSpPr txBox="1"/>
          <p:nvPr/>
        </p:nvSpPr>
        <p:spPr>
          <a:xfrm rot="21033020">
            <a:off x="810490" y="4682401"/>
            <a:ext cx="2493818" cy="707886"/>
          </a:xfrm>
          <a:prstGeom prst="rect">
            <a:avLst/>
          </a:prstGeom>
          <a:solidFill>
            <a:schemeClr val="bg1"/>
          </a:solidFill>
        </p:spPr>
        <p:txBody>
          <a:bodyPr wrap="square" rtlCol="0">
            <a:spAutoFit/>
          </a:bodyPr>
          <a:lstStyle/>
          <a:p>
            <a:pPr algn="ctr"/>
            <a:r>
              <a:rPr lang="fr-FR" sz="4000" b="1" dirty="0" smtClean="0">
                <a:solidFill>
                  <a:srgbClr val="F33D68"/>
                </a:solidFill>
                <a:latin typeface="Comic Sans MS" pitchFamily="66" charset="0"/>
                <a:cs typeface="Arial" panose="020B0604020202020204" pitchFamily="34" charset="0"/>
              </a:rPr>
              <a:t>crier</a:t>
            </a:r>
            <a:endParaRPr lang="ru-RU" sz="4000" b="1" dirty="0">
              <a:solidFill>
                <a:srgbClr val="F33D68"/>
              </a:solidFill>
              <a:latin typeface="Comic Sans MS" pitchFamily="66" charset="0"/>
              <a:cs typeface="Arial" panose="020B0604020202020204" pitchFamily="34" charset="0"/>
            </a:endParaRPr>
          </a:p>
        </p:txBody>
      </p:sp>
      <p:sp>
        <p:nvSpPr>
          <p:cNvPr id="11" name="TextBox 10"/>
          <p:cNvSpPr txBox="1"/>
          <p:nvPr/>
        </p:nvSpPr>
        <p:spPr>
          <a:xfrm rot="21163600">
            <a:off x="5342893" y="4189520"/>
            <a:ext cx="2722121" cy="707886"/>
          </a:xfrm>
          <a:prstGeom prst="rect">
            <a:avLst/>
          </a:prstGeom>
          <a:solidFill>
            <a:schemeClr val="bg1"/>
          </a:solidFill>
        </p:spPr>
        <p:txBody>
          <a:bodyPr wrap="square" rtlCol="0">
            <a:spAutoFit/>
          </a:bodyPr>
          <a:lstStyle/>
          <a:p>
            <a:pPr algn="ctr"/>
            <a:r>
              <a:rPr lang="fr-FR" sz="4000" b="1" dirty="0" smtClean="0">
                <a:solidFill>
                  <a:schemeClr val="accent6">
                    <a:lumMod val="50000"/>
                  </a:schemeClr>
                </a:solidFill>
                <a:latin typeface="Comic Sans MS" pitchFamily="66" charset="0"/>
                <a:cs typeface="Arial" panose="020B0604020202020204" pitchFamily="34" charset="0"/>
              </a:rPr>
              <a:t>murmurer</a:t>
            </a:r>
            <a:endParaRPr lang="ru-RU" sz="4000" b="1" dirty="0">
              <a:solidFill>
                <a:schemeClr val="accent6">
                  <a:lumMod val="50000"/>
                </a:schemeClr>
              </a:solidFill>
              <a:latin typeface="Comic Sans MS" pitchFamily="66" charset="0"/>
              <a:cs typeface="Arial" panose="020B0604020202020204" pitchFamily="34" charset="0"/>
            </a:endParaRPr>
          </a:p>
        </p:txBody>
      </p:sp>
      <p:sp>
        <p:nvSpPr>
          <p:cNvPr id="13" name="TextBox 12"/>
          <p:cNvSpPr txBox="1"/>
          <p:nvPr/>
        </p:nvSpPr>
        <p:spPr>
          <a:xfrm rot="373863">
            <a:off x="7621645" y="2590348"/>
            <a:ext cx="2493818" cy="707886"/>
          </a:xfrm>
          <a:prstGeom prst="rect">
            <a:avLst/>
          </a:prstGeom>
          <a:solidFill>
            <a:schemeClr val="bg1"/>
          </a:solidFill>
        </p:spPr>
        <p:txBody>
          <a:bodyPr wrap="square" rtlCol="0">
            <a:spAutoFit/>
          </a:bodyPr>
          <a:lstStyle/>
          <a:p>
            <a:pPr algn="ctr"/>
            <a:r>
              <a:rPr lang="fr-FR" sz="4000" b="1" dirty="0" smtClean="0">
                <a:solidFill>
                  <a:srgbClr val="02BE21"/>
                </a:solidFill>
                <a:latin typeface="Comic Sans MS" pitchFamily="66" charset="0"/>
                <a:cs typeface="Arial" panose="020B0604020202020204" pitchFamily="34" charset="0"/>
              </a:rPr>
              <a:t>penser</a:t>
            </a:r>
            <a:endParaRPr lang="ru-RU" sz="4000" b="1" dirty="0">
              <a:solidFill>
                <a:srgbClr val="02BE21"/>
              </a:solidFill>
              <a:latin typeface="Comic Sans MS" pitchFamily="66" charset="0"/>
              <a:cs typeface="Arial" panose="020B0604020202020204" pitchFamily="34" charset="0"/>
            </a:endParaRPr>
          </a:p>
        </p:txBody>
      </p:sp>
      <p:sp>
        <p:nvSpPr>
          <p:cNvPr id="14" name="TextBox 13"/>
          <p:cNvSpPr txBox="1"/>
          <p:nvPr/>
        </p:nvSpPr>
        <p:spPr>
          <a:xfrm rot="737360">
            <a:off x="8915318" y="3900904"/>
            <a:ext cx="2493818" cy="707886"/>
          </a:xfrm>
          <a:prstGeom prst="rect">
            <a:avLst/>
          </a:prstGeom>
          <a:solidFill>
            <a:schemeClr val="bg1"/>
          </a:solidFill>
        </p:spPr>
        <p:txBody>
          <a:bodyPr wrap="square" rtlCol="0">
            <a:spAutoFit/>
          </a:bodyPr>
          <a:lstStyle/>
          <a:p>
            <a:pPr algn="ctr"/>
            <a:r>
              <a:rPr lang="fr-FR" sz="4000" b="1" dirty="0" smtClean="0">
                <a:solidFill>
                  <a:srgbClr val="C00000"/>
                </a:solidFill>
                <a:latin typeface="Comic Sans MS" pitchFamily="66" charset="0"/>
                <a:cs typeface="Arial" panose="020B0604020202020204" pitchFamily="34" charset="0"/>
              </a:rPr>
              <a:t>affirmer</a:t>
            </a:r>
            <a:endParaRPr lang="ru-RU" sz="4000" b="1" dirty="0">
              <a:solidFill>
                <a:srgbClr val="C00000"/>
              </a:solidFill>
              <a:latin typeface="Comic Sans MS" pitchFamily="66" charset="0"/>
              <a:cs typeface="Arial" panose="020B0604020202020204" pitchFamily="34" charset="0"/>
            </a:endParaRPr>
          </a:p>
        </p:txBody>
      </p:sp>
      <p:sp>
        <p:nvSpPr>
          <p:cNvPr id="15" name="TextBox 14"/>
          <p:cNvSpPr txBox="1"/>
          <p:nvPr/>
        </p:nvSpPr>
        <p:spPr>
          <a:xfrm>
            <a:off x="8657011" y="5314437"/>
            <a:ext cx="2493818" cy="707886"/>
          </a:xfrm>
          <a:prstGeom prst="rect">
            <a:avLst/>
          </a:prstGeom>
          <a:solidFill>
            <a:schemeClr val="bg1"/>
          </a:solidFill>
        </p:spPr>
        <p:txBody>
          <a:bodyPr wrap="square" rtlCol="0">
            <a:spAutoFit/>
          </a:bodyPr>
          <a:lstStyle/>
          <a:p>
            <a:pPr algn="ctr"/>
            <a:r>
              <a:rPr lang="fr-FR" sz="4000" b="1" dirty="0" smtClean="0">
                <a:solidFill>
                  <a:srgbClr val="7030A0"/>
                </a:solidFill>
                <a:latin typeface="Comic Sans MS" pitchFamily="66" charset="0"/>
                <a:cs typeface="Arial" panose="020B0604020202020204" pitchFamily="34" charset="0"/>
              </a:rPr>
              <a:t>hésiter</a:t>
            </a:r>
            <a:endParaRPr lang="ru-RU" sz="4000" b="1" dirty="0">
              <a:solidFill>
                <a:srgbClr val="7030A0"/>
              </a:solidFill>
              <a:latin typeface="Comic Sans MS" pitchFamily="66" charset="0"/>
              <a:cs typeface="Arial" panose="020B0604020202020204" pitchFamily="34" charset="0"/>
            </a:endParaRPr>
          </a:p>
        </p:txBody>
      </p:sp>
      <p:sp>
        <p:nvSpPr>
          <p:cNvPr id="16" name="TextBox 15"/>
          <p:cNvSpPr txBox="1"/>
          <p:nvPr/>
        </p:nvSpPr>
        <p:spPr>
          <a:xfrm>
            <a:off x="3530831" y="5668380"/>
            <a:ext cx="2994660" cy="707886"/>
          </a:xfrm>
          <a:prstGeom prst="rect">
            <a:avLst/>
          </a:prstGeom>
          <a:solidFill>
            <a:schemeClr val="bg1"/>
          </a:solidFill>
        </p:spPr>
        <p:txBody>
          <a:bodyPr wrap="square" rtlCol="0">
            <a:spAutoFit/>
          </a:bodyPr>
          <a:lstStyle/>
          <a:p>
            <a:pPr algn="ctr"/>
            <a:r>
              <a:rPr lang="fr-FR" sz="4000" b="1" dirty="0" smtClean="0">
                <a:solidFill>
                  <a:srgbClr val="002060"/>
                </a:solidFill>
                <a:latin typeface="Comic Sans MS" pitchFamily="66" charset="0"/>
                <a:cs typeface="Arial" panose="020B0604020202020204" pitchFamily="34" charset="0"/>
              </a:rPr>
              <a:t>prétendre</a:t>
            </a:r>
            <a:endParaRPr lang="ru-RU" sz="4000" b="1" dirty="0">
              <a:solidFill>
                <a:srgbClr val="002060"/>
              </a:solidFill>
              <a:latin typeface="Comic Sans MS" pitchFamily="66" charset="0"/>
              <a:cs typeface="Arial" panose="020B0604020202020204" pitchFamily="34" charset="0"/>
            </a:endParaRPr>
          </a:p>
        </p:txBody>
      </p:sp>
    </p:spTree>
    <p:extLst>
      <p:ext uri="{BB962C8B-B14F-4D97-AF65-F5344CB8AC3E}">
        <p14:creationId xmlns:p14="http://schemas.microsoft.com/office/powerpoint/2010/main" val="111724745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47108" y="138500"/>
            <a:ext cx="6941129" cy="646331"/>
          </a:xfrm>
          <a:prstGeom prst="rect">
            <a:avLst/>
          </a:prstGeom>
          <a:solidFill>
            <a:schemeClr val="bg1"/>
          </a:solidFill>
        </p:spPr>
        <p:txBody>
          <a:bodyPr wrap="square" rtlCol="0">
            <a:spAutoFit/>
          </a:bodyPr>
          <a:lstStyle/>
          <a:p>
            <a:pPr algn="ctr"/>
            <a:r>
              <a:rPr lang="fr-FR" sz="3600" b="1" dirty="0" smtClean="0">
                <a:solidFill>
                  <a:srgbClr val="002060"/>
                </a:solidFill>
                <a:latin typeface="Comic Sans MS" pitchFamily="66" charset="0"/>
                <a:cs typeface="Arial" panose="020B0604020202020204" pitchFamily="34" charset="0"/>
              </a:rPr>
              <a:t>Les pronoms changent aussi:</a:t>
            </a:r>
            <a:endParaRPr lang="ru-RU" sz="3600" b="1" dirty="0">
              <a:solidFill>
                <a:srgbClr val="002060"/>
              </a:solidFill>
              <a:latin typeface="Comic Sans MS" pitchFamily="66" charset="0"/>
              <a:cs typeface="Arial" panose="020B0604020202020204" pitchFamily="34" charset="0"/>
            </a:endParaRPr>
          </a:p>
        </p:txBody>
      </p:sp>
      <p:sp>
        <p:nvSpPr>
          <p:cNvPr id="10" name="Rectangle 4"/>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5"/>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7" name="TextBox 6"/>
          <p:cNvSpPr txBox="1"/>
          <p:nvPr/>
        </p:nvSpPr>
        <p:spPr>
          <a:xfrm>
            <a:off x="0" y="1363308"/>
            <a:ext cx="10245436" cy="1200329"/>
          </a:xfrm>
          <a:prstGeom prst="rect">
            <a:avLst/>
          </a:prstGeom>
          <a:solidFill>
            <a:schemeClr val="bg1"/>
          </a:solidFill>
        </p:spPr>
        <p:txBody>
          <a:bodyPr wrap="square" rtlCol="0">
            <a:spAutoFit/>
          </a:bodyPr>
          <a:lstStyle/>
          <a:p>
            <a:r>
              <a:rPr lang="fr-FR" sz="3600" b="1" dirty="0" smtClean="0">
                <a:solidFill>
                  <a:srgbClr val="002060"/>
                </a:solidFill>
                <a:latin typeface="Comic Sans MS" pitchFamily="66" charset="0"/>
                <a:cs typeface="Arial" panose="020B0604020202020204" pitchFamily="34" charset="0"/>
              </a:rPr>
              <a:t>Mon père me dit: « Je leur téléphone pour les avertir de ta </a:t>
            </a:r>
            <a:r>
              <a:rPr lang="fr-FR" sz="3600" b="1" dirty="0" smtClean="0">
                <a:solidFill>
                  <a:srgbClr val="002060"/>
                </a:solidFill>
                <a:latin typeface="Comic Sans MS" pitchFamily="66" charset="0"/>
                <a:cs typeface="Arial" panose="020B0604020202020204" pitchFamily="34" charset="0"/>
              </a:rPr>
              <a:t>venue</a:t>
            </a:r>
            <a:r>
              <a:rPr lang="fr-FR" sz="3600" b="1" dirty="0" smtClean="0">
                <a:solidFill>
                  <a:srgbClr val="002060"/>
                </a:solidFill>
                <a:latin typeface="Comic Sans MS" pitchFamily="66" charset="0"/>
                <a:cs typeface="Arial" panose="020B0604020202020204" pitchFamily="34" charset="0"/>
              </a:rPr>
              <a:t> </a:t>
            </a:r>
            <a:r>
              <a:rPr lang="fr-FR" sz="3600" b="1" dirty="0">
                <a:solidFill>
                  <a:srgbClr val="002060"/>
                </a:solidFill>
                <a:latin typeface="Comic Sans MS" pitchFamily="66" charset="0"/>
                <a:cs typeface="Arial" panose="020B0604020202020204" pitchFamily="34" charset="0"/>
              </a:rPr>
              <a:t>» .</a:t>
            </a:r>
            <a:endParaRPr lang="ru-RU" sz="3600" b="1" dirty="0">
              <a:solidFill>
                <a:srgbClr val="002060"/>
              </a:solidFill>
              <a:latin typeface="Comic Sans MS" pitchFamily="66" charset="0"/>
              <a:cs typeface="Arial" panose="020B0604020202020204" pitchFamily="34" charset="0"/>
            </a:endParaRPr>
          </a:p>
        </p:txBody>
      </p:sp>
      <p:cxnSp>
        <p:nvCxnSpPr>
          <p:cNvPr id="8" name="Прямая со стрелкой 7"/>
          <p:cNvCxnSpPr/>
          <p:nvPr/>
        </p:nvCxnSpPr>
        <p:spPr>
          <a:xfrm flipH="1">
            <a:off x="7169727" y="2265218"/>
            <a:ext cx="1475508" cy="0"/>
          </a:xfrm>
          <a:prstGeom prst="straightConnector1">
            <a:avLst/>
          </a:prstGeom>
          <a:ln w="3810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9310255" y="1879439"/>
            <a:ext cx="2680854" cy="1077218"/>
          </a:xfrm>
          <a:prstGeom prst="rect">
            <a:avLst/>
          </a:prstGeom>
          <a:noFill/>
        </p:spPr>
        <p:txBody>
          <a:bodyPr wrap="square" rtlCol="0">
            <a:spAutoFit/>
          </a:bodyPr>
          <a:lstStyle/>
          <a:p>
            <a:r>
              <a:rPr lang="fr-FR" sz="3200" b="1" dirty="0" smtClean="0">
                <a:solidFill>
                  <a:srgbClr val="C00000"/>
                </a:solidFill>
                <a:latin typeface="Comic Sans MS" panose="030F0702030302020204" pitchFamily="66" charset="0"/>
              </a:rPr>
              <a:t>Discours dierct</a:t>
            </a:r>
            <a:endParaRPr lang="ru-RU" sz="3200" b="1" dirty="0">
              <a:solidFill>
                <a:srgbClr val="C00000"/>
              </a:solidFill>
              <a:latin typeface="Comic Sans MS" panose="030F0702030302020204" pitchFamily="66" charset="0"/>
            </a:endParaRPr>
          </a:p>
        </p:txBody>
      </p:sp>
      <p:sp>
        <p:nvSpPr>
          <p:cNvPr id="16" name="Стрелка вниз 15"/>
          <p:cNvSpPr/>
          <p:nvPr/>
        </p:nvSpPr>
        <p:spPr>
          <a:xfrm rot="20053929">
            <a:off x="4332399" y="694191"/>
            <a:ext cx="534327" cy="789178"/>
          </a:xfrm>
          <a:prstGeom prst="downArrow">
            <a:avLst>
              <a:gd name="adj1" fmla="val 35185"/>
              <a:gd name="adj2" fmla="val 57407"/>
            </a:avLst>
          </a:prstGeom>
          <a:ln w="38100">
            <a:solidFill>
              <a:srgbClr val="F33D6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7" name="Стрелка вниз 16"/>
          <p:cNvSpPr/>
          <p:nvPr/>
        </p:nvSpPr>
        <p:spPr>
          <a:xfrm rot="9222232">
            <a:off x="3536087" y="2457097"/>
            <a:ext cx="547802" cy="683426"/>
          </a:xfrm>
          <a:prstGeom prst="downArrow">
            <a:avLst>
              <a:gd name="adj1" fmla="val 35185"/>
              <a:gd name="adj2" fmla="val 57407"/>
            </a:avLst>
          </a:prstGeom>
          <a:ln w="38100">
            <a:solidFill>
              <a:srgbClr val="F33D6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8" name="TextBox 17"/>
          <p:cNvSpPr txBox="1"/>
          <p:nvPr/>
        </p:nvSpPr>
        <p:spPr>
          <a:xfrm>
            <a:off x="121650" y="4167840"/>
            <a:ext cx="2680854" cy="1077218"/>
          </a:xfrm>
          <a:prstGeom prst="rect">
            <a:avLst/>
          </a:prstGeom>
          <a:noFill/>
        </p:spPr>
        <p:txBody>
          <a:bodyPr wrap="square" rtlCol="0">
            <a:spAutoFit/>
          </a:bodyPr>
          <a:lstStyle/>
          <a:p>
            <a:r>
              <a:rPr lang="fr-FR" sz="3200" b="1" dirty="0" smtClean="0">
                <a:solidFill>
                  <a:srgbClr val="C00000"/>
                </a:solidFill>
                <a:latin typeface="Comic Sans MS" panose="030F0702030302020204" pitchFamily="66" charset="0"/>
              </a:rPr>
              <a:t>Discours indierct</a:t>
            </a:r>
            <a:endParaRPr lang="ru-RU" sz="3200" b="1" dirty="0">
              <a:solidFill>
                <a:srgbClr val="C00000"/>
              </a:solidFill>
              <a:latin typeface="Comic Sans MS" panose="030F0702030302020204" pitchFamily="66" charset="0"/>
            </a:endParaRPr>
          </a:p>
        </p:txBody>
      </p:sp>
      <p:cxnSp>
        <p:nvCxnSpPr>
          <p:cNvPr id="19" name="Прямая со стрелкой 18"/>
          <p:cNvCxnSpPr/>
          <p:nvPr/>
        </p:nvCxnSpPr>
        <p:spPr>
          <a:xfrm>
            <a:off x="1966360" y="4706449"/>
            <a:ext cx="1394479" cy="0"/>
          </a:xfrm>
          <a:prstGeom prst="straightConnector1">
            <a:avLst/>
          </a:prstGeom>
          <a:ln w="3810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3413048" y="4044729"/>
            <a:ext cx="8578061" cy="1200329"/>
          </a:xfrm>
          <a:prstGeom prst="rect">
            <a:avLst/>
          </a:prstGeom>
          <a:solidFill>
            <a:schemeClr val="bg1"/>
          </a:solidFill>
        </p:spPr>
        <p:txBody>
          <a:bodyPr wrap="square" rtlCol="0">
            <a:spAutoFit/>
          </a:bodyPr>
          <a:lstStyle/>
          <a:p>
            <a:r>
              <a:rPr lang="fr-FR" sz="3600" b="1" dirty="0" smtClean="0">
                <a:solidFill>
                  <a:srgbClr val="002060"/>
                </a:solidFill>
                <a:latin typeface="Comic Sans MS" pitchFamily="66" charset="0"/>
                <a:cs typeface="Arial" panose="020B0604020202020204" pitchFamily="34" charset="0"/>
              </a:rPr>
              <a:t>Mon père me dit qu’il leur téléphone pour les avertir de ma venue</a:t>
            </a:r>
            <a:endParaRPr lang="ru-RU" sz="3600" b="1" dirty="0">
              <a:solidFill>
                <a:srgbClr val="002060"/>
              </a:solidFill>
              <a:latin typeface="Comic Sans MS" pitchFamily="66" charset="0"/>
              <a:cs typeface="Arial" panose="020B0604020202020204" pitchFamily="34" charset="0"/>
            </a:endParaRPr>
          </a:p>
        </p:txBody>
      </p:sp>
      <p:sp>
        <p:nvSpPr>
          <p:cNvPr id="25" name="Стрелка вниз 24"/>
          <p:cNvSpPr/>
          <p:nvPr/>
        </p:nvSpPr>
        <p:spPr>
          <a:xfrm rot="20053929">
            <a:off x="7640318" y="3240453"/>
            <a:ext cx="534327" cy="789178"/>
          </a:xfrm>
          <a:prstGeom prst="downArrow">
            <a:avLst>
              <a:gd name="adj1" fmla="val 35185"/>
              <a:gd name="adj2" fmla="val 57407"/>
            </a:avLst>
          </a:prstGeom>
          <a:ln w="38100">
            <a:solidFill>
              <a:srgbClr val="F33D6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27" name="Стрелка вниз 26"/>
          <p:cNvSpPr/>
          <p:nvPr/>
        </p:nvSpPr>
        <p:spPr>
          <a:xfrm rot="9222232">
            <a:off x="8181204" y="5090125"/>
            <a:ext cx="547802" cy="683426"/>
          </a:xfrm>
          <a:prstGeom prst="downArrow">
            <a:avLst>
              <a:gd name="adj1" fmla="val 35185"/>
              <a:gd name="adj2" fmla="val 57407"/>
            </a:avLst>
          </a:prstGeom>
          <a:ln w="38100">
            <a:solidFill>
              <a:srgbClr val="F33D6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val="3314303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theme/theme1.xml><?xml version="1.0" encoding="utf-8"?>
<a:theme xmlns:a="http://schemas.openxmlformats.org/drawingml/2006/main" name="Shablon">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Shablon</Template>
  <TotalTime>2570</TotalTime>
  <Words>361</Words>
  <Application>Microsoft Office PowerPoint</Application>
  <PresentationFormat>Широкоэкранный</PresentationFormat>
  <Paragraphs>101</Paragraphs>
  <Slides>16</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16</vt:i4>
      </vt:variant>
    </vt:vector>
  </HeadingPairs>
  <TitlesOfParts>
    <vt:vector size="23" baseType="lpstr">
      <vt:lpstr>Arabic Typesetting</vt:lpstr>
      <vt:lpstr>Arial</vt:lpstr>
      <vt:lpstr>Calibri</vt:lpstr>
      <vt:lpstr>Calibri Light</vt:lpstr>
      <vt:lpstr>Comic Sans MS</vt:lpstr>
      <vt:lpstr>Wingdings</vt:lpstr>
      <vt:lpstr>Shablon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Документы</dc:creator>
  <cp:lastModifiedBy>Учетная запись Майкрософт</cp:lastModifiedBy>
  <cp:revision>162</cp:revision>
  <dcterms:created xsi:type="dcterms:W3CDTF">2020-09-27T12:11:07Z</dcterms:created>
  <dcterms:modified xsi:type="dcterms:W3CDTF">2020-11-04T05:42:49Z</dcterms:modified>
</cp:coreProperties>
</file>