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287" r:id="rId3"/>
    <p:sldId id="299" r:id="rId4"/>
    <p:sldId id="269" r:id="rId5"/>
    <p:sldId id="305" r:id="rId6"/>
    <p:sldId id="307" r:id="rId7"/>
    <p:sldId id="308" r:id="rId8"/>
    <p:sldId id="309" r:id="rId9"/>
    <p:sldId id="310" r:id="rId10"/>
    <p:sldId id="311" r:id="rId11"/>
    <p:sldId id="312" r:id="rId12"/>
    <p:sldId id="303" r:id="rId13"/>
    <p:sldId id="313" r:id="rId14"/>
    <p:sldId id="314" r:id="rId15"/>
    <p:sldId id="288" r:id="rId16"/>
    <p:sldId id="27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68"/>
    <a:srgbClr val="02BE21"/>
    <a:srgbClr val="EB4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85819" autoAdjust="0"/>
  </p:normalViewPr>
  <p:slideViewPr>
    <p:cSldViewPr snapToGrid="0">
      <p:cViewPr varScale="1">
        <p:scale>
          <a:sx n="71" d="100"/>
          <a:sy n="71" d="100"/>
        </p:scale>
        <p:origin x="63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1EB4A-7CAA-48DF-AE27-60C412795D77}" type="datetimeFigureOut">
              <a:rPr lang="ru-RU" smtClean="0"/>
              <a:pPr/>
              <a:t>04.11.2020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00BBF-5946-4209-978B-0B8435A71D8A}" type="slidenum">
              <a:rPr lang="ru-RU" smtClean="0"/>
              <a:pPr/>
              <a:t>‹#›</a:t>
            </a:fld>
            <a:endParaRPr lang="ru-RU"/>
          </a:p>
        </p:txBody>
      </p:sp>
    </p:spTree>
    <p:extLst>
      <p:ext uri="{BB962C8B-B14F-4D97-AF65-F5344CB8AC3E}">
        <p14:creationId xmlns:p14="http://schemas.microsoft.com/office/powerpoint/2010/main" val="231409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96269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31924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4791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ru-RU"/>
              <a:t>Образец заголовка</a:t>
            </a:r>
            <a:endParaRPr lang="en-US"/>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r>
              <a:rPr lang="ru-RU"/>
              <a:t>Вставка рисунка</a:t>
            </a:r>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7054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35040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83648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404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36183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09831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178390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8457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F9F6427-7211-444C-B0E9-9D7623CC965E}" type="datetimeFigureOut">
              <a:rPr lang="ru-RU" smtClean="0"/>
              <a:pPr/>
              <a:t>04.11.2020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C43924-36BD-44A4-B824-EB87702FAEEB}" type="slidenum">
              <a:rPr lang="ru-RU" smtClean="0"/>
              <a:pPr/>
              <a:t>‹#›</a:t>
            </a:fld>
            <a:endParaRPr lang="ru-RU"/>
          </a:p>
        </p:txBody>
      </p:sp>
    </p:spTree>
    <p:extLst>
      <p:ext uri="{BB962C8B-B14F-4D97-AF65-F5344CB8AC3E}">
        <p14:creationId xmlns:p14="http://schemas.microsoft.com/office/powerpoint/2010/main" val="226494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F6427-7211-444C-B0E9-9D7623CC965E}" type="datetimeFigureOut">
              <a:rPr lang="ru-RU" smtClean="0"/>
              <a:pPr/>
              <a:t>04.11.2020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3924-36BD-44A4-B824-EB87702FAEEB}" type="slidenum">
              <a:rPr lang="ru-RU" smtClean="0"/>
              <a:pPr/>
              <a:t>‹#›</a:t>
            </a:fld>
            <a:endParaRPr lang="ru-RU"/>
          </a:p>
        </p:txBody>
      </p:sp>
    </p:spTree>
    <p:extLst>
      <p:ext uri="{BB962C8B-B14F-4D97-AF65-F5344CB8AC3E}">
        <p14:creationId xmlns:p14="http://schemas.microsoft.com/office/powerpoint/2010/main" val="114004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0" y="0"/>
            <a:ext cx="12173957" cy="16637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 xmlns:a16="http://schemas.microsoft.com/office/drawing/2014/main" id="{96789AA7-9596-4F83-89FD-AEC28EE179F1}"/>
              </a:ext>
            </a:extLst>
          </p:cNvPr>
          <p:cNvSpPr txBox="1"/>
          <p:nvPr/>
        </p:nvSpPr>
        <p:spPr>
          <a:xfrm>
            <a:off x="1048870" y="2353235"/>
            <a:ext cx="10087215" cy="1902121"/>
          </a:xfrm>
          <a:prstGeom prst="rect">
            <a:avLst/>
          </a:prstGeom>
        </p:spPr>
        <p:txBody>
          <a:bodyPr vert="horz" wrap="square" lIns="0" tIns="29525" rIns="0" bIns="0" rtlCol="0">
            <a:spAutoFit/>
          </a:bodyPr>
          <a:lstStyle/>
          <a:p>
            <a:pPr marL="38918" algn="ctr">
              <a:spcBef>
                <a:spcPts val="233"/>
              </a:spcBef>
            </a:pPr>
            <a:r>
              <a:rPr lang="en-US" sz="6000" b="1" dirty="0" smtClean="0">
                <a:solidFill>
                  <a:srgbClr val="2365C7"/>
                </a:solidFill>
                <a:latin typeface="Arial" panose="020B0604020202020204" pitchFamily="34" charset="0"/>
                <a:cs typeface="Arial" panose="020B0604020202020204" pitchFamily="34" charset="0"/>
              </a:rPr>
              <a:t>THÈME: </a:t>
            </a:r>
            <a:r>
              <a:rPr lang="fr-FR" sz="6000" b="1" dirty="0" smtClean="0">
                <a:solidFill>
                  <a:srgbClr val="002060"/>
                </a:solidFill>
                <a:latin typeface="Arial" panose="020B0604020202020204" pitchFamily="34" charset="0"/>
                <a:cs typeface="Arial" panose="020B0604020202020204" pitchFamily="34" charset="0"/>
              </a:rPr>
              <a:t>Discours direct </a:t>
            </a:r>
          </a:p>
          <a:p>
            <a:pPr marL="38918" algn="ctr">
              <a:spcBef>
                <a:spcPts val="233"/>
              </a:spcBef>
            </a:pPr>
            <a:r>
              <a:rPr lang="fr-FR" sz="6000" b="1" dirty="0" smtClean="0">
                <a:solidFill>
                  <a:srgbClr val="002060"/>
                </a:solidFill>
                <a:latin typeface="Arial" panose="020B0604020202020204" pitchFamily="34" charset="0"/>
                <a:cs typeface="Arial" panose="020B0604020202020204" pitchFamily="34" charset="0"/>
              </a:rPr>
              <a:t>et discours indirect</a:t>
            </a:r>
            <a:endParaRPr lang="en-US" sz="6000" b="1" dirty="0">
              <a:solidFill>
                <a:srgbClr val="002060"/>
              </a:solidFill>
              <a:latin typeface="Arial" panose="020B0604020202020204" pitchFamily="34" charset="0"/>
              <a:cs typeface="Arial" panose="020B0604020202020204"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284886" y="2042725"/>
            <a:ext cx="569777" cy="154733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lang="ru-RU" sz="2396" dirty="0" smtClean="0"/>
          </a:p>
          <a:p>
            <a:endParaRPr lang="ru-RU" sz="2396" dirty="0"/>
          </a:p>
          <a:p>
            <a:endParaRPr lang="ru-RU" sz="2396" dirty="0" smtClean="0"/>
          </a:p>
          <a:p>
            <a:endParaRPr sz="2396" dirty="0"/>
          </a:p>
        </p:txBody>
      </p:sp>
      <p:sp>
        <p:nvSpPr>
          <p:cNvPr id="20" name="object 9">
            <a:extLst>
              <a:ext uri="{FF2B5EF4-FFF2-40B4-BE49-F238E27FC236}">
                <a16:creationId xmlns="" xmlns:a16="http://schemas.microsoft.com/office/drawing/2014/main" id="{F294EAD7-CAB8-401C-B12D-6064AA1177E0}"/>
              </a:ext>
            </a:extLst>
          </p:cNvPr>
          <p:cNvSpPr/>
          <p:nvPr/>
        </p:nvSpPr>
        <p:spPr>
          <a:xfrm>
            <a:off x="9626544" y="282271"/>
            <a:ext cx="1705799" cy="995788"/>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 xmlns:a16="http://schemas.microsoft.com/office/drawing/2014/main" id="{27824596-7DE1-4136-95E4-49A51856B6D3}"/>
              </a:ext>
            </a:extLst>
          </p:cNvPr>
          <p:cNvSpPr/>
          <p:nvPr/>
        </p:nvSpPr>
        <p:spPr>
          <a:xfrm>
            <a:off x="9626547" y="297011"/>
            <a:ext cx="1705796" cy="96630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 xmlns:a16="http://schemas.microsoft.com/office/drawing/2014/main" id="{CAFE6579-511C-4CCB-9A5C-300ACC2F553A}"/>
              </a:ext>
            </a:extLst>
          </p:cNvPr>
          <p:cNvSpPr txBox="1"/>
          <p:nvPr/>
        </p:nvSpPr>
        <p:spPr>
          <a:xfrm>
            <a:off x="9691072" y="481090"/>
            <a:ext cx="1641271" cy="526322"/>
          </a:xfrm>
          <a:prstGeom prst="rect">
            <a:avLst/>
          </a:prstGeom>
        </p:spPr>
        <p:txBody>
          <a:bodyPr vert="horz" wrap="square" lIns="0" tIns="33552" rIns="0" bIns="0" rtlCol="0">
            <a:spAutoFit/>
          </a:bodyPr>
          <a:lstStyle/>
          <a:p>
            <a:pPr algn="ctr">
              <a:spcBef>
                <a:spcPts val="265"/>
              </a:spcBef>
            </a:pPr>
            <a:r>
              <a:rPr lang="en-US" sz="3200" b="1" spc="21" dirty="0" smtClean="0">
                <a:solidFill>
                  <a:srgbClr val="FEFEFE"/>
                </a:solidFill>
                <a:latin typeface="Arial"/>
                <a:cs typeface="Arial"/>
              </a:rPr>
              <a:t>7-classe</a:t>
            </a:r>
          </a:p>
        </p:txBody>
      </p:sp>
      <p:sp>
        <p:nvSpPr>
          <p:cNvPr id="31" name="object 2">
            <a:extLst>
              <a:ext uri="{FF2B5EF4-FFF2-40B4-BE49-F238E27FC236}">
                <a16:creationId xmlns="" xmlns:a16="http://schemas.microsoft.com/office/drawing/2014/main" id="{E8C26469-BDF9-400E-A3A8-3B2271BBD373}"/>
              </a:ext>
            </a:extLst>
          </p:cNvPr>
          <p:cNvSpPr txBox="1">
            <a:spLocks/>
          </p:cNvSpPr>
          <p:nvPr/>
        </p:nvSpPr>
        <p:spPr>
          <a:xfrm>
            <a:off x="2057402" y="294651"/>
            <a:ext cx="6170227"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6000" kern="0" spc="-519" dirty="0" smtClean="0">
                <a:solidFill>
                  <a:sysClr val="window" lastClr="FFFFFF"/>
                </a:solidFill>
              </a:rPr>
              <a:t>        FRANÇAIS</a:t>
            </a:r>
            <a:endParaRPr lang="en-US" sz="6600" kern="0" spc="11" dirty="0">
              <a:solidFill>
                <a:sysClr val="window" lastClr="FFFFFF"/>
              </a:solidFill>
            </a:endParaRPr>
          </a:p>
        </p:txBody>
      </p:sp>
      <p:sp>
        <p:nvSpPr>
          <p:cNvPr id="10" name="object 5">
            <a:extLst>
              <a:ext uri="{FF2B5EF4-FFF2-40B4-BE49-F238E27FC236}">
                <a16:creationId xmlns="" xmlns:a16="http://schemas.microsoft.com/office/drawing/2014/main" id="{A8BAE388-D6D2-40E9-8208-E39C1E0E7029}"/>
              </a:ext>
            </a:extLst>
          </p:cNvPr>
          <p:cNvSpPr/>
          <p:nvPr/>
        </p:nvSpPr>
        <p:spPr>
          <a:xfrm>
            <a:off x="284887" y="4232059"/>
            <a:ext cx="569777" cy="1555939"/>
          </a:xfrm>
          <a:custGeom>
            <a:avLst/>
            <a:gdLst/>
            <a:ahLst/>
            <a:cxnLst/>
            <a:rect l="l" t="t" r="r" b="b"/>
            <a:pathLst>
              <a:path w="344170" h="680719">
                <a:moveTo>
                  <a:pt x="343828" y="0"/>
                </a:moveTo>
                <a:lnTo>
                  <a:pt x="0" y="0"/>
                </a:lnTo>
                <a:lnTo>
                  <a:pt x="0" y="680466"/>
                </a:lnTo>
                <a:lnTo>
                  <a:pt x="343828" y="680466"/>
                </a:lnTo>
                <a:lnTo>
                  <a:pt x="343828" y="0"/>
                </a:lnTo>
                <a:close/>
              </a:path>
            </a:pathLst>
          </a:custGeom>
          <a:solidFill>
            <a:schemeClr val="bg1">
              <a:lumMod val="75000"/>
            </a:schemeClr>
          </a:solidFill>
        </p:spPr>
        <p:txBody>
          <a:bodyPr wrap="square" lIns="0" tIns="0" rIns="0" bIns="0" rtlCol="0"/>
          <a:lstStyle/>
          <a:p>
            <a:endParaRPr lang="ru-RU" sz="2396" dirty="0" smtClean="0"/>
          </a:p>
          <a:p>
            <a:endParaRPr lang="ru-RU" sz="2396" dirty="0"/>
          </a:p>
          <a:p>
            <a:endParaRPr lang="ru-RU" sz="2396" dirty="0" smtClean="0"/>
          </a:p>
          <a:p>
            <a:endParaRPr sz="2396" dirty="0"/>
          </a:p>
        </p:txBody>
      </p:sp>
    </p:spTree>
    <p:extLst>
      <p:ext uri="{BB962C8B-B14F-4D97-AF65-F5344CB8AC3E}">
        <p14:creationId xmlns:p14="http://schemas.microsoft.com/office/powerpoint/2010/main" val="356739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2321" y="138500"/>
            <a:ext cx="6544491" cy="1200329"/>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Les repères temporels sont aussi modifiés:</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23616" y="1700902"/>
            <a:ext cx="6994359" cy="2554545"/>
          </a:xfrm>
          <a:prstGeom prst="rect">
            <a:avLst/>
          </a:prstGeom>
          <a:solidFill>
            <a:schemeClr val="bg1"/>
          </a:solidFill>
        </p:spPr>
        <p:txBody>
          <a:bodyPr wrap="square" rtlCol="0">
            <a:spAutoFit/>
          </a:bodyPr>
          <a:lstStyle/>
          <a:p>
            <a:pPr algn="ctr"/>
            <a:r>
              <a:rPr lang="fr-FR" sz="3200" b="1" dirty="0" smtClean="0">
                <a:solidFill>
                  <a:srgbClr val="002060"/>
                </a:solidFill>
                <a:latin typeface="Comic Sans MS" pitchFamily="66" charset="0"/>
                <a:cs typeface="Arial" panose="020B0604020202020204" pitchFamily="34" charset="0"/>
              </a:rPr>
              <a:t>Le discours direct</a:t>
            </a:r>
          </a:p>
          <a:p>
            <a:pPr algn="ctr"/>
            <a:r>
              <a:rPr lang="fr-FR" sz="3200" b="1" dirty="0" smtClean="0">
                <a:solidFill>
                  <a:srgbClr val="0070C0"/>
                </a:solidFill>
                <a:latin typeface="Comic Sans MS" pitchFamily="66" charset="0"/>
                <a:cs typeface="Arial" panose="020B0604020202020204" pitchFamily="34" charset="0"/>
              </a:rPr>
              <a:t>au présent</a:t>
            </a:r>
            <a:r>
              <a:rPr lang="fr-FR" sz="3200" b="1" dirty="0" smtClean="0">
                <a:solidFill>
                  <a:srgbClr val="002060"/>
                </a:solidFill>
                <a:latin typeface="Comic Sans MS" pitchFamily="66" charset="0"/>
                <a:cs typeface="Arial" panose="020B0604020202020204" pitchFamily="34" charset="0"/>
              </a:rPr>
              <a:t>:</a:t>
            </a:r>
          </a:p>
          <a:p>
            <a:r>
              <a:rPr lang="fr-FR" sz="3200" b="1" dirty="0" smtClean="0">
                <a:solidFill>
                  <a:srgbClr val="002060"/>
                </a:solidFill>
                <a:latin typeface="Comic Sans MS" pitchFamily="66" charset="0"/>
                <a:cs typeface="Arial" panose="020B0604020202020204" pitchFamily="34" charset="0"/>
              </a:rPr>
              <a:t>Un élève dit: </a:t>
            </a:r>
            <a:r>
              <a:rPr lang="fr-FR" sz="3200" b="1" dirty="0" smtClean="0">
                <a:solidFill>
                  <a:srgbClr val="002060"/>
                </a:solidFill>
                <a:latin typeface="Comic Sans MS" pitchFamily="66" charset="0"/>
                <a:cs typeface="Arial" panose="020B0604020202020204" pitchFamily="34" charset="0"/>
              </a:rPr>
              <a:t>« Je </a:t>
            </a:r>
            <a:r>
              <a:rPr lang="fr-FR" sz="3200" b="1" dirty="0" smtClean="0">
                <a:solidFill>
                  <a:srgbClr val="002060"/>
                </a:solidFill>
                <a:latin typeface="Comic Sans MS" pitchFamily="66" charset="0"/>
                <a:cs typeface="Arial" panose="020B0604020202020204" pitchFamily="34" charset="0"/>
              </a:rPr>
              <a:t>suis </a:t>
            </a:r>
            <a:r>
              <a:rPr lang="fr-FR" sz="3200" b="1" dirty="0" smtClean="0">
                <a:solidFill>
                  <a:srgbClr val="002060"/>
                </a:solidFill>
                <a:latin typeface="Comic Sans MS" pitchFamily="66" charset="0"/>
                <a:cs typeface="Arial" panose="020B0604020202020204" pitchFamily="34" charset="0"/>
              </a:rPr>
              <a:t>malade ».</a:t>
            </a:r>
            <a:endParaRPr lang="fr-FR" sz="3200" b="1" dirty="0" smtClean="0">
              <a:solidFill>
                <a:srgbClr val="002060"/>
              </a:solidFill>
              <a:latin typeface="Comic Sans MS" pitchFamily="66" charset="0"/>
              <a:cs typeface="Arial" panose="020B0604020202020204" pitchFamily="34" charset="0"/>
            </a:endParaRPr>
          </a:p>
          <a:p>
            <a:pPr algn="ctr"/>
            <a:r>
              <a:rPr lang="fr-FR" sz="3200" b="1" dirty="0" smtClean="0">
                <a:solidFill>
                  <a:srgbClr val="002060"/>
                </a:solidFill>
                <a:latin typeface="Comic Sans MS" pitchFamily="66" charset="0"/>
                <a:cs typeface="Arial" panose="020B0604020202020204" pitchFamily="34" charset="0"/>
              </a:rPr>
              <a:t>au discours indirect:</a:t>
            </a:r>
          </a:p>
          <a:p>
            <a:r>
              <a:rPr lang="fr-FR" sz="3200" b="1" dirty="0" smtClean="0">
                <a:solidFill>
                  <a:srgbClr val="002060"/>
                </a:solidFill>
                <a:latin typeface="Comic Sans MS" pitchFamily="66" charset="0"/>
                <a:cs typeface="Arial" panose="020B0604020202020204" pitchFamily="34" charset="0"/>
              </a:rPr>
              <a:t>Un élève dit qu’il est malade</a:t>
            </a:r>
            <a:r>
              <a:rPr lang="fr-FR" sz="3200" b="1" dirty="0" smtClean="0">
                <a:solidFill>
                  <a:srgbClr val="002060"/>
                </a:solidFill>
                <a:latin typeface="Comic Sans MS" pitchFamily="66" charset="0"/>
                <a:cs typeface="Arial" panose="020B0604020202020204" pitchFamily="34" charset="0"/>
              </a:rPr>
              <a:t>.</a:t>
            </a:r>
            <a:endParaRPr lang="ru-RU" sz="3200" b="1" dirty="0">
              <a:solidFill>
                <a:srgbClr val="002060"/>
              </a:solidFill>
              <a:latin typeface="Comic Sans MS" pitchFamily="66" charset="0"/>
              <a:cs typeface="Arial" panose="020B0604020202020204" pitchFamily="34" charset="0"/>
            </a:endParaRPr>
          </a:p>
        </p:txBody>
      </p:sp>
      <p:cxnSp>
        <p:nvCxnSpPr>
          <p:cNvPr id="4" name="Прямая со стрелкой 3"/>
          <p:cNvCxnSpPr/>
          <p:nvPr/>
        </p:nvCxnSpPr>
        <p:spPr>
          <a:xfrm flipH="1">
            <a:off x="4111088" y="1195225"/>
            <a:ext cx="420033" cy="505677"/>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8109878" y="1195225"/>
            <a:ext cx="823516" cy="2417769"/>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3930811" y="3166947"/>
            <a:ext cx="780585"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698493" y="4155427"/>
            <a:ext cx="780585"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11397" y="3612994"/>
            <a:ext cx="7480604" cy="3046988"/>
          </a:xfrm>
          <a:prstGeom prst="rect">
            <a:avLst/>
          </a:prstGeom>
          <a:noFill/>
        </p:spPr>
        <p:txBody>
          <a:bodyPr wrap="square" rtlCol="0">
            <a:spAutoFit/>
          </a:bodyPr>
          <a:lstStyle/>
          <a:p>
            <a:pPr algn="ctr"/>
            <a:r>
              <a:rPr lang="fr-FR" sz="3200" b="1" dirty="0" smtClean="0">
                <a:solidFill>
                  <a:srgbClr val="002060"/>
                </a:solidFill>
                <a:latin typeface="Comic Sans MS" pitchFamily="66" charset="0"/>
                <a:cs typeface="Arial" panose="020B0604020202020204" pitchFamily="34" charset="0"/>
              </a:rPr>
              <a:t>Le discours direct</a:t>
            </a:r>
          </a:p>
          <a:p>
            <a:pPr algn="ctr"/>
            <a:r>
              <a:rPr lang="fr-FR" sz="3200" b="1" dirty="0" smtClean="0">
                <a:solidFill>
                  <a:srgbClr val="002060"/>
                </a:solidFill>
                <a:latin typeface="Comic Sans MS" pitchFamily="66" charset="0"/>
                <a:cs typeface="Arial" panose="020B0604020202020204" pitchFamily="34" charset="0"/>
              </a:rPr>
              <a:t>au passé:</a:t>
            </a:r>
          </a:p>
          <a:p>
            <a:r>
              <a:rPr lang="fr-FR" sz="3200" b="1" dirty="0" smtClean="0">
                <a:solidFill>
                  <a:srgbClr val="002060"/>
                </a:solidFill>
                <a:latin typeface="Comic Sans MS" pitchFamily="66" charset="0"/>
                <a:cs typeface="Arial" panose="020B0604020202020204" pitchFamily="34" charset="0"/>
              </a:rPr>
              <a:t>Un élève a dit: </a:t>
            </a:r>
            <a:r>
              <a:rPr lang="fr-FR" sz="3200" b="1" dirty="0" smtClean="0">
                <a:solidFill>
                  <a:srgbClr val="002060"/>
                </a:solidFill>
                <a:latin typeface="Comic Sans MS" pitchFamily="66" charset="0"/>
                <a:cs typeface="Arial" panose="020B0604020202020204" pitchFamily="34" charset="0"/>
              </a:rPr>
              <a:t>« Je </a:t>
            </a:r>
            <a:r>
              <a:rPr lang="fr-FR" sz="3200" b="1" dirty="0" smtClean="0">
                <a:solidFill>
                  <a:srgbClr val="002060"/>
                </a:solidFill>
                <a:latin typeface="Comic Sans MS" pitchFamily="66" charset="0"/>
                <a:cs typeface="Arial" panose="020B0604020202020204" pitchFamily="34" charset="0"/>
              </a:rPr>
              <a:t>suis </a:t>
            </a:r>
            <a:r>
              <a:rPr lang="fr-FR" sz="3200" b="1" dirty="0" smtClean="0">
                <a:solidFill>
                  <a:srgbClr val="002060"/>
                </a:solidFill>
                <a:latin typeface="Comic Sans MS" pitchFamily="66" charset="0"/>
                <a:cs typeface="Arial" panose="020B0604020202020204" pitchFamily="34" charset="0"/>
              </a:rPr>
              <a:t>malade </a:t>
            </a:r>
            <a:r>
              <a:rPr lang="fr-FR" sz="3200" b="1" dirty="0" smtClean="0">
                <a:solidFill>
                  <a:srgbClr val="002060"/>
                </a:solidFill>
                <a:latin typeface="Comic Sans MS" pitchFamily="66" charset="0"/>
                <a:cs typeface="Arial" panose="020B0604020202020204" pitchFamily="34" charset="0"/>
              </a:rPr>
              <a:t>».</a:t>
            </a:r>
            <a:endParaRPr lang="fr-FR" sz="3200" b="1" dirty="0" smtClean="0">
              <a:solidFill>
                <a:srgbClr val="002060"/>
              </a:solidFill>
              <a:latin typeface="Comic Sans MS" pitchFamily="66" charset="0"/>
              <a:cs typeface="Arial" panose="020B0604020202020204" pitchFamily="34" charset="0"/>
            </a:endParaRPr>
          </a:p>
          <a:p>
            <a:pPr algn="ctr"/>
            <a:r>
              <a:rPr lang="fr-FR" sz="3200" b="1" dirty="0" smtClean="0">
                <a:solidFill>
                  <a:srgbClr val="002060"/>
                </a:solidFill>
                <a:latin typeface="Comic Sans MS" pitchFamily="66" charset="0"/>
                <a:cs typeface="Arial" panose="020B0604020202020204" pitchFamily="34" charset="0"/>
              </a:rPr>
              <a:t>au discours indirect:</a:t>
            </a:r>
          </a:p>
          <a:p>
            <a:pPr algn="ctr"/>
            <a:r>
              <a:rPr lang="fr-FR" sz="3200" b="1" dirty="0">
                <a:solidFill>
                  <a:srgbClr val="002060"/>
                </a:solidFill>
                <a:latin typeface="Comic Sans MS" pitchFamily="66" charset="0"/>
                <a:cs typeface="Arial" panose="020B0604020202020204" pitchFamily="34" charset="0"/>
              </a:rPr>
              <a:t>c</a:t>
            </a:r>
            <a:r>
              <a:rPr lang="fr-FR" sz="3200" b="1" dirty="0" smtClean="0">
                <a:solidFill>
                  <a:srgbClr val="002060"/>
                </a:solidFill>
                <a:latin typeface="Comic Sans MS" pitchFamily="66" charset="0"/>
                <a:cs typeface="Arial" panose="020B0604020202020204" pitchFamily="34" charset="0"/>
              </a:rPr>
              <a:t>oncordance des temps</a:t>
            </a:r>
          </a:p>
          <a:p>
            <a:r>
              <a:rPr lang="fr-FR" sz="3200" b="1" dirty="0" smtClean="0">
                <a:solidFill>
                  <a:srgbClr val="002060"/>
                </a:solidFill>
                <a:latin typeface="Comic Sans MS" pitchFamily="66" charset="0"/>
                <a:cs typeface="Arial" panose="020B0604020202020204" pitchFamily="34" charset="0"/>
              </a:rPr>
              <a:t>Un élève a dit qu’il était malade.</a:t>
            </a:r>
            <a:endParaRPr lang="ru-RU" sz="3200" b="1" dirty="0">
              <a:solidFill>
                <a:srgbClr val="002060"/>
              </a:solidFill>
              <a:latin typeface="Comic Sans MS" pitchFamily="66" charset="0"/>
              <a:cs typeface="Arial" panose="020B0604020202020204" pitchFamily="34" charset="0"/>
            </a:endParaRPr>
          </a:p>
        </p:txBody>
      </p:sp>
      <p:cxnSp>
        <p:nvCxnSpPr>
          <p:cNvPr id="29" name="Прямая соединительная линия 28"/>
          <p:cNvCxnSpPr/>
          <p:nvPr/>
        </p:nvCxnSpPr>
        <p:spPr>
          <a:xfrm>
            <a:off x="2075991" y="3140929"/>
            <a:ext cx="780585" cy="0"/>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V="1">
            <a:off x="7195673" y="5052855"/>
            <a:ext cx="891903" cy="27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V="1">
            <a:off x="9247884" y="5094627"/>
            <a:ext cx="891903" cy="27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9150948" y="6560884"/>
            <a:ext cx="891903" cy="2788"/>
          </a:xfrm>
          <a:prstGeom prst="line">
            <a:avLst/>
          </a:prstGeom>
          <a:ln w="38100">
            <a:solidFill>
              <a:srgbClr val="F33D68"/>
            </a:solidFill>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3072321" y="4282438"/>
            <a:ext cx="567623" cy="597037"/>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13465" y="4250284"/>
            <a:ext cx="2242667" cy="830997"/>
          </a:xfrm>
          <a:prstGeom prst="rect">
            <a:avLst/>
          </a:prstGeom>
          <a:noFill/>
        </p:spPr>
        <p:txBody>
          <a:bodyPr wrap="square" rtlCol="0">
            <a:spAutoFit/>
          </a:bodyPr>
          <a:lstStyle/>
          <a:p>
            <a:r>
              <a:rPr lang="fr-FR" sz="2400" b="1" dirty="0" smtClean="0">
                <a:solidFill>
                  <a:srgbClr val="0070C0"/>
                </a:solidFill>
                <a:latin typeface="Arial" panose="020B0604020202020204" pitchFamily="34" charset="0"/>
                <a:cs typeface="Arial" panose="020B0604020202020204" pitchFamily="34" charset="0"/>
              </a:rPr>
              <a:t>Le temps ne change pas</a:t>
            </a:r>
            <a:endParaRPr lang="ru-RU" sz="2400" b="1" dirty="0">
              <a:solidFill>
                <a:srgbClr val="0070C0"/>
              </a:solidFill>
              <a:latin typeface="Arial" panose="020B0604020202020204" pitchFamily="34" charset="0"/>
              <a:cs typeface="Arial" panose="020B0604020202020204" pitchFamily="34" charset="0"/>
            </a:endParaRPr>
          </a:p>
        </p:txBody>
      </p:sp>
      <p:cxnSp>
        <p:nvCxnSpPr>
          <p:cNvPr id="41" name="Прямая со стрелкой 40"/>
          <p:cNvCxnSpPr/>
          <p:nvPr/>
        </p:nvCxnSpPr>
        <p:spPr>
          <a:xfrm>
            <a:off x="4254292" y="6659982"/>
            <a:ext cx="4896656" cy="0"/>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59926" y="6343164"/>
            <a:ext cx="3129577" cy="461665"/>
          </a:xfrm>
          <a:prstGeom prst="rect">
            <a:avLst/>
          </a:prstGeom>
          <a:noFill/>
        </p:spPr>
        <p:txBody>
          <a:bodyPr wrap="square" rtlCol="0">
            <a:spAutoFit/>
          </a:bodyPr>
          <a:lstStyle/>
          <a:p>
            <a:r>
              <a:rPr lang="fr-FR" sz="2400" b="1" dirty="0" smtClean="0">
                <a:solidFill>
                  <a:srgbClr val="0070C0"/>
                </a:solidFill>
                <a:latin typeface="Arial" panose="020B0604020202020204" pitchFamily="34" charset="0"/>
                <a:cs typeface="Arial" panose="020B0604020202020204" pitchFamily="34" charset="0"/>
              </a:rPr>
              <a:t>Le temps se change</a:t>
            </a:r>
            <a:endParaRPr lang="ru-RU"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398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2321" y="205406"/>
            <a:ext cx="6544491" cy="646331"/>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 discours indirect </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23615" y="1139793"/>
            <a:ext cx="11329047" cy="4031873"/>
          </a:xfrm>
          <a:prstGeom prst="rect">
            <a:avLst/>
          </a:prstGeom>
          <a:solidFill>
            <a:schemeClr val="bg1"/>
          </a:solidFill>
        </p:spPr>
        <p:txBody>
          <a:bodyPr wrap="square" rtlCol="0">
            <a:spAutoFit/>
          </a:bodyPr>
          <a:lstStyle/>
          <a:p>
            <a:pPr algn="ctr"/>
            <a:r>
              <a:rPr lang="fr-FR" sz="3200" b="1" dirty="0" smtClean="0">
                <a:solidFill>
                  <a:srgbClr val="002060"/>
                </a:solidFill>
                <a:latin typeface="Comic Sans MS" pitchFamily="66" charset="0"/>
                <a:cs typeface="Arial" panose="020B0604020202020204" pitchFamily="34" charset="0"/>
              </a:rPr>
              <a:t>Le discours direct</a:t>
            </a:r>
          </a:p>
          <a:p>
            <a:pPr algn="ctr"/>
            <a:r>
              <a:rPr lang="fr-FR" sz="3200" b="1" dirty="0" smtClean="0">
                <a:solidFill>
                  <a:srgbClr val="0070C0"/>
                </a:solidFill>
                <a:latin typeface="Comic Sans MS" pitchFamily="66" charset="0"/>
                <a:cs typeface="Arial" panose="020B0604020202020204" pitchFamily="34" charset="0"/>
              </a:rPr>
              <a:t>au présent:</a:t>
            </a:r>
          </a:p>
          <a:p>
            <a:r>
              <a:rPr lang="fr-FR" sz="3200" b="1" dirty="0" smtClean="0">
                <a:solidFill>
                  <a:srgbClr val="0070C0"/>
                </a:solidFill>
                <a:latin typeface="Comic Sans MS" pitchFamily="66" charset="0"/>
                <a:cs typeface="Arial" panose="020B0604020202020204" pitchFamily="34" charset="0"/>
              </a:rPr>
              <a:t>Un élève dit: « Je suis </a:t>
            </a:r>
            <a:r>
              <a:rPr lang="fr-FR" sz="3200" b="1" dirty="0" smtClean="0">
                <a:solidFill>
                  <a:srgbClr val="0070C0"/>
                </a:solidFill>
                <a:latin typeface="Comic Sans MS" pitchFamily="66" charset="0"/>
                <a:cs typeface="Arial" panose="020B0604020202020204" pitchFamily="34" charset="0"/>
              </a:rPr>
              <a:t>malade</a:t>
            </a:r>
            <a:r>
              <a:rPr lang="fr-FR" sz="3200" b="1" dirty="0" smtClean="0">
                <a:solidFill>
                  <a:srgbClr val="0070C0"/>
                </a:solidFill>
                <a:latin typeface="Comic Sans MS" pitchFamily="66" charset="0"/>
                <a:cs typeface="Arial" panose="020B0604020202020204" pitchFamily="34" charset="0"/>
              </a:rPr>
              <a:t> </a:t>
            </a:r>
            <a:r>
              <a:rPr lang="fr-FR" sz="3200" b="1" dirty="0">
                <a:solidFill>
                  <a:srgbClr val="0070C0"/>
                </a:solidFill>
                <a:latin typeface="Comic Sans MS" pitchFamily="66" charset="0"/>
                <a:cs typeface="Arial" panose="020B0604020202020204" pitchFamily="34" charset="0"/>
              </a:rPr>
              <a:t>» .</a:t>
            </a:r>
            <a:endParaRPr lang="fr-FR" sz="3200" b="1" dirty="0" smtClean="0">
              <a:solidFill>
                <a:srgbClr val="0070C0"/>
              </a:solidFill>
              <a:latin typeface="Comic Sans MS" pitchFamily="66" charset="0"/>
              <a:cs typeface="Arial" panose="020B0604020202020204" pitchFamily="34" charset="0"/>
            </a:endParaRPr>
          </a:p>
          <a:p>
            <a:r>
              <a:rPr lang="fr-FR" sz="3200" b="1" dirty="0" smtClean="0">
                <a:solidFill>
                  <a:srgbClr val="0070C0"/>
                </a:solidFill>
                <a:latin typeface="Comic Sans MS" pitchFamily="66" charset="0"/>
                <a:cs typeface="Arial" panose="020B0604020202020204" pitchFamily="34" charset="0"/>
              </a:rPr>
              <a:t>                           dans les phrases affirmatives</a:t>
            </a:r>
          </a:p>
          <a:p>
            <a:r>
              <a:rPr lang="fr-FR" sz="3200" b="1" dirty="0" smtClean="0">
                <a:solidFill>
                  <a:srgbClr val="0070C0"/>
                </a:solidFill>
                <a:latin typeface="Comic Sans MS" pitchFamily="66" charset="0"/>
                <a:cs typeface="Arial" panose="020B0604020202020204" pitchFamily="34" charset="0"/>
              </a:rPr>
              <a:t>Un professeur demande: « Est-ce que tu es </a:t>
            </a:r>
            <a:r>
              <a:rPr lang="fr-FR" sz="3200" b="1" dirty="0" smtClean="0">
                <a:solidFill>
                  <a:srgbClr val="0070C0"/>
                </a:solidFill>
                <a:latin typeface="Comic Sans MS" pitchFamily="66" charset="0"/>
                <a:cs typeface="Arial" panose="020B0604020202020204" pitchFamily="34" charset="0"/>
              </a:rPr>
              <a:t>malade</a:t>
            </a:r>
            <a:r>
              <a:rPr lang="fr-FR" sz="3200" b="1" dirty="0" smtClean="0">
                <a:solidFill>
                  <a:srgbClr val="0070C0"/>
                </a:solidFill>
                <a:latin typeface="Comic Sans MS" pitchFamily="66" charset="0"/>
                <a:cs typeface="Arial" panose="020B0604020202020204" pitchFamily="34" charset="0"/>
              </a:rPr>
              <a:t> </a:t>
            </a:r>
            <a:r>
              <a:rPr lang="fr-FR" sz="3200" b="1" dirty="0" smtClean="0">
                <a:solidFill>
                  <a:srgbClr val="0070C0"/>
                </a:solidFill>
                <a:latin typeface="Comic Sans MS" pitchFamily="66" charset="0"/>
                <a:cs typeface="Arial" panose="020B0604020202020204" pitchFamily="34" charset="0"/>
              </a:rPr>
              <a:t>» ?</a:t>
            </a:r>
            <a:endParaRPr lang="fr-FR" sz="3200" b="1" dirty="0" smtClean="0">
              <a:solidFill>
                <a:srgbClr val="0070C0"/>
              </a:solidFill>
              <a:latin typeface="Comic Sans MS" pitchFamily="66" charset="0"/>
              <a:cs typeface="Arial" panose="020B0604020202020204" pitchFamily="34" charset="0"/>
            </a:endParaRPr>
          </a:p>
          <a:p>
            <a:r>
              <a:rPr lang="fr-FR" sz="3200" b="1" dirty="0" smtClean="0">
                <a:solidFill>
                  <a:srgbClr val="0070C0"/>
                </a:solidFill>
                <a:latin typeface="Comic Sans MS" pitchFamily="66" charset="0"/>
                <a:cs typeface="Arial" panose="020B0604020202020204" pitchFamily="34" charset="0"/>
              </a:rPr>
              <a:t>                           dans les phrases interrogatives</a:t>
            </a:r>
          </a:p>
          <a:p>
            <a:r>
              <a:rPr lang="fr-FR" sz="3200" b="1" dirty="0" smtClean="0">
                <a:solidFill>
                  <a:srgbClr val="0070C0"/>
                </a:solidFill>
                <a:latin typeface="Comic Sans MS" pitchFamily="66" charset="0"/>
                <a:cs typeface="Arial" panose="020B0604020202020204" pitchFamily="34" charset="0"/>
              </a:rPr>
              <a:t>Un médecin dit: « Prends tes médicaments! »</a:t>
            </a:r>
          </a:p>
          <a:p>
            <a:r>
              <a:rPr lang="fr-FR" sz="3200" b="1" dirty="0">
                <a:solidFill>
                  <a:srgbClr val="0070C0"/>
                </a:solidFill>
                <a:latin typeface="Comic Sans MS" pitchFamily="66" charset="0"/>
                <a:cs typeface="Arial" panose="020B0604020202020204" pitchFamily="34" charset="0"/>
              </a:rPr>
              <a:t> </a:t>
            </a:r>
            <a:r>
              <a:rPr lang="fr-FR" sz="3200" b="1" dirty="0" smtClean="0">
                <a:solidFill>
                  <a:srgbClr val="0070C0"/>
                </a:solidFill>
                <a:latin typeface="Comic Sans MS" pitchFamily="66" charset="0"/>
                <a:cs typeface="Arial" panose="020B0604020202020204" pitchFamily="34" charset="0"/>
              </a:rPr>
              <a:t>                           dans l’impératif (ordre</a:t>
            </a:r>
            <a:r>
              <a:rPr lang="fr-FR" sz="3200" b="1" dirty="0" smtClean="0">
                <a:solidFill>
                  <a:srgbClr val="0070C0"/>
                </a:solidFill>
                <a:latin typeface="Comic Sans MS" pitchFamily="66" charset="0"/>
                <a:cs typeface="Arial" panose="020B0604020202020204" pitchFamily="34" charset="0"/>
              </a:rPr>
              <a:t>)</a:t>
            </a:r>
            <a:endParaRPr lang="fr-FR" sz="3200" b="1" dirty="0" smtClean="0">
              <a:solidFill>
                <a:srgbClr val="002060"/>
              </a:solidFill>
              <a:latin typeface="Comic Sans MS" pitchFamily="66" charset="0"/>
              <a:cs typeface="Arial" panose="020B0604020202020204" pitchFamily="34" charset="0"/>
            </a:endParaRPr>
          </a:p>
        </p:txBody>
      </p:sp>
      <p:cxnSp>
        <p:nvCxnSpPr>
          <p:cNvPr id="4" name="Прямая со стрелкой 3"/>
          <p:cNvCxnSpPr/>
          <p:nvPr/>
        </p:nvCxnSpPr>
        <p:spPr>
          <a:xfrm flipH="1" flipV="1">
            <a:off x="4453419" y="2556164"/>
            <a:ext cx="451090" cy="436419"/>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flipV="1">
            <a:off x="4477257" y="3519055"/>
            <a:ext cx="451090" cy="436419"/>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flipV="1">
            <a:off x="4272494" y="4481946"/>
            <a:ext cx="451090" cy="436419"/>
          </a:xfrm>
          <a:prstGeom prst="straightConnector1">
            <a:avLst/>
          </a:prstGeom>
          <a:ln w="57150">
            <a:solidFill>
              <a:srgbClr val="F33D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3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389" y="196533"/>
            <a:ext cx="6544491" cy="646331"/>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Les phrases affirmatives</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592977" y="1105594"/>
            <a:ext cx="6923314" cy="1446550"/>
          </a:xfrm>
          <a:prstGeom prst="rect">
            <a:avLst/>
          </a:prstGeom>
          <a:noFill/>
        </p:spPr>
        <p:txBody>
          <a:bodyPr wrap="square" rtlCol="0">
            <a:spAutoFit/>
          </a:bodyPr>
          <a:lstStyle/>
          <a:p>
            <a:pPr algn="ctr"/>
            <a:r>
              <a:rPr lang="fr-FR" sz="8800" b="1" dirty="0" smtClean="0">
                <a:solidFill>
                  <a:srgbClr val="7030A0"/>
                </a:solidFill>
                <a:latin typeface="Arabic Typesetting" pitchFamily="66" charset="-78"/>
                <a:cs typeface="Arabic Typesetting" pitchFamily="66" charset="-78"/>
              </a:rPr>
              <a:t>Que /qu’</a:t>
            </a:r>
            <a:endParaRPr lang="ru-RU" sz="8800" b="1" dirty="0">
              <a:solidFill>
                <a:srgbClr val="7030A0"/>
              </a:solidFill>
              <a:cs typeface="Arabic Typesetting" pitchFamily="66" charset="-78"/>
            </a:endParaRPr>
          </a:p>
        </p:txBody>
      </p:sp>
      <p:sp>
        <p:nvSpPr>
          <p:cNvPr id="7" name="TextBox 6"/>
          <p:cNvSpPr txBox="1"/>
          <p:nvPr/>
        </p:nvSpPr>
        <p:spPr>
          <a:xfrm>
            <a:off x="253934" y="2568653"/>
            <a:ext cx="10781211" cy="2123658"/>
          </a:xfrm>
          <a:prstGeom prst="rect">
            <a:avLst/>
          </a:prstGeom>
          <a:solidFill>
            <a:schemeClr val="bg1"/>
          </a:solidFill>
        </p:spPr>
        <p:txBody>
          <a:bodyPr wrap="square" rtlCol="0">
            <a:spAutoFit/>
          </a:bodyPr>
          <a:lstStyle/>
          <a:p>
            <a:r>
              <a:rPr lang="fr-FR" sz="4400" b="1" dirty="0">
                <a:solidFill>
                  <a:srgbClr val="0070C0"/>
                </a:solidFill>
                <a:latin typeface="Comic Sans MS" pitchFamily="66" charset="0"/>
                <a:cs typeface="Arial" panose="020B0604020202020204" pitchFamily="34" charset="0"/>
              </a:rPr>
              <a:t>Un élève dit: « Je suis </a:t>
            </a:r>
            <a:r>
              <a:rPr lang="fr-FR" sz="4400" b="1" dirty="0" smtClean="0">
                <a:solidFill>
                  <a:srgbClr val="0070C0"/>
                </a:solidFill>
                <a:latin typeface="Comic Sans MS" pitchFamily="66" charset="0"/>
                <a:cs typeface="Arial" panose="020B0604020202020204" pitchFamily="34" charset="0"/>
              </a:rPr>
              <a:t>malade</a:t>
            </a:r>
            <a:r>
              <a:rPr lang="fr-FR" sz="4400" b="1" dirty="0">
                <a:solidFill>
                  <a:srgbClr val="0070C0"/>
                </a:solidFill>
                <a:latin typeface="Comic Sans MS" pitchFamily="66" charset="0"/>
                <a:cs typeface="Arial" panose="020B0604020202020204" pitchFamily="34" charset="0"/>
              </a:rPr>
              <a:t> </a:t>
            </a:r>
            <a:r>
              <a:rPr lang="fr-FR" sz="4400" b="1" dirty="0" smtClean="0">
                <a:solidFill>
                  <a:srgbClr val="0070C0"/>
                </a:solidFill>
                <a:latin typeface="Comic Sans MS" pitchFamily="66" charset="0"/>
                <a:cs typeface="Arial" panose="020B0604020202020204" pitchFamily="34" charset="0"/>
              </a:rPr>
              <a:t>».</a:t>
            </a:r>
            <a:endParaRPr lang="fr-FR" sz="4400" b="1" dirty="0" smtClean="0">
              <a:solidFill>
                <a:srgbClr val="0070C0"/>
              </a:solidFill>
              <a:latin typeface="Comic Sans MS" pitchFamily="66" charset="0"/>
              <a:cs typeface="Arial" panose="020B0604020202020204" pitchFamily="34" charset="0"/>
            </a:endParaRPr>
          </a:p>
          <a:p>
            <a:endParaRPr lang="fr-FR" sz="4400" b="1" dirty="0">
              <a:solidFill>
                <a:srgbClr val="0070C0"/>
              </a:solidFill>
              <a:latin typeface="Comic Sans MS" pitchFamily="66" charset="0"/>
              <a:cs typeface="Arial" panose="020B0604020202020204" pitchFamily="34" charset="0"/>
            </a:endParaRPr>
          </a:p>
          <a:p>
            <a:r>
              <a:rPr lang="fr-FR" sz="4400" b="1" dirty="0" smtClean="0">
                <a:solidFill>
                  <a:srgbClr val="0070C0"/>
                </a:solidFill>
                <a:latin typeface="Comic Sans MS" pitchFamily="66" charset="0"/>
                <a:cs typeface="Arial" panose="020B0604020202020204" pitchFamily="34" charset="0"/>
              </a:rPr>
              <a:t>Un élève dit </a:t>
            </a:r>
            <a:r>
              <a:rPr lang="fr-FR" sz="4400" b="1" dirty="0" smtClean="0">
                <a:solidFill>
                  <a:srgbClr val="7030A0"/>
                </a:solidFill>
                <a:latin typeface="Comic Sans MS" pitchFamily="66" charset="0"/>
                <a:cs typeface="Arial" panose="020B0604020202020204" pitchFamily="34" charset="0"/>
              </a:rPr>
              <a:t>qu</a:t>
            </a:r>
            <a:r>
              <a:rPr lang="fr-FR" sz="4400" b="1" dirty="0" smtClean="0">
                <a:solidFill>
                  <a:srgbClr val="0070C0"/>
                </a:solidFill>
                <a:latin typeface="Comic Sans MS" pitchFamily="66" charset="0"/>
                <a:cs typeface="Arial" panose="020B0604020202020204" pitchFamily="34" charset="0"/>
              </a:rPr>
              <a:t>’il est malade</a:t>
            </a:r>
            <a:r>
              <a:rPr lang="fr-FR" sz="4400" b="1" dirty="0" smtClean="0">
                <a:solidFill>
                  <a:srgbClr val="0070C0"/>
                </a:solidFill>
                <a:latin typeface="Comic Sans MS" pitchFamily="66" charset="0"/>
                <a:cs typeface="Arial" panose="020B0604020202020204" pitchFamily="34" charset="0"/>
              </a:rPr>
              <a:t>.</a:t>
            </a:r>
            <a:endParaRPr lang="fr-FR" sz="4400" b="1" dirty="0">
              <a:solidFill>
                <a:srgbClr val="0070C0"/>
              </a:solidFill>
              <a:latin typeface="Comic Sans MS" pitchFamily="66" charset="0"/>
              <a:cs typeface="Arial" panose="020B0604020202020204" pitchFamily="34" charset="0"/>
            </a:endParaRPr>
          </a:p>
        </p:txBody>
      </p:sp>
    </p:spTree>
    <p:extLst>
      <p:ext uri="{BB962C8B-B14F-4D97-AF65-F5344CB8AC3E}">
        <p14:creationId xmlns:p14="http://schemas.microsoft.com/office/powerpoint/2010/main" val="3417792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389" y="196533"/>
            <a:ext cx="6544491" cy="646331"/>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Les phrases interrogatives</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1844830" y="982483"/>
            <a:ext cx="9086405" cy="1446550"/>
          </a:xfrm>
          <a:prstGeom prst="rect">
            <a:avLst/>
          </a:prstGeom>
          <a:noFill/>
        </p:spPr>
        <p:txBody>
          <a:bodyPr wrap="square" rtlCol="0">
            <a:spAutoFit/>
          </a:bodyPr>
          <a:lstStyle/>
          <a:p>
            <a:pPr algn="ctr"/>
            <a:r>
              <a:rPr lang="fr-FR" sz="8800" b="1" dirty="0" smtClean="0">
                <a:solidFill>
                  <a:srgbClr val="7030A0"/>
                </a:solidFill>
                <a:latin typeface="Arabic Typesetting" pitchFamily="66" charset="-78"/>
                <a:cs typeface="Arabic Typesetting" pitchFamily="66" charset="-78"/>
              </a:rPr>
              <a:t>Si / mots interrogatives</a:t>
            </a:r>
            <a:endParaRPr lang="ru-RU" sz="8800" b="1" dirty="0">
              <a:solidFill>
                <a:srgbClr val="7030A0"/>
              </a:solidFill>
              <a:cs typeface="Arabic Typesetting" pitchFamily="66" charset="-78"/>
            </a:endParaRPr>
          </a:p>
        </p:txBody>
      </p:sp>
      <p:sp>
        <p:nvSpPr>
          <p:cNvPr id="7" name="TextBox 6"/>
          <p:cNvSpPr txBox="1"/>
          <p:nvPr/>
        </p:nvSpPr>
        <p:spPr>
          <a:xfrm>
            <a:off x="253934" y="2568653"/>
            <a:ext cx="11778739" cy="4154984"/>
          </a:xfrm>
          <a:prstGeom prst="rect">
            <a:avLst/>
          </a:prstGeom>
          <a:solidFill>
            <a:schemeClr val="bg1"/>
          </a:solidFill>
        </p:spPr>
        <p:txBody>
          <a:bodyPr wrap="square" rtlCol="0">
            <a:spAutoFit/>
          </a:bodyPr>
          <a:lstStyle/>
          <a:p>
            <a:r>
              <a:rPr lang="fr-FR" sz="4400" b="1" dirty="0">
                <a:solidFill>
                  <a:srgbClr val="0070C0"/>
                </a:solidFill>
                <a:latin typeface="Comic Sans MS" pitchFamily="66" charset="0"/>
                <a:cs typeface="Arial" panose="020B0604020202020204" pitchFamily="34" charset="0"/>
              </a:rPr>
              <a:t>Un professeur demande: « Est-ce que tu es </a:t>
            </a:r>
            <a:r>
              <a:rPr lang="fr-FR" sz="4400" b="1" dirty="0" smtClean="0">
                <a:solidFill>
                  <a:srgbClr val="0070C0"/>
                </a:solidFill>
                <a:latin typeface="Comic Sans MS" pitchFamily="66" charset="0"/>
                <a:cs typeface="Arial" panose="020B0604020202020204" pitchFamily="34" charset="0"/>
              </a:rPr>
              <a:t>malade</a:t>
            </a:r>
            <a:r>
              <a:rPr lang="fr-FR" sz="4400" b="1" dirty="0">
                <a:solidFill>
                  <a:srgbClr val="0070C0"/>
                </a:solidFill>
                <a:latin typeface="Comic Sans MS" pitchFamily="66" charset="0"/>
                <a:cs typeface="Arial" panose="020B0604020202020204" pitchFamily="34" charset="0"/>
              </a:rPr>
              <a:t> </a:t>
            </a:r>
            <a:r>
              <a:rPr lang="fr-FR" sz="4400" b="1" dirty="0">
                <a:solidFill>
                  <a:srgbClr val="0070C0"/>
                </a:solidFill>
                <a:latin typeface="Comic Sans MS" pitchFamily="66" charset="0"/>
                <a:cs typeface="Arial" panose="020B0604020202020204" pitchFamily="34" charset="0"/>
              </a:rPr>
              <a:t>» ?</a:t>
            </a:r>
            <a:endParaRPr lang="fr-FR" sz="4400" b="1" dirty="0">
              <a:solidFill>
                <a:srgbClr val="0070C0"/>
              </a:solidFill>
              <a:latin typeface="Comic Sans MS" pitchFamily="66" charset="0"/>
              <a:cs typeface="Arial" panose="020B0604020202020204" pitchFamily="34" charset="0"/>
            </a:endParaRPr>
          </a:p>
          <a:p>
            <a:r>
              <a:rPr lang="fr-FR" sz="4400" b="1" dirty="0" smtClean="0">
                <a:solidFill>
                  <a:srgbClr val="0070C0"/>
                </a:solidFill>
                <a:latin typeface="Comic Sans MS" pitchFamily="66" charset="0"/>
                <a:cs typeface="Arial" panose="020B0604020202020204" pitchFamily="34" charset="0"/>
              </a:rPr>
              <a:t>Un prof demande si je suis malade.</a:t>
            </a:r>
          </a:p>
          <a:p>
            <a:endParaRPr lang="fr-FR" sz="4400" b="1" dirty="0" smtClean="0">
              <a:solidFill>
                <a:srgbClr val="0070C0"/>
              </a:solidFill>
              <a:latin typeface="Comic Sans MS" pitchFamily="66" charset="0"/>
              <a:cs typeface="Arial" panose="020B0604020202020204" pitchFamily="34" charset="0"/>
            </a:endParaRPr>
          </a:p>
          <a:p>
            <a:r>
              <a:rPr lang="fr-FR" sz="4400" b="1" dirty="0" smtClean="0">
                <a:solidFill>
                  <a:srgbClr val="0070C0"/>
                </a:solidFill>
                <a:latin typeface="Comic Sans MS" pitchFamily="66" charset="0"/>
                <a:cs typeface="Arial" panose="020B0604020202020204" pitchFamily="34" charset="0"/>
              </a:rPr>
              <a:t>Un prof demande: « Où </a:t>
            </a:r>
            <a:r>
              <a:rPr lang="fr-FR" sz="4400" b="1" dirty="0" smtClean="0">
                <a:solidFill>
                  <a:srgbClr val="0070C0"/>
                </a:solidFill>
                <a:latin typeface="Comic Sans MS" pitchFamily="66" charset="0"/>
                <a:cs typeface="Arial" panose="020B0604020202020204" pitchFamily="34" charset="0"/>
              </a:rPr>
              <a:t>es-tu</a:t>
            </a:r>
            <a:r>
              <a:rPr lang="fr-FR" sz="4400" b="1" dirty="0" smtClean="0">
                <a:solidFill>
                  <a:srgbClr val="0070C0"/>
                </a:solidFill>
                <a:latin typeface="Comic Sans MS" pitchFamily="66" charset="0"/>
                <a:cs typeface="Arial" panose="020B0604020202020204" pitchFamily="34" charset="0"/>
              </a:rPr>
              <a:t> </a:t>
            </a:r>
            <a:r>
              <a:rPr lang="fr-FR" sz="4400" b="1" dirty="0">
                <a:solidFill>
                  <a:srgbClr val="0070C0"/>
                </a:solidFill>
                <a:latin typeface="Comic Sans MS" pitchFamily="66" charset="0"/>
                <a:cs typeface="Arial" panose="020B0604020202020204" pitchFamily="34" charset="0"/>
              </a:rPr>
              <a:t>» ?</a:t>
            </a:r>
            <a:endParaRPr lang="fr-FR" sz="4400" b="1" dirty="0" smtClean="0">
              <a:solidFill>
                <a:srgbClr val="0070C0"/>
              </a:solidFill>
              <a:latin typeface="Comic Sans MS" pitchFamily="66" charset="0"/>
              <a:cs typeface="Arial" panose="020B0604020202020204" pitchFamily="34" charset="0"/>
            </a:endParaRPr>
          </a:p>
          <a:p>
            <a:r>
              <a:rPr lang="fr-FR" sz="4400" b="1" dirty="0" smtClean="0">
                <a:solidFill>
                  <a:srgbClr val="0070C0"/>
                </a:solidFill>
                <a:latin typeface="Comic Sans MS" pitchFamily="66" charset="0"/>
                <a:cs typeface="Arial" panose="020B0604020202020204" pitchFamily="34" charset="0"/>
              </a:rPr>
              <a:t>Un prof demande où je suis.</a:t>
            </a:r>
            <a:endParaRPr lang="fr-FR" sz="4400" b="1" dirty="0">
              <a:solidFill>
                <a:srgbClr val="0070C0"/>
              </a:solidFill>
              <a:latin typeface="Comic Sans MS" pitchFamily="66" charset="0"/>
              <a:cs typeface="Arial" panose="020B0604020202020204" pitchFamily="34" charset="0"/>
            </a:endParaRPr>
          </a:p>
        </p:txBody>
      </p:sp>
    </p:spTree>
    <p:extLst>
      <p:ext uri="{BB962C8B-B14F-4D97-AF65-F5344CB8AC3E}">
        <p14:creationId xmlns:p14="http://schemas.microsoft.com/office/powerpoint/2010/main" val="133763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389" y="196533"/>
            <a:ext cx="6544491" cy="1200329"/>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Les phrases impératives (ordre,conseil)</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592977" y="1105594"/>
            <a:ext cx="6923314" cy="1446550"/>
          </a:xfrm>
          <a:prstGeom prst="rect">
            <a:avLst/>
          </a:prstGeom>
          <a:noFill/>
        </p:spPr>
        <p:txBody>
          <a:bodyPr wrap="square" rtlCol="0">
            <a:spAutoFit/>
          </a:bodyPr>
          <a:lstStyle/>
          <a:p>
            <a:pPr algn="ctr"/>
            <a:r>
              <a:rPr lang="fr-FR" sz="8800" b="1" dirty="0" smtClean="0">
                <a:solidFill>
                  <a:srgbClr val="7030A0"/>
                </a:solidFill>
                <a:latin typeface="Arabic Typesetting" pitchFamily="66" charset="-78"/>
                <a:cs typeface="Arabic Typesetting" pitchFamily="66" charset="-78"/>
              </a:rPr>
              <a:t>De </a:t>
            </a:r>
            <a:endParaRPr lang="ru-RU" sz="8800" b="1" dirty="0">
              <a:solidFill>
                <a:srgbClr val="7030A0"/>
              </a:solidFill>
              <a:cs typeface="Arabic Typesetting" pitchFamily="66" charset="-78"/>
            </a:endParaRPr>
          </a:p>
        </p:txBody>
      </p:sp>
      <p:sp>
        <p:nvSpPr>
          <p:cNvPr id="7" name="TextBox 6"/>
          <p:cNvSpPr txBox="1"/>
          <p:nvPr/>
        </p:nvSpPr>
        <p:spPr>
          <a:xfrm>
            <a:off x="228600" y="2522453"/>
            <a:ext cx="11963400" cy="1985159"/>
          </a:xfrm>
          <a:prstGeom prst="rect">
            <a:avLst/>
          </a:prstGeom>
          <a:solidFill>
            <a:schemeClr val="bg1"/>
          </a:solidFill>
        </p:spPr>
        <p:txBody>
          <a:bodyPr wrap="square" rtlCol="0">
            <a:spAutoFit/>
          </a:bodyPr>
          <a:lstStyle/>
          <a:p>
            <a:r>
              <a:rPr lang="fr-FR" sz="4100" b="1" dirty="0">
                <a:solidFill>
                  <a:srgbClr val="0070C0"/>
                </a:solidFill>
                <a:latin typeface="Comic Sans MS" pitchFamily="66" charset="0"/>
                <a:cs typeface="Arial" panose="020B0604020202020204" pitchFamily="34" charset="0"/>
              </a:rPr>
              <a:t>Un médecin dit</a:t>
            </a:r>
            <a:r>
              <a:rPr lang="fr-FR" sz="4100" b="1" dirty="0" smtClean="0">
                <a:solidFill>
                  <a:srgbClr val="0070C0"/>
                </a:solidFill>
                <a:latin typeface="Comic Sans MS" pitchFamily="66" charset="0"/>
                <a:cs typeface="Arial" panose="020B0604020202020204" pitchFamily="34" charset="0"/>
              </a:rPr>
              <a:t>: «</a:t>
            </a:r>
            <a:r>
              <a:rPr lang="fr-FR" sz="4100" b="1" dirty="0">
                <a:solidFill>
                  <a:srgbClr val="0070C0"/>
                </a:solidFill>
                <a:latin typeface="Comic Sans MS" pitchFamily="66" charset="0"/>
                <a:cs typeface="Arial" panose="020B0604020202020204" pitchFamily="34" charset="0"/>
              </a:rPr>
              <a:t> Prends tes </a:t>
            </a:r>
            <a:r>
              <a:rPr lang="fr-FR" sz="4100" b="1" dirty="0" smtClean="0">
                <a:solidFill>
                  <a:srgbClr val="0070C0"/>
                </a:solidFill>
                <a:latin typeface="Comic Sans MS" pitchFamily="66" charset="0"/>
                <a:cs typeface="Arial" panose="020B0604020202020204" pitchFamily="34" charset="0"/>
              </a:rPr>
              <a:t>médicaments » </a:t>
            </a:r>
            <a:r>
              <a:rPr lang="fr-FR" sz="4100" b="1" dirty="0">
                <a:solidFill>
                  <a:srgbClr val="0070C0"/>
                </a:solidFill>
                <a:latin typeface="Comic Sans MS" pitchFamily="66" charset="0"/>
                <a:cs typeface="Arial" panose="020B0604020202020204" pitchFamily="34" charset="0"/>
              </a:rPr>
              <a:t>!</a:t>
            </a:r>
            <a:endParaRPr lang="fr-FR" sz="4100" b="1" dirty="0">
              <a:solidFill>
                <a:srgbClr val="0070C0"/>
              </a:solidFill>
              <a:latin typeface="Comic Sans MS" pitchFamily="66" charset="0"/>
              <a:cs typeface="Arial" panose="020B0604020202020204" pitchFamily="34" charset="0"/>
            </a:endParaRPr>
          </a:p>
          <a:p>
            <a:endParaRPr lang="fr-FR" sz="4100" b="1" dirty="0">
              <a:solidFill>
                <a:srgbClr val="0070C0"/>
              </a:solidFill>
              <a:latin typeface="Comic Sans MS" pitchFamily="66" charset="0"/>
              <a:cs typeface="Arial" panose="020B0604020202020204" pitchFamily="34" charset="0"/>
            </a:endParaRPr>
          </a:p>
          <a:p>
            <a:r>
              <a:rPr lang="fr-FR" sz="4100" b="1" dirty="0" smtClean="0">
                <a:solidFill>
                  <a:srgbClr val="0070C0"/>
                </a:solidFill>
                <a:latin typeface="Comic Sans MS" pitchFamily="66" charset="0"/>
                <a:cs typeface="Arial" panose="020B0604020202020204" pitchFamily="34" charset="0"/>
              </a:rPr>
              <a:t>Un médecin dit de prendre mes médicaments</a:t>
            </a:r>
            <a:r>
              <a:rPr lang="fr-FR" sz="4100" b="1" dirty="0" smtClean="0">
                <a:solidFill>
                  <a:srgbClr val="0070C0"/>
                </a:solidFill>
                <a:latin typeface="Comic Sans MS" pitchFamily="66" charset="0"/>
                <a:cs typeface="Arial" panose="020B0604020202020204" pitchFamily="34" charset="0"/>
              </a:rPr>
              <a:t>.</a:t>
            </a:r>
            <a:endParaRPr lang="fr-FR" sz="4100" b="1" dirty="0">
              <a:solidFill>
                <a:srgbClr val="0070C0"/>
              </a:solidFill>
              <a:latin typeface="Comic Sans MS" pitchFamily="66" charset="0"/>
              <a:cs typeface="Arial" panose="020B0604020202020204" pitchFamily="34" charset="0"/>
            </a:endParaRPr>
          </a:p>
        </p:txBody>
      </p:sp>
    </p:spTree>
    <p:extLst>
      <p:ext uri="{BB962C8B-B14F-4D97-AF65-F5344CB8AC3E}">
        <p14:creationId xmlns:p14="http://schemas.microsoft.com/office/powerpoint/2010/main" val="343846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0" y="5882"/>
            <a:ext cx="12192000" cy="139930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31" name="object 2">
            <a:extLst>
              <a:ext uri="{FF2B5EF4-FFF2-40B4-BE49-F238E27FC236}">
                <a16:creationId xmlns="" xmlns:a16="http://schemas.microsoft.com/office/drawing/2014/main" id="{E8C26469-BDF9-400E-A3A8-3B2271BBD373}"/>
              </a:ext>
            </a:extLst>
          </p:cNvPr>
          <p:cNvSpPr txBox="1">
            <a:spLocks/>
          </p:cNvSpPr>
          <p:nvPr/>
        </p:nvSpPr>
        <p:spPr>
          <a:xfrm>
            <a:off x="144964" y="228264"/>
            <a:ext cx="11902072" cy="954543"/>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algn="ctr"/>
            <a:r>
              <a:rPr lang="en-US" sz="6000" dirty="0" smtClean="0">
                <a:latin typeface="Arial" panose="020B0604020202020204" pitchFamily="34" charset="0"/>
                <a:cs typeface="Arial" panose="020B0604020202020204" pitchFamily="34" charset="0"/>
              </a:rPr>
              <a:t>Devoir:</a:t>
            </a:r>
            <a:r>
              <a:rPr lang="en-US" sz="4400" dirty="0" smtClean="0">
                <a:latin typeface="Arial" panose="020B0604020202020204" pitchFamily="34" charset="0"/>
                <a:cs typeface="Arial" panose="020B0604020202020204" pitchFamily="34" charset="0"/>
              </a:rPr>
              <a:t>  </a:t>
            </a:r>
            <a:endParaRPr lang="ru-RU" sz="4400" dirty="0">
              <a:latin typeface="Arial" panose="020B0604020202020204" pitchFamily="34" charset="0"/>
              <a:cs typeface="Arial" panose="020B0604020202020204" pitchFamily="34" charset="0"/>
            </a:endParaRPr>
          </a:p>
        </p:txBody>
      </p:sp>
      <p:sp>
        <p:nvSpPr>
          <p:cNvPr id="37" name="object 16">
            <a:extLst>
              <a:ext uri="{FF2B5EF4-FFF2-40B4-BE49-F238E27FC236}">
                <a16:creationId xmlns="" xmlns:a16="http://schemas.microsoft.com/office/drawing/2014/main" id="{AB479926-0BB4-44D5-91E3-BBC35FBEBF55}"/>
              </a:ext>
            </a:extLst>
          </p:cNvPr>
          <p:cNvSpPr/>
          <p:nvPr/>
        </p:nvSpPr>
        <p:spPr>
          <a:xfrm>
            <a:off x="755030" y="1426126"/>
            <a:ext cx="30911" cy="30911"/>
          </a:xfrm>
          <a:custGeom>
            <a:avLst/>
            <a:gdLst/>
            <a:ahLst/>
            <a:cxnLst/>
            <a:rect l="l" t="t" r="r" b="b"/>
            <a:pathLst>
              <a:path w="14604" h="14604">
                <a:moveTo>
                  <a:pt x="0" y="14094"/>
                </a:moveTo>
                <a:lnTo>
                  <a:pt x="14097" y="14094"/>
                </a:lnTo>
                <a:lnTo>
                  <a:pt x="14097"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39" name="object 18">
            <a:extLst>
              <a:ext uri="{FF2B5EF4-FFF2-40B4-BE49-F238E27FC236}">
                <a16:creationId xmlns="" xmlns:a16="http://schemas.microsoft.com/office/drawing/2014/main" id="{07DFB1AC-87BB-4442-B240-3DBDCD29CDF1}"/>
              </a:ext>
            </a:extLst>
          </p:cNvPr>
          <p:cNvSpPr/>
          <p:nvPr/>
        </p:nvSpPr>
        <p:spPr>
          <a:xfrm>
            <a:off x="1545607" y="590807"/>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0" name="object 19">
            <a:extLst>
              <a:ext uri="{FF2B5EF4-FFF2-40B4-BE49-F238E27FC236}">
                <a16:creationId xmlns="" xmlns:a16="http://schemas.microsoft.com/office/drawing/2014/main" id="{0C8F708C-B355-43C0-B3E0-E1210BF24EBE}"/>
              </a:ext>
            </a:extLst>
          </p:cNvPr>
          <p:cNvSpPr/>
          <p:nvPr/>
        </p:nvSpPr>
        <p:spPr>
          <a:xfrm>
            <a:off x="1545607" y="650476"/>
            <a:ext cx="30911" cy="30911"/>
          </a:xfrm>
          <a:custGeom>
            <a:avLst/>
            <a:gdLst/>
            <a:ahLst/>
            <a:cxnLst/>
            <a:rect l="l" t="t" r="r" b="b"/>
            <a:pathLst>
              <a:path w="14604" h="14604">
                <a:moveTo>
                  <a:pt x="0" y="14094"/>
                </a:moveTo>
                <a:lnTo>
                  <a:pt x="14093" y="14094"/>
                </a:lnTo>
                <a:lnTo>
                  <a:pt x="14093" y="0"/>
                </a:lnTo>
                <a:lnTo>
                  <a:pt x="0" y="0"/>
                </a:lnTo>
                <a:lnTo>
                  <a:pt x="0" y="14094"/>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8" name="object 4">
            <a:extLst>
              <a:ext uri="{FF2B5EF4-FFF2-40B4-BE49-F238E27FC236}">
                <a16:creationId xmlns="" xmlns:a16="http://schemas.microsoft.com/office/drawing/2014/main" id="{96789AA7-9596-4F83-89FD-AEC28EE179F1}"/>
              </a:ext>
            </a:extLst>
          </p:cNvPr>
          <p:cNvSpPr txBox="1"/>
          <p:nvPr/>
        </p:nvSpPr>
        <p:spPr>
          <a:xfrm>
            <a:off x="1023498" y="1627573"/>
            <a:ext cx="10145004" cy="1876473"/>
          </a:xfrm>
          <a:prstGeom prst="rect">
            <a:avLst/>
          </a:prstGeom>
        </p:spPr>
        <p:txBody>
          <a:bodyPr vert="horz" wrap="square" lIns="0" tIns="29525" rIns="0" bIns="0" rtlCol="0">
            <a:spAutoFit/>
          </a:bodyPr>
          <a:lstStyle/>
          <a:p>
            <a:pPr algn="just"/>
            <a:r>
              <a:rPr lang="fr-FR" sz="4800" b="1" dirty="0" smtClean="0">
                <a:latin typeface="Arial" panose="020B0604020202020204" pitchFamily="34" charset="0"/>
                <a:cs typeface="Arial" panose="020B0604020202020204" pitchFamily="34" charset="0"/>
              </a:rPr>
              <a:t>Faire </a:t>
            </a:r>
            <a:r>
              <a:rPr lang="fr-FR" sz="4800" b="1" dirty="0" smtClean="0">
                <a:latin typeface="Arial" panose="020B0604020202020204" pitchFamily="34" charset="0"/>
                <a:cs typeface="Arial" panose="020B0604020202020204" pitchFamily="34" charset="0"/>
              </a:rPr>
              <a:t>l’activité 3 à la page 43.</a:t>
            </a:r>
          </a:p>
          <a:p>
            <a:pPr algn="just"/>
            <a:r>
              <a:rPr lang="fr-FR" sz="3600" b="1" dirty="0" smtClean="0">
                <a:latin typeface="Arial" panose="020B0604020202020204" pitchFamily="34" charset="0"/>
                <a:cs typeface="Arial" panose="020B0604020202020204" pitchFamily="34" charset="0"/>
              </a:rPr>
              <a:t>Lisez </a:t>
            </a:r>
            <a:r>
              <a:rPr lang="fr-FR" sz="3600" b="1" dirty="0">
                <a:latin typeface="Arial" panose="020B0604020202020204" pitchFamily="34" charset="0"/>
                <a:cs typeface="Arial" panose="020B0604020202020204" pitchFamily="34" charset="0"/>
              </a:rPr>
              <a:t>le dialogue proposé et rapportez les </a:t>
            </a:r>
            <a:r>
              <a:rPr lang="fr-FR" sz="3600" b="1" dirty="0" smtClean="0">
                <a:latin typeface="Arial" panose="020B0604020202020204" pitchFamily="34" charset="0"/>
                <a:cs typeface="Arial" panose="020B0604020202020204" pitchFamily="34" charset="0"/>
              </a:rPr>
              <a:t>  répliques </a:t>
            </a:r>
            <a:r>
              <a:rPr lang="fr-FR" sz="3600" b="1" dirty="0">
                <a:latin typeface="Arial" panose="020B0604020202020204" pitchFamily="34" charset="0"/>
                <a:cs typeface="Arial" panose="020B0604020202020204" pitchFamily="34" charset="0"/>
              </a:rPr>
              <a:t>dans le style indirect.</a:t>
            </a:r>
            <a:endParaRPr lang="ru-RU" sz="8000" b="1" dirty="0">
              <a:latin typeface="Arial" panose="020B0604020202020204" pitchFamily="34" charset="0"/>
              <a:cs typeface="Arial" panose="020B0604020202020204" pitchFamily="34" charset="0"/>
            </a:endParaRPr>
          </a:p>
        </p:txBody>
      </p:sp>
      <p:pic>
        <p:nvPicPr>
          <p:cNvPr id="10" name="Picture 4" descr="FEMMES ACTIVES ET FOYER - Union Nationale : Les devoirs à la maison... sans  s'éner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868" y="3419317"/>
            <a:ext cx="2809031" cy="308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2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endParaRPr lang="ru-RU" dirty="0"/>
          </a:p>
        </p:txBody>
      </p:sp>
      <p:sp>
        <p:nvSpPr>
          <p:cNvPr id="15" name="Текст 14"/>
          <p:cNvSpPr>
            <a:spLocks noGrp="1"/>
          </p:cNvSpPr>
          <p:nvPr>
            <p:ph type="body"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258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0563" y="207932"/>
            <a:ext cx="4999831" cy="707886"/>
          </a:xfrm>
          <a:prstGeom prst="rect">
            <a:avLst/>
          </a:prstGeom>
          <a:solidFill>
            <a:schemeClr val="bg1"/>
          </a:solidFill>
        </p:spPr>
        <p:txBody>
          <a:bodyPr wrap="square" rtlCol="0">
            <a:spAutoFit/>
          </a:bodyPr>
          <a:lstStyle/>
          <a:p>
            <a:pPr algn="ctr"/>
            <a:r>
              <a:rPr lang="fr-FR" sz="4000" b="1" dirty="0" smtClean="0">
                <a:solidFill>
                  <a:srgbClr val="002060"/>
                </a:solidFill>
                <a:latin typeface="Arial" panose="020B0604020202020204" pitchFamily="34" charset="0"/>
                <a:cs typeface="Arial" panose="020B0604020202020204" pitchFamily="34" charset="0"/>
              </a:rPr>
              <a:t>Aujourd’hui </a:t>
            </a:r>
            <a:endParaRPr lang="ru-RU" sz="4000" b="1" dirty="0">
              <a:solidFill>
                <a:srgbClr val="002060"/>
              </a:solidFill>
              <a:latin typeface="Arial" panose="020B0604020202020204" pitchFamily="34" charset="0"/>
              <a:cs typeface="Arial" panose="020B0604020202020204" pitchFamily="34" charset="0"/>
            </a:endParaRPr>
          </a:p>
        </p:txBody>
      </p:sp>
      <p:sp>
        <p:nvSpPr>
          <p:cNvPr id="5" name="Прямоугольник 4"/>
          <p:cNvSpPr/>
          <p:nvPr/>
        </p:nvSpPr>
        <p:spPr>
          <a:xfrm>
            <a:off x="5205534" y="207932"/>
            <a:ext cx="5380216" cy="707886"/>
          </a:xfrm>
          <a:prstGeom prst="rect">
            <a:avLst/>
          </a:prstGeom>
          <a:solidFill>
            <a:schemeClr val="bg1"/>
          </a:solidFill>
        </p:spPr>
        <p:txBody>
          <a:bodyPr wrap="square">
            <a:spAutoFit/>
          </a:bodyPr>
          <a:lstStyle/>
          <a:p>
            <a:r>
              <a:rPr lang="fr-FR" sz="4000" b="1" dirty="0" smtClean="0">
                <a:solidFill>
                  <a:srgbClr val="002060"/>
                </a:solidFill>
                <a:latin typeface="Arial" panose="020B0604020202020204" pitchFamily="34" charset="0"/>
                <a:cs typeface="Arial" panose="020B0604020202020204" pitchFamily="34" charset="0"/>
              </a:rPr>
              <a:t>   avec vous on va ...</a:t>
            </a:r>
          </a:p>
        </p:txBody>
      </p:sp>
      <p:sp>
        <p:nvSpPr>
          <p:cNvPr id="9" name="Google Shape;956;p38"/>
          <p:cNvSpPr/>
          <p:nvPr/>
        </p:nvSpPr>
        <p:spPr>
          <a:xfrm rot="17495056">
            <a:off x="146039" y="741517"/>
            <a:ext cx="653353" cy="758250"/>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02722" y="1537756"/>
            <a:ext cx="11413558" cy="2554545"/>
          </a:xfrm>
          <a:prstGeom prst="rect">
            <a:avLst/>
          </a:prstGeom>
          <a:noFill/>
        </p:spPr>
        <p:txBody>
          <a:bodyPr wrap="square" rtlCol="0">
            <a:spAutoFit/>
          </a:bodyPr>
          <a:lstStyle/>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v</a:t>
            </a:r>
            <a:r>
              <a:rPr lang="fr-FR" sz="3200" b="1" dirty="0" smtClean="0">
                <a:solidFill>
                  <a:srgbClr val="7030A0"/>
                </a:solidFill>
                <a:latin typeface="Arial" panose="020B0604020202020204" pitchFamily="34" charset="0"/>
                <a:cs typeface="Arial" panose="020B0604020202020204" pitchFamily="34" charset="0"/>
              </a:rPr>
              <a:t>érifier votre devoir</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apprendre à rapporter un discours de quelqu’un</a:t>
            </a:r>
          </a:p>
          <a:p>
            <a:pPr marL="457200" indent="-457200">
              <a:buFont typeface="Wingdings" panose="05000000000000000000" pitchFamily="2" charset="2"/>
              <a:buChar char="ü"/>
            </a:pPr>
            <a:r>
              <a:rPr lang="fr-FR" sz="3200" b="1" dirty="0" smtClean="0">
                <a:solidFill>
                  <a:srgbClr val="7030A0"/>
                </a:solidFill>
                <a:latin typeface="Arial" panose="020B0604020202020204" pitchFamily="34" charset="0"/>
                <a:cs typeface="Arial" panose="020B0604020202020204" pitchFamily="34" charset="0"/>
              </a:rPr>
              <a:t>apprendre à rapporter les phrases affirmatives, interrogatives et négatives </a:t>
            </a:r>
          </a:p>
          <a:p>
            <a:pPr marL="457200" indent="-457200">
              <a:buFont typeface="Wingdings" panose="05000000000000000000" pitchFamily="2" charset="2"/>
              <a:buChar char="ü"/>
            </a:pPr>
            <a:r>
              <a:rPr lang="fr-FR" sz="3200" b="1" dirty="0">
                <a:solidFill>
                  <a:srgbClr val="7030A0"/>
                </a:solidFill>
                <a:latin typeface="Arial" panose="020B0604020202020204" pitchFamily="34" charset="0"/>
                <a:cs typeface="Arial" panose="020B0604020202020204" pitchFamily="34" charset="0"/>
              </a:rPr>
              <a:t>f</a:t>
            </a:r>
            <a:r>
              <a:rPr lang="fr-FR" sz="3200" b="1" dirty="0" smtClean="0">
                <a:solidFill>
                  <a:srgbClr val="7030A0"/>
                </a:solidFill>
                <a:latin typeface="Arial" panose="020B0604020202020204" pitchFamily="34" charset="0"/>
                <a:cs typeface="Arial" panose="020B0604020202020204" pitchFamily="34" charset="0"/>
              </a:rPr>
              <a:t>aire des activités </a:t>
            </a:r>
          </a:p>
        </p:txBody>
      </p:sp>
      <p:sp>
        <p:nvSpPr>
          <p:cNvPr id="12290" name="AutoShape 2" descr="Des chercheurs recommandent la vaccination contre la rougeole avant l'entrée  à l'école | Radio-Canad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Des chercheurs recommandent la vaccination contre la rougeole avant l'entrée  à l'école | Radio-Canada.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4" name="Picture 6" descr="Aux Etats-Unis, pas de vaccin, pas d'école"/>
          <p:cNvPicPr>
            <a:picLocks noChangeAspect="1" noChangeArrowheads="1"/>
          </p:cNvPicPr>
          <p:nvPr/>
        </p:nvPicPr>
        <p:blipFill>
          <a:blip r:embed="rId2"/>
          <a:srcRect/>
          <a:stretch>
            <a:fillRect/>
          </a:stretch>
        </p:blipFill>
        <p:spPr bwMode="auto">
          <a:xfrm>
            <a:off x="6909072" y="3368956"/>
            <a:ext cx="4638494" cy="3057970"/>
          </a:xfrm>
          <a:prstGeom prst="rect">
            <a:avLst/>
          </a:prstGeom>
          <a:noFill/>
        </p:spPr>
      </p:pic>
    </p:spTree>
    <p:extLst>
      <p:ext uri="{BB962C8B-B14F-4D97-AF65-F5344CB8AC3E}">
        <p14:creationId xmlns:p14="http://schemas.microsoft.com/office/powerpoint/2010/main" val="34851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8239" y="207905"/>
            <a:ext cx="4669673" cy="584775"/>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Vérification du devoir</a:t>
            </a:r>
            <a:endParaRPr lang="ru-RU" sz="3200" b="1" dirty="0">
              <a:solidFill>
                <a:srgbClr val="002060"/>
              </a:solidFill>
              <a:latin typeface="Arial" panose="020B0604020202020204" pitchFamily="34" charset="0"/>
              <a:cs typeface="Arial" panose="020B0604020202020204" pitchFamily="34" charset="0"/>
            </a:endParaRPr>
          </a:p>
        </p:txBody>
      </p:sp>
      <p:pic>
        <p:nvPicPr>
          <p:cNvPr id="8" name="Picture 1"/>
          <p:cNvPicPr>
            <a:picLocks noChangeAspect="1" noChangeArrowheads="1"/>
          </p:cNvPicPr>
          <p:nvPr/>
        </p:nvPicPr>
        <p:blipFill rotWithShape="1">
          <a:blip r:embed="rId2"/>
          <a:srcRect l="17971" t="14820" r="11550" b="22095"/>
          <a:stretch/>
        </p:blipFill>
        <p:spPr bwMode="auto">
          <a:xfrm>
            <a:off x="4511489" y="2022136"/>
            <a:ext cx="7205127" cy="4130757"/>
          </a:xfrm>
          <a:prstGeom prst="rect">
            <a:avLst/>
          </a:prstGeom>
          <a:noFill/>
          <a:ln w="9525">
            <a:noFill/>
            <a:miter lim="800000"/>
            <a:headEnd/>
            <a:tailEnd/>
          </a:ln>
          <a:effectLst/>
        </p:spPr>
      </p:pic>
      <p:sp>
        <p:nvSpPr>
          <p:cNvPr id="9" name="Прямоугольник 8"/>
          <p:cNvSpPr/>
          <p:nvPr/>
        </p:nvSpPr>
        <p:spPr>
          <a:xfrm>
            <a:off x="213360" y="1068029"/>
            <a:ext cx="11647714" cy="954107"/>
          </a:xfrm>
          <a:prstGeom prst="rect">
            <a:avLst/>
          </a:prstGeom>
        </p:spPr>
        <p:txBody>
          <a:bodyPr wrap="square">
            <a:spAutoFit/>
          </a:bodyPr>
          <a:lstStyle/>
          <a:p>
            <a:pPr marL="342900" indent="-342900" algn="just">
              <a:buFont typeface="+mj-lt"/>
              <a:buAutoNum type="arabicPeriod"/>
            </a:pPr>
            <a:r>
              <a:rPr lang="fr-FR" sz="2800" b="1" dirty="0" smtClean="0">
                <a:latin typeface="Arial" panose="020B0604020202020204" pitchFamily="34" charset="0"/>
                <a:cs typeface="Arial" panose="020B0604020202020204" pitchFamily="34" charset="0"/>
              </a:rPr>
              <a:t> Regardez la vidéo et dites combien de vaccins sont obligatoires jusqu’au 2 ans.</a:t>
            </a:r>
          </a:p>
        </p:txBody>
      </p:sp>
      <p:sp>
        <p:nvSpPr>
          <p:cNvPr id="10" name="TextBox 9"/>
          <p:cNvSpPr txBox="1"/>
          <p:nvPr/>
        </p:nvSpPr>
        <p:spPr>
          <a:xfrm>
            <a:off x="369583" y="2149019"/>
            <a:ext cx="3788228" cy="4493538"/>
          </a:xfrm>
          <a:prstGeom prst="rect">
            <a:avLst/>
          </a:prstGeom>
          <a:noFill/>
        </p:spPr>
        <p:txBody>
          <a:bodyPr wrap="square" rtlCol="0">
            <a:spAutoFit/>
          </a:bodyPr>
          <a:lstStyle/>
          <a:p>
            <a:pPr marL="342900" indent="-342900">
              <a:buAutoNum type="arabicPeriod"/>
            </a:pPr>
            <a:r>
              <a:rPr lang="fr-FR" sz="2600" b="1" dirty="0" smtClean="0">
                <a:solidFill>
                  <a:srgbClr val="002060"/>
                </a:solidFill>
                <a:latin typeface="Arial" pitchFamily="34" charset="0"/>
                <a:cs typeface="Arial" pitchFamily="34" charset="0"/>
              </a:rPr>
              <a:t>La diphtérie</a:t>
            </a:r>
          </a:p>
          <a:p>
            <a:pPr marL="342900" indent="-342900">
              <a:buAutoNum type="arabicPeriod"/>
            </a:pPr>
            <a:r>
              <a:rPr lang="fr-FR" sz="2600" b="1" dirty="0" smtClean="0">
                <a:solidFill>
                  <a:srgbClr val="002060"/>
                </a:solidFill>
                <a:latin typeface="Arial" pitchFamily="34" charset="0"/>
                <a:cs typeface="Arial" pitchFamily="34" charset="0"/>
              </a:rPr>
              <a:t>Le tétanos</a:t>
            </a:r>
          </a:p>
          <a:p>
            <a:pPr marL="342900" indent="-342900">
              <a:buAutoNum type="arabicPeriod"/>
            </a:pPr>
            <a:r>
              <a:rPr lang="fr-FR" sz="2600" b="1" dirty="0" smtClean="0">
                <a:solidFill>
                  <a:srgbClr val="002060"/>
                </a:solidFill>
                <a:latin typeface="Arial" pitchFamily="34" charset="0"/>
                <a:cs typeface="Arial" pitchFamily="34" charset="0"/>
              </a:rPr>
              <a:t>La poliomyélite</a:t>
            </a:r>
          </a:p>
          <a:p>
            <a:pPr marL="342900" indent="-342900">
              <a:buAutoNum type="arabicPeriod"/>
            </a:pPr>
            <a:r>
              <a:rPr lang="fr-FR" sz="2600" b="1" dirty="0" smtClean="0">
                <a:solidFill>
                  <a:srgbClr val="002060"/>
                </a:solidFill>
                <a:latin typeface="Arial" pitchFamily="34" charset="0"/>
                <a:cs typeface="Arial" pitchFamily="34" charset="0"/>
              </a:rPr>
              <a:t>La coqueluche</a:t>
            </a:r>
          </a:p>
          <a:p>
            <a:pPr marL="342900" indent="-342900">
              <a:buAutoNum type="arabicPeriod"/>
            </a:pPr>
            <a:r>
              <a:rPr lang="fr-FR" sz="2600" b="1" dirty="0" smtClean="0">
                <a:solidFill>
                  <a:srgbClr val="002060"/>
                </a:solidFill>
                <a:latin typeface="Arial" pitchFamily="34" charset="0"/>
                <a:cs typeface="Arial" pitchFamily="34" charset="0"/>
              </a:rPr>
              <a:t>L’hépatite B</a:t>
            </a:r>
          </a:p>
          <a:p>
            <a:pPr marL="342900" indent="-342900">
              <a:buAutoNum type="arabicPeriod"/>
            </a:pPr>
            <a:r>
              <a:rPr lang="fr-FR" sz="2600" b="1" dirty="0" smtClean="0">
                <a:solidFill>
                  <a:srgbClr val="002060"/>
                </a:solidFill>
                <a:latin typeface="Arial" pitchFamily="34" charset="0"/>
                <a:cs typeface="Arial" pitchFamily="34" charset="0"/>
              </a:rPr>
              <a:t>La rougéole</a:t>
            </a:r>
          </a:p>
          <a:p>
            <a:pPr marL="342900" indent="-342900">
              <a:buAutoNum type="arabicPeriod"/>
            </a:pPr>
            <a:r>
              <a:rPr lang="fr-FR" sz="2600" b="1" dirty="0" smtClean="0">
                <a:solidFill>
                  <a:srgbClr val="002060"/>
                </a:solidFill>
                <a:latin typeface="Arial" pitchFamily="34" charset="0"/>
                <a:cs typeface="Arial" pitchFamily="34" charset="0"/>
              </a:rPr>
              <a:t>Les oreillons</a:t>
            </a:r>
          </a:p>
          <a:p>
            <a:pPr marL="342900" indent="-342900">
              <a:buAutoNum type="arabicPeriod"/>
            </a:pPr>
            <a:r>
              <a:rPr lang="fr-FR" sz="2600" b="1" dirty="0" smtClean="0">
                <a:solidFill>
                  <a:srgbClr val="002060"/>
                </a:solidFill>
                <a:latin typeface="Arial" pitchFamily="34" charset="0"/>
                <a:cs typeface="Arial" pitchFamily="34" charset="0"/>
              </a:rPr>
              <a:t>La rubéole</a:t>
            </a:r>
          </a:p>
          <a:p>
            <a:pPr marL="342900" indent="-342900">
              <a:buAutoNum type="arabicPeriod"/>
            </a:pPr>
            <a:r>
              <a:rPr lang="fr-FR" sz="2600" b="1" dirty="0" smtClean="0">
                <a:solidFill>
                  <a:srgbClr val="002060"/>
                </a:solidFill>
                <a:latin typeface="Arial" pitchFamily="34" charset="0"/>
                <a:cs typeface="Arial" pitchFamily="34" charset="0"/>
              </a:rPr>
              <a:t>La bactérie</a:t>
            </a:r>
          </a:p>
          <a:p>
            <a:pPr marL="342900" indent="-342900">
              <a:buAutoNum type="arabicPeriod"/>
            </a:pPr>
            <a:r>
              <a:rPr lang="fr-FR" sz="2600" b="1" dirty="0" smtClean="0">
                <a:solidFill>
                  <a:srgbClr val="002060"/>
                </a:solidFill>
                <a:latin typeface="Arial" pitchFamily="34" charset="0"/>
                <a:cs typeface="Arial" pitchFamily="34" charset="0"/>
              </a:rPr>
              <a:t>Le pneumocoque</a:t>
            </a:r>
          </a:p>
          <a:p>
            <a:pPr marL="342900" indent="-342900">
              <a:buAutoNum type="arabicPeriod"/>
            </a:pPr>
            <a:r>
              <a:rPr lang="fr-FR" sz="2600" b="1" dirty="0" smtClean="0">
                <a:solidFill>
                  <a:srgbClr val="002060"/>
                </a:solidFill>
                <a:latin typeface="Arial" pitchFamily="34" charset="0"/>
                <a:cs typeface="Arial" pitchFamily="34" charset="0"/>
              </a:rPr>
              <a:t>Le Meningocoque C</a:t>
            </a:r>
          </a:p>
        </p:txBody>
      </p:sp>
    </p:spTree>
    <p:extLst>
      <p:ext uri="{BB962C8B-B14F-4D97-AF65-F5344CB8AC3E}">
        <p14:creationId xmlns:p14="http://schemas.microsoft.com/office/powerpoint/2010/main" val="1147959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7074" y="104501"/>
            <a:ext cx="6792686" cy="1200329"/>
          </a:xfrm>
          <a:prstGeom prst="rect">
            <a:avLst/>
          </a:prstGeom>
          <a:solidFill>
            <a:schemeClr val="bg1"/>
          </a:solidFill>
        </p:spPr>
        <p:txBody>
          <a:bodyPr wrap="square" rtlCol="0">
            <a:spAutoFit/>
          </a:bodyPr>
          <a:lstStyle/>
          <a:p>
            <a:pPr algn="ctr"/>
            <a:r>
              <a:rPr lang="fr-FR" sz="3600" b="1" dirty="0" smtClean="0">
                <a:solidFill>
                  <a:srgbClr val="002060"/>
                </a:solidFill>
                <a:latin typeface="Arial" panose="020B0604020202020204" pitchFamily="34" charset="0"/>
                <a:cs typeface="Arial" panose="020B0604020202020204" pitchFamily="34" charset="0"/>
              </a:rPr>
              <a:t>Comment rapporter des paroles en français</a:t>
            </a:r>
            <a:endParaRPr lang="ru-RU" sz="3600" b="1" dirty="0">
              <a:solidFill>
                <a:srgbClr val="002060"/>
              </a:solidFill>
              <a:latin typeface="Arial" panose="020B0604020202020204" pitchFamily="34" charset="0"/>
              <a:cs typeface="Arial" panose="020B0604020202020204" pitchFamily="34" charset="0"/>
            </a:endParaRPr>
          </a:p>
        </p:txBody>
      </p:sp>
      <p:pic>
        <p:nvPicPr>
          <p:cNvPr id="10242" name="Picture 2" descr="Comment passer d'un discours direct au discours indirect ?"/>
          <p:cNvPicPr>
            <a:picLocks noChangeAspect="1" noChangeArrowheads="1"/>
          </p:cNvPicPr>
          <p:nvPr/>
        </p:nvPicPr>
        <p:blipFill>
          <a:blip r:embed="rId2">
            <a:lum contrast="10000"/>
          </a:blip>
          <a:srcRect/>
          <a:stretch>
            <a:fillRect/>
          </a:stretch>
        </p:blipFill>
        <p:spPr bwMode="auto">
          <a:xfrm>
            <a:off x="1396546" y="1342072"/>
            <a:ext cx="9471751" cy="5212823"/>
          </a:xfrm>
          <a:prstGeom prst="rect">
            <a:avLst/>
          </a:prstGeom>
          <a:noFill/>
        </p:spPr>
      </p:pic>
    </p:spTree>
    <p:extLst>
      <p:ext uri="{BB962C8B-B14F-4D97-AF65-F5344CB8AC3E}">
        <p14:creationId xmlns:p14="http://schemas.microsoft.com/office/powerpoint/2010/main" val="1119362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780" y="103987"/>
            <a:ext cx="8101311" cy="1077218"/>
          </a:xfrm>
          <a:prstGeom prst="rect">
            <a:avLst/>
          </a:prstGeom>
          <a:solidFill>
            <a:schemeClr val="bg1"/>
          </a:solidFill>
          <a:ln>
            <a:solidFill>
              <a:srgbClr val="002060"/>
            </a:solidFill>
          </a:ln>
        </p:spPr>
        <p:txBody>
          <a:bodyPr wrap="square" rtlCol="0">
            <a:spAutoFit/>
          </a:bodyPr>
          <a:lstStyle/>
          <a:p>
            <a:pPr algn="ctr"/>
            <a:r>
              <a:rPr lang="fr-FR" sz="3200" b="1" dirty="0" smtClean="0">
                <a:solidFill>
                  <a:srgbClr val="002060"/>
                </a:solidFill>
                <a:latin typeface="Arial" panose="020B0604020202020204" pitchFamily="34" charset="0"/>
                <a:cs typeface="Arial" panose="020B0604020202020204" pitchFamily="34" charset="0"/>
              </a:rPr>
              <a:t>Qu’est ce que c’est que un discours direct et indirect?</a:t>
            </a:r>
            <a:endParaRPr lang="ru-RU" sz="3200" b="1" dirty="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l="14539" t="32158" r="37954" b="13214"/>
          <a:stretch>
            <a:fillRect/>
          </a:stretch>
        </p:blipFill>
        <p:spPr bwMode="auto">
          <a:xfrm>
            <a:off x="1593668" y="1149530"/>
            <a:ext cx="8739051" cy="5649769"/>
          </a:xfrm>
          <a:prstGeom prst="rect">
            <a:avLst/>
          </a:prstGeom>
          <a:noFill/>
          <a:ln w="9525">
            <a:noFill/>
            <a:miter lim="800000"/>
            <a:headEnd/>
            <a:tailEnd/>
          </a:ln>
          <a:effectLst/>
        </p:spPr>
      </p:pic>
    </p:spTree>
    <p:extLst>
      <p:ext uri="{BB962C8B-B14F-4D97-AF65-F5344CB8AC3E}">
        <p14:creationId xmlns:p14="http://schemas.microsoft.com/office/powerpoint/2010/main" val="171116860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753" y="3004127"/>
            <a:ext cx="6544491" cy="1754326"/>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 discours indirect</a:t>
            </a:r>
          </a:p>
          <a:p>
            <a:pPr algn="ctr"/>
            <a:r>
              <a:rPr lang="fr-FR" sz="3600" b="1" dirty="0">
                <a:solidFill>
                  <a:srgbClr val="002060"/>
                </a:solidFill>
                <a:latin typeface="Comic Sans MS" pitchFamily="66" charset="0"/>
                <a:cs typeface="Arial" panose="020B0604020202020204" pitchFamily="34" charset="0"/>
              </a:rPr>
              <a:t>e</a:t>
            </a:r>
            <a:r>
              <a:rPr lang="fr-FR" sz="3600" b="1" dirty="0" smtClean="0">
                <a:solidFill>
                  <a:srgbClr val="002060"/>
                </a:solidFill>
                <a:latin typeface="Comic Sans MS" pitchFamily="66" charset="0"/>
                <a:cs typeface="Arial" panose="020B0604020202020204" pitchFamily="34" charset="0"/>
              </a:rPr>
              <a:t>ntraîne de nombreux changements</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2" name="Стрелка углом 1"/>
          <p:cNvSpPr/>
          <p:nvPr/>
        </p:nvSpPr>
        <p:spPr>
          <a:xfrm flipH="1">
            <a:off x="2743753" y="2048163"/>
            <a:ext cx="2119192" cy="852054"/>
          </a:xfrm>
          <a:prstGeom prst="bentArrow">
            <a:avLst>
              <a:gd name="adj1" fmla="val 10075"/>
              <a:gd name="adj2" fmla="val 20523"/>
              <a:gd name="adj3" fmla="val 50000"/>
              <a:gd name="adj4"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Стрелка углом 6"/>
          <p:cNvSpPr/>
          <p:nvPr/>
        </p:nvSpPr>
        <p:spPr>
          <a:xfrm>
            <a:off x="7320897" y="2109925"/>
            <a:ext cx="1967347" cy="790292"/>
          </a:xfrm>
          <a:prstGeom prst="bentArrow">
            <a:avLst>
              <a:gd name="adj1" fmla="val 10075"/>
              <a:gd name="adj2" fmla="val 20523"/>
              <a:gd name="adj3" fmla="val 50000"/>
              <a:gd name="adj4"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Стрелка углом 7"/>
          <p:cNvSpPr/>
          <p:nvPr/>
        </p:nvSpPr>
        <p:spPr>
          <a:xfrm flipH="1" flipV="1">
            <a:off x="3034144" y="4758453"/>
            <a:ext cx="1911926" cy="894202"/>
          </a:xfrm>
          <a:prstGeom prst="bentArrow">
            <a:avLst>
              <a:gd name="adj1" fmla="val 10075"/>
              <a:gd name="adj2" fmla="val 20523"/>
              <a:gd name="adj3" fmla="val 50000"/>
              <a:gd name="adj4"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трелка углом 8"/>
          <p:cNvSpPr/>
          <p:nvPr/>
        </p:nvSpPr>
        <p:spPr>
          <a:xfrm flipV="1">
            <a:off x="7092296" y="4737088"/>
            <a:ext cx="1967348" cy="894202"/>
          </a:xfrm>
          <a:prstGeom prst="bentArrow">
            <a:avLst>
              <a:gd name="adj1" fmla="val 10075"/>
              <a:gd name="adj2" fmla="val 20523"/>
              <a:gd name="adj3" fmla="val 50000"/>
              <a:gd name="adj4"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TextBox 3"/>
          <p:cNvSpPr txBox="1"/>
          <p:nvPr/>
        </p:nvSpPr>
        <p:spPr>
          <a:xfrm>
            <a:off x="9059644" y="1371600"/>
            <a:ext cx="2785992" cy="1077218"/>
          </a:xfrm>
          <a:prstGeom prst="rect">
            <a:avLst/>
          </a:prstGeom>
          <a:noFill/>
        </p:spPr>
        <p:txBody>
          <a:bodyPr wrap="square" rtlCol="0">
            <a:spAutoFit/>
          </a:bodyPr>
          <a:lstStyle/>
          <a:p>
            <a:pPr algn="ctr"/>
            <a:r>
              <a:rPr lang="fr-FR" sz="3200" b="1" dirty="0" smtClean="0">
                <a:solidFill>
                  <a:srgbClr val="F33D68"/>
                </a:solidFill>
                <a:latin typeface="Comic Sans MS" panose="030F0702030302020204" pitchFamily="66" charset="0"/>
              </a:rPr>
              <a:t>verbes de parole</a:t>
            </a:r>
            <a:endParaRPr lang="ru-RU" sz="3200" b="1" dirty="0">
              <a:solidFill>
                <a:srgbClr val="F33D68"/>
              </a:solidFill>
              <a:latin typeface="Comic Sans MS" panose="030F0702030302020204" pitchFamily="66" charset="0"/>
            </a:endParaRPr>
          </a:p>
        </p:txBody>
      </p:sp>
      <p:sp>
        <p:nvSpPr>
          <p:cNvPr id="11" name="TextBox 10"/>
          <p:cNvSpPr txBox="1"/>
          <p:nvPr/>
        </p:nvSpPr>
        <p:spPr>
          <a:xfrm>
            <a:off x="9059644" y="5184189"/>
            <a:ext cx="2785992" cy="1077218"/>
          </a:xfrm>
          <a:prstGeom prst="rect">
            <a:avLst/>
          </a:prstGeom>
          <a:noFill/>
        </p:spPr>
        <p:txBody>
          <a:bodyPr wrap="square" rtlCol="0">
            <a:spAutoFit/>
          </a:bodyPr>
          <a:lstStyle/>
          <a:p>
            <a:pPr algn="ctr"/>
            <a:r>
              <a:rPr lang="fr-FR" sz="3200" b="1" dirty="0" smtClean="0">
                <a:solidFill>
                  <a:srgbClr val="F33D68"/>
                </a:solidFill>
                <a:latin typeface="Comic Sans MS" panose="030F0702030302020204" pitchFamily="66" charset="0"/>
              </a:rPr>
              <a:t>repères temporels</a:t>
            </a:r>
            <a:endParaRPr lang="ru-RU" sz="3200" b="1" dirty="0">
              <a:solidFill>
                <a:srgbClr val="F33D68"/>
              </a:solidFill>
              <a:latin typeface="Comic Sans MS" panose="030F0702030302020204" pitchFamily="66" charset="0"/>
            </a:endParaRPr>
          </a:p>
        </p:txBody>
      </p:sp>
      <p:sp>
        <p:nvSpPr>
          <p:cNvPr id="13" name="TextBox 12"/>
          <p:cNvSpPr txBox="1"/>
          <p:nvPr/>
        </p:nvSpPr>
        <p:spPr>
          <a:xfrm>
            <a:off x="186361" y="1371600"/>
            <a:ext cx="2785992" cy="1077218"/>
          </a:xfrm>
          <a:prstGeom prst="rect">
            <a:avLst/>
          </a:prstGeom>
          <a:noFill/>
        </p:spPr>
        <p:txBody>
          <a:bodyPr wrap="square" rtlCol="0">
            <a:spAutoFit/>
          </a:bodyPr>
          <a:lstStyle/>
          <a:p>
            <a:pPr algn="ctr"/>
            <a:r>
              <a:rPr lang="fr-FR" sz="3200" b="1" dirty="0" smtClean="0">
                <a:solidFill>
                  <a:srgbClr val="F33D68"/>
                </a:solidFill>
                <a:latin typeface="Comic Sans MS" panose="030F0702030302020204" pitchFamily="66" charset="0"/>
              </a:rPr>
              <a:t>construction de phrase</a:t>
            </a:r>
            <a:endParaRPr lang="ru-RU" sz="3200" b="1" dirty="0">
              <a:solidFill>
                <a:srgbClr val="F33D68"/>
              </a:solidFill>
              <a:latin typeface="Comic Sans MS" panose="030F0702030302020204" pitchFamily="66" charset="0"/>
            </a:endParaRPr>
          </a:p>
        </p:txBody>
      </p:sp>
      <p:sp>
        <p:nvSpPr>
          <p:cNvPr id="14" name="TextBox 13"/>
          <p:cNvSpPr txBox="1"/>
          <p:nvPr/>
        </p:nvSpPr>
        <p:spPr>
          <a:xfrm>
            <a:off x="331218" y="5092681"/>
            <a:ext cx="2785992" cy="584775"/>
          </a:xfrm>
          <a:prstGeom prst="rect">
            <a:avLst/>
          </a:prstGeom>
          <a:noFill/>
        </p:spPr>
        <p:txBody>
          <a:bodyPr wrap="square" rtlCol="0">
            <a:spAutoFit/>
          </a:bodyPr>
          <a:lstStyle/>
          <a:p>
            <a:pPr algn="ctr"/>
            <a:r>
              <a:rPr lang="fr-FR" sz="3200" b="1" dirty="0" smtClean="0">
                <a:solidFill>
                  <a:srgbClr val="F33D68"/>
                </a:solidFill>
                <a:latin typeface="Comic Sans MS" panose="030F0702030302020204" pitchFamily="66" charset="0"/>
              </a:rPr>
              <a:t>pronoms</a:t>
            </a:r>
            <a:endParaRPr lang="ru-RU" sz="3200" b="1" dirty="0">
              <a:solidFill>
                <a:srgbClr val="F33D68"/>
              </a:solidFill>
              <a:latin typeface="Comic Sans MS" panose="030F0702030302020204" pitchFamily="66" charset="0"/>
            </a:endParaRPr>
          </a:p>
        </p:txBody>
      </p:sp>
    </p:spTree>
    <p:extLst>
      <p:ext uri="{BB962C8B-B14F-4D97-AF65-F5344CB8AC3E}">
        <p14:creationId xmlns:p14="http://schemas.microsoft.com/office/powerpoint/2010/main" val="1257176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2389" y="196533"/>
            <a:ext cx="6544491" cy="646331"/>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La construction des phrases</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782389" y="976915"/>
            <a:ext cx="6544491" cy="1077218"/>
          </a:xfrm>
          <a:prstGeom prst="rect">
            <a:avLst/>
          </a:prstGeom>
          <a:solidFill>
            <a:schemeClr val="bg1"/>
          </a:solidFill>
        </p:spPr>
        <p:txBody>
          <a:bodyPr wrap="square" rtlCol="0">
            <a:spAutoFit/>
          </a:bodyPr>
          <a:lstStyle/>
          <a:p>
            <a:pPr algn="ctr"/>
            <a:r>
              <a:rPr lang="fr-FR" sz="3200" b="1" dirty="0" smtClean="0">
                <a:solidFill>
                  <a:srgbClr val="002060"/>
                </a:solidFill>
                <a:latin typeface="Comic Sans MS" pitchFamily="66" charset="0"/>
                <a:cs typeface="Arial" panose="020B0604020202020204" pitchFamily="34" charset="0"/>
              </a:rPr>
              <a:t>Les paroles rapportées dépendent d’un verbe de parole</a:t>
            </a:r>
            <a:endParaRPr lang="ru-RU" sz="3200" b="1" dirty="0">
              <a:solidFill>
                <a:srgbClr val="002060"/>
              </a:solidFill>
              <a:latin typeface="Comic Sans MS" pitchFamily="66" charset="0"/>
              <a:cs typeface="Arial" panose="020B0604020202020204" pitchFamily="34" charset="0"/>
            </a:endParaRPr>
          </a:p>
        </p:txBody>
      </p:sp>
      <p:sp>
        <p:nvSpPr>
          <p:cNvPr id="8" name="TextBox 7"/>
          <p:cNvSpPr txBox="1"/>
          <p:nvPr/>
        </p:nvSpPr>
        <p:spPr>
          <a:xfrm>
            <a:off x="191589" y="2215860"/>
            <a:ext cx="7726284" cy="1077218"/>
          </a:xfrm>
          <a:prstGeom prst="rect">
            <a:avLst/>
          </a:prstGeom>
          <a:solidFill>
            <a:schemeClr val="bg1"/>
          </a:solidFill>
        </p:spPr>
        <p:txBody>
          <a:bodyPr wrap="square" rtlCol="0">
            <a:spAutoFit/>
          </a:bodyPr>
          <a:lstStyle/>
          <a:p>
            <a:pPr algn="ctr"/>
            <a:r>
              <a:rPr lang="fr-FR" sz="3200" b="1" dirty="0">
                <a:solidFill>
                  <a:srgbClr val="0070C0"/>
                </a:solidFill>
                <a:latin typeface="Comic Sans MS" pitchFamily="66" charset="0"/>
                <a:cs typeface="Arial" panose="020B0604020202020204" pitchFamily="34" charset="0"/>
              </a:rPr>
              <a:t>e</a:t>
            </a:r>
            <a:r>
              <a:rPr lang="fr-FR" sz="3200" b="1" dirty="0" smtClean="0">
                <a:solidFill>
                  <a:srgbClr val="0070C0"/>
                </a:solidFill>
                <a:latin typeface="Comic Sans MS" pitchFamily="66" charset="0"/>
                <a:cs typeface="Arial" panose="020B0604020202020204" pitchFamily="34" charset="0"/>
              </a:rPr>
              <a:t>lles peuvent être introduites par Si:</a:t>
            </a:r>
          </a:p>
          <a:p>
            <a:pPr algn="ctr"/>
            <a:r>
              <a:rPr lang="fr-FR" sz="3200" b="1" dirty="0" smtClean="0">
                <a:latin typeface="Comic Sans MS" pitchFamily="66" charset="0"/>
                <a:cs typeface="Arial" panose="020B0604020202020204" pitchFamily="34" charset="0"/>
              </a:rPr>
              <a:t>Elle lui demande s’il vient.</a:t>
            </a:r>
            <a:endParaRPr lang="ru-RU" sz="3200" b="1" dirty="0">
              <a:latin typeface="Comic Sans MS" pitchFamily="66" charset="0"/>
              <a:cs typeface="Arial" panose="020B0604020202020204" pitchFamily="34" charset="0"/>
            </a:endParaRPr>
          </a:p>
        </p:txBody>
      </p:sp>
      <p:sp>
        <p:nvSpPr>
          <p:cNvPr id="9" name="TextBox 8"/>
          <p:cNvSpPr txBox="1"/>
          <p:nvPr/>
        </p:nvSpPr>
        <p:spPr>
          <a:xfrm>
            <a:off x="7917873" y="5038494"/>
            <a:ext cx="3932722" cy="1077218"/>
          </a:xfrm>
          <a:prstGeom prst="rect">
            <a:avLst/>
          </a:prstGeom>
          <a:solidFill>
            <a:schemeClr val="bg1"/>
          </a:solidFill>
        </p:spPr>
        <p:txBody>
          <a:bodyPr wrap="square" rtlCol="0">
            <a:spAutoFit/>
          </a:bodyPr>
          <a:lstStyle/>
          <a:p>
            <a:pPr algn="ctr"/>
            <a:r>
              <a:rPr lang="fr-FR" sz="3200" b="1" dirty="0" smtClean="0">
                <a:solidFill>
                  <a:srgbClr val="0070C0"/>
                </a:solidFill>
                <a:latin typeface="Comic Sans MS" pitchFamily="66" charset="0"/>
                <a:cs typeface="Arial" panose="020B0604020202020204" pitchFamily="34" charset="0"/>
              </a:rPr>
              <a:t>Ponctuation déclarative: </a:t>
            </a:r>
          </a:p>
        </p:txBody>
      </p:sp>
      <p:sp>
        <p:nvSpPr>
          <p:cNvPr id="11" name="TextBox 10"/>
          <p:cNvSpPr txBox="1"/>
          <p:nvPr/>
        </p:nvSpPr>
        <p:spPr>
          <a:xfrm>
            <a:off x="0" y="4949530"/>
            <a:ext cx="6544491" cy="1077218"/>
          </a:xfrm>
          <a:prstGeom prst="rect">
            <a:avLst/>
          </a:prstGeom>
          <a:solidFill>
            <a:schemeClr val="bg1"/>
          </a:solidFill>
        </p:spPr>
        <p:txBody>
          <a:bodyPr wrap="square" rtlCol="0">
            <a:spAutoFit/>
          </a:bodyPr>
          <a:lstStyle/>
          <a:p>
            <a:pPr algn="ctr"/>
            <a:r>
              <a:rPr lang="fr-FR" sz="3200" b="1" dirty="0">
                <a:solidFill>
                  <a:srgbClr val="0070C0"/>
                </a:solidFill>
                <a:latin typeface="Comic Sans MS" pitchFamily="66" charset="0"/>
                <a:cs typeface="Arial" panose="020B0604020202020204" pitchFamily="34" charset="0"/>
              </a:rPr>
              <a:t>p</a:t>
            </a:r>
            <a:r>
              <a:rPr lang="fr-FR" sz="3200" b="1" dirty="0" smtClean="0">
                <a:solidFill>
                  <a:srgbClr val="0070C0"/>
                </a:solidFill>
                <a:latin typeface="Comic Sans MS" pitchFamily="66" charset="0"/>
                <a:cs typeface="Arial" panose="020B0604020202020204" pitchFamily="34" charset="0"/>
              </a:rPr>
              <a:t>ar Que dans les autres cas:</a:t>
            </a:r>
          </a:p>
          <a:p>
            <a:pPr algn="ctr"/>
            <a:r>
              <a:rPr lang="fr-FR" sz="3200" b="1" dirty="0" smtClean="0">
                <a:latin typeface="Comic Sans MS" pitchFamily="66" charset="0"/>
                <a:cs typeface="Arial" panose="020B0604020202020204" pitchFamily="34" charset="0"/>
              </a:rPr>
              <a:t>Elle répond qu’il viendra.</a:t>
            </a:r>
            <a:endParaRPr lang="ru-RU" sz="3200" b="1" dirty="0">
              <a:latin typeface="Comic Sans MS" pitchFamily="66" charset="0"/>
              <a:cs typeface="Arial" panose="020B0604020202020204" pitchFamily="34" charset="0"/>
            </a:endParaRPr>
          </a:p>
        </p:txBody>
      </p:sp>
      <p:pic>
        <p:nvPicPr>
          <p:cNvPr id="1026" name="Picture 2" descr="Utilisez-le Dans Toutes Vos Conceptions. Icône De Point D'exclamation De  Style De Ligne Mince, Signe D'attention, Bouton D'attention En Forme De  Triangle. Illustration Vectorielle Un élément Graphique Pour La Conception D'internet  Su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88" r="2403"/>
          <a:stretch/>
        </p:blipFill>
        <p:spPr bwMode="auto">
          <a:xfrm>
            <a:off x="6544491" y="5205310"/>
            <a:ext cx="1714788" cy="16184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33004" y="3706871"/>
            <a:ext cx="6392092" cy="1077218"/>
          </a:xfrm>
          <a:prstGeom prst="rect">
            <a:avLst/>
          </a:prstGeom>
          <a:solidFill>
            <a:schemeClr val="bg1"/>
          </a:solidFill>
        </p:spPr>
        <p:txBody>
          <a:bodyPr wrap="square" rtlCol="0">
            <a:spAutoFit/>
          </a:bodyPr>
          <a:lstStyle/>
          <a:p>
            <a:pPr algn="ctr"/>
            <a:r>
              <a:rPr lang="fr-FR" sz="3200" b="1" dirty="0" smtClean="0">
                <a:solidFill>
                  <a:srgbClr val="0070C0"/>
                </a:solidFill>
                <a:latin typeface="Comic Sans MS" pitchFamily="66" charset="0"/>
                <a:cs typeface="Arial" panose="020B0604020202020204" pitchFamily="34" charset="0"/>
              </a:rPr>
              <a:t>par De:</a:t>
            </a:r>
          </a:p>
          <a:p>
            <a:pPr algn="ctr"/>
            <a:r>
              <a:rPr lang="fr-FR" sz="3200" b="1" dirty="0" smtClean="0">
                <a:latin typeface="Comic Sans MS" pitchFamily="66" charset="0"/>
                <a:cs typeface="Arial" panose="020B0604020202020204" pitchFamily="34" charset="0"/>
              </a:rPr>
              <a:t>Elle lui demande de venir.</a:t>
            </a:r>
            <a:endParaRPr lang="ru-RU" sz="3200" b="1" dirty="0">
              <a:latin typeface="Comic Sans MS" pitchFamily="66" charset="0"/>
              <a:cs typeface="Arial" panose="020B0604020202020204" pitchFamily="34" charset="0"/>
            </a:endParaRPr>
          </a:p>
        </p:txBody>
      </p:sp>
      <p:pic>
        <p:nvPicPr>
          <p:cNvPr id="1028" name="Picture 4" descr="La leçon significative du point noir sur la feuille."/>
          <p:cNvPicPr>
            <a:picLocks noChangeAspect="1" noChangeArrowheads="1"/>
          </p:cNvPicPr>
          <p:nvPr/>
        </p:nvPicPr>
        <p:blipFill rotWithShape="1">
          <a:blip r:embed="rId3">
            <a:extLst>
              <a:ext uri="{28A0092B-C50C-407E-A947-70E740481C1C}">
                <a14:useLocalDpi xmlns:a14="http://schemas.microsoft.com/office/drawing/2010/main" val="0"/>
              </a:ext>
            </a:extLst>
          </a:blip>
          <a:srcRect l="42316" t="36261" r="36535" b="43982"/>
          <a:stretch/>
        </p:blipFill>
        <p:spPr bwMode="auto">
          <a:xfrm>
            <a:off x="11090621" y="5251197"/>
            <a:ext cx="1012173" cy="97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306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552815"/>
            <a:ext cx="8100753" cy="1754326"/>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Les verbes de parole rendent compte de la façon dont la parole a été prononcée:</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rot="20852690">
            <a:off x="837475" y="2809654"/>
            <a:ext cx="2265219" cy="707886"/>
          </a:xfrm>
          <a:prstGeom prst="rect">
            <a:avLst/>
          </a:prstGeom>
          <a:solidFill>
            <a:schemeClr val="bg1"/>
          </a:solidFill>
        </p:spPr>
        <p:txBody>
          <a:bodyPr wrap="square" rtlCol="0">
            <a:spAutoFit/>
          </a:bodyPr>
          <a:lstStyle/>
          <a:p>
            <a:pPr algn="ctr"/>
            <a:r>
              <a:rPr lang="fr-FR" sz="4000" b="1" dirty="0" smtClean="0">
                <a:solidFill>
                  <a:srgbClr val="0070C0"/>
                </a:solidFill>
                <a:latin typeface="Comic Sans MS" pitchFamily="66" charset="0"/>
                <a:cs typeface="Arial" panose="020B0604020202020204" pitchFamily="34" charset="0"/>
              </a:rPr>
              <a:t>dire</a:t>
            </a:r>
            <a:endParaRPr lang="ru-RU" sz="4000" b="1" dirty="0">
              <a:solidFill>
                <a:srgbClr val="0070C0"/>
              </a:solidFill>
              <a:latin typeface="Comic Sans MS" pitchFamily="66" charset="0"/>
              <a:cs typeface="Arial" panose="020B0604020202020204" pitchFamily="34" charset="0"/>
            </a:endParaRPr>
          </a:p>
        </p:txBody>
      </p:sp>
      <p:sp>
        <p:nvSpPr>
          <p:cNvPr id="8" name="TextBox 7"/>
          <p:cNvSpPr txBox="1"/>
          <p:nvPr/>
        </p:nvSpPr>
        <p:spPr>
          <a:xfrm rot="21386535">
            <a:off x="3236656" y="3371824"/>
            <a:ext cx="2754498" cy="707886"/>
          </a:xfrm>
          <a:prstGeom prst="rect">
            <a:avLst/>
          </a:prstGeom>
          <a:solidFill>
            <a:schemeClr val="bg1"/>
          </a:solidFill>
        </p:spPr>
        <p:txBody>
          <a:bodyPr wrap="square" rtlCol="0">
            <a:spAutoFit/>
          </a:bodyPr>
          <a:lstStyle/>
          <a:p>
            <a:pPr algn="ctr"/>
            <a:r>
              <a:rPr lang="fr-FR" sz="4000" b="1" dirty="0" smtClean="0">
                <a:solidFill>
                  <a:schemeClr val="accent2"/>
                </a:solidFill>
                <a:latin typeface="Comic Sans MS" pitchFamily="66" charset="0"/>
                <a:cs typeface="Arial" panose="020B0604020202020204" pitchFamily="34" charset="0"/>
              </a:rPr>
              <a:t>demander</a:t>
            </a:r>
            <a:endParaRPr lang="ru-RU" sz="4000" b="1" dirty="0">
              <a:solidFill>
                <a:schemeClr val="accent2"/>
              </a:solidFill>
              <a:latin typeface="Comic Sans MS" pitchFamily="66" charset="0"/>
              <a:cs typeface="Arial" panose="020B0604020202020204" pitchFamily="34" charset="0"/>
            </a:endParaRPr>
          </a:p>
        </p:txBody>
      </p:sp>
      <p:sp>
        <p:nvSpPr>
          <p:cNvPr id="9" name="TextBox 8"/>
          <p:cNvSpPr txBox="1"/>
          <p:nvPr/>
        </p:nvSpPr>
        <p:spPr>
          <a:xfrm rot="21033020">
            <a:off x="810490" y="4682401"/>
            <a:ext cx="2493818" cy="707886"/>
          </a:xfrm>
          <a:prstGeom prst="rect">
            <a:avLst/>
          </a:prstGeom>
          <a:solidFill>
            <a:schemeClr val="bg1"/>
          </a:solidFill>
        </p:spPr>
        <p:txBody>
          <a:bodyPr wrap="square" rtlCol="0">
            <a:spAutoFit/>
          </a:bodyPr>
          <a:lstStyle/>
          <a:p>
            <a:pPr algn="ctr"/>
            <a:r>
              <a:rPr lang="fr-FR" sz="4000" b="1" dirty="0" smtClean="0">
                <a:solidFill>
                  <a:srgbClr val="F33D68"/>
                </a:solidFill>
                <a:latin typeface="Comic Sans MS" pitchFamily="66" charset="0"/>
                <a:cs typeface="Arial" panose="020B0604020202020204" pitchFamily="34" charset="0"/>
              </a:rPr>
              <a:t>crier</a:t>
            </a:r>
            <a:endParaRPr lang="ru-RU" sz="4000" b="1" dirty="0">
              <a:solidFill>
                <a:srgbClr val="F33D68"/>
              </a:solidFill>
              <a:latin typeface="Comic Sans MS" pitchFamily="66" charset="0"/>
              <a:cs typeface="Arial" panose="020B0604020202020204" pitchFamily="34" charset="0"/>
            </a:endParaRPr>
          </a:p>
        </p:txBody>
      </p:sp>
      <p:sp>
        <p:nvSpPr>
          <p:cNvPr id="11" name="TextBox 10"/>
          <p:cNvSpPr txBox="1"/>
          <p:nvPr/>
        </p:nvSpPr>
        <p:spPr>
          <a:xfrm rot="21163600">
            <a:off x="5342893" y="4189520"/>
            <a:ext cx="2722121" cy="707886"/>
          </a:xfrm>
          <a:prstGeom prst="rect">
            <a:avLst/>
          </a:prstGeom>
          <a:solidFill>
            <a:schemeClr val="bg1"/>
          </a:solidFill>
        </p:spPr>
        <p:txBody>
          <a:bodyPr wrap="square" rtlCol="0">
            <a:spAutoFit/>
          </a:bodyPr>
          <a:lstStyle/>
          <a:p>
            <a:pPr algn="ctr"/>
            <a:r>
              <a:rPr lang="fr-FR" sz="4000" b="1" dirty="0" smtClean="0">
                <a:solidFill>
                  <a:schemeClr val="accent6">
                    <a:lumMod val="50000"/>
                  </a:schemeClr>
                </a:solidFill>
                <a:latin typeface="Comic Sans MS" pitchFamily="66" charset="0"/>
                <a:cs typeface="Arial" panose="020B0604020202020204" pitchFamily="34" charset="0"/>
              </a:rPr>
              <a:t>murmurer</a:t>
            </a:r>
            <a:endParaRPr lang="ru-RU" sz="4000" b="1" dirty="0">
              <a:solidFill>
                <a:schemeClr val="accent6">
                  <a:lumMod val="50000"/>
                </a:schemeClr>
              </a:solidFill>
              <a:latin typeface="Comic Sans MS" pitchFamily="66" charset="0"/>
              <a:cs typeface="Arial" panose="020B0604020202020204" pitchFamily="34" charset="0"/>
            </a:endParaRPr>
          </a:p>
        </p:txBody>
      </p:sp>
      <p:sp>
        <p:nvSpPr>
          <p:cNvPr id="13" name="TextBox 12"/>
          <p:cNvSpPr txBox="1"/>
          <p:nvPr/>
        </p:nvSpPr>
        <p:spPr>
          <a:xfrm rot="373863">
            <a:off x="7621645" y="2590348"/>
            <a:ext cx="2493818" cy="707886"/>
          </a:xfrm>
          <a:prstGeom prst="rect">
            <a:avLst/>
          </a:prstGeom>
          <a:solidFill>
            <a:schemeClr val="bg1"/>
          </a:solidFill>
        </p:spPr>
        <p:txBody>
          <a:bodyPr wrap="square" rtlCol="0">
            <a:spAutoFit/>
          </a:bodyPr>
          <a:lstStyle/>
          <a:p>
            <a:pPr algn="ctr"/>
            <a:r>
              <a:rPr lang="fr-FR" sz="4000" b="1" dirty="0" smtClean="0">
                <a:solidFill>
                  <a:srgbClr val="02BE21"/>
                </a:solidFill>
                <a:latin typeface="Comic Sans MS" pitchFamily="66" charset="0"/>
                <a:cs typeface="Arial" panose="020B0604020202020204" pitchFamily="34" charset="0"/>
              </a:rPr>
              <a:t>penser</a:t>
            </a:r>
            <a:endParaRPr lang="ru-RU" sz="4000" b="1" dirty="0">
              <a:solidFill>
                <a:srgbClr val="02BE21"/>
              </a:solidFill>
              <a:latin typeface="Comic Sans MS" pitchFamily="66" charset="0"/>
              <a:cs typeface="Arial" panose="020B0604020202020204" pitchFamily="34" charset="0"/>
            </a:endParaRPr>
          </a:p>
        </p:txBody>
      </p:sp>
      <p:sp>
        <p:nvSpPr>
          <p:cNvPr id="14" name="TextBox 13"/>
          <p:cNvSpPr txBox="1"/>
          <p:nvPr/>
        </p:nvSpPr>
        <p:spPr>
          <a:xfrm rot="737360">
            <a:off x="8915318" y="3900904"/>
            <a:ext cx="2493818" cy="707886"/>
          </a:xfrm>
          <a:prstGeom prst="rect">
            <a:avLst/>
          </a:prstGeom>
          <a:solidFill>
            <a:schemeClr val="bg1"/>
          </a:solidFill>
        </p:spPr>
        <p:txBody>
          <a:bodyPr wrap="square" rtlCol="0">
            <a:spAutoFit/>
          </a:bodyPr>
          <a:lstStyle/>
          <a:p>
            <a:pPr algn="ctr"/>
            <a:r>
              <a:rPr lang="fr-FR" sz="4000" b="1" dirty="0" smtClean="0">
                <a:solidFill>
                  <a:srgbClr val="C00000"/>
                </a:solidFill>
                <a:latin typeface="Comic Sans MS" pitchFamily="66" charset="0"/>
                <a:cs typeface="Arial" panose="020B0604020202020204" pitchFamily="34" charset="0"/>
              </a:rPr>
              <a:t>affirmer</a:t>
            </a:r>
            <a:endParaRPr lang="ru-RU" sz="4000" b="1" dirty="0">
              <a:solidFill>
                <a:srgbClr val="C00000"/>
              </a:solidFill>
              <a:latin typeface="Comic Sans MS" pitchFamily="66" charset="0"/>
              <a:cs typeface="Arial" panose="020B0604020202020204" pitchFamily="34" charset="0"/>
            </a:endParaRPr>
          </a:p>
        </p:txBody>
      </p:sp>
      <p:sp>
        <p:nvSpPr>
          <p:cNvPr id="15" name="TextBox 14"/>
          <p:cNvSpPr txBox="1"/>
          <p:nvPr/>
        </p:nvSpPr>
        <p:spPr>
          <a:xfrm>
            <a:off x="8657011" y="5314437"/>
            <a:ext cx="2493818" cy="707886"/>
          </a:xfrm>
          <a:prstGeom prst="rect">
            <a:avLst/>
          </a:prstGeom>
          <a:solidFill>
            <a:schemeClr val="bg1"/>
          </a:solidFill>
        </p:spPr>
        <p:txBody>
          <a:bodyPr wrap="square" rtlCol="0">
            <a:spAutoFit/>
          </a:bodyPr>
          <a:lstStyle/>
          <a:p>
            <a:pPr algn="ctr"/>
            <a:r>
              <a:rPr lang="fr-FR" sz="4000" b="1" dirty="0" smtClean="0">
                <a:solidFill>
                  <a:srgbClr val="7030A0"/>
                </a:solidFill>
                <a:latin typeface="Comic Sans MS" pitchFamily="66" charset="0"/>
                <a:cs typeface="Arial" panose="020B0604020202020204" pitchFamily="34" charset="0"/>
              </a:rPr>
              <a:t>hésiter</a:t>
            </a:r>
            <a:endParaRPr lang="ru-RU" sz="4000" b="1" dirty="0">
              <a:solidFill>
                <a:srgbClr val="7030A0"/>
              </a:solidFill>
              <a:latin typeface="Comic Sans MS" pitchFamily="66" charset="0"/>
              <a:cs typeface="Arial" panose="020B0604020202020204" pitchFamily="34" charset="0"/>
            </a:endParaRPr>
          </a:p>
        </p:txBody>
      </p:sp>
      <p:sp>
        <p:nvSpPr>
          <p:cNvPr id="16" name="TextBox 15"/>
          <p:cNvSpPr txBox="1"/>
          <p:nvPr/>
        </p:nvSpPr>
        <p:spPr>
          <a:xfrm>
            <a:off x="3530831" y="5668380"/>
            <a:ext cx="2994660" cy="707886"/>
          </a:xfrm>
          <a:prstGeom prst="rect">
            <a:avLst/>
          </a:prstGeom>
          <a:solidFill>
            <a:schemeClr val="bg1"/>
          </a:solidFill>
        </p:spPr>
        <p:txBody>
          <a:bodyPr wrap="square" rtlCol="0">
            <a:spAutoFit/>
          </a:bodyPr>
          <a:lstStyle/>
          <a:p>
            <a:pPr algn="ctr"/>
            <a:r>
              <a:rPr lang="fr-FR" sz="4000" b="1" dirty="0" smtClean="0">
                <a:solidFill>
                  <a:srgbClr val="002060"/>
                </a:solidFill>
                <a:latin typeface="Comic Sans MS" pitchFamily="66" charset="0"/>
                <a:cs typeface="Arial" panose="020B0604020202020204" pitchFamily="34" charset="0"/>
              </a:rPr>
              <a:t>prétendre</a:t>
            </a:r>
            <a:endParaRPr lang="ru-RU" sz="4000" b="1" dirty="0">
              <a:solidFill>
                <a:srgbClr val="002060"/>
              </a:solidFill>
              <a:latin typeface="Comic Sans MS" pitchFamily="66" charset="0"/>
              <a:cs typeface="Arial" panose="020B0604020202020204" pitchFamily="34" charset="0"/>
            </a:endParaRPr>
          </a:p>
        </p:txBody>
      </p:sp>
    </p:spTree>
    <p:extLst>
      <p:ext uri="{BB962C8B-B14F-4D97-AF65-F5344CB8AC3E}">
        <p14:creationId xmlns:p14="http://schemas.microsoft.com/office/powerpoint/2010/main" val="1117247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7108" y="138500"/>
            <a:ext cx="6941129" cy="646331"/>
          </a:xfrm>
          <a:prstGeom prst="rect">
            <a:avLst/>
          </a:prstGeom>
          <a:solidFill>
            <a:schemeClr val="bg1"/>
          </a:solidFill>
        </p:spPr>
        <p:txBody>
          <a:bodyPr wrap="square" rtlCol="0">
            <a:spAutoFit/>
          </a:bodyPr>
          <a:lstStyle/>
          <a:p>
            <a:pPr algn="ctr"/>
            <a:r>
              <a:rPr lang="fr-FR" sz="3600" b="1" dirty="0" smtClean="0">
                <a:solidFill>
                  <a:srgbClr val="002060"/>
                </a:solidFill>
                <a:latin typeface="Comic Sans MS" pitchFamily="66" charset="0"/>
                <a:cs typeface="Arial" panose="020B0604020202020204" pitchFamily="34" charset="0"/>
              </a:rPr>
              <a:t>Les pronoms changent aussi:</a:t>
            </a:r>
            <a:endParaRPr lang="ru-RU" sz="3600" b="1" dirty="0">
              <a:solidFill>
                <a:srgbClr val="002060"/>
              </a:solidFill>
              <a:latin typeface="Comic Sans MS" pitchFamily="66" charset="0"/>
              <a:cs typeface="Arial" panose="020B0604020202020204" pitchFamily="34" charset="0"/>
            </a:endParaRPr>
          </a:p>
        </p:txBody>
      </p:sp>
      <p:sp>
        <p:nvSpPr>
          <p:cNvPr id="10" name="Rectangle 4"/>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0" y="-138499"/>
            <a:ext cx="65" cy="27699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0" y="1363308"/>
            <a:ext cx="10245436" cy="1200329"/>
          </a:xfrm>
          <a:prstGeom prst="rect">
            <a:avLst/>
          </a:prstGeom>
          <a:solidFill>
            <a:schemeClr val="bg1"/>
          </a:solidFill>
        </p:spPr>
        <p:txBody>
          <a:bodyPr wrap="square" rtlCol="0">
            <a:spAutoFit/>
          </a:bodyPr>
          <a:lstStyle/>
          <a:p>
            <a:r>
              <a:rPr lang="fr-FR" sz="3600" b="1" dirty="0" smtClean="0">
                <a:solidFill>
                  <a:srgbClr val="002060"/>
                </a:solidFill>
                <a:latin typeface="Comic Sans MS" pitchFamily="66" charset="0"/>
                <a:cs typeface="Arial" panose="020B0604020202020204" pitchFamily="34" charset="0"/>
              </a:rPr>
              <a:t>Mon père me dit: « Je leur téléphone pour les avertir de ta </a:t>
            </a:r>
            <a:r>
              <a:rPr lang="fr-FR" sz="3600" b="1" dirty="0" smtClean="0">
                <a:solidFill>
                  <a:srgbClr val="002060"/>
                </a:solidFill>
                <a:latin typeface="Comic Sans MS" pitchFamily="66" charset="0"/>
                <a:cs typeface="Arial" panose="020B0604020202020204" pitchFamily="34" charset="0"/>
              </a:rPr>
              <a:t>venue</a:t>
            </a:r>
            <a:r>
              <a:rPr lang="fr-FR" sz="3600" b="1" dirty="0" smtClean="0">
                <a:solidFill>
                  <a:srgbClr val="002060"/>
                </a:solidFill>
                <a:latin typeface="Comic Sans MS" pitchFamily="66" charset="0"/>
                <a:cs typeface="Arial" panose="020B0604020202020204" pitchFamily="34" charset="0"/>
              </a:rPr>
              <a:t> </a:t>
            </a:r>
            <a:r>
              <a:rPr lang="fr-FR" sz="3600" b="1" dirty="0">
                <a:solidFill>
                  <a:srgbClr val="002060"/>
                </a:solidFill>
                <a:latin typeface="Comic Sans MS" pitchFamily="66" charset="0"/>
                <a:cs typeface="Arial" panose="020B0604020202020204" pitchFamily="34" charset="0"/>
              </a:rPr>
              <a:t>» .</a:t>
            </a:r>
            <a:endParaRPr lang="ru-RU" sz="3600" b="1" dirty="0">
              <a:solidFill>
                <a:srgbClr val="002060"/>
              </a:solidFill>
              <a:latin typeface="Comic Sans MS" pitchFamily="66" charset="0"/>
              <a:cs typeface="Arial" panose="020B0604020202020204" pitchFamily="34" charset="0"/>
            </a:endParaRPr>
          </a:p>
        </p:txBody>
      </p:sp>
      <p:cxnSp>
        <p:nvCxnSpPr>
          <p:cNvPr id="8" name="Прямая со стрелкой 7"/>
          <p:cNvCxnSpPr/>
          <p:nvPr/>
        </p:nvCxnSpPr>
        <p:spPr>
          <a:xfrm flipH="1">
            <a:off x="7169727" y="2265218"/>
            <a:ext cx="1475508" cy="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10255" y="1879439"/>
            <a:ext cx="2680854" cy="1077218"/>
          </a:xfrm>
          <a:prstGeom prst="rect">
            <a:avLst/>
          </a:prstGeom>
          <a:noFill/>
        </p:spPr>
        <p:txBody>
          <a:bodyPr wrap="square" rtlCol="0">
            <a:spAutoFit/>
          </a:bodyPr>
          <a:lstStyle/>
          <a:p>
            <a:r>
              <a:rPr lang="fr-FR" sz="3200" b="1" dirty="0" smtClean="0">
                <a:solidFill>
                  <a:srgbClr val="C00000"/>
                </a:solidFill>
                <a:latin typeface="Comic Sans MS" panose="030F0702030302020204" pitchFamily="66" charset="0"/>
              </a:rPr>
              <a:t>Discours dierct</a:t>
            </a:r>
            <a:endParaRPr lang="ru-RU" sz="3200" b="1" dirty="0">
              <a:solidFill>
                <a:srgbClr val="C00000"/>
              </a:solidFill>
              <a:latin typeface="Comic Sans MS" panose="030F0702030302020204" pitchFamily="66" charset="0"/>
            </a:endParaRPr>
          </a:p>
        </p:txBody>
      </p:sp>
      <p:sp>
        <p:nvSpPr>
          <p:cNvPr id="16" name="Стрелка вниз 15"/>
          <p:cNvSpPr/>
          <p:nvPr/>
        </p:nvSpPr>
        <p:spPr>
          <a:xfrm rot="20053929">
            <a:off x="4332399" y="694191"/>
            <a:ext cx="534327" cy="789178"/>
          </a:xfrm>
          <a:prstGeom prst="downArrow">
            <a:avLst>
              <a:gd name="adj1" fmla="val 35185"/>
              <a:gd name="adj2" fmla="val 57407"/>
            </a:avLst>
          </a:prstGeom>
          <a:ln w="38100">
            <a:solidFill>
              <a:srgbClr val="F33D6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7" name="Стрелка вниз 16"/>
          <p:cNvSpPr/>
          <p:nvPr/>
        </p:nvSpPr>
        <p:spPr>
          <a:xfrm rot="9222232">
            <a:off x="3536087" y="2457097"/>
            <a:ext cx="547802" cy="683426"/>
          </a:xfrm>
          <a:prstGeom prst="downArrow">
            <a:avLst>
              <a:gd name="adj1" fmla="val 35185"/>
              <a:gd name="adj2" fmla="val 57407"/>
            </a:avLst>
          </a:prstGeom>
          <a:ln w="38100">
            <a:solidFill>
              <a:srgbClr val="F33D6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8" name="TextBox 17"/>
          <p:cNvSpPr txBox="1"/>
          <p:nvPr/>
        </p:nvSpPr>
        <p:spPr>
          <a:xfrm>
            <a:off x="121650" y="4167840"/>
            <a:ext cx="2680854" cy="1077218"/>
          </a:xfrm>
          <a:prstGeom prst="rect">
            <a:avLst/>
          </a:prstGeom>
          <a:noFill/>
        </p:spPr>
        <p:txBody>
          <a:bodyPr wrap="square" rtlCol="0">
            <a:spAutoFit/>
          </a:bodyPr>
          <a:lstStyle/>
          <a:p>
            <a:r>
              <a:rPr lang="fr-FR" sz="3200" b="1" dirty="0" smtClean="0">
                <a:solidFill>
                  <a:srgbClr val="C00000"/>
                </a:solidFill>
                <a:latin typeface="Comic Sans MS" panose="030F0702030302020204" pitchFamily="66" charset="0"/>
              </a:rPr>
              <a:t>Discours indierct</a:t>
            </a:r>
            <a:endParaRPr lang="ru-RU" sz="3200" b="1" dirty="0">
              <a:solidFill>
                <a:srgbClr val="C00000"/>
              </a:solidFill>
              <a:latin typeface="Comic Sans MS" panose="030F0702030302020204" pitchFamily="66" charset="0"/>
            </a:endParaRPr>
          </a:p>
        </p:txBody>
      </p:sp>
      <p:cxnSp>
        <p:nvCxnSpPr>
          <p:cNvPr id="19" name="Прямая со стрелкой 18"/>
          <p:cNvCxnSpPr/>
          <p:nvPr/>
        </p:nvCxnSpPr>
        <p:spPr>
          <a:xfrm>
            <a:off x="1966360" y="4706449"/>
            <a:ext cx="1394479" cy="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3048" y="4044729"/>
            <a:ext cx="8578061" cy="1200329"/>
          </a:xfrm>
          <a:prstGeom prst="rect">
            <a:avLst/>
          </a:prstGeom>
          <a:solidFill>
            <a:schemeClr val="bg1"/>
          </a:solidFill>
        </p:spPr>
        <p:txBody>
          <a:bodyPr wrap="square" rtlCol="0">
            <a:spAutoFit/>
          </a:bodyPr>
          <a:lstStyle/>
          <a:p>
            <a:r>
              <a:rPr lang="fr-FR" sz="3600" b="1" dirty="0" smtClean="0">
                <a:solidFill>
                  <a:srgbClr val="002060"/>
                </a:solidFill>
                <a:latin typeface="Comic Sans MS" pitchFamily="66" charset="0"/>
                <a:cs typeface="Arial" panose="020B0604020202020204" pitchFamily="34" charset="0"/>
              </a:rPr>
              <a:t>Mon père me dit qu’il leur téléphone pour les avertir de ma venue</a:t>
            </a:r>
            <a:endParaRPr lang="ru-RU" sz="3600" b="1" dirty="0">
              <a:solidFill>
                <a:srgbClr val="002060"/>
              </a:solidFill>
              <a:latin typeface="Comic Sans MS" pitchFamily="66" charset="0"/>
              <a:cs typeface="Arial" panose="020B0604020202020204" pitchFamily="34" charset="0"/>
            </a:endParaRPr>
          </a:p>
        </p:txBody>
      </p:sp>
      <p:sp>
        <p:nvSpPr>
          <p:cNvPr id="25" name="Стрелка вниз 24"/>
          <p:cNvSpPr/>
          <p:nvPr/>
        </p:nvSpPr>
        <p:spPr>
          <a:xfrm rot="20053929">
            <a:off x="7640318" y="3240453"/>
            <a:ext cx="534327" cy="789178"/>
          </a:xfrm>
          <a:prstGeom prst="downArrow">
            <a:avLst>
              <a:gd name="adj1" fmla="val 35185"/>
              <a:gd name="adj2" fmla="val 57407"/>
            </a:avLst>
          </a:prstGeom>
          <a:ln w="38100">
            <a:solidFill>
              <a:srgbClr val="F33D6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7" name="Стрелка вниз 26"/>
          <p:cNvSpPr/>
          <p:nvPr/>
        </p:nvSpPr>
        <p:spPr>
          <a:xfrm rot="9222232">
            <a:off x="8181204" y="5090125"/>
            <a:ext cx="547802" cy="683426"/>
          </a:xfrm>
          <a:prstGeom prst="downArrow">
            <a:avLst>
              <a:gd name="adj1" fmla="val 35185"/>
              <a:gd name="adj2" fmla="val 57407"/>
            </a:avLst>
          </a:prstGeom>
          <a:ln w="38100">
            <a:solidFill>
              <a:srgbClr val="F33D6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31430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hablon">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Shablon</Template>
  <TotalTime>2570</TotalTime>
  <Words>361</Words>
  <Application>Microsoft Office PowerPoint</Application>
  <PresentationFormat>Широкоэкранный</PresentationFormat>
  <Paragraphs>101</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Arabic Typesetting</vt:lpstr>
      <vt:lpstr>Arial</vt:lpstr>
      <vt:lpstr>Calibri</vt:lpstr>
      <vt:lpstr>Calibri Light</vt:lpstr>
      <vt:lpstr>Comic Sans MS</vt:lpstr>
      <vt:lpstr>Wingdings</vt:lpstr>
      <vt:lpstr>Shablon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Документы</dc:creator>
  <cp:lastModifiedBy>Учетная запись Майкрософт</cp:lastModifiedBy>
  <cp:revision>162</cp:revision>
  <dcterms:created xsi:type="dcterms:W3CDTF">2020-09-27T12:11:07Z</dcterms:created>
  <dcterms:modified xsi:type="dcterms:W3CDTF">2020-11-04T05:42:49Z</dcterms:modified>
</cp:coreProperties>
</file>