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9" r:id="rId2"/>
    <p:sldId id="287" r:id="rId3"/>
    <p:sldId id="299" r:id="rId4"/>
    <p:sldId id="269" r:id="rId5"/>
    <p:sldId id="257" r:id="rId6"/>
    <p:sldId id="300" r:id="rId7"/>
    <p:sldId id="302" r:id="rId8"/>
    <p:sldId id="303" r:id="rId9"/>
    <p:sldId id="304" r:id="rId10"/>
    <p:sldId id="288" r:id="rId11"/>
    <p:sldId id="27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68"/>
    <a:srgbClr val="EB45B4"/>
    <a:srgbClr val="02B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85819" autoAdjust="0"/>
  </p:normalViewPr>
  <p:slideViewPr>
    <p:cSldViewPr snapToGrid="0">
      <p:cViewPr varScale="1">
        <p:scale>
          <a:sx n="66" d="100"/>
          <a:sy n="66" d="100"/>
        </p:scale>
        <p:origin x="612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663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54664" y="1865334"/>
            <a:ext cx="10281422" cy="95314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en-US" sz="6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</a:t>
            </a: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60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Valérie est malade.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4888" y="1865334"/>
            <a:ext cx="569777" cy="154733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9173" y="133765"/>
            <a:ext cx="1705799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9173" y="163244"/>
            <a:ext cx="1705796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994974" y="303231"/>
            <a:ext cx="1641271" cy="526322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200" b="1" spc="21" dirty="0" smtClean="0">
                <a:solidFill>
                  <a:srgbClr val="FEFEFE"/>
                </a:solidFill>
                <a:latin typeface="Arial"/>
                <a:cs typeface="Arial"/>
              </a:rPr>
              <a:t>7-classe</a:t>
            </a: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2057402" y="294651"/>
            <a:ext cx="6170227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-519" dirty="0" smtClean="0">
                <a:solidFill>
                  <a:sysClr val="window" lastClr="FFFFFF"/>
                </a:solidFill>
              </a:rPr>
              <a:t>        FRANÇAIS</a:t>
            </a:r>
            <a:endParaRPr lang="en-US" sz="6600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4888" y="3734518"/>
            <a:ext cx="569777" cy="155593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pic>
        <p:nvPicPr>
          <p:cNvPr id="1026" name="Picture 2" descr="La grippe saisonnière s'est invitée pour les vacances de Noë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228" y="2818477"/>
            <a:ext cx="3952401" cy="39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39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5882"/>
            <a:ext cx="12192000" cy="139930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44964" y="228264"/>
            <a:ext cx="11902072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Devoir: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316808" y="1767734"/>
            <a:ext cx="11456091" cy="150714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Faire l’activité 1 à la page 41.</a:t>
            </a:r>
          </a:p>
          <a:p>
            <a:pPr algn="just"/>
            <a:r>
              <a:rPr lang="fr-FR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344" t="26259" r="11365" b="48181"/>
          <a:stretch/>
        </p:blipFill>
        <p:spPr>
          <a:xfrm>
            <a:off x="42671" y="2912272"/>
            <a:ext cx="9756422" cy="1869744"/>
          </a:xfrm>
          <a:prstGeom prst="rect">
            <a:avLst/>
          </a:prstGeom>
        </p:spPr>
      </p:pic>
      <p:pic>
        <p:nvPicPr>
          <p:cNvPr id="10" name="Picture 4" descr="FEMMES ACTIVES ET FOYER - Union Nationale : Les devoirs à la maison... sans  s'énerver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223" y="3585572"/>
            <a:ext cx="2809031" cy="308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6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2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0563" y="207932"/>
            <a:ext cx="49998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05534" y="207932"/>
            <a:ext cx="538021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avec vous on va ...</a:t>
            </a:r>
          </a:p>
        </p:txBody>
      </p:sp>
      <p:sp>
        <p:nvSpPr>
          <p:cNvPr id="9" name="Google Shape;956;p38"/>
          <p:cNvSpPr/>
          <p:nvPr/>
        </p:nvSpPr>
        <p:spPr>
          <a:xfrm rot="17495056">
            <a:off x="146038" y="1277095"/>
            <a:ext cx="653353" cy="758250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02722" y="2099459"/>
            <a:ext cx="114135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érifier votre devoir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regarder une vidéo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ompréhension écrite: dialogue « Valérie est malade. »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décrire son êtat physique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expliquer les symptômes de sa maladie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apprendre le lexique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couter la comptine « Bonjour, belle Rosine » </a:t>
            </a:r>
          </a:p>
        </p:txBody>
      </p:sp>
    </p:spTree>
    <p:extLst>
      <p:ext uri="{BB962C8B-B14F-4D97-AF65-F5344CB8AC3E}">
        <p14:creationId xmlns:p14="http://schemas.microsoft.com/office/powerpoint/2010/main" val="348517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5821" y="221552"/>
            <a:ext cx="8938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Quelles sont les symptômes de la grippe?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ampagnes | centresantemiroi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4"/>
          <a:stretch/>
        </p:blipFill>
        <p:spPr bwMode="auto">
          <a:xfrm>
            <a:off x="1565821" y="1065635"/>
            <a:ext cx="8606288" cy="567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95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346658"/>
            <a:ext cx="67926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Vérification du devoir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a grippe arrive. Protégez-vous! | Journal Montfo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59" r="2372" b="49730"/>
          <a:stretch/>
        </p:blipFill>
        <p:spPr bwMode="auto">
          <a:xfrm>
            <a:off x="1611211" y="2772076"/>
            <a:ext cx="8841825" cy="404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7473" y="4995080"/>
            <a:ext cx="450378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541070" y="1328286"/>
            <a:ext cx="7170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Rhume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La Grippe</a:t>
            </a:r>
            <a:endParaRPr lang="ru-RU" sz="3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00212" y="4466122"/>
            <a:ext cx="875898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1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ru-RU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824312" y="5871410"/>
            <a:ext cx="1116530" cy="346509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3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8018" y="180609"/>
            <a:ext cx="561290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Valérie est malade.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8405" y="1108713"/>
            <a:ext cx="923498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Christine: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Allô! Bonjour, Valérie. Tu vas bien?</a:t>
            </a:r>
          </a:p>
          <a:p>
            <a:r>
              <a:rPr lang="fr-FR" sz="28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Valérie: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Bonjour, Christine. Très mal.</a:t>
            </a:r>
          </a:p>
          <a:p>
            <a:r>
              <a:rPr lang="fr-FR" sz="2800" b="1" dirty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Christine: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Qu’est-ce que tu as?</a:t>
            </a:r>
          </a:p>
          <a:p>
            <a:r>
              <a:rPr lang="fr-FR" sz="28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Valérie: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Tu ne sais pas? Je me suis cassé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jambe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2800" b="1" dirty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Christine: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Oh la-la. Comment cela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est-il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arrivé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fr-FR" sz="28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Valérie: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Dimanche dernier, nous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sommes allés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à la montagne pour faire du ski. Là, je suis tombée ... Et voilà ...</a:t>
            </a:r>
          </a:p>
          <a:p>
            <a:r>
              <a:rPr lang="fr-FR" sz="2800" b="1" dirty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Christine: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Ça te fait mal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fr-FR" sz="28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Valérie: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Oui, et puis, je dois garder le lit. C’est très ennuyeux.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Cela veut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dire que je dois être prudente la prochaine fois. Et toi? Ça va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6428096" y="2797792"/>
            <a:ext cx="2429302" cy="13647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108018" y="4094329"/>
            <a:ext cx="1777880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108018" y="4926841"/>
            <a:ext cx="1191027" cy="13648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117910" y="5390866"/>
            <a:ext cx="1924335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345743" y="5800298"/>
            <a:ext cx="1660478" cy="455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741995" y="5806984"/>
            <a:ext cx="2101755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essin de Jambe cassée colorie par Membre non inscrit le 26 de Avril de  2019 à Coloritou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2" t="3693" r="25297" b="5835"/>
          <a:stretch/>
        </p:blipFill>
        <p:spPr bwMode="auto">
          <a:xfrm>
            <a:off x="9026170" y="472996"/>
            <a:ext cx="1583142" cy="244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essin de Enfant en train de skier colorie par Membre non inscrit le 01 de  Janvier de 2012 à Coloritou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342" y="2916270"/>
            <a:ext cx="1973476" cy="183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Jambe cassée Dessin | pgi0042 | Fotosearc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2"/>
          <a:stretch/>
        </p:blipFill>
        <p:spPr bwMode="auto">
          <a:xfrm>
            <a:off x="9449700" y="4628992"/>
            <a:ext cx="1965276" cy="208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45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2740" y="221553"/>
            <a:ext cx="195163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uite...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1026" y="940615"/>
            <a:ext cx="998561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Christine</a:t>
            </a:r>
            <a:r>
              <a:rPr lang="fr-FR" sz="2800" b="1" dirty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Non. Je suis un peu malade. J’ai mal à la gorge. J’ai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petite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angine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28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Valérie: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Mais tu dois aller consulter le médecin.</a:t>
            </a:r>
          </a:p>
          <a:p>
            <a:r>
              <a:rPr lang="fr-FR" sz="2800" b="1" dirty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Christine: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Oui, j’ai déjà été chez le médecin. Il m’a</a:t>
            </a: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prescrit des médicaments sur une ordonnance et m’a</a:t>
            </a: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conseillé de garder le lit ... . Mais je suis très bavarde.</a:t>
            </a: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Je ne veux plus te déranger. Soigne-toi vite.</a:t>
            </a:r>
          </a:p>
          <a:p>
            <a:r>
              <a:rPr lang="fr-FR" sz="28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Valérie: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Merci, reviens me voir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e Fille Avec Un Mal De Gorge | Vecteur Premi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37"/>
          <a:stretch/>
        </p:blipFill>
        <p:spPr bwMode="auto">
          <a:xfrm>
            <a:off x="9686071" y="1063091"/>
            <a:ext cx="1914526" cy="206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584316" y="1371462"/>
            <a:ext cx="1273081" cy="6962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41026" y="1810465"/>
            <a:ext cx="1273081" cy="6962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860751" y="1803503"/>
            <a:ext cx="1273081" cy="6962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377218" y="3057099"/>
            <a:ext cx="2834895" cy="1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840638" y="3487946"/>
            <a:ext cx="1273081" cy="6962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053863" y="3918878"/>
            <a:ext cx="1273081" cy="6962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Doctor holding medical prescription pop art vector — Stock Vector ©  AlexanderPokusay #917379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050" y="3895554"/>
            <a:ext cx="3365547" cy="252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9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3009" y="221553"/>
            <a:ext cx="5277166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Répondez aux questions.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007" t="18423" r="65175" b="46875"/>
          <a:stretch/>
        </p:blipFill>
        <p:spPr>
          <a:xfrm>
            <a:off x="109765" y="982636"/>
            <a:ext cx="2960831" cy="2647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0596" y="1001747"/>
            <a:ext cx="6473738" cy="569386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fr-FR" sz="26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fr-FR" sz="2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parlent par téléphone?</a:t>
            </a:r>
            <a:endParaRPr lang="fr-FR" sz="2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Christine et Valérie parlent par téléphone.</a:t>
            </a:r>
          </a:p>
          <a:p>
            <a:endParaRPr lang="fr-FR" sz="2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 quoi parlent-elles?</a:t>
            </a:r>
          </a:p>
          <a:p>
            <a:r>
              <a:rPr lang="fr-FR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Elles parlent de leurs états physiques.</a:t>
            </a:r>
          </a:p>
          <a:p>
            <a:endParaRPr lang="fr-FR" sz="2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Qui a cassé sa jambe?</a:t>
            </a:r>
          </a:p>
          <a:p>
            <a:r>
              <a:rPr lang="fr-FR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C’est Valérie qui a cassé sa jambe.</a:t>
            </a:r>
          </a:p>
          <a:p>
            <a:endParaRPr lang="fr-FR" sz="2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Qui a mal à la gorge?</a:t>
            </a:r>
          </a:p>
          <a:p>
            <a:r>
              <a:rPr lang="fr-FR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Christine a mal à la gorge. </a:t>
            </a:r>
          </a:p>
          <a:p>
            <a:r>
              <a:rPr lang="fr-FR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 a angine.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322" t="51819" r="72832" b="21688"/>
          <a:stretch/>
        </p:blipFill>
        <p:spPr>
          <a:xfrm>
            <a:off x="9271379" y="3893766"/>
            <a:ext cx="2647666" cy="284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2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35021" y="196533"/>
            <a:ext cx="41489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 à faire: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arler_de_sa_sant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474" y="5578475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5292" y="1132107"/>
            <a:ext cx="5245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Le</a:t>
            </a:r>
            <a:r>
              <a:rPr lang="ru-RU" alt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monsieur</a:t>
            </a:r>
            <a:r>
              <a:rPr lang="fr-FR" alt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...</a:t>
            </a:r>
            <a:endParaRPr lang="ru-RU" altLang="ru-RU" sz="4000" b="1" dirty="0">
              <a:solidFill>
                <a:srgbClr val="00206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  a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mal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aux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yeux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  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est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tombé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  a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glissé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sur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une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pierre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54641" y="1104154"/>
            <a:ext cx="229742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Il a mal</a:t>
            </a:r>
            <a:r>
              <a:rPr lang="en-US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...</a:t>
            </a:r>
          </a:p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 </a:t>
            </a:r>
            <a:r>
              <a:rPr lang="en-US" sz="32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genoux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5292" y="3237232"/>
            <a:ext cx="54093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Il</a:t>
            </a:r>
            <a:r>
              <a:rPr lang="ru-RU" altLang="ru-RU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...</a:t>
            </a:r>
            <a:endParaRPr lang="ru-RU" altLang="ru-RU" sz="4400" b="1" dirty="0">
              <a:solidFill>
                <a:srgbClr val="00206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  </a:t>
            </a:r>
            <a:r>
              <a:rPr lang="ru-RU" altLang="ru-RU" sz="3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peut</a:t>
            </a:r>
            <a:r>
              <a:rPr lang="ru-RU" alt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3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marcher</a:t>
            </a:r>
            <a:r>
              <a:rPr lang="ru-RU" alt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ru-RU" alt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  </a:t>
            </a:r>
            <a:r>
              <a:rPr lang="ru-RU" altLang="ru-RU" sz="3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ne</a:t>
            </a:r>
            <a:r>
              <a:rPr lang="ru-RU" alt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3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peut</a:t>
            </a:r>
            <a:r>
              <a:rPr lang="ru-RU" alt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3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plus</a:t>
            </a:r>
            <a:r>
              <a:rPr lang="ru-RU" alt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3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marcher</a:t>
            </a:r>
            <a:r>
              <a:rPr lang="ru-RU" alt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ru-RU" altLang="ru-RU" sz="3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47963" y="1132107"/>
            <a:ext cx="35673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Il</a:t>
            </a:r>
            <a:r>
              <a:rPr lang="ru-RU" altLang="ru-RU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a...</a:t>
            </a:r>
            <a:endParaRPr lang="ru-RU" altLang="ru-RU" sz="4400" b="1" dirty="0">
              <a:solidFill>
                <a:srgbClr val="00206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  </a:t>
            </a:r>
            <a:r>
              <a:rPr lang="ru-RU" altLang="ru-RU" sz="3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très</a:t>
            </a:r>
            <a:r>
              <a:rPr lang="ru-RU" alt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3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mal</a:t>
            </a:r>
            <a:r>
              <a:rPr lang="ru-RU" alt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ru-RU" alt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  </a:t>
            </a:r>
            <a:r>
              <a:rPr lang="ru-RU" altLang="ru-RU" sz="3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un</a:t>
            </a:r>
            <a:r>
              <a:rPr lang="ru-RU" alt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3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peu</a:t>
            </a:r>
            <a:r>
              <a:rPr lang="ru-RU" alt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3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mal</a:t>
            </a:r>
            <a:r>
              <a:rPr lang="ru-RU" alt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ru-RU" altLang="ru-RU" sz="3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96000" y="3237232"/>
            <a:ext cx="609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1.  </a:t>
            </a:r>
            <a:r>
              <a:rPr lang="ru-RU" altLang="ru-RU" sz="28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Il</a:t>
            </a:r>
            <a:r>
              <a:rPr lang="ru-RU" alt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va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appeler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 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les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pompiers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  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Il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y a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un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médecin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tout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près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d'ici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  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On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doit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appeler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un</a:t>
            </a:r>
            <a:r>
              <a:rPr lang="ru-RU" alt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médecin</a:t>
            </a:r>
            <a:r>
              <a:rPr lang="ru-RU" alt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ru-RU" altLang="ru-RU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2940808" y="2027225"/>
            <a:ext cx="430189" cy="465719"/>
          </a:xfrm>
          <a:custGeom>
            <a:avLst/>
            <a:gdLst>
              <a:gd name="connsiteX0" fmla="*/ 0 w 300250"/>
              <a:gd name="connsiteY0" fmla="*/ 163773 h 426448"/>
              <a:gd name="connsiteX1" fmla="*/ 95534 w 300250"/>
              <a:gd name="connsiteY1" fmla="*/ 423080 h 426448"/>
              <a:gd name="connsiteX2" fmla="*/ 300250 w 300250"/>
              <a:gd name="connsiteY2" fmla="*/ 0 h 42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50" h="426448">
                <a:moveTo>
                  <a:pt x="0" y="163773"/>
                </a:moveTo>
                <a:cubicBezTo>
                  <a:pt x="22746" y="307074"/>
                  <a:pt x="45492" y="450375"/>
                  <a:pt x="95534" y="423080"/>
                </a:cubicBezTo>
                <a:cubicBezTo>
                  <a:pt x="145576" y="395785"/>
                  <a:pt x="222913" y="197892"/>
                  <a:pt x="300250" y="0"/>
                </a:cubicBezTo>
              </a:path>
            </a:pathLst>
          </a:custGeom>
          <a:noFill/>
          <a:ln w="76200">
            <a:solidFill>
              <a:srgbClr val="F33D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7552065" y="1611066"/>
            <a:ext cx="431875" cy="461452"/>
          </a:xfrm>
          <a:custGeom>
            <a:avLst/>
            <a:gdLst>
              <a:gd name="connsiteX0" fmla="*/ 0 w 300250"/>
              <a:gd name="connsiteY0" fmla="*/ 163773 h 426448"/>
              <a:gd name="connsiteX1" fmla="*/ 95534 w 300250"/>
              <a:gd name="connsiteY1" fmla="*/ 423080 h 426448"/>
              <a:gd name="connsiteX2" fmla="*/ 300250 w 300250"/>
              <a:gd name="connsiteY2" fmla="*/ 0 h 42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50" h="426448">
                <a:moveTo>
                  <a:pt x="0" y="163773"/>
                </a:moveTo>
                <a:cubicBezTo>
                  <a:pt x="22746" y="307074"/>
                  <a:pt x="45492" y="450375"/>
                  <a:pt x="95534" y="423080"/>
                </a:cubicBezTo>
                <a:cubicBezTo>
                  <a:pt x="145576" y="395785"/>
                  <a:pt x="222913" y="197892"/>
                  <a:pt x="300250" y="0"/>
                </a:cubicBezTo>
              </a:path>
            </a:pathLst>
          </a:custGeom>
          <a:noFill/>
          <a:ln w="76200">
            <a:solidFill>
              <a:srgbClr val="F33D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11524041" y="2072518"/>
            <a:ext cx="390456" cy="480084"/>
          </a:xfrm>
          <a:custGeom>
            <a:avLst/>
            <a:gdLst>
              <a:gd name="connsiteX0" fmla="*/ 0 w 300250"/>
              <a:gd name="connsiteY0" fmla="*/ 163773 h 426448"/>
              <a:gd name="connsiteX1" fmla="*/ 95534 w 300250"/>
              <a:gd name="connsiteY1" fmla="*/ 423080 h 426448"/>
              <a:gd name="connsiteX2" fmla="*/ 300250 w 300250"/>
              <a:gd name="connsiteY2" fmla="*/ 0 h 42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50" h="426448">
                <a:moveTo>
                  <a:pt x="0" y="163773"/>
                </a:moveTo>
                <a:cubicBezTo>
                  <a:pt x="22746" y="307074"/>
                  <a:pt x="45492" y="450375"/>
                  <a:pt x="95534" y="423080"/>
                </a:cubicBezTo>
                <a:cubicBezTo>
                  <a:pt x="145576" y="395785"/>
                  <a:pt x="222913" y="197892"/>
                  <a:pt x="300250" y="0"/>
                </a:cubicBezTo>
              </a:path>
            </a:pathLst>
          </a:custGeom>
          <a:noFill/>
          <a:ln w="76200">
            <a:solidFill>
              <a:srgbClr val="F33D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7336127" y="4099930"/>
            <a:ext cx="431875" cy="475810"/>
          </a:xfrm>
          <a:custGeom>
            <a:avLst/>
            <a:gdLst>
              <a:gd name="connsiteX0" fmla="*/ 0 w 300250"/>
              <a:gd name="connsiteY0" fmla="*/ 163773 h 426448"/>
              <a:gd name="connsiteX1" fmla="*/ 95534 w 300250"/>
              <a:gd name="connsiteY1" fmla="*/ 423080 h 426448"/>
              <a:gd name="connsiteX2" fmla="*/ 300250 w 300250"/>
              <a:gd name="connsiteY2" fmla="*/ 0 h 42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50" h="426448">
                <a:moveTo>
                  <a:pt x="0" y="163773"/>
                </a:moveTo>
                <a:cubicBezTo>
                  <a:pt x="22746" y="307074"/>
                  <a:pt x="45492" y="450375"/>
                  <a:pt x="95534" y="423080"/>
                </a:cubicBezTo>
                <a:cubicBezTo>
                  <a:pt x="145576" y="395785"/>
                  <a:pt x="222913" y="197892"/>
                  <a:pt x="300250" y="0"/>
                </a:cubicBezTo>
              </a:path>
            </a:pathLst>
          </a:custGeom>
          <a:noFill/>
          <a:ln w="76200">
            <a:solidFill>
              <a:srgbClr val="F33D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4019570" y="3669363"/>
            <a:ext cx="431875" cy="475810"/>
          </a:xfrm>
          <a:custGeom>
            <a:avLst/>
            <a:gdLst>
              <a:gd name="connsiteX0" fmla="*/ 0 w 300250"/>
              <a:gd name="connsiteY0" fmla="*/ 163773 h 426448"/>
              <a:gd name="connsiteX1" fmla="*/ 95534 w 300250"/>
              <a:gd name="connsiteY1" fmla="*/ 423080 h 426448"/>
              <a:gd name="connsiteX2" fmla="*/ 300250 w 300250"/>
              <a:gd name="connsiteY2" fmla="*/ 0 h 42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50" h="426448">
                <a:moveTo>
                  <a:pt x="0" y="163773"/>
                </a:moveTo>
                <a:cubicBezTo>
                  <a:pt x="22746" y="307074"/>
                  <a:pt x="45492" y="450375"/>
                  <a:pt x="95534" y="423080"/>
                </a:cubicBezTo>
                <a:cubicBezTo>
                  <a:pt x="145576" y="395785"/>
                  <a:pt x="222913" y="197892"/>
                  <a:pt x="300250" y="0"/>
                </a:cubicBezTo>
              </a:path>
            </a:pathLst>
          </a:custGeom>
          <a:noFill/>
          <a:ln w="76200">
            <a:solidFill>
              <a:srgbClr val="F33D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79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3009" y="221553"/>
            <a:ext cx="5277166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Bonjour, belle Rosine!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videoplayback (7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7160" y="1074713"/>
            <a:ext cx="6922875" cy="519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6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habl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</Template>
  <TotalTime>1715</TotalTime>
  <Words>355</Words>
  <Application>Microsoft Office PowerPoint</Application>
  <PresentationFormat>Широкоэкранный</PresentationFormat>
  <Paragraphs>71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Wingdings</vt:lpstr>
      <vt:lpstr>Shablon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Документы</dc:creator>
  <cp:lastModifiedBy>Пользователь</cp:lastModifiedBy>
  <cp:revision>120</cp:revision>
  <dcterms:created xsi:type="dcterms:W3CDTF">2020-09-27T12:11:07Z</dcterms:created>
  <dcterms:modified xsi:type="dcterms:W3CDTF">2020-11-02T06:36:33Z</dcterms:modified>
</cp:coreProperties>
</file>