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9" r:id="rId2"/>
    <p:sldId id="287" r:id="rId3"/>
    <p:sldId id="269" r:id="rId4"/>
    <p:sldId id="257" r:id="rId5"/>
    <p:sldId id="295" r:id="rId6"/>
    <p:sldId id="296" r:id="rId7"/>
    <p:sldId id="297" r:id="rId8"/>
    <p:sldId id="298" r:id="rId9"/>
    <p:sldId id="268" r:id="rId10"/>
    <p:sldId id="271" r:id="rId11"/>
    <p:sldId id="274" r:id="rId12"/>
    <p:sldId id="284" r:id="rId13"/>
    <p:sldId id="275" r:id="rId14"/>
    <p:sldId id="288"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E21"/>
    <a:srgbClr val="F33D68"/>
    <a:srgbClr val="EB4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autoAdjust="0"/>
    <p:restoredTop sz="85819" autoAdjust="0"/>
  </p:normalViewPr>
  <p:slideViewPr>
    <p:cSldViewPr snapToGrid="0">
      <p:cViewPr>
        <p:scale>
          <a:sx n="50" d="100"/>
          <a:sy n="50" d="100"/>
        </p:scale>
        <p:origin x="1508" y="1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30.10.2020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30.10.2020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30.10.2020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30.10.2020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30.10.2020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4" y="1865334"/>
            <a:ext cx="10281422" cy="953143"/>
          </a:xfrm>
          <a:prstGeom prst="rect">
            <a:avLst/>
          </a:prstGeom>
        </p:spPr>
        <p:txBody>
          <a:bodyPr vert="horz" wrap="square" lIns="0" tIns="29525" rIns="0" bIns="0" rtlCol="0">
            <a:spAutoFit/>
          </a:bodyPr>
          <a:lstStyle/>
          <a:p>
            <a:pPr marL="38918" algn="ctr">
              <a:spcBef>
                <a:spcPts val="233"/>
              </a:spcBef>
            </a:pPr>
            <a:r>
              <a:rPr lang="en-US" sz="6000" b="1" dirty="0" err="1" smtClean="0">
                <a:solidFill>
                  <a:schemeClr val="accent1">
                    <a:lumMod val="50000"/>
                  </a:schemeClr>
                </a:solidFill>
                <a:latin typeface="Arial" panose="020B0604020202020204" pitchFamily="34" charset="0"/>
                <a:cs typeface="Arial" panose="020B0604020202020204" pitchFamily="34" charset="0"/>
              </a:rPr>
              <a:t>Thème</a:t>
            </a:r>
            <a:r>
              <a:rPr lang="en-US" sz="6000" b="1" dirty="0" smtClean="0">
                <a:solidFill>
                  <a:schemeClr val="accent1">
                    <a:lumMod val="50000"/>
                  </a:schemeClr>
                </a:solidFill>
                <a:latin typeface="Arial" panose="020B0604020202020204" pitchFamily="34" charset="0"/>
                <a:cs typeface="Arial" panose="020B0604020202020204" pitchFamily="34" charset="0"/>
              </a:rPr>
              <a:t>: </a:t>
            </a:r>
            <a:r>
              <a:rPr lang="fr-FR" sz="6000" b="1" dirty="0" smtClean="0">
                <a:solidFill>
                  <a:schemeClr val="accent1">
                    <a:lumMod val="50000"/>
                  </a:schemeClr>
                </a:solidFill>
                <a:latin typeface="Arial" panose="020B0604020202020204" pitchFamily="34" charset="0"/>
                <a:cs typeface="Arial" panose="020B0604020202020204" pitchFamily="34" charset="0"/>
              </a:rPr>
              <a:t>Tu es malade.</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284888" y="1865334"/>
            <a:ext cx="569777" cy="1978290"/>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94974" y="303231"/>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a:cs typeface="Arial"/>
              </a:rPr>
              <a:t>7-classe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pic>
        <p:nvPicPr>
          <p:cNvPr id="1026" name="Picture 2" descr="https://i.skyrock.net/0726/24000726/pics/86650371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29912" y="2854479"/>
            <a:ext cx="6130925" cy="37383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8605" y="4160520"/>
            <a:ext cx="588645" cy="1828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739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e superlatif irrégulier | Apprendre le français, Grammaire française,  Activités de class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1760" y="1004433"/>
            <a:ext cx="10719253" cy="563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2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14" y="832758"/>
            <a:ext cx="10417629" cy="5816977"/>
          </a:xfrm>
          <a:prstGeom prst="rect">
            <a:avLst/>
          </a:prstGeom>
          <a:noFill/>
        </p:spPr>
        <p:txBody>
          <a:bodyPr wrap="square" rtlCol="0">
            <a:spAutoFit/>
          </a:bodyPr>
          <a:lstStyle/>
          <a:p>
            <a:pPr algn="ctr"/>
            <a:r>
              <a:rPr lang="fr-FR" sz="6000" b="1" dirty="0" smtClean="0">
                <a:solidFill>
                  <a:srgbClr val="7030A0"/>
                </a:solidFill>
                <a:latin typeface="Arial" panose="020B0604020202020204" pitchFamily="34" charset="0"/>
                <a:cs typeface="Arial" panose="020B0604020202020204" pitchFamily="34" charset="0"/>
              </a:rPr>
              <a:t>Les verbes </a:t>
            </a:r>
          </a:p>
          <a:p>
            <a:r>
              <a:rPr lang="fr-FR" sz="6000" b="1" dirty="0" smtClean="0">
                <a:solidFill>
                  <a:srgbClr val="7030A0"/>
                </a:solidFill>
                <a:latin typeface="Arial" panose="020B0604020202020204" pitchFamily="34" charset="0"/>
                <a:cs typeface="Arial" panose="020B0604020202020204" pitchFamily="34" charset="0"/>
              </a:rPr>
              <a:t>Devoir</a:t>
            </a:r>
          </a:p>
          <a:p>
            <a:r>
              <a:rPr lang="fr-FR" sz="6000" b="1" dirty="0" smtClean="0">
                <a:solidFill>
                  <a:srgbClr val="7030A0"/>
                </a:solidFill>
                <a:latin typeface="Arial" panose="020B0604020202020204" pitchFamily="34" charset="0"/>
                <a:cs typeface="Arial" panose="020B0604020202020204" pitchFamily="34" charset="0"/>
              </a:rPr>
              <a:t>Vouloir                infinitif</a:t>
            </a:r>
          </a:p>
          <a:p>
            <a:r>
              <a:rPr lang="fr-FR" sz="6000" b="1" dirty="0" smtClean="0">
                <a:solidFill>
                  <a:srgbClr val="7030A0"/>
                </a:solidFill>
                <a:latin typeface="Arial" panose="020B0604020202020204" pitchFamily="34" charset="0"/>
                <a:cs typeface="Arial" panose="020B0604020202020204" pitchFamily="34" charset="0"/>
              </a:rPr>
              <a:t>Pouvoir</a:t>
            </a:r>
          </a:p>
          <a:p>
            <a:endParaRPr lang="fr-FR" sz="4400" b="1" dirty="0" smtClean="0">
              <a:solidFill>
                <a:srgbClr val="002060"/>
              </a:solidFill>
              <a:latin typeface="Arial" panose="020B0604020202020204" pitchFamily="34" charset="0"/>
              <a:cs typeface="Arial" panose="020B0604020202020204" pitchFamily="34" charset="0"/>
            </a:endParaRPr>
          </a:p>
          <a:p>
            <a:r>
              <a:rPr lang="fr-FR" sz="4400" b="1" dirty="0" smtClean="0">
                <a:solidFill>
                  <a:srgbClr val="002060"/>
                </a:solidFill>
                <a:latin typeface="Arial" panose="020B0604020202020204" pitchFamily="34" charset="0"/>
                <a:cs typeface="Arial" panose="020B0604020202020204" pitchFamily="34" charset="0"/>
              </a:rPr>
              <a:t>exemple: </a:t>
            </a:r>
            <a:r>
              <a:rPr lang="fr-FR" sz="4400" b="1" dirty="0" smtClean="0">
                <a:solidFill>
                  <a:srgbClr val="0070C0"/>
                </a:solidFill>
                <a:latin typeface="Arial" panose="020B0604020202020204" pitchFamily="34" charset="0"/>
                <a:cs typeface="Arial" panose="020B0604020202020204" pitchFamily="34" charset="0"/>
              </a:rPr>
              <a:t>Tu dois garder le lit.</a:t>
            </a:r>
          </a:p>
          <a:p>
            <a:r>
              <a:rPr lang="fr-FR" sz="4400" b="1" dirty="0">
                <a:solidFill>
                  <a:srgbClr val="0070C0"/>
                </a:solidFill>
                <a:latin typeface="Arial" panose="020B0604020202020204" pitchFamily="34" charset="0"/>
                <a:cs typeface="Arial" panose="020B0604020202020204" pitchFamily="34" charset="0"/>
              </a:rPr>
              <a:t> </a:t>
            </a:r>
            <a:r>
              <a:rPr lang="fr-FR" sz="4400" b="1" dirty="0" smtClean="0">
                <a:solidFill>
                  <a:srgbClr val="0070C0"/>
                </a:solidFill>
                <a:latin typeface="Arial" panose="020B0604020202020204" pitchFamily="34" charset="0"/>
                <a:cs typeface="Arial" panose="020B0604020202020204" pitchFamily="34" charset="0"/>
              </a:rPr>
              <a:t>                Tu peux parler?</a:t>
            </a:r>
          </a:p>
        </p:txBody>
      </p:sp>
      <p:sp>
        <p:nvSpPr>
          <p:cNvPr id="4" name="Плюс 3"/>
          <p:cNvSpPr/>
          <p:nvPr/>
        </p:nvSpPr>
        <p:spPr>
          <a:xfrm>
            <a:off x="3967843" y="2694214"/>
            <a:ext cx="1616528" cy="1469572"/>
          </a:xfrm>
          <a:prstGeom prst="math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63172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ffiches de verbes français - Pouvoir vouloir devoir plusieurs temp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9167"/>
          <a:stretch/>
        </p:blipFill>
        <p:spPr bwMode="auto">
          <a:xfrm>
            <a:off x="988331" y="522514"/>
            <a:ext cx="10180411" cy="606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95013" y="5018854"/>
            <a:ext cx="2645229" cy="1569660"/>
          </a:xfrm>
          <a:prstGeom prst="rect">
            <a:avLst/>
          </a:prstGeom>
          <a:solidFill>
            <a:schemeClr val="bg1"/>
          </a:solidFill>
        </p:spPr>
        <p:txBody>
          <a:bodyPr wrap="square" rtlCol="0">
            <a:spAutoFit/>
          </a:bodyPr>
          <a:lstStyle/>
          <a:p>
            <a:pPr algn="ctr"/>
            <a:r>
              <a:rPr lang="fr-FR" sz="3200" b="1" dirty="0" smtClean="0">
                <a:solidFill>
                  <a:srgbClr val="7030A0"/>
                </a:solidFill>
                <a:latin typeface="Arial" panose="020B0604020202020204" pitchFamily="34" charset="0"/>
                <a:cs typeface="Arial" panose="020B0604020202020204" pitchFamily="34" charset="0"/>
              </a:rPr>
              <a:t>La conjugaison des verbes</a:t>
            </a:r>
            <a:endParaRPr lang="ru-RU"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307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Lst>
          </a:blip>
          <a:srcRect l="25172" t="50000" r="32471" b="11980"/>
          <a:stretch/>
        </p:blipFill>
        <p:spPr>
          <a:xfrm>
            <a:off x="2498271" y="1028699"/>
            <a:ext cx="7396842" cy="3732825"/>
          </a:xfrm>
          <a:prstGeom prst="rect">
            <a:avLst/>
          </a:prstGeom>
        </p:spPr>
      </p:pic>
      <p:sp>
        <p:nvSpPr>
          <p:cNvPr id="4" name="TextBox 3"/>
          <p:cNvSpPr txBox="1"/>
          <p:nvPr/>
        </p:nvSpPr>
        <p:spPr>
          <a:xfrm>
            <a:off x="3069771" y="212271"/>
            <a:ext cx="6253843" cy="646331"/>
          </a:xfrm>
          <a:prstGeom prst="rect">
            <a:avLst/>
          </a:prstGeom>
          <a:solidFill>
            <a:schemeClr val="bg1"/>
          </a:solidFill>
        </p:spPr>
        <p:txBody>
          <a:bodyPr wrap="square" rtlCol="0">
            <a:spAutoFit/>
          </a:bodyPr>
          <a:lstStyle/>
          <a:p>
            <a:pPr algn="ctr"/>
            <a:r>
              <a:rPr lang="fr-FR" sz="3600" b="1" dirty="0" smtClean="0">
                <a:latin typeface="Arial" panose="020B0604020202020204" pitchFamily="34" charset="0"/>
                <a:cs typeface="Arial" panose="020B0604020202020204" pitchFamily="34" charset="0"/>
              </a:rPr>
              <a:t>Donnez des conseils!</a:t>
            </a:r>
            <a:endParaRPr lang="ru-RU" sz="3600" b="1" dirty="0">
              <a:latin typeface="Arial" panose="020B0604020202020204" pitchFamily="34" charset="0"/>
              <a:cs typeface="Arial" panose="020B0604020202020204" pitchFamily="34" charset="0"/>
            </a:endParaRPr>
          </a:p>
        </p:txBody>
      </p:sp>
      <p:sp>
        <p:nvSpPr>
          <p:cNvPr id="5" name="TextBox 4"/>
          <p:cNvSpPr txBox="1"/>
          <p:nvPr/>
        </p:nvSpPr>
        <p:spPr>
          <a:xfrm>
            <a:off x="495299" y="5078186"/>
            <a:ext cx="4974772" cy="1200329"/>
          </a:xfrm>
          <a:prstGeom prst="rect">
            <a:avLst/>
          </a:prstGeom>
          <a:noFill/>
        </p:spPr>
        <p:txBody>
          <a:bodyPr wrap="square" rtlCol="0">
            <a:spAutoFit/>
          </a:bodyPr>
          <a:lstStyle/>
          <a:p>
            <a:r>
              <a:rPr lang="fr-FR" sz="2400" b="1" dirty="0" smtClean="0">
                <a:solidFill>
                  <a:srgbClr val="002060"/>
                </a:solidFill>
                <a:latin typeface="Arial" panose="020B0604020202020204" pitchFamily="34" charset="0"/>
                <a:cs typeface="Arial" panose="020B0604020202020204" pitchFamily="34" charset="0"/>
              </a:rPr>
              <a:t>Tu dois consulter le médecin.</a:t>
            </a:r>
          </a:p>
          <a:p>
            <a:r>
              <a:rPr lang="fr-FR" sz="2400" b="1" dirty="0" smtClean="0">
                <a:solidFill>
                  <a:srgbClr val="002060"/>
                </a:solidFill>
                <a:latin typeface="Arial" panose="020B0604020202020204" pitchFamily="34" charset="0"/>
                <a:cs typeface="Arial" panose="020B0604020202020204" pitchFamily="34" charset="0"/>
              </a:rPr>
              <a:t>Tu peux porter le chapeau.</a:t>
            </a:r>
          </a:p>
          <a:p>
            <a:r>
              <a:rPr lang="fr-FR" sz="2400" b="1" dirty="0" smtClean="0">
                <a:solidFill>
                  <a:srgbClr val="002060"/>
                </a:solidFill>
                <a:latin typeface="Arial" panose="020B0604020202020204" pitchFamily="34" charset="0"/>
                <a:cs typeface="Arial" panose="020B0604020202020204" pitchFamily="34" charset="0"/>
              </a:rPr>
              <a:t>Tu dois prendre le médicament.</a:t>
            </a:r>
            <a:endParaRPr lang="ru-RU" sz="24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0036629" y="1747157"/>
            <a:ext cx="2013855" cy="830997"/>
          </a:xfrm>
          <a:prstGeom prst="rect">
            <a:avLst/>
          </a:prstGeom>
          <a:noFill/>
        </p:spPr>
        <p:txBody>
          <a:bodyPr wrap="square" rtlCol="0">
            <a:spAutoFit/>
          </a:bodyPr>
          <a:lstStyle/>
          <a:p>
            <a:r>
              <a:rPr lang="fr-FR" sz="2400" b="1" dirty="0" smtClean="0">
                <a:solidFill>
                  <a:srgbClr val="002060"/>
                </a:solidFill>
                <a:latin typeface="Arial" panose="020B0604020202020204" pitchFamily="34" charset="0"/>
                <a:cs typeface="Arial" panose="020B0604020202020204" pitchFamily="34" charset="0"/>
              </a:rPr>
              <a:t>Elle a mal à la tête.</a:t>
            </a:r>
            <a:endParaRPr lang="ru-RU" sz="24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495300" y="1899557"/>
            <a:ext cx="2155371" cy="830997"/>
          </a:xfrm>
          <a:prstGeom prst="rect">
            <a:avLst/>
          </a:prstGeom>
          <a:noFill/>
        </p:spPr>
        <p:txBody>
          <a:bodyPr wrap="square" rtlCol="0">
            <a:spAutoFit/>
          </a:bodyPr>
          <a:lstStyle/>
          <a:p>
            <a:r>
              <a:rPr lang="fr-FR" sz="2400" b="1" dirty="0" smtClean="0">
                <a:solidFill>
                  <a:srgbClr val="002060"/>
                </a:solidFill>
                <a:latin typeface="Arial" panose="020B0604020202020204" pitchFamily="34" charset="0"/>
                <a:cs typeface="Arial" panose="020B0604020202020204" pitchFamily="34" charset="0"/>
              </a:rPr>
              <a:t>Il a mal aux oreilles.</a:t>
            </a:r>
            <a:endParaRPr lang="ru-RU" sz="24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6836228" y="5078186"/>
            <a:ext cx="4974772" cy="1200329"/>
          </a:xfrm>
          <a:prstGeom prst="rect">
            <a:avLst/>
          </a:prstGeom>
          <a:noFill/>
        </p:spPr>
        <p:txBody>
          <a:bodyPr wrap="square" rtlCol="0">
            <a:spAutoFit/>
          </a:bodyPr>
          <a:lstStyle/>
          <a:p>
            <a:r>
              <a:rPr lang="fr-FR" sz="2400" b="1" dirty="0" smtClean="0">
                <a:solidFill>
                  <a:srgbClr val="002060"/>
                </a:solidFill>
                <a:latin typeface="Arial" panose="020B0604020202020204" pitchFamily="34" charset="0"/>
                <a:cs typeface="Arial" panose="020B0604020202020204" pitchFamily="34" charset="0"/>
              </a:rPr>
              <a:t>Tu dois consulter le médecin.</a:t>
            </a:r>
          </a:p>
          <a:p>
            <a:r>
              <a:rPr lang="fr-FR" sz="2400" b="1" dirty="0" smtClean="0">
                <a:solidFill>
                  <a:srgbClr val="002060"/>
                </a:solidFill>
                <a:latin typeface="Arial" panose="020B0604020202020204" pitchFamily="34" charset="0"/>
                <a:cs typeface="Arial" panose="020B0604020202020204" pitchFamily="34" charset="0"/>
              </a:rPr>
              <a:t>Tu dois garder le lit.</a:t>
            </a:r>
          </a:p>
          <a:p>
            <a:r>
              <a:rPr lang="fr-FR" sz="2400" b="1" dirty="0" smtClean="0">
                <a:solidFill>
                  <a:srgbClr val="002060"/>
                </a:solidFill>
                <a:latin typeface="Arial" panose="020B0604020202020204" pitchFamily="34" charset="0"/>
                <a:cs typeface="Arial" panose="020B0604020202020204" pitchFamily="34" charset="0"/>
              </a:rPr>
              <a:t>Tu dois dormir.</a:t>
            </a:r>
            <a:endParaRPr lang="ru-RU"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157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5882"/>
            <a:ext cx="12192000" cy="139930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144964" y="228264"/>
            <a:ext cx="11902072"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6000" dirty="0" smtClean="0">
                <a:latin typeface="Arial" panose="020B0604020202020204" pitchFamily="34" charset="0"/>
                <a:cs typeface="Arial" panose="020B0604020202020204" pitchFamily="34" charset="0"/>
              </a:rPr>
              <a:t>Devoir:</a:t>
            </a:r>
            <a:r>
              <a:rPr lang="en-US" sz="4400" dirty="0" smtClean="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37" name="object 16">
            <a:extLst>
              <a:ext uri="{FF2B5EF4-FFF2-40B4-BE49-F238E27FC236}">
                <a16:creationId xmlns:a16="http://schemas.microsoft.com/office/drawing/2014/main" id="{AB479926-0BB4-44D5-91E3-BBC35FBEBF55}"/>
              </a:ext>
            </a:extLst>
          </p:cNvPr>
          <p:cNvSpPr/>
          <p:nvPr/>
        </p:nvSpPr>
        <p:spPr>
          <a:xfrm>
            <a:off x="755030" y="1426126"/>
            <a:ext cx="30911" cy="30911"/>
          </a:xfrm>
          <a:custGeom>
            <a:avLst/>
            <a:gdLst/>
            <a:ahLst/>
            <a:cxnLst/>
            <a:rect l="l" t="t" r="r" b="b"/>
            <a:pathLst>
              <a:path w="14604" h="14604">
                <a:moveTo>
                  <a:pt x="0" y="14094"/>
                </a:moveTo>
                <a:lnTo>
                  <a:pt x="14097" y="14094"/>
                </a:lnTo>
                <a:lnTo>
                  <a:pt x="14097"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39" name="object 18">
            <a:extLst>
              <a:ext uri="{FF2B5EF4-FFF2-40B4-BE49-F238E27FC236}">
                <a16:creationId xmlns:a16="http://schemas.microsoft.com/office/drawing/2014/main" id="{07DFB1AC-87BB-4442-B240-3DBDCD29CDF1}"/>
              </a:ext>
            </a:extLst>
          </p:cNvPr>
          <p:cNvSpPr/>
          <p:nvPr/>
        </p:nvSpPr>
        <p:spPr>
          <a:xfrm>
            <a:off x="1545607" y="590807"/>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0" name="object 19">
            <a:extLst>
              <a:ext uri="{FF2B5EF4-FFF2-40B4-BE49-F238E27FC236}">
                <a16:creationId xmlns:a16="http://schemas.microsoft.com/office/drawing/2014/main" id="{0C8F708C-B355-43C0-B3E0-E1210BF24EBE}"/>
              </a:ext>
            </a:extLst>
          </p:cNvPr>
          <p:cNvSpPr/>
          <p:nvPr/>
        </p:nvSpPr>
        <p:spPr>
          <a:xfrm>
            <a:off x="1545607" y="650476"/>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8" name="object 4">
            <a:extLst>
              <a:ext uri="{FF2B5EF4-FFF2-40B4-BE49-F238E27FC236}">
                <a16:creationId xmlns:a16="http://schemas.microsoft.com/office/drawing/2014/main" id="{96789AA7-9596-4F83-89FD-AEC28EE179F1}"/>
              </a:ext>
            </a:extLst>
          </p:cNvPr>
          <p:cNvSpPr txBox="1"/>
          <p:nvPr/>
        </p:nvSpPr>
        <p:spPr>
          <a:xfrm>
            <a:off x="316808" y="1767734"/>
            <a:ext cx="11456091" cy="2245805"/>
          </a:xfrm>
          <a:prstGeom prst="rect">
            <a:avLst/>
          </a:prstGeom>
        </p:spPr>
        <p:txBody>
          <a:bodyPr vert="horz" wrap="square" lIns="0" tIns="29525" rIns="0" bIns="0" rtlCol="0">
            <a:spAutoFit/>
          </a:bodyPr>
          <a:lstStyle/>
          <a:p>
            <a:pPr marL="342900" indent="-342900" algn="just">
              <a:buFont typeface="+mj-lt"/>
              <a:buAutoNum type="arabicPeriod"/>
            </a:pPr>
            <a:r>
              <a:rPr lang="fr-FR" sz="4800" b="1" dirty="0" smtClean="0">
                <a:latin typeface="Arial" panose="020B0604020202020204" pitchFamily="34" charset="0"/>
                <a:cs typeface="Arial" panose="020B0604020202020204" pitchFamily="34" charset="0"/>
              </a:rPr>
              <a:t>Donnez des conseils aux personnes qui sont infectés par le Covid-19.</a:t>
            </a:r>
          </a:p>
          <a:p>
            <a:pPr algn="just"/>
            <a:r>
              <a:rPr lang="fr-FR" sz="4800" b="1" dirty="0" smtClean="0">
                <a:latin typeface="Arial" panose="020B0604020202020204" pitchFamily="34" charset="0"/>
                <a:cs typeface="Arial" panose="020B0604020202020204" pitchFamily="34" charset="0"/>
              </a:rPr>
              <a:t>   </a:t>
            </a:r>
            <a:endParaRPr lang="ru-RU" sz="4800" b="1" dirty="0">
              <a:latin typeface="Arial" panose="020B0604020202020204" pitchFamily="34" charset="0"/>
              <a:cs typeface="Arial" panose="020B0604020202020204" pitchFamily="34" charset="0"/>
            </a:endParaRPr>
          </a:p>
        </p:txBody>
      </p:sp>
      <p:pic>
        <p:nvPicPr>
          <p:cNvPr id="4100" name="Picture 4" descr="FEMMES ACTIVES ET FOYER - Union Nationale : Les devoirs à la maison... sans  s'én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316" y="3274875"/>
            <a:ext cx="3138720" cy="345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23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026" y="601660"/>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519432" y="601660"/>
            <a:ext cx="5380216"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 on va ...</a:t>
            </a:r>
          </a:p>
        </p:txBody>
      </p:sp>
      <p:sp>
        <p:nvSpPr>
          <p:cNvPr id="9" name="Google Shape;956;p38"/>
          <p:cNvSpPr/>
          <p:nvPr/>
        </p:nvSpPr>
        <p:spPr>
          <a:xfrm rot="17495056">
            <a:off x="1370063" y="336366"/>
            <a:ext cx="653353" cy="758250"/>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57313" y="1662731"/>
            <a:ext cx="11413558" cy="5016758"/>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v</a:t>
            </a:r>
            <a:r>
              <a:rPr lang="fr-FR" sz="3200" b="1" dirty="0" smtClean="0">
                <a:solidFill>
                  <a:srgbClr val="7030A0"/>
                </a:solidFill>
                <a:latin typeface="Arial" panose="020B0604020202020204" pitchFamily="34" charset="0"/>
                <a:cs typeface="Arial" panose="020B0604020202020204" pitchFamily="34" charset="0"/>
              </a:rPr>
              <a:t>érifier votre devoir</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regarder une vidéo </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décrire son êtat physique</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expliquer les symptômes d’une maladie</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lire les dialogues proposés dans le manuel de français</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apprendre l’emploi des verbes: </a:t>
            </a:r>
          </a:p>
          <a:p>
            <a:r>
              <a:rPr lang="fr-FR" sz="3200" b="1" dirty="0" smtClean="0">
                <a:solidFill>
                  <a:srgbClr val="7030A0"/>
                </a:solidFill>
                <a:latin typeface="Arial" panose="020B0604020202020204" pitchFamily="34" charset="0"/>
                <a:cs typeface="Arial" panose="020B0604020202020204" pitchFamily="34" charset="0"/>
              </a:rPr>
              <a:t>    vouloir</a:t>
            </a:r>
          </a:p>
          <a:p>
            <a:r>
              <a:rPr lang="fr-FR" sz="3200" b="1" dirty="0" smtClean="0">
                <a:solidFill>
                  <a:srgbClr val="7030A0"/>
                </a:solidFill>
                <a:latin typeface="Arial" panose="020B0604020202020204" pitchFamily="34" charset="0"/>
                <a:cs typeface="Arial" panose="020B0604020202020204" pitchFamily="34" charset="0"/>
              </a:rPr>
              <a:t>    pouvoir                                    infinitif</a:t>
            </a:r>
          </a:p>
          <a:p>
            <a:r>
              <a:rPr lang="fr-FR" sz="3200" b="1" dirty="0" smtClean="0">
                <a:solidFill>
                  <a:srgbClr val="7030A0"/>
                </a:solidFill>
                <a:latin typeface="Arial" panose="020B0604020202020204" pitchFamily="34" charset="0"/>
                <a:cs typeface="Arial" panose="020B0604020202020204" pitchFamily="34" charset="0"/>
              </a:rPr>
              <a:t>    devoir</a:t>
            </a:r>
          </a:p>
          <a:p>
            <a:r>
              <a:rPr lang="fr-FR" sz="3200" b="1" dirty="0" smtClean="0">
                <a:solidFill>
                  <a:srgbClr val="7030A0"/>
                </a:solidFill>
                <a:latin typeface="Arial" panose="020B0604020202020204" pitchFamily="34" charset="0"/>
                <a:cs typeface="Arial" panose="020B0604020202020204" pitchFamily="34" charset="0"/>
              </a:rPr>
              <a:t>    falloir</a:t>
            </a:r>
            <a:endParaRPr lang="ru-RU" sz="2000" dirty="0">
              <a:solidFill>
                <a:srgbClr val="7030A0"/>
              </a:solidFill>
            </a:endParaRPr>
          </a:p>
        </p:txBody>
      </p:sp>
      <p:sp>
        <p:nvSpPr>
          <p:cNvPr id="3" name="Плюс 2"/>
          <p:cNvSpPr/>
          <p:nvPr/>
        </p:nvSpPr>
        <p:spPr>
          <a:xfrm>
            <a:off x="4163785" y="5110843"/>
            <a:ext cx="734786" cy="65314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51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46658"/>
            <a:ext cx="6792686" cy="646331"/>
          </a:xfrm>
          <a:prstGeom prst="rect">
            <a:avLst/>
          </a:prstGeom>
          <a:solidFill>
            <a:schemeClr val="bg1"/>
          </a:solidFill>
        </p:spPr>
        <p:txBody>
          <a:bodyPr wrap="square" rtlCol="0">
            <a:spAutoFit/>
          </a:bodyPr>
          <a:lstStyle/>
          <a:p>
            <a:pPr algn="ctr"/>
            <a:r>
              <a:rPr lang="fr-FR" sz="3600" b="1" dirty="0" smtClean="0">
                <a:solidFill>
                  <a:srgbClr val="002060"/>
                </a:solidFill>
                <a:latin typeface="Arial" panose="020B0604020202020204" pitchFamily="34" charset="0"/>
                <a:cs typeface="Arial" panose="020B0604020202020204" pitchFamily="34" charset="0"/>
              </a:rPr>
              <a:t>Vérification du devoir</a:t>
            </a:r>
            <a:endParaRPr lang="ru-RU" sz="36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30630" y="992989"/>
            <a:ext cx="8507184" cy="954107"/>
          </a:xfrm>
          <a:prstGeom prst="rect">
            <a:avLst/>
          </a:prstGeom>
          <a:solidFill>
            <a:schemeClr val="bg1"/>
          </a:solidFill>
        </p:spPr>
        <p:txBody>
          <a:bodyPr wrap="square" rtlCol="0">
            <a:spAutoFit/>
          </a:bodyPr>
          <a:lstStyle/>
          <a:p>
            <a:pPr marL="342900" indent="-342900" algn="just">
              <a:buFont typeface="+mj-lt"/>
              <a:buAutoNum type="arabicPeriod"/>
            </a:pPr>
            <a:r>
              <a:rPr lang="fr-FR" sz="2800" b="1" dirty="0" smtClean="0">
                <a:latin typeface="Arial" panose="020B0604020202020204" pitchFamily="34" charset="0"/>
                <a:cs typeface="Arial" panose="020B0604020202020204" pitchFamily="34" charset="0"/>
              </a:rPr>
              <a:t>Rédiger une lettre personnelle décrivant votre amie la plus proche.</a:t>
            </a:r>
            <a:endParaRPr lang="ru-RU" sz="2800" b="1" dirty="0">
              <a:latin typeface="Arial" panose="020B0604020202020204" pitchFamily="34" charset="0"/>
              <a:cs typeface="Arial" panose="020B0604020202020204" pitchFamily="34" charset="0"/>
            </a:endParaRPr>
          </a:p>
        </p:txBody>
      </p:sp>
      <p:sp>
        <p:nvSpPr>
          <p:cNvPr id="4" name="Вертикальный свиток 3"/>
          <p:cNvSpPr/>
          <p:nvPr/>
        </p:nvSpPr>
        <p:spPr>
          <a:xfrm rot="21293794">
            <a:off x="3961335" y="1573620"/>
            <a:ext cx="7585059" cy="4848792"/>
          </a:xfrm>
          <a:prstGeom prst="verticalScroll">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rot="21252583">
            <a:off x="4619162" y="2272532"/>
            <a:ext cx="6421248" cy="4401205"/>
          </a:xfrm>
          <a:prstGeom prst="rect">
            <a:avLst/>
          </a:prstGeom>
          <a:noFill/>
        </p:spPr>
        <p:txBody>
          <a:bodyPr wrap="square" rtlCol="0">
            <a:spAutoFit/>
          </a:bodyPr>
          <a:lstStyle/>
          <a:p>
            <a:r>
              <a:rPr lang="fr-FR" sz="2800" b="1" dirty="0" smtClean="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le </a:t>
            </a:r>
            <a:r>
              <a:rPr lang="fr-FR" sz="2800" b="1" dirty="0" smtClean="0">
                <a:latin typeface="Arabic Typesetting" panose="03020402040406030203" pitchFamily="66" charset="-78"/>
                <a:cs typeface="Arabic Typesetting" panose="03020402040406030203" pitchFamily="66" charset="-78"/>
              </a:rPr>
              <a:t>30 octobre, Paris</a:t>
            </a:r>
          </a:p>
          <a:p>
            <a:r>
              <a:rPr lang="fr-FR" sz="2800" b="1" dirty="0" smtClean="0">
                <a:latin typeface="Arabic Typesetting" panose="03020402040406030203" pitchFamily="66" charset="-78"/>
                <a:cs typeface="Arabic Typesetting" panose="03020402040406030203" pitchFamily="66" charset="-78"/>
              </a:rPr>
              <a:t>Chère mamie!</a:t>
            </a:r>
          </a:p>
          <a:p>
            <a:r>
              <a:rPr lang="fr-FR" sz="2800" b="1" dirty="0" smtClean="0">
                <a:latin typeface="Arabic Typesetting" panose="03020402040406030203" pitchFamily="66" charset="-78"/>
                <a:cs typeface="Arabic Typesetting" panose="03020402040406030203" pitchFamily="66" charset="-78"/>
              </a:rPr>
              <a:t>	Ta dérnière lettre m’a rendue plus heureuse. Toi et papi, vous m’avez beaucoup manqué. Mais, à l’école, j’ai fait la connaissance avec Marie, nouvelle élève dans notre classe. Elle est très gentille et plus sportive que moi. On fait les devoirs avec elle et on passe beaucoup de temps ensemble.</a:t>
            </a:r>
          </a:p>
          <a:p>
            <a:r>
              <a:rPr lang="fr-FR" sz="2800" b="1" dirty="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Quand tu viendras chez nous, je te la présenteras.</a:t>
            </a:r>
          </a:p>
          <a:p>
            <a:r>
              <a:rPr lang="fr-FR" sz="2800" b="1" dirty="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Ta petite mignone!</a:t>
            </a:r>
          </a:p>
          <a:p>
            <a:r>
              <a:rPr lang="fr-FR" sz="2800" b="1" dirty="0">
                <a:latin typeface="Arabic Typesetting" panose="03020402040406030203" pitchFamily="66" charset="-78"/>
                <a:cs typeface="Arabic Typesetting" panose="03020402040406030203" pitchFamily="66" charset="-78"/>
              </a:rPr>
              <a:t>	</a:t>
            </a:r>
            <a:r>
              <a:rPr lang="fr-FR" sz="2800" b="1" dirty="0" smtClean="0">
                <a:latin typeface="Arabic Typesetting" panose="03020402040406030203" pitchFamily="66" charset="-78"/>
                <a:cs typeface="Arabic Typesetting" panose="03020402040406030203" pitchFamily="66" charset="-78"/>
              </a:rPr>
              <a:t> </a:t>
            </a:r>
            <a:endParaRPr lang="ru-RU" sz="2800" b="1" dirty="0">
              <a:cs typeface="Arabic Typesetting" panose="03020402040406030203" pitchFamily="66" charset="-78"/>
            </a:endParaRPr>
          </a:p>
        </p:txBody>
      </p:sp>
      <p:pic>
        <p:nvPicPr>
          <p:cNvPr id="2050" name="Picture 2" descr="Grand-mère Avec Sa Petite-fille Banque D'Images Et Photos Libres De Droits.  Image 701194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6855">
            <a:off x="515258" y="2724540"/>
            <a:ext cx="3550636" cy="23625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19362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821" y="535451"/>
            <a:ext cx="8938438"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Si vous êtes malade... </a:t>
            </a:r>
            <a:endParaRPr lang="ru-RU" sz="3200" b="1" dirty="0">
              <a:solidFill>
                <a:srgbClr val="002060"/>
              </a:solidFill>
              <a:latin typeface="Arial" panose="020B0604020202020204" pitchFamily="34" charset="0"/>
              <a:cs typeface="Arial" panose="020B0604020202020204" pitchFamily="34" charset="0"/>
            </a:endParaRPr>
          </a:p>
        </p:txBody>
      </p:sp>
      <p:pic>
        <p:nvPicPr>
          <p:cNvPr id="3" name="videoplayback (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52334" y="1251404"/>
            <a:ext cx="9051925" cy="5091708"/>
          </a:xfrm>
          <a:prstGeom prst="rect">
            <a:avLst/>
          </a:prstGeom>
        </p:spPr>
      </p:pic>
    </p:spTree>
    <p:extLst>
      <p:ext uri="{BB962C8B-B14F-4D97-AF65-F5344CB8AC3E}">
        <p14:creationId xmlns:p14="http://schemas.microsoft.com/office/powerpoint/2010/main" val="4147458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4171" y="208880"/>
            <a:ext cx="4593316"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Lisons les dialogues</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242316" y="501267"/>
            <a:ext cx="10093670" cy="6109365"/>
          </a:xfrm>
          <a:prstGeom prst="rect">
            <a:avLst/>
          </a:prstGeom>
        </p:spPr>
        <p:txBody>
          <a:bodyPr wrap="square">
            <a:spAutoFit/>
          </a:bodyPr>
          <a:lstStyle/>
          <a:p>
            <a:pPr>
              <a:spcAft>
                <a:spcPts val="600"/>
              </a:spcAft>
            </a:pPr>
            <a:r>
              <a:rPr lang="en-US" b="1" dirty="0">
                <a:solidFill>
                  <a:srgbClr val="002060"/>
                </a:solidFill>
                <a:latin typeface="CenturySchoolbook"/>
              </a:rPr>
              <a:t>– </a:t>
            </a:r>
            <a:r>
              <a:rPr lang="en-US" sz="2400" b="1" dirty="0" err="1">
                <a:solidFill>
                  <a:srgbClr val="002060"/>
                </a:solidFill>
                <a:latin typeface="Arial" panose="020B0604020202020204" pitchFamily="34" charset="0"/>
                <a:cs typeface="Arial" panose="020B0604020202020204" pitchFamily="34" charset="0"/>
              </a:rPr>
              <a:t>Salut</a:t>
            </a:r>
            <a:r>
              <a:rPr lang="en-US" sz="2400" b="1" dirty="0">
                <a:solidFill>
                  <a:srgbClr val="002060"/>
                </a:solidFill>
                <a:latin typeface="Arial" panose="020B0604020202020204" pitchFamily="34" charset="0"/>
                <a:cs typeface="Arial" panose="020B0604020202020204" pitchFamily="34" charset="0"/>
              </a:rPr>
              <a:t>, Lola.</a:t>
            </a:r>
          </a:p>
          <a:p>
            <a:pPr>
              <a:spcAft>
                <a:spcPts val="600"/>
              </a:spcAft>
            </a:pPr>
            <a:r>
              <a:rPr lang="fr-FR" sz="2400" b="1" dirty="0">
                <a:solidFill>
                  <a:srgbClr val="0070C0"/>
                </a:solidFill>
                <a:latin typeface="Arial" panose="020B0604020202020204" pitchFamily="34" charset="0"/>
                <a:cs typeface="Arial" panose="020B0604020202020204" pitchFamily="34" charset="0"/>
              </a:rPr>
              <a:t>– Salut, Zoumrad. Qu’est-ce que tu as? Pourquoi ne vas-tu pas </a:t>
            </a:r>
            <a:r>
              <a:rPr lang="fr-FR" sz="2400" b="1" dirty="0" smtClean="0">
                <a:solidFill>
                  <a:srgbClr val="0070C0"/>
                </a:solidFill>
                <a:latin typeface="Arial" panose="020B0604020202020204" pitchFamily="34" charset="0"/>
                <a:cs typeface="Arial" panose="020B0604020202020204" pitchFamily="34" charset="0"/>
              </a:rPr>
              <a:t>à </a:t>
            </a:r>
            <a:r>
              <a:rPr lang="en-US" sz="2400" b="1" dirty="0" err="1" smtClean="0">
                <a:solidFill>
                  <a:srgbClr val="0070C0"/>
                </a:solidFill>
                <a:latin typeface="Arial" panose="020B0604020202020204" pitchFamily="34" charset="0"/>
                <a:cs typeface="Arial" panose="020B0604020202020204" pitchFamily="34" charset="0"/>
              </a:rPr>
              <a:t>l’école</a:t>
            </a:r>
            <a:r>
              <a:rPr lang="en-US" sz="2400" b="1" dirty="0">
                <a:solidFill>
                  <a:srgbClr val="0070C0"/>
                </a:solidFill>
                <a:latin typeface="Arial" panose="020B0604020202020204" pitchFamily="34" charset="0"/>
                <a:cs typeface="Arial" panose="020B0604020202020204" pitchFamily="34" charset="0"/>
              </a:rPr>
              <a:t>?</a:t>
            </a:r>
          </a:p>
          <a:p>
            <a:pPr>
              <a:spcAft>
                <a:spcPts val="600"/>
              </a:spcAft>
            </a:pPr>
            <a:r>
              <a:rPr lang="fr-FR" sz="2400" b="1" dirty="0">
                <a:solidFill>
                  <a:srgbClr val="002060"/>
                </a:solidFill>
                <a:latin typeface="Arial" panose="020B0604020202020204" pitchFamily="34" charset="0"/>
                <a:cs typeface="Arial" panose="020B0604020202020204" pitchFamily="34" charset="0"/>
              </a:rPr>
              <a:t>– Oh! Je suis malade. J’ai la grippe.</a:t>
            </a:r>
          </a:p>
          <a:p>
            <a:pPr>
              <a:spcAft>
                <a:spcPts val="600"/>
              </a:spcAft>
            </a:pPr>
            <a:r>
              <a:rPr lang="en-US" sz="2400" b="1" dirty="0">
                <a:solidFill>
                  <a:srgbClr val="0070C0"/>
                </a:solidFill>
                <a:latin typeface="Arial" panose="020B0604020202020204" pitchFamily="34" charset="0"/>
                <a:cs typeface="Arial" panose="020B0604020202020204" pitchFamily="34" charset="0"/>
              </a:rPr>
              <a:t>– As-</a:t>
            </a:r>
            <a:r>
              <a:rPr lang="en-US" sz="2400" b="1" dirty="0" err="1">
                <a:solidFill>
                  <a:srgbClr val="0070C0"/>
                </a:solidFill>
                <a:latin typeface="Arial" panose="020B0604020202020204" pitchFamily="34" charset="0"/>
                <a:cs typeface="Arial" panose="020B0604020202020204" pitchFamily="34" charset="0"/>
              </a:rPr>
              <a:t>tu</a:t>
            </a:r>
            <a:r>
              <a:rPr lang="en-US" sz="2400" b="1" dirty="0">
                <a:solidFill>
                  <a:srgbClr val="0070C0"/>
                </a:solidFill>
                <a:latin typeface="Arial" panose="020B0604020202020204" pitchFamily="34" charset="0"/>
                <a:cs typeface="Arial" panose="020B0604020202020204" pitchFamily="34" charset="0"/>
              </a:rPr>
              <a:t> de la </a:t>
            </a:r>
            <a:r>
              <a:rPr lang="en-US" sz="2400" b="1" dirty="0" err="1">
                <a:solidFill>
                  <a:srgbClr val="0070C0"/>
                </a:solidFill>
                <a:latin typeface="Arial" panose="020B0604020202020204" pitchFamily="34" charset="0"/>
                <a:cs typeface="Arial" panose="020B0604020202020204" pitchFamily="34" charset="0"/>
              </a:rPr>
              <a:t>fièvre</a:t>
            </a:r>
            <a:r>
              <a:rPr lang="en-US" sz="2400" b="1" dirty="0">
                <a:solidFill>
                  <a:srgbClr val="0070C0"/>
                </a:solidFill>
                <a:latin typeface="Arial" panose="020B0604020202020204" pitchFamily="34" charset="0"/>
                <a:cs typeface="Arial" panose="020B0604020202020204" pitchFamily="34" charset="0"/>
              </a:rPr>
              <a:t>?</a:t>
            </a:r>
          </a:p>
          <a:p>
            <a:pPr>
              <a:spcAft>
                <a:spcPts val="600"/>
              </a:spcAft>
            </a:pPr>
            <a:r>
              <a:rPr lang="fr-FR" sz="2400" b="1" dirty="0">
                <a:solidFill>
                  <a:srgbClr val="002060"/>
                </a:solidFill>
                <a:latin typeface="Arial" panose="020B0604020202020204" pitchFamily="34" charset="0"/>
                <a:cs typeface="Arial" panose="020B0604020202020204" pitchFamily="34" charset="0"/>
              </a:rPr>
              <a:t>– Oui, hier j’avais 37,5 mais aujourd’hui ça va mieux. Je </a:t>
            </a:r>
            <a:r>
              <a:rPr lang="fr-FR" sz="2400" b="1" dirty="0" smtClean="0">
                <a:solidFill>
                  <a:srgbClr val="002060"/>
                </a:solidFill>
                <a:latin typeface="Arial" panose="020B0604020202020204" pitchFamily="34" charset="0"/>
                <a:cs typeface="Arial" panose="020B0604020202020204" pitchFamily="34" charset="0"/>
              </a:rPr>
              <a:t>me</a:t>
            </a:r>
          </a:p>
          <a:p>
            <a:pPr>
              <a:spcAft>
                <a:spcPts val="600"/>
              </a:spcAft>
            </a:pPr>
            <a:r>
              <a:rPr lang="fr-FR" sz="2400" b="1" dirty="0" smtClean="0">
                <a:solidFill>
                  <a:srgbClr val="002060"/>
                </a:solidFill>
                <a:latin typeface="Arial" panose="020B0604020202020204" pitchFamily="34" charset="0"/>
                <a:cs typeface="Arial" panose="020B0604020202020204" pitchFamily="34" charset="0"/>
              </a:rPr>
              <a:t> sens </a:t>
            </a:r>
            <a:r>
              <a:rPr lang="en-US" sz="2400" b="1" dirty="0" err="1" smtClean="0">
                <a:solidFill>
                  <a:srgbClr val="002060"/>
                </a:solidFill>
                <a:latin typeface="Arial" panose="020B0604020202020204" pitchFamily="34" charset="0"/>
                <a:cs typeface="Arial" panose="020B0604020202020204" pitchFamily="34" charset="0"/>
              </a:rPr>
              <a:t>assez</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bien</a:t>
            </a:r>
            <a:r>
              <a:rPr lang="en-US" sz="2400" b="1" dirty="0">
                <a:solidFill>
                  <a:srgbClr val="002060"/>
                </a:solidFill>
                <a:latin typeface="Arial" panose="020B0604020202020204" pitchFamily="34" charset="0"/>
                <a:cs typeface="Arial" panose="020B0604020202020204" pitchFamily="34" charset="0"/>
              </a:rPr>
              <a:t>.</a:t>
            </a:r>
          </a:p>
          <a:p>
            <a:pPr>
              <a:spcAft>
                <a:spcPts val="600"/>
              </a:spcAft>
            </a:pPr>
            <a:r>
              <a:rPr lang="fr-FR" sz="2400" b="1" dirty="0">
                <a:solidFill>
                  <a:srgbClr val="0070C0"/>
                </a:solidFill>
                <a:latin typeface="Arial" panose="020B0604020202020204" pitchFamily="34" charset="0"/>
                <a:cs typeface="Arial" panose="020B0604020202020204" pitchFamily="34" charset="0"/>
              </a:rPr>
              <a:t>– Est-ce que tu as consulté le médecin?</a:t>
            </a:r>
          </a:p>
          <a:p>
            <a:pPr>
              <a:spcAft>
                <a:spcPts val="600"/>
              </a:spcAft>
            </a:pPr>
            <a:r>
              <a:rPr lang="fr-FR" sz="2400" b="1" dirty="0">
                <a:solidFill>
                  <a:srgbClr val="002060"/>
                </a:solidFill>
                <a:latin typeface="Arial" panose="020B0604020202020204" pitchFamily="34" charset="0"/>
                <a:cs typeface="Arial" panose="020B0604020202020204" pitchFamily="34" charset="0"/>
              </a:rPr>
              <a:t>– Oui, et il m’a prescrit des médicaments.</a:t>
            </a:r>
          </a:p>
          <a:p>
            <a:pPr>
              <a:spcAft>
                <a:spcPts val="600"/>
              </a:spcAft>
            </a:pPr>
            <a:r>
              <a:rPr lang="fr-FR" sz="2400" b="1" dirty="0">
                <a:solidFill>
                  <a:srgbClr val="0070C0"/>
                </a:solidFill>
                <a:latin typeface="Arial" panose="020B0604020202020204" pitchFamily="34" charset="0"/>
                <a:cs typeface="Arial" panose="020B0604020202020204" pitchFamily="34" charset="0"/>
              </a:rPr>
              <a:t>– Tu dois garder le lit pendant quelques jours.</a:t>
            </a:r>
          </a:p>
          <a:p>
            <a:pPr>
              <a:spcAft>
                <a:spcPts val="600"/>
              </a:spcAft>
            </a:pPr>
            <a:r>
              <a:rPr lang="fr-FR" sz="2400" b="1" dirty="0">
                <a:solidFill>
                  <a:srgbClr val="002060"/>
                </a:solidFill>
                <a:latin typeface="Arial" panose="020B0604020202020204" pitchFamily="34" charset="0"/>
                <a:cs typeface="Arial" panose="020B0604020202020204" pitchFamily="34" charset="0"/>
              </a:rPr>
              <a:t>– Je sais. Mais je pense que dans deux ou trois jours je serai guérie.</a:t>
            </a:r>
          </a:p>
          <a:p>
            <a:pPr>
              <a:spcAft>
                <a:spcPts val="600"/>
              </a:spcAft>
            </a:pPr>
            <a:r>
              <a:rPr lang="fr-FR" sz="2400" b="1" dirty="0">
                <a:solidFill>
                  <a:srgbClr val="0070C0"/>
                </a:solidFill>
                <a:latin typeface="Arial" panose="020B0604020202020204" pitchFamily="34" charset="0"/>
                <a:cs typeface="Arial" panose="020B0604020202020204" pitchFamily="34" charset="0"/>
              </a:rPr>
              <a:t>– Bon. Je ne veux pas te déranger. Soigne-toi vite. Au revoir, </a:t>
            </a:r>
            <a:r>
              <a:rPr lang="fr-FR" sz="2400" b="1" dirty="0" smtClean="0">
                <a:solidFill>
                  <a:srgbClr val="0070C0"/>
                </a:solidFill>
                <a:latin typeface="Arial" panose="020B0604020202020204" pitchFamily="34" charset="0"/>
                <a:cs typeface="Arial" panose="020B0604020202020204" pitchFamily="34" charset="0"/>
              </a:rPr>
              <a:t>ma </a:t>
            </a:r>
            <a:r>
              <a:rPr lang="en-US" sz="2400" b="1" dirty="0" err="1" smtClean="0">
                <a:solidFill>
                  <a:srgbClr val="0070C0"/>
                </a:solidFill>
                <a:latin typeface="Arial" panose="020B0604020202020204" pitchFamily="34" charset="0"/>
                <a:cs typeface="Arial" panose="020B0604020202020204" pitchFamily="34" charset="0"/>
              </a:rPr>
              <a:t>chérie</a:t>
            </a:r>
            <a:r>
              <a:rPr lang="en-US" sz="2400" b="1" dirty="0">
                <a:solidFill>
                  <a:srgbClr val="0070C0"/>
                </a:solidFill>
                <a:latin typeface="Arial" panose="020B0604020202020204" pitchFamily="34" charset="0"/>
                <a:cs typeface="Arial" panose="020B0604020202020204" pitchFamily="34" charset="0"/>
              </a:rPr>
              <a:t>.</a:t>
            </a:r>
          </a:p>
          <a:p>
            <a:pPr>
              <a:spcAft>
                <a:spcPts val="600"/>
              </a:spcAft>
            </a:pPr>
            <a:r>
              <a:rPr lang="fr-FR" sz="2400" b="1" dirty="0">
                <a:solidFill>
                  <a:srgbClr val="002060"/>
                </a:solidFill>
                <a:latin typeface="Arial" panose="020B0604020202020204" pitchFamily="34" charset="0"/>
                <a:cs typeface="Arial" panose="020B0604020202020204" pitchFamily="34" charset="0"/>
              </a:rPr>
              <a:t>– Au revoir et merci beaucoup</a:t>
            </a:r>
            <a:r>
              <a:rPr lang="fr-FR" sz="2400" b="1" dirty="0" smtClean="0">
                <a:solidFill>
                  <a:srgbClr val="002060"/>
                </a:solidFill>
                <a:latin typeface="Arial" panose="020B0604020202020204" pitchFamily="34" charset="0"/>
                <a:cs typeface="Arial" panose="020B0604020202020204" pitchFamily="34" charset="0"/>
              </a:rPr>
              <a:t>.</a:t>
            </a:r>
            <a:endParaRPr lang="fr-FR" sz="2400" b="1" dirty="0">
              <a:solidFill>
                <a:srgbClr val="002060"/>
              </a:solidFill>
              <a:latin typeface="Arial" panose="020B0604020202020204" pitchFamily="34" charset="0"/>
              <a:cs typeface="Arial" panose="020B0604020202020204" pitchFamily="34" charset="0"/>
            </a:endParaRPr>
          </a:p>
        </p:txBody>
      </p:sp>
      <p:pic>
        <p:nvPicPr>
          <p:cNvPr id="3074" name="Picture 2" descr="La Température Du Corps Humain. Le Thermomètre Médical. Banque D'Images Et  Photos Libres De Droits. Image 2005801."/>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1238" t="4954" r="18233" b="9167"/>
          <a:stretch/>
        </p:blipFill>
        <p:spPr bwMode="auto">
          <a:xfrm>
            <a:off x="10148207" y="501267"/>
            <a:ext cx="1649185" cy="1504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urquoi 25 % des Français renoncent à aller chez le médec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8946" y="2216779"/>
            <a:ext cx="2458803" cy="13391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es médicaments, qu'est-ce que c'est ? | Sparadrap"/>
          <p:cNvPicPr>
            <a:picLocks noChangeAspect="1" noChangeArrowheads="1"/>
          </p:cNvPicPr>
          <p:nvPr/>
        </p:nvPicPr>
        <p:blipFill rotWithShape="1">
          <a:blip r:embed="rId5">
            <a:extLst>
              <a:ext uri="{28A0092B-C50C-407E-A947-70E740481C1C}">
                <a14:useLocalDpi xmlns:a14="http://schemas.microsoft.com/office/drawing/2010/main" val="0"/>
              </a:ext>
            </a:extLst>
          </a:blip>
          <a:srcRect b="17317"/>
          <a:stretch/>
        </p:blipFill>
        <p:spPr bwMode="auto">
          <a:xfrm>
            <a:off x="10148207" y="3766941"/>
            <a:ext cx="1856014" cy="14276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e Blog de Nini: Dans mon lit d'hôpital."/>
          <p:cNvPicPr>
            <a:picLocks noChangeAspect="1" noChangeArrowheads="1"/>
          </p:cNvPicPr>
          <p:nvPr/>
        </p:nvPicPr>
        <p:blipFill rotWithShape="1">
          <a:blip r:embed="rId6">
            <a:extLst>
              <a:ext uri="{28A0092B-C50C-407E-A947-70E740481C1C}">
                <a14:useLocalDpi xmlns:a14="http://schemas.microsoft.com/office/drawing/2010/main" val="0"/>
              </a:ext>
            </a:extLst>
          </a:blip>
          <a:srcRect b="19600"/>
          <a:stretch/>
        </p:blipFill>
        <p:spPr bwMode="auto">
          <a:xfrm>
            <a:off x="9928224" y="5207208"/>
            <a:ext cx="1869168" cy="14058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669471" y="2563586"/>
            <a:ext cx="236764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037114" y="3907971"/>
            <a:ext cx="2890157" cy="10886"/>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398994" y="4359729"/>
            <a:ext cx="3881835" cy="6755"/>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1670956" y="4800599"/>
            <a:ext cx="1692730" cy="5443"/>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8432581" y="5237426"/>
            <a:ext cx="1692730" cy="5443"/>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984171" y="5649683"/>
            <a:ext cx="1304980"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109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3286" y="169150"/>
            <a:ext cx="4492079"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Lisons le dialogue </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239485" y="1225689"/>
            <a:ext cx="7924802" cy="5062924"/>
          </a:xfrm>
          <a:prstGeom prst="rect">
            <a:avLst/>
          </a:prstGeom>
        </p:spPr>
        <p:txBody>
          <a:bodyPr wrap="square">
            <a:spAutoFit/>
          </a:bodyPr>
          <a:lstStyle/>
          <a:p>
            <a:pPr>
              <a:spcAft>
                <a:spcPts val="600"/>
              </a:spcAft>
            </a:pPr>
            <a:r>
              <a:rPr lang="fr-FR" sz="2400" b="1" dirty="0" smtClean="0">
                <a:solidFill>
                  <a:srgbClr val="002060"/>
                </a:solidFill>
                <a:latin typeface="Arial" panose="020B0604020202020204" pitchFamily="34" charset="0"/>
                <a:cs typeface="Arial" panose="020B0604020202020204" pitchFamily="34" charset="0"/>
              </a:rPr>
              <a:t>– </a:t>
            </a:r>
            <a:r>
              <a:rPr lang="fr-FR" sz="2400" b="1" dirty="0">
                <a:solidFill>
                  <a:srgbClr val="002060"/>
                </a:solidFill>
                <a:latin typeface="Arial" panose="020B0604020202020204" pitchFamily="34" charset="0"/>
                <a:cs typeface="Arial" panose="020B0604020202020204" pitchFamily="34" charset="0"/>
              </a:rPr>
              <a:t>Qu’est-ce qui t’est arrivé, Thomas?</a:t>
            </a:r>
          </a:p>
          <a:p>
            <a:pPr>
              <a:spcAft>
                <a:spcPts val="600"/>
              </a:spcAft>
            </a:pPr>
            <a:r>
              <a:rPr lang="fr-FR" sz="2400" b="1" dirty="0">
                <a:solidFill>
                  <a:srgbClr val="0070C0"/>
                </a:solidFill>
                <a:latin typeface="Arial" panose="020B0604020202020204" pitchFamily="34" charset="0"/>
                <a:cs typeface="Arial" panose="020B0604020202020204" pitchFamily="34" charset="0"/>
              </a:rPr>
              <a:t>– Tu vois, je me suis cassé le bras.</a:t>
            </a:r>
          </a:p>
          <a:p>
            <a:pPr>
              <a:spcAft>
                <a:spcPts val="600"/>
              </a:spcAft>
            </a:pPr>
            <a:r>
              <a:rPr lang="fr-FR" sz="2400" b="1" dirty="0">
                <a:solidFill>
                  <a:srgbClr val="002060"/>
                </a:solidFill>
                <a:latin typeface="Arial" panose="020B0604020202020204" pitchFamily="34" charset="0"/>
                <a:cs typeface="Arial" panose="020B0604020202020204" pitchFamily="34" charset="0"/>
              </a:rPr>
              <a:t>– Oh la-la! Mais comment cela est-il arrivé?</a:t>
            </a:r>
          </a:p>
          <a:p>
            <a:pPr>
              <a:spcAft>
                <a:spcPts val="600"/>
              </a:spcAft>
            </a:pPr>
            <a:r>
              <a:rPr lang="fr-FR" sz="2400" b="1" dirty="0">
                <a:solidFill>
                  <a:srgbClr val="0070C0"/>
                </a:solidFill>
                <a:latin typeface="Arial" panose="020B0604020202020204" pitchFamily="34" charset="0"/>
                <a:cs typeface="Arial" panose="020B0604020202020204" pitchFamily="34" charset="0"/>
              </a:rPr>
              <a:t>– C’est une longue histoire. J’ai fait du vélo sur la route. Je n’ai </a:t>
            </a:r>
            <a:r>
              <a:rPr lang="fr-FR" sz="2400" b="1" dirty="0" smtClean="0">
                <a:solidFill>
                  <a:srgbClr val="0070C0"/>
                </a:solidFill>
                <a:latin typeface="Arial" panose="020B0604020202020204" pitchFamily="34" charset="0"/>
                <a:cs typeface="Arial" panose="020B0604020202020204" pitchFamily="34" charset="0"/>
              </a:rPr>
              <a:t>pas remarqué </a:t>
            </a:r>
            <a:r>
              <a:rPr lang="fr-FR" sz="2400" b="1" dirty="0">
                <a:solidFill>
                  <a:srgbClr val="0070C0"/>
                </a:solidFill>
                <a:latin typeface="Arial" panose="020B0604020202020204" pitchFamily="34" charset="0"/>
                <a:cs typeface="Arial" panose="020B0604020202020204" pitchFamily="34" charset="0"/>
              </a:rPr>
              <a:t>la voiture et ... je suis tombé.</a:t>
            </a:r>
          </a:p>
          <a:p>
            <a:pPr>
              <a:spcAft>
                <a:spcPts val="600"/>
              </a:spcAft>
            </a:pPr>
            <a:r>
              <a:rPr lang="fr-FR" sz="2400" b="1" dirty="0">
                <a:solidFill>
                  <a:srgbClr val="002060"/>
                </a:solidFill>
                <a:latin typeface="Arial" panose="020B0604020202020204" pitchFamily="34" charset="0"/>
                <a:cs typeface="Arial" panose="020B0604020202020204" pitchFamily="34" charset="0"/>
              </a:rPr>
              <a:t>– Tu as encore mal à ton bras?</a:t>
            </a:r>
          </a:p>
          <a:p>
            <a:pPr>
              <a:spcAft>
                <a:spcPts val="600"/>
              </a:spcAft>
            </a:pPr>
            <a:r>
              <a:rPr lang="fr-FR" sz="2400" b="1" dirty="0">
                <a:solidFill>
                  <a:srgbClr val="0070C0"/>
                </a:solidFill>
                <a:latin typeface="Arial" panose="020B0604020202020204" pitchFamily="34" charset="0"/>
                <a:cs typeface="Arial" panose="020B0604020202020204" pitchFamily="34" charset="0"/>
              </a:rPr>
              <a:t>– Presque pas. Mais je dois encore me soigner.</a:t>
            </a:r>
          </a:p>
          <a:p>
            <a:pPr>
              <a:spcAft>
                <a:spcPts val="600"/>
              </a:spcAft>
            </a:pPr>
            <a:r>
              <a:rPr lang="fr-FR" sz="2400" b="1" dirty="0">
                <a:solidFill>
                  <a:srgbClr val="002060"/>
                </a:solidFill>
                <a:latin typeface="Arial" panose="020B0604020202020204" pitchFamily="34" charset="0"/>
                <a:cs typeface="Arial" panose="020B0604020202020204" pitchFamily="34" charset="0"/>
              </a:rPr>
              <a:t>– Pauvre ... . Tu dois être très prudent la prochaine fois.</a:t>
            </a:r>
          </a:p>
          <a:p>
            <a:pPr>
              <a:spcAft>
                <a:spcPts val="600"/>
              </a:spcAft>
            </a:pPr>
            <a:r>
              <a:rPr lang="fr-FR" sz="2400" b="1" dirty="0">
                <a:solidFill>
                  <a:srgbClr val="0070C0"/>
                </a:solidFill>
                <a:latin typeface="Arial" panose="020B0604020202020204" pitchFamily="34" charset="0"/>
                <a:cs typeface="Arial" panose="020B0604020202020204" pitchFamily="34" charset="0"/>
              </a:rPr>
              <a:t>– Mais oui. Maintenant je sais qu’il ne faut pas rouler si vite sur </a:t>
            </a:r>
            <a:r>
              <a:rPr lang="fr-FR" sz="2400" b="1" dirty="0" smtClean="0">
                <a:solidFill>
                  <a:srgbClr val="0070C0"/>
                </a:solidFill>
                <a:latin typeface="Arial" panose="020B0604020202020204" pitchFamily="34" charset="0"/>
                <a:cs typeface="Arial" panose="020B0604020202020204" pitchFamily="34" charset="0"/>
              </a:rPr>
              <a:t>la </a:t>
            </a:r>
            <a:r>
              <a:rPr lang="en-US" sz="2400" b="1" dirty="0" smtClean="0">
                <a:solidFill>
                  <a:srgbClr val="0070C0"/>
                </a:solidFill>
                <a:latin typeface="Arial" panose="020B0604020202020204" pitchFamily="34" charset="0"/>
                <a:cs typeface="Arial" panose="020B0604020202020204" pitchFamily="34" charset="0"/>
              </a:rPr>
              <a:t>route</a:t>
            </a:r>
            <a:r>
              <a:rPr lang="en-US" sz="2400" b="1" dirty="0">
                <a:solidFill>
                  <a:srgbClr val="0070C0"/>
                </a:solidFill>
                <a:latin typeface="Arial" panose="020B0604020202020204" pitchFamily="34" charset="0"/>
                <a:cs typeface="Arial" panose="020B0604020202020204" pitchFamily="34" charset="0"/>
              </a:rPr>
              <a:t>.</a:t>
            </a:r>
            <a:endParaRPr lang="ru-RU" sz="2400" b="1" dirty="0">
              <a:solidFill>
                <a:srgbClr val="0070C0"/>
              </a:solidFill>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3434441" y="2041070"/>
            <a:ext cx="1692730" cy="5443"/>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2890158" y="3298372"/>
            <a:ext cx="133894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094015" y="4098472"/>
            <a:ext cx="1975757"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000500" y="4980215"/>
            <a:ext cx="1747157"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7037617" y="5793177"/>
            <a:ext cx="849085"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pic>
        <p:nvPicPr>
          <p:cNvPr id="4098" name="Picture 2" descr="Plâtre enfant : comment aider un enfant plâtré ? - Magicmaman.com"/>
          <p:cNvPicPr>
            <a:picLocks noChangeAspect="1" noChangeArrowheads="1"/>
          </p:cNvPicPr>
          <p:nvPr/>
        </p:nvPicPr>
        <p:blipFill rotWithShape="1">
          <a:blip r:embed="rId2">
            <a:extLst>
              <a:ext uri="{28A0092B-C50C-407E-A947-70E740481C1C}">
                <a14:useLocalDpi xmlns:a14="http://schemas.microsoft.com/office/drawing/2010/main" val="0"/>
              </a:ext>
            </a:extLst>
          </a:blip>
          <a:srcRect r="32436"/>
          <a:stretch/>
        </p:blipFill>
        <p:spPr bwMode="auto">
          <a:xfrm>
            <a:off x="9111347" y="1046074"/>
            <a:ext cx="2247896" cy="1746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3" name="Прямая соединительная линия 22"/>
          <p:cNvCxnSpPr/>
          <p:nvPr/>
        </p:nvCxnSpPr>
        <p:spPr>
          <a:xfrm>
            <a:off x="5992588" y="4539345"/>
            <a:ext cx="1061358" cy="5443"/>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pic>
        <p:nvPicPr>
          <p:cNvPr id="4100" name="Picture 4" descr="JE SUIS TOMBE DE VELO ! ( Compilation de jeux )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2875" y="2914572"/>
            <a:ext cx="2888484" cy="17717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ieu Danger Dangereux Ou De La Zone Dans Le Monde D'être Prudent Panneau  D'avertissement Attention Banque D'Images Et Photos Libres De Droits. Image  178605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0980" y="4718957"/>
            <a:ext cx="1772274" cy="212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68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821" y="535451"/>
            <a:ext cx="8938438"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Les mots à apprendre: </a:t>
            </a:r>
            <a:endParaRPr lang="ru-RU" sz="3200" b="1"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rcRect l="21345" t="36607" r="23311" b="37277"/>
          <a:stretch/>
        </p:blipFill>
        <p:spPr>
          <a:xfrm>
            <a:off x="179613" y="1551214"/>
            <a:ext cx="11939953" cy="3167743"/>
          </a:xfrm>
          <a:prstGeom prst="rect">
            <a:avLst/>
          </a:prstGeom>
        </p:spPr>
      </p:pic>
    </p:spTree>
    <p:extLst>
      <p:ext uri="{BB962C8B-B14F-4D97-AF65-F5344CB8AC3E}">
        <p14:creationId xmlns:p14="http://schemas.microsoft.com/office/powerpoint/2010/main" val="2636972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rcRect l="26741" t="18749" r="8753" b="22545"/>
          <a:stretch/>
        </p:blipFill>
        <p:spPr>
          <a:xfrm>
            <a:off x="568186" y="947058"/>
            <a:ext cx="11105415" cy="5780313"/>
          </a:xfrm>
          <a:prstGeom prst="rect">
            <a:avLst/>
          </a:prstGeom>
        </p:spPr>
      </p:pic>
    </p:spTree>
    <p:extLst>
      <p:ext uri="{BB962C8B-B14F-4D97-AF65-F5344CB8AC3E}">
        <p14:creationId xmlns:p14="http://schemas.microsoft.com/office/powerpoint/2010/main" val="400470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 Le comparatif et le superlatif ? PowerPoint Presentation, free  download - ID:2165213"/>
          <p:cNvPicPr>
            <a:picLocks noChangeAspect="1" noChangeArrowheads="1"/>
          </p:cNvPicPr>
          <p:nvPr/>
        </p:nvPicPr>
        <p:blipFill rotWithShape="1">
          <a:blip r:embed="rId2">
            <a:extLst>
              <a:ext uri="{28A0092B-C50C-407E-A947-70E740481C1C}">
                <a14:useLocalDpi xmlns:a14="http://schemas.microsoft.com/office/drawing/2010/main" val="0"/>
              </a:ext>
            </a:extLst>
          </a:blip>
          <a:srcRect t="66381" r="13035" b="3869"/>
          <a:stretch/>
        </p:blipFill>
        <p:spPr bwMode="auto">
          <a:xfrm>
            <a:off x="320896" y="1045029"/>
            <a:ext cx="11615290" cy="3216727"/>
          </a:xfrm>
          <a:prstGeom prst="rect">
            <a:avLst/>
          </a:prstGeom>
          <a:noFill/>
          <a:ln w="57150">
            <a:solidFill>
              <a:srgbClr val="02BE2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683" y="4620985"/>
            <a:ext cx="10575588" cy="1815882"/>
          </a:xfrm>
          <a:prstGeom prst="rect">
            <a:avLst/>
          </a:prstGeom>
          <a:noFill/>
        </p:spPr>
        <p:txBody>
          <a:bodyPr wrap="square" rtlCol="0">
            <a:spAutoFit/>
          </a:bodyPr>
          <a:lstStyle/>
          <a:p>
            <a:r>
              <a:rPr lang="fr-FR" sz="2800" b="1" dirty="0" smtClean="0">
                <a:solidFill>
                  <a:srgbClr val="7030A0"/>
                </a:solidFill>
                <a:latin typeface="Arial" panose="020B0604020202020204" pitchFamily="34" charset="0"/>
                <a:cs typeface="Arial" panose="020B0604020202020204" pitchFamily="34" charset="0"/>
              </a:rPr>
              <a:t>Adjectif:</a:t>
            </a:r>
            <a:r>
              <a:rPr lang="fr-FR" sz="2800" b="1" dirty="0" smtClean="0">
                <a:latin typeface="Arial" panose="020B0604020202020204" pitchFamily="34" charset="0"/>
                <a:cs typeface="Arial" panose="020B0604020202020204" pitchFamily="34" charset="0"/>
              </a:rPr>
              <a:t> Valérie est la plus belle fille de notre classe.</a:t>
            </a:r>
          </a:p>
          <a:p>
            <a:r>
              <a:rPr lang="fr-FR" sz="2800" b="1" dirty="0" smtClean="0">
                <a:solidFill>
                  <a:srgbClr val="7030A0"/>
                </a:solidFill>
                <a:latin typeface="Arial" panose="020B0604020202020204" pitchFamily="34" charset="0"/>
                <a:cs typeface="Arial" panose="020B0604020202020204" pitchFamily="34" charset="0"/>
              </a:rPr>
              <a:t>Adverbe:</a:t>
            </a:r>
            <a:r>
              <a:rPr lang="fr-FR" sz="2800" b="1" dirty="0" smtClean="0">
                <a:latin typeface="Arial" panose="020B0604020202020204" pitchFamily="34" charset="0"/>
                <a:cs typeface="Arial" panose="020B0604020202020204" pitchFamily="34" charset="0"/>
              </a:rPr>
              <a:t> Marc lit le plus vite en français.</a:t>
            </a:r>
          </a:p>
          <a:p>
            <a:r>
              <a:rPr lang="fr-FR" sz="2800" b="1" dirty="0" smtClean="0">
                <a:solidFill>
                  <a:srgbClr val="7030A0"/>
                </a:solidFill>
                <a:latin typeface="Arial" panose="020B0604020202020204" pitchFamily="34" charset="0"/>
                <a:cs typeface="Arial" panose="020B0604020202020204" pitchFamily="34" charset="0"/>
              </a:rPr>
              <a:t>Nom:</a:t>
            </a:r>
            <a:r>
              <a:rPr lang="fr-FR" sz="2800" b="1" dirty="0" smtClean="0">
                <a:latin typeface="Arial" panose="020B0604020202020204" pitchFamily="34" charset="0"/>
                <a:cs typeface="Arial" panose="020B0604020202020204" pitchFamily="34" charset="0"/>
              </a:rPr>
              <a:t> C’est l’homme le plus grand.</a:t>
            </a:r>
          </a:p>
          <a:p>
            <a:r>
              <a:rPr lang="fr-FR" sz="2800" b="1" dirty="0" smtClean="0">
                <a:solidFill>
                  <a:srgbClr val="7030A0"/>
                </a:solidFill>
                <a:latin typeface="Arial" panose="020B0604020202020204" pitchFamily="34" charset="0"/>
                <a:cs typeface="Arial" panose="020B0604020202020204" pitchFamily="34" charset="0"/>
              </a:rPr>
              <a:t>Verbe:</a:t>
            </a:r>
            <a:r>
              <a:rPr lang="fr-FR" sz="2800" b="1" dirty="0" smtClean="0">
                <a:latin typeface="Arial" panose="020B0604020202020204" pitchFamily="34" charset="0"/>
                <a:cs typeface="Arial" panose="020B0604020202020204" pitchFamily="34" charset="0"/>
              </a:rPr>
              <a:t> M. Dupont mange le plus.</a:t>
            </a: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426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1231</TotalTime>
  <Words>457</Words>
  <Application>Microsoft Office PowerPoint</Application>
  <PresentationFormat>Широкоэкранный</PresentationFormat>
  <Paragraphs>73</Paragraphs>
  <Slides>15</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Arabic Typesetting</vt:lpstr>
      <vt:lpstr>Arial</vt:lpstr>
      <vt:lpstr>Calibri</vt:lpstr>
      <vt:lpstr>Calibri Light</vt:lpstr>
      <vt:lpstr>CenturySchoolbook</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Пользователь</cp:lastModifiedBy>
  <cp:revision>92</cp:revision>
  <dcterms:created xsi:type="dcterms:W3CDTF">2020-09-27T12:11:07Z</dcterms:created>
  <dcterms:modified xsi:type="dcterms:W3CDTF">2020-10-30T10:58:44Z</dcterms:modified>
</cp:coreProperties>
</file>