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287" r:id="rId3"/>
    <p:sldId id="290" r:id="rId4"/>
    <p:sldId id="269" r:id="rId5"/>
    <p:sldId id="257" r:id="rId6"/>
    <p:sldId id="279" r:id="rId7"/>
    <p:sldId id="291" r:id="rId8"/>
    <p:sldId id="292" r:id="rId9"/>
    <p:sldId id="293" r:id="rId10"/>
    <p:sldId id="268" r:id="rId11"/>
    <p:sldId id="262" r:id="rId12"/>
    <p:sldId id="271" r:id="rId13"/>
    <p:sldId id="274" r:id="rId14"/>
    <p:sldId id="275" r:id="rId15"/>
    <p:sldId id="284" r:id="rId16"/>
    <p:sldId id="261" r:id="rId17"/>
    <p:sldId id="283" r:id="rId18"/>
    <p:sldId id="282" r:id="rId19"/>
    <p:sldId id="294" r:id="rId20"/>
    <p:sldId id="288" r:id="rId21"/>
    <p:sldId id="270"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68"/>
    <a:srgbClr val="EB45B4"/>
    <a:srgbClr val="02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84" autoAdjust="0"/>
    <p:restoredTop sz="85819" autoAdjust="0"/>
  </p:normalViewPr>
  <p:slideViewPr>
    <p:cSldViewPr snapToGrid="0">
      <p:cViewPr varScale="1">
        <p:scale>
          <a:sx n="56" d="100"/>
          <a:sy n="56" d="100"/>
        </p:scale>
        <p:origin x="1296"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1EB4A-7CAA-48DF-AE27-60C412795D77}" type="datetimeFigureOut">
              <a:rPr lang="ru-RU" smtClean="0"/>
              <a:t>29.10.2020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0BBF-5946-4209-978B-0B8435A71D8A}" type="slidenum">
              <a:rPr lang="ru-RU" smtClean="0"/>
              <a:t>‹#›</a:t>
            </a:fld>
            <a:endParaRPr lang="ru-RU"/>
          </a:p>
        </p:txBody>
      </p:sp>
    </p:spTree>
    <p:extLst>
      <p:ext uri="{BB962C8B-B14F-4D97-AF65-F5344CB8AC3E}">
        <p14:creationId xmlns:p14="http://schemas.microsoft.com/office/powerpoint/2010/main" val="23140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F9F6427-7211-444C-B0E9-9D7623CC965E}"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9626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3192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791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7054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5040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9F6427-7211-444C-B0E9-9D7623CC965E}" type="datetimeFigureOut">
              <a:rPr lang="ru-RU" smtClean="0"/>
              <a:t>29.10.2020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8364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9F6427-7211-444C-B0E9-9D7623CC965E}"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40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9F6427-7211-444C-B0E9-9D7623CC965E}" type="datetimeFigureOut">
              <a:rPr lang="ru-RU" smtClean="0"/>
              <a:t>29.10.2020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36183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9F6427-7211-444C-B0E9-9D7623CC965E}" type="datetimeFigureOut">
              <a:rPr lang="ru-RU" smtClean="0"/>
              <a:t>29.10.2020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09831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6427-7211-444C-B0E9-9D7623CC965E}" type="datetimeFigureOut">
              <a:rPr lang="ru-RU" smtClean="0"/>
              <a:t>29.10.2020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178390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8457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t>29.10.2020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t>‹#›</a:t>
            </a:fld>
            <a:endParaRPr lang="ru-RU"/>
          </a:p>
        </p:txBody>
      </p:sp>
    </p:spTree>
    <p:extLst>
      <p:ext uri="{BB962C8B-B14F-4D97-AF65-F5344CB8AC3E}">
        <p14:creationId xmlns:p14="http://schemas.microsoft.com/office/powerpoint/2010/main" val="22649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6427-7211-444C-B0E9-9D7623CC965E}" type="datetimeFigureOut">
              <a:rPr lang="ru-RU" smtClean="0"/>
              <a:t>29.10.2020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3924-36BD-44A4-B824-EB87702FAEEB}" type="slidenum">
              <a:rPr lang="ru-RU" smtClean="0"/>
              <a:t>‹#›</a:t>
            </a:fld>
            <a:endParaRPr lang="ru-RU"/>
          </a:p>
        </p:txBody>
      </p:sp>
    </p:spTree>
    <p:extLst>
      <p:ext uri="{BB962C8B-B14F-4D97-AF65-F5344CB8AC3E}">
        <p14:creationId xmlns:p14="http://schemas.microsoft.com/office/powerpoint/2010/main" val="114004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0" y="0"/>
            <a:ext cx="12173957" cy="16637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854664" y="1865334"/>
            <a:ext cx="10281422" cy="953143"/>
          </a:xfrm>
          <a:prstGeom prst="rect">
            <a:avLst/>
          </a:prstGeom>
        </p:spPr>
        <p:txBody>
          <a:bodyPr vert="horz" wrap="square" lIns="0" tIns="29525" rIns="0" bIns="0" rtlCol="0">
            <a:spAutoFit/>
          </a:bodyPr>
          <a:lstStyle/>
          <a:p>
            <a:pPr marL="38918" algn="ctr">
              <a:spcBef>
                <a:spcPts val="233"/>
              </a:spcBef>
            </a:pPr>
            <a:r>
              <a:rPr lang="en-US" sz="6000" b="1" dirty="0" err="1" smtClean="0">
                <a:solidFill>
                  <a:srgbClr val="2365C7"/>
                </a:solidFill>
                <a:latin typeface="Arial" panose="020B0604020202020204" pitchFamily="34" charset="0"/>
                <a:cs typeface="Arial" panose="020B0604020202020204" pitchFamily="34" charset="0"/>
              </a:rPr>
              <a:t>Thème</a:t>
            </a:r>
            <a:r>
              <a:rPr lang="en-US" sz="6000" b="1" dirty="0" smtClean="0">
                <a:solidFill>
                  <a:srgbClr val="2365C7"/>
                </a:solidFill>
                <a:latin typeface="Arial" panose="020B0604020202020204" pitchFamily="34" charset="0"/>
                <a:cs typeface="Arial" panose="020B0604020202020204" pitchFamily="34" charset="0"/>
              </a:rPr>
              <a:t>: </a:t>
            </a:r>
            <a:r>
              <a:rPr lang="fr-FR" sz="6000" b="1" dirty="0" smtClean="0">
                <a:solidFill>
                  <a:srgbClr val="002060"/>
                </a:solidFill>
                <a:latin typeface="Arial" panose="020B0604020202020204" pitchFamily="34" charset="0"/>
                <a:cs typeface="Arial" panose="020B0604020202020204" pitchFamily="34" charset="0"/>
              </a:rPr>
              <a:t>Autour de l’homme.</a:t>
            </a:r>
            <a:endParaRPr lang="en-US" sz="6000" b="1" dirty="0">
              <a:solidFill>
                <a:srgbClr val="002060"/>
              </a:solidFill>
              <a:latin typeface="Arial" panose="020B0604020202020204" pitchFamily="34" charset="0"/>
              <a:cs typeface="Arial" panose="020B0604020202020204" pitchFamily="34" charset="0"/>
            </a:endParaRPr>
          </a:p>
        </p:txBody>
      </p:sp>
      <p:sp>
        <p:nvSpPr>
          <p:cNvPr id="16" name="object 5">
            <a:extLst>
              <a:ext uri="{FF2B5EF4-FFF2-40B4-BE49-F238E27FC236}">
                <a16:creationId xmlns:a16="http://schemas.microsoft.com/office/drawing/2014/main" id="{A8BAE388-D6D2-40E9-8208-E39C1E0E7029}"/>
              </a:ext>
            </a:extLst>
          </p:cNvPr>
          <p:cNvSpPr/>
          <p:nvPr/>
        </p:nvSpPr>
        <p:spPr>
          <a:xfrm>
            <a:off x="284888" y="1865334"/>
            <a:ext cx="569777" cy="1978290"/>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lang="ru-RU" sz="2396" dirty="0" smtClean="0"/>
          </a:p>
          <a:p>
            <a:endParaRPr lang="ru-RU" sz="2396" dirty="0"/>
          </a:p>
          <a:p>
            <a:endParaRPr lang="ru-RU" sz="2396" dirty="0" smtClean="0"/>
          </a:p>
          <a:p>
            <a:endParaRPr sz="2396" dirty="0"/>
          </a:p>
        </p:txBody>
      </p:sp>
      <p:sp>
        <p:nvSpPr>
          <p:cNvPr id="20" name="object 9">
            <a:extLst>
              <a:ext uri="{FF2B5EF4-FFF2-40B4-BE49-F238E27FC236}">
                <a16:creationId xmlns:a16="http://schemas.microsoft.com/office/drawing/2014/main" id="{F294EAD7-CAB8-401C-B12D-6064AA1177E0}"/>
              </a:ext>
            </a:extLst>
          </p:cNvPr>
          <p:cNvSpPr/>
          <p:nvPr/>
        </p:nvSpPr>
        <p:spPr>
          <a:xfrm>
            <a:off x="9949173" y="133765"/>
            <a:ext cx="1705799"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9949173" y="163244"/>
            <a:ext cx="1705796"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9994974" y="303231"/>
            <a:ext cx="1641271" cy="526322"/>
          </a:xfrm>
          <a:prstGeom prst="rect">
            <a:avLst/>
          </a:prstGeom>
        </p:spPr>
        <p:txBody>
          <a:bodyPr vert="horz" wrap="square" lIns="0" tIns="33552" rIns="0" bIns="0" rtlCol="0">
            <a:spAutoFit/>
          </a:bodyPr>
          <a:lstStyle/>
          <a:p>
            <a:pPr algn="ctr">
              <a:spcBef>
                <a:spcPts val="265"/>
              </a:spcBef>
            </a:pPr>
            <a:r>
              <a:rPr lang="en-US" sz="3200" b="1" spc="21" dirty="0" smtClean="0">
                <a:solidFill>
                  <a:srgbClr val="FEFEFE"/>
                </a:solidFill>
                <a:latin typeface="Arial"/>
                <a:cs typeface="Arial"/>
              </a:rPr>
              <a:t>7-classe</a:t>
            </a:r>
          </a:p>
        </p:txBody>
      </p:sp>
      <p:sp>
        <p:nvSpPr>
          <p:cNvPr id="31" name="object 2">
            <a:extLst>
              <a:ext uri="{FF2B5EF4-FFF2-40B4-BE49-F238E27FC236}">
                <a16:creationId xmlns:a16="http://schemas.microsoft.com/office/drawing/2014/main" id="{E8C26469-BDF9-400E-A3A8-3B2271BBD373}"/>
              </a:ext>
            </a:extLst>
          </p:cNvPr>
          <p:cNvSpPr txBox="1">
            <a:spLocks/>
          </p:cNvSpPr>
          <p:nvPr/>
        </p:nvSpPr>
        <p:spPr>
          <a:xfrm>
            <a:off x="2057402" y="294651"/>
            <a:ext cx="6170227"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6000" kern="0" spc="-519" dirty="0" smtClean="0">
                <a:solidFill>
                  <a:sysClr val="window" lastClr="FFFFFF"/>
                </a:solidFill>
              </a:rPr>
              <a:t>        FRANÇAIS</a:t>
            </a:r>
            <a:endParaRPr lang="en-US" sz="6600" kern="0" spc="11" dirty="0">
              <a:solidFill>
                <a:sysClr val="window" lastClr="FFFFFF"/>
              </a:solidFill>
            </a:endParaRPr>
          </a:p>
        </p:txBody>
      </p:sp>
      <p:pic>
        <p:nvPicPr>
          <p:cNvPr id="9220" name="Picture 4" descr="Description.personnes.familles."/>
          <p:cNvPicPr>
            <a:picLocks noChangeAspect="1" noChangeArrowheads="1"/>
          </p:cNvPicPr>
          <p:nvPr/>
        </p:nvPicPr>
        <p:blipFill rotWithShape="1">
          <a:blip r:embed="rId2">
            <a:extLst>
              <a:ext uri="{28A0092B-C50C-407E-A947-70E740481C1C}">
                <a14:useLocalDpi xmlns:a14="http://schemas.microsoft.com/office/drawing/2010/main" val="0"/>
              </a:ext>
            </a:extLst>
          </a:blip>
          <a:srcRect t="9260" b="12005"/>
          <a:stretch/>
        </p:blipFill>
        <p:spPr bwMode="auto">
          <a:xfrm>
            <a:off x="2830043" y="2854479"/>
            <a:ext cx="6330663" cy="374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396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 portrait physique et moral d'une personne en français"/>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6945" t="10185" r="4159"/>
          <a:stretch/>
        </p:blipFill>
        <p:spPr bwMode="auto">
          <a:xfrm>
            <a:off x="1311966" y="575513"/>
            <a:ext cx="9342782" cy="628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426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e Musée et la Pyramide du Louvre à Paris | Musées de paris, Monuments  historiques, Louv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3759261" y="439949"/>
            <a:ext cx="5404757" cy="584775"/>
          </a:xfrm>
          <a:prstGeom prst="rect">
            <a:avLst/>
          </a:prstGeom>
          <a:solidFill>
            <a:schemeClr val="bg1"/>
          </a:solidFill>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Pour bien faire un portrait </a:t>
            </a:r>
            <a:endParaRPr lang="ru-RU" sz="3200" b="1"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155575" y="1294529"/>
            <a:ext cx="4077571" cy="523220"/>
          </a:xfrm>
          <a:prstGeom prst="rect">
            <a:avLst/>
          </a:prstGeom>
          <a:noFill/>
        </p:spPr>
        <p:txBody>
          <a:bodyPr wrap="square" rtlCol="0">
            <a:spAutoFit/>
          </a:bodyPr>
          <a:lstStyle/>
          <a:p>
            <a:r>
              <a:rPr lang="fr-FR" sz="2800" b="1" dirty="0" smtClean="0">
                <a:solidFill>
                  <a:srgbClr val="002060"/>
                </a:solidFill>
                <a:latin typeface="Arial "/>
              </a:rPr>
              <a:t>L’âge de la personne</a:t>
            </a:r>
            <a:endParaRPr lang="ru-RU" sz="2800" b="1" dirty="0">
              <a:solidFill>
                <a:srgbClr val="002060"/>
              </a:solidFill>
              <a:latin typeface="Arial "/>
            </a:endParaRPr>
          </a:p>
        </p:txBody>
      </p:sp>
      <p:sp>
        <p:nvSpPr>
          <p:cNvPr id="16" name="TextBox 15"/>
          <p:cNvSpPr txBox="1"/>
          <p:nvPr/>
        </p:nvSpPr>
        <p:spPr>
          <a:xfrm>
            <a:off x="4955567" y="1291542"/>
            <a:ext cx="2276856" cy="523220"/>
          </a:xfrm>
          <a:prstGeom prst="rect">
            <a:avLst/>
          </a:prstGeom>
          <a:noFill/>
        </p:spPr>
        <p:txBody>
          <a:bodyPr wrap="square" rtlCol="0">
            <a:spAutoFit/>
          </a:bodyPr>
          <a:lstStyle/>
          <a:p>
            <a:pPr algn="ctr"/>
            <a:r>
              <a:rPr lang="fr-FR" sz="2800" b="1" dirty="0" smtClean="0">
                <a:solidFill>
                  <a:srgbClr val="002060"/>
                </a:solidFill>
                <a:latin typeface="Arial "/>
              </a:rPr>
              <a:t>La taille</a:t>
            </a:r>
            <a:endParaRPr lang="ru-RU" sz="2800" b="1" dirty="0">
              <a:solidFill>
                <a:srgbClr val="002060"/>
              </a:solidFill>
              <a:latin typeface="Arial "/>
            </a:endParaRPr>
          </a:p>
        </p:txBody>
      </p:sp>
      <p:sp>
        <p:nvSpPr>
          <p:cNvPr id="18" name="TextBox 17"/>
          <p:cNvSpPr txBox="1"/>
          <p:nvPr/>
        </p:nvSpPr>
        <p:spPr>
          <a:xfrm>
            <a:off x="7954844" y="1255916"/>
            <a:ext cx="2835728" cy="523220"/>
          </a:xfrm>
          <a:prstGeom prst="rect">
            <a:avLst/>
          </a:prstGeom>
          <a:noFill/>
        </p:spPr>
        <p:txBody>
          <a:bodyPr wrap="square" rtlCol="0">
            <a:spAutoFit/>
          </a:bodyPr>
          <a:lstStyle/>
          <a:p>
            <a:pPr algn="ctr"/>
            <a:r>
              <a:rPr lang="fr-FR" sz="2800" b="1" dirty="0" smtClean="0">
                <a:solidFill>
                  <a:srgbClr val="002060"/>
                </a:solidFill>
                <a:latin typeface="Arial "/>
              </a:rPr>
              <a:t>La masse</a:t>
            </a:r>
            <a:endParaRPr lang="ru-RU" sz="2800" b="1" dirty="0">
              <a:solidFill>
                <a:srgbClr val="002060"/>
              </a:solidFill>
              <a:latin typeface="Arial "/>
            </a:endParaRPr>
          </a:p>
        </p:txBody>
      </p:sp>
      <p:sp>
        <p:nvSpPr>
          <p:cNvPr id="20" name="TextBox 19"/>
          <p:cNvSpPr txBox="1"/>
          <p:nvPr/>
        </p:nvSpPr>
        <p:spPr>
          <a:xfrm>
            <a:off x="1053648" y="2126465"/>
            <a:ext cx="1803854" cy="523220"/>
          </a:xfrm>
          <a:prstGeom prst="rect">
            <a:avLst/>
          </a:prstGeom>
          <a:noFill/>
          <a:ln w="38100">
            <a:solidFill>
              <a:srgbClr val="00B050"/>
            </a:solidFill>
          </a:ln>
        </p:spPr>
        <p:txBody>
          <a:bodyPr wrap="square" rtlCol="0">
            <a:spAutoFit/>
          </a:bodyPr>
          <a:lstStyle/>
          <a:p>
            <a:r>
              <a:rPr lang="fr-FR" sz="2800" b="1" dirty="0" smtClean="0">
                <a:latin typeface="Arial "/>
              </a:rPr>
              <a:t>13 ans</a:t>
            </a:r>
            <a:endParaRPr lang="ru-RU" sz="2800" b="1" dirty="0">
              <a:latin typeface="Arial "/>
            </a:endParaRPr>
          </a:p>
        </p:txBody>
      </p:sp>
      <p:sp>
        <p:nvSpPr>
          <p:cNvPr id="21" name="TextBox 20"/>
          <p:cNvSpPr txBox="1"/>
          <p:nvPr/>
        </p:nvSpPr>
        <p:spPr>
          <a:xfrm>
            <a:off x="1053647" y="2769378"/>
            <a:ext cx="2130423" cy="523220"/>
          </a:xfrm>
          <a:prstGeom prst="rect">
            <a:avLst/>
          </a:prstGeom>
          <a:noFill/>
          <a:ln w="38100">
            <a:solidFill>
              <a:srgbClr val="00B050"/>
            </a:solidFill>
          </a:ln>
        </p:spPr>
        <p:txBody>
          <a:bodyPr wrap="square" rtlCol="0">
            <a:spAutoFit/>
          </a:bodyPr>
          <a:lstStyle/>
          <a:p>
            <a:r>
              <a:rPr lang="fr-FR" sz="2800" b="1" dirty="0" smtClean="0">
                <a:latin typeface="Arial "/>
              </a:rPr>
              <a:t>adolescent</a:t>
            </a:r>
            <a:endParaRPr lang="ru-RU" sz="2800" b="1" dirty="0">
              <a:latin typeface="Arial "/>
            </a:endParaRPr>
          </a:p>
        </p:txBody>
      </p:sp>
      <p:sp>
        <p:nvSpPr>
          <p:cNvPr id="22" name="TextBox 21"/>
          <p:cNvSpPr txBox="1"/>
          <p:nvPr/>
        </p:nvSpPr>
        <p:spPr>
          <a:xfrm>
            <a:off x="1053646" y="3412291"/>
            <a:ext cx="2130423" cy="523220"/>
          </a:xfrm>
          <a:prstGeom prst="rect">
            <a:avLst/>
          </a:prstGeom>
          <a:noFill/>
          <a:ln w="38100">
            <a:solidFill>
              <a:srgbClr val="00B050"/>
            </a:solidFill>
          </a:ln>
        </p:spPr>
        <p:txBody>
          <a:bodyPr wrap="square" rtlCol="0">
            <a:spAutoFit/>
          </a:bodyPr>
          <a:lstStyle/>
          <a:p>
            <a:r>
              <a:rPr lang="fr-FR" sz="2800" b="1" dirty="0" smtClean="0">
                <a:latin typeface="Arial "/>
              </a:rPr>
              <a:t>jeune</a:t>
            </a:r>
            <a:endParaRPr lang="ru-RU" sz="2800" b="1" dirty="0">
              <a:latin typeface="Arial "/>
            </a:endParaRPr>
          </a:p>
        </p:txBody>
      </p:sp>
      <p:sp>
        <p:nvSpPr>
          <p:cNvPr id="23" name="TextBox 22"/>
          <p:cNvSpPr txBox="1"/>
          <p:nvPr/>
        </p:nvSpPr>
        <p:spPr>
          <a:xfrm>
            <a:off x="1053646" y="4055204"/>
            <a:ext cx="2130423" cy="523220"/>
          </a:xfrm>
          <a:prstGeom prst="rect">
            <a:avLst/>
          </a:prstGeom>
          <a:noFill/>
          <a:ln w="38100">
            <a:solidFill>
              <a:srgbClr val="00B050"/>
            </a:solidFill>
          </a:ln>
        </p:spPr>
        <p:txBody>
          <a:bodyPr wrap="square" rtlCol="0">
            <a:spAutoFit/>
          </a:bodyPr>
          <a:lstStyle/>
          <a:p>
            <a:r>
              <a:rPr lang="fr-FR" sz="2800" b="1" dirty="0" smtClean="0">
                <a:latin typeface="Arial "/>
              </a:rPr>
              <a:t>vieux</a:t>
            </a:r>
            <a:endParaRPr lang="ru-RU" sz="2800" b="1" dirty="0">
              <a:latin typeface="Arial "/>
            </a:endParaRPr>
          </a:p>
        </p:txBody>
      </p:sp>
      <p:sp>
        <p:nvSpPr>
          <p:cNvPr id="24" name="TextBox 23"/>
          <p:cNvSpPr txBox="1"/>
          <p:nvPr/>
        </p:nvSpPr>
        <p:spPr>
          <a:xfrm>
            <a:off x="5351916" y="2126465"/>
            <a:ext cx="1803854" cy="523220"/>
          </a:xfrm>
          <a:prstGeom prst="rect">
            <a:avLst/>
          </a:prstGeom>
          <a:noFill/>
          <a:ln w="38100">
            <a:solidFill>
              <a:srgbClr val="00B0F0"/>
            </a:solidFill>
          </a:ln>
        </p:spPr>
        <p:txBody>
          <a:bodyPr wrap="square" rtlCol="0">
            <a:spAutoFit/>
          </a:bodyPr>
          <a:lstStyle/>
          <a:p>
            <a:r>
              <a:rPr lang="fr-FR" sz="2800" b="1" dirty="0" smtClean="0">
                <a:latin typeface="Arial "/>
              </a:rPr>
              <a:t>grand</a:t>
            </a:r>
            <a:endParaRPr lang="ru-RU" sz="2800" b="1" dirty="0">
              <a:latin typeface="Arial "/>
            </a:endParaRPr>
          </a:p>
        </p:txBody>
      </p:sp>
      <p:sp>
        <p:nvSpPr>
          <p:cNvPr id="25" name="TextBox 24"/>
          <p:cNvSpPr txBox="1"/>
          <p:nvPr/>
        </p:nvSpPr>
        <p:spPr>
          <a:xfrm>
            <a:off x="5351916" y="2769378"/>
            <a:ext cx="1803854" cy="523220"/>
          </a:xfrm>
          <a:prstGeom prst="rect">
            <a:avLst/>
          </a:prstGeom>
          <a:noFill/>
          <a:ln w="38100">
            <a:solidFill>
              <a:srgbClr val="00B0F0"/>
            </a:solidFill>
          </a:ln>
        </p:spPr>
        <p:txBody>
          <a:bodyPr wrap="square" rtlCol="0">
            <a:spAutoFit/>
          </a:bodyPr>
          <a:lstStyle/>
          <a:p>
            <a:r>
              <a:rPr lang="fr-FR" sz="2800" b="1" dirty="0" smtClean="0">
                <a:latin typeface="Arial "/>
              </a:rPr>
              <a:t>petit</a:t>
            </a:r>
            <a:endParaRPr lang="ru-RU" sz="2800" b="1" dirty="0">
              <a:latin typeface="Arial "/>
            </a:endParaRPr>
          </a:p>
        </p:txBody>
      </p:sp>
      <p:sp>
        <p:nvSpPr>
          <p:cNvPr id="26" name="TextBox 25"/>
          <p:cNvSpPr txBox="1"/>
          <p:nvPr/>
        </p:nvSpPr>
        <p:spPr>
          <a:xfrm>
            <a:off x="5351916" y="3412291"/>
            <a:ext cx="1803854" cy="523220"/>
          </a:xfrm>
          <a:prstGeom prst="rect">
            <a:avLst/>
          </a:prstGeom>
          <a:noFill/>
          <a:ln w="38100">
            <a:solidFill>
              <a:srgbClr val="00B0F0"/>
            </a:solidFill>
          </a:ln>
        </p:spPr>
        <p:txBody>
          <a:bodyPr wrap="square" rtlCol="0">
            <a:spAutoFit/>
          </a:bodyPr>
          <a:lstStyle/>
          <a:p>
            <a:r>
              <a:rPr lang="fr-FR" sz="2800" b="1" dirty="0" smtClean="0">
                <a:latin typeface="Arial "/>
              </a:rPr>
              <a:t>haut</a:t>
            </a:r>
            <a:endParaRPr lang="ru-RU" sz="2800" b="1" dirty="0">
              <a:latin typeface="Arial "/>
            </a:endParaRPr>
          </a:p>
        </p:txBody>
      </p:sp>
      <p:sp>
        <p:nvSpPr>
          <p:cNvPr id="28" name="TextBox 27"/>
          <p:cNvSpPr txBox="1"/>
          <p:nvPr/>
        </p:nvSpPr>
        <p:spPr>
          <a:xfrm>
            <a:off x="5351916" y="4024629"/>
            <a:ext cx="1803854" cy="523220"/>
          </a:xfrm>
          <a:prstGeom prst="rect">
            <a:avLst/>
          </a:prstGeom>
          <a:noFill/>
          <a:ln w="38100">
            <a:solidFill>
              <a:srgbClr val="00B0F0"/>
            </a:solidFill>
          </a:ln>
        </p:spPr>
        <p:txBody>
          <a:bodyPr wrap="square" rtlCol="0">
            <a:spAutoFit/>
          </a:bodyPr>
          <a:lstStyle/>
          <a:p>
            <a:r>
              <a:rPr lang="fr-FR" sz="2800" b="1" dirty="0" smtClean="0">
                <a:latin typeface="Arial "/>
              </a:rPr>
              <a:t>trapu</a:t>
            </a:r>
            <a:endParaRPr lang="ru-RU" sz="2800" b="1" dirty="0">
              <a:latin typeface="Arial "/>
            </a:endParaRPr>
          </a:p>
        </p:txBody>
      </p:sp>
      <p:sp>
        <p:nvSpPr>
          <p:cNvPr id="30" name="TextBox 29"/>
          <p:cNvSpPr txBox="1"/>
          <p:nvPr/>
        </p:nvSpPr>
        <p:spPr>
          <a:xfrm>
            <a:off x="8574995" y="2107167"/>
            <a:ext cx="1803854" cy="523220"/>
          </a:xfrm>
          <a:prstGeom prst="rect">
            <a:avLst/>
          </a:prstGeom>
          <a:noFill/>
          <a:ln w="38100">
            <a:solidFill>
              <a:srgbClr val="7030A0"/>
            </a:solidFill>
          </a:ln>
        </p:spPr>
        <p:txBody>
          <a:bodyPr wrap="square" rtlCol="0">
            <a:spAutoFit/>
          </a:bodyPr>
          <a:lstStyle/>
          <a:p>
            <a:r>
              <a:rPr lang="fr-FR" sz="2800" b="1" dirty="0" smtClean="0">
                <a:latin typeface="Arial "/>
              </a:rPr>
              <a:t>mince</a:t>
            </a:r>
            <a:endParaRPr lang="ru-RU" sz="2800" b="1" dirty="0">
              <a:latin typeface="Arial "/>
            </a:endParaRPr>
          </a:p>
        </p:txBody>
      </p:sp>
      <p:sp>
        <p:nvSpPr>
          <p:cNvPr id="31" name="TextBox 30"/>
          <p:cNvSpPr txBox="1"/>
          <p:nvPr/>
        </p:nvSpPr>
        <p:spPr>
          <a:xfrm>
            <a:off x="8574995" y="2742885"/>
            <a:ext cx="1803854" cy="523220"/>
          </a:xfrm>
          <a:prstGeom prst="rect">
            <a:avLst/>
          </a:prstGeom>
          <a:noFill/>
          <a:ln w="38100">
            <a:solidFill>
              <a:srgbClr val="7030A0"/>
            </a:solidFill>
          </a:ln>
        </p:spPr>
        <p:txBody>
          <a:bodyPr wrap="square" rtlCol="0">
            <a:spAutoFit/>
          </a:bodyPr>
          <a:lstStyle/>
          <a:p>
            <a:r>
              <a:rPr lang="fr-FR" sz="2800" b="1" dirty="0" smtClean="0">
                <a:latin typeface="Arial "/>
              </a:rPr>
              <a:t>gros</a:t>
            </a:r>
            <a:endParaRPr lang="ru-RU" sz="2800" b="1" dirty="0">
              <a:latin typeface="Arial "/>
            </a:endParaRPr>
          </a:p>
        </p:txBody>
      </p:sp>
      <p:sp>
        <p:nvSpPr>
          <p:cNvPr id="32" name="TextBox 31"/>
          <p:cNvSpPr txBox="1"/>
          <p:nvPr/>
        </p:nvSpPr>
        <p:spPr>
          <a:xfrm>
            <a:off x="8574995" y="3412291"/>
            <a:ext cx="1803854" cy="523220"/>
          </a:xfrm>
          <a:prstGeom prst="rect">
            <a:avLst/>
          </a:prstGeom>
          <a:noFill/>
          <a:ln w="38100">
            <a:solidFill>
              <a:srgbClr val="7030A0"/>
            </a:solidFill>
          </a:ln>
        </p:spPr>
        <p:txBody>
          <a:bodyPr wrap="square" rtlCol="0">
            <a:spAutoFit/>
          </a:bodyPr>
          <a:lstStyle/>
          <a:p>
            <a:r>
              <a:rPr lang="fr-FR" sz="2800" b="1" dirty="0" smtClean="0">
                <a:latin typeface="Arial "/>
              </a:rPr>
              <a:t>maigre</a:t>
            </a:r>
            <a:endParaRPr lang="ru-RU" sz="2800" b="1" dirty="0">
              <a:latin typeface="Arial "/>
            </a:endParaRPr>
          </a:p>
        </p:txBody>
      </p:sp>
      <p:sp>
        <p:nvSpPr>
          <p:cNvPr id="33" name="TextBox 32"/>
          <p:cNvSpPr txBox="1"/>
          <p:nvPr/>
        </p:nvSpPr>
        <p:spPr>
          <a:xfrm>
            <a:off x="8574995" y="4024629"/>
            <a:ext cx="1803854" cy="523220"/>
          </a:xfrm>
          <a:prstGeom prst="rect">
            <a:avLst/>
          </a:prstGeom>
          <a:noFill/>
          <a:ln w="38100">
            <a:solidFill>
              <a:srgbClr val="7030A0"/>
            </a:solidFill>
          </a:ln>
        </p:spPr>
        <p:txBody>
          <a:bodyPr wrap="square" rtlCol="0">
            <a:spAutoFit/>
          </a:bodyPr>
          <a:lstStyle/>
          <a:p>
            <a:r>
              <a:rPr lang="fr-FR" sz="2800" b="1" dirty="0" smtClean="0">
                <a:latin typeface="Arial "/>
              </a:rPr>
              <a:t>obèse</a:t>
            </a:r>
            <a:endParaRPr lang="ru-RU" sz="2800" b="1" dirty="0">
              <a:latin typeface="Arial "/>
            </a:endParaRPr>
          </a:p>
        </p:txBody>
      </p:sp>
      <p:sp>
        <p:nvSpPr>
          <p:cNvPr id="34" name="TextBox 33"/>
          <p:cNvSpPr txBox="1"/>
          <p:nvPr/>
        </p:nvSpPr>
        <p:spPr>
          <a:xfrm>
            <a:off x="482754" y="5268443"/>
            <a:ext cx="3750392" cy="523220"/>
          </a:xfrm>
          <a:prstGeom prst="rect">
            <a:avLst/>
          </a:prstGeom>
          <a:noFill/>
        </p:spPr>
        <p:txBody>
          <a:bodyPr wrap="square" rtlCol="0">
            <a:spAutoFit/>
          </a:bodyPr>
          <a:lstStyle/>
          <a:p>
            <a:r>
              <a:rPr lang="fr-FR" sz="2800" b="1" dirty="0" smtClean="0">
                <a:solidFill>
                  <a:srgbClr val="0070C0"/>
                </a:solidFill>
                <a:latin typeface="Arial "/>
              </a:rPr>
              <a:t>Aux traits du visage</a:t>
            </a:r>
            <a:endParaRPr lang="ru-RU" sz="2800" b="1" dirty="0">
              <a:solidFill>
                <a:srgbClr val="0070C0"/>
              </a:solidFill>
              <a:latin typeface="Arial "/>
            </a:endParaRPr>
          </a:p>
        </p:txBody>
      </p:sp>
      <p:sp>
        <p:nvSpPr>
          <p:cNvPr id="35" name="TextBox 34"/>
          <p:cNvSpPr txBox="1"/>
          <p:nvPr/>
        </p:nvSpPr>
        <p:spPr>
          <a:xfrm>
            <a:off x="4364037" y="5268443"/>
            <a:ext cx="3750392" cy="523220"/>
          </a:xfrm>
          <a:prstGeom prst="rect">
            <a:avLst/>
          </a:prstGeom>
          <a:noFill/>
        </p:spPr>
        <p:txBody>
          <a:bodyPr wrap="square" rtlCol="0">
            <a:spAutoFit/>
          </a:bodyPr>
          <a:lstStyle/>
          <a:p>
            <a:r>
              <a:rPr lang="fr-FR" sz="2800" b="1" dirty="0" smtClean="0">
                <a:solidFill>
                  <a:srgbClr val="0070C0"/>
                </a:solidFill>
                <a:latin typeface="Arial "/>
              </a:rPr>
              <a:t>À la forme du corps</a:t>
            </a:r>
            <a:endParaRPr lang="ru-RU" sz="2800" b="1" dirty="0">
              <a:solidFill>
                <a:srgbClr val="0070C0"/>
              </a:solidFill>
              <a:latin typeface="Arial "/>
            </a:endParaRPr>
          </a:p>
        </p:txBody>
      </p:sp>
      <p:sp>
        <p:nvSpPr>
          <p:cNvPr id="36" name="TextBox 35"/>
          <p:cNvSpPr txBox="1"/>
          <p:nvPr/>
        </p:nvSpPr>
        <p:spPr>
          <a:xfrm>
            <a:off x="8101303" y="5268443"/>
            <a:ext cx="3750392" cy="523220"/>
          </a:xfrm>
          <a:prstGeom prst="rect">
            <a:avLst/>
          </a:prstGeom>
          <a:noFill/>
        </p:spPr>
        <p:txBody>
          <a:bodyPr wrap="square" rtlCol="0">
            <a:spAutoFit/>
          </a:bodyPr>
          <a:lstStyle/>
          <a:p>
            <a:r>
              <a:rPr lang="fr-FR" sz="2800" b="1" dirty="0" smtClean="0">
                <a:solidFill>
                  <a:srgbClr val="0070C0"/>
                </a:solidFill>
                <a:latin typeface="Arial "/>
              </a:rPr>
              <a:t>Aux vêtements</a:t>
            </a:r>
            <a:endParaRPr lang="ru-RU" sz="2800" b="1" dirty="0">
              <a:solidFill>
                <a:srgbClr val="0070C0"/>
              </a:solidFill>
              <a:latin typeface="Arial "/>
            </a:endParaRPr>
          </a:p>
        </p:txBody>
      </p:sp>
      <p:sp>
        <p:nvSpPr>
          <p:cNvPr id="37" name="TextBox 36"/>
          <p:cNvSpPr txBox="1"/>
          <p:nvPr/>
        </p:nvSpPr>
        <p:spPr>
          <a:xfrm>
            <a:off x="2580104" y="5922820"/>
            <a:ext cx="3750392" cy="523220"/>
          </a:xfrm>
          <a:prstGeom prst="rect">
            <a:avLst/>
          </a:prstGeom>
          <a:noFill/>
        </p:spPr>
        <p:txBody>
          <a:bodyPr wrap="square" rtlCol="0">
            <a:spAutoFit/>
          </a:bodyPr>
          <a:lstStyle/>
          <a:p>
            <a:r>
              <a:rPr lang="fr-FR" sz="2800" b="1" dirty="0" smtClean="0">
                <a:solidFill>
                  <a:srgbClr val="0070C0"/>
                </a:solidFill>
                <a:latin typeface="Arial "/>
              </a:rPr>
              <a:t>Le tempérement</a:t>
            </a:r>
            <a:endParaRPr lang="ru-RU" sz="2800" b="1" dirty="0">
              <a:solidFill>
                <a:srgbClr val="0070C0"/>
              </a:solidFill>
              <a:latin typeface="Arial "/>
            </a:endParaRPr>
          </a:p>
        </p:txBody>
      </p:sp>
      <p:sp>
        <p:nvSpPr>
          <p:cNvPr id="39" name="TextBox 38"/>
          <p:cNvSpPr txBox="1"/>
          <p:nvPr/>
        </p:nvSpPr>
        <p:spPr>
          <a:xfrm>
            <a:off x="6461640" y="5900958"/>
            <a:ext cx="4952031" cy="523220"/>
          </a:xfrm>
          <a:prstGeom prst="rect">
            <a:avLst/>
          </a:prstGeom>
          <a:noFill/>
        </p:spPr>
        <p:txBody>
          <a:bodyPr wrap="square" rtlCol="0">
            <a:spAutoFit/>
          </a:bodyPr>
          <a:lstStyle/>
          <a:p>
            <a:r>
              <a:rPr lang="fr-FR" sz="2800" b="1" dirty="0" smtClean="0">
                <a:solidFill>
                  <a:srgbClr val="0070C0"/>
                </a:solidFill>
                <a:latin typeface="Arial "/>
              </a:rPr>
              <a:t>Le caractère de la personne</a:t>
            </a:r>
            <a:endParaRPr lang="ru-RU" sz="2800" b="1" dirty="0">
              <a:solidFill>
                <a:srgbClr val="0070C0"/>
              </a:solidFill>
              <a:latin typeface="Arial "/>
            </a:endParaRPr>
          </a:p>
        </p:txBody>
      </p:sp>
    </p:spTree>
    <p:extLst>
      <p:ext uri="{BB962C8B-B14F-4D97-AF65-F5344CB8AC3E}">
        <p14:creationId xmlns:p14="http://schemas.microsoft.com/office/powerpoint/2010/main" val="921015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591216"/>
            <a:ext cx="12192000" cy="56938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Le</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visage</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peut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être</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maigre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osseux</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ridé</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lisse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a:t>
            </a:r>
            <a:r>
              <a:rPr kumimoji="0" lang="ru-RU" altLang="ru-RU" sz="1200" b="0" i="0" u="none" strike="noStrike" cap="none" normalizeH="0" baseline="0" dirty="0" smtClean="0">
                <a:ln>
                  <a:noFill/>
                </a:ln>
                <a:solidFill>
                  <a:srgbClr val="1A1A1A"/>
                </a:solidFill>
                <a:effectLst/>
                <a:latin typeface="Georgia" panose="02040502050405020303" pitchFamily="18" charset="0"/>
                <a:cs typeface="Segoe UI" panose="020B0502040204020203" pitchFamily="34" charset="0"/>
              </a:rPr>
              <a:t/>
            </a:r>
            <a:br>
              <a:rPr kumimoji="0" lang="ru-RU" altLang="ru-RU" sz="1200" b="0" i="0" u="none" strike="noStrike" cap="none" normalizeH="0" baseline="0" dirty="0" smtClean="0">
                <a:ln>
                  <a:noFill/>
                </a:ln>
                <a:solidFill>
                  <a:srgbClr val="1A1A1A"/>
                </a:solidFill>
                <a:effectLst/>
                <a:latin typeface="Georgia" panose="02040502050405020303" pitchFamily="18" charset="0"/>
                <a:cs typeface="Segoe UI" panose="020B0502040204020203" pitchFamily="34" charset="0"/>
              </a:rPr>
            </a:b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Sa</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forme</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ovale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carré</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arrondi</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r>
            <a:b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b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Le</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teint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lang="fr-FR" altLang="ru-RU" sz="2800" i="1" dirty="0">
                <a:solidFill>
                  <a:srgbClr val="1A1A1A"/>
                </a:solidFill>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blanc</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brun</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rose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injecté</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de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sang</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bronzé</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blême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r>
            <a:b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b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La</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physionomie</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lang="fr-FR" altLang="ru-RU" sz="2800" i="1" dirty="0">
                <a:solidFill>
                  <a:srgbClr val="1A1A1A"/>
                </a:solidFill>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gaie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triste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froide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souriante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r>
            <a:b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b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Les</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cheveux</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lang="fr-FR" altLang="ru-RU" sz="2800" i="1" dirty="0">
                <a:solidFill>
                  <a:srgbClr val="1A1A1A"/>
                </a:solidFill>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châtains</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roux</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fauve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lisses</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crépus</a:t>
            </a:r>
            <a:r>
              <a:rPr lang="fr-FR" altLang="ru-RU" sz="2800" i="1" dirty="0" smtClean="0">
                <a:solidFill>
                  <a:srgbClr val="1A1A1A"/>
                </a:solidFill>
                <a:latin typeface="Arial "/>
                <a:cs typeface="Segoe UI" panose="020B0502040204020203" pitchFamily="34" charset="0"/>
              </a:rPr>
              <a: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r>
            <a:b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b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Le</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front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lang="fr-FR" altLang="ru-RU" sz="2800" i="1" dirty="0">
                <a:solidFill>
                  <a:srgbClr val="1A1A1A"/>
                </a:solidFill>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étroit</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large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r>
            <a:b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b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Les</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yeux</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lang="fr-FR" altLang="ru-RU" sz="2800" i="1" dirty="0">
                <a:solidFill>
                  <a:srgbClr val="1A1A1A"/>
                </a:solidFill>
                <a:latin typeface="Arial "/>
                <a:cs typeface="Segoe UI" panose="020B0502040204020203" pitchFamily="34" charset="0"/>
              </a:rPr>
              <a:t> </a:t>
            </a:r>
            <a:r>
              <a:rPr kumimoji="0" lang="fr-FR" altLang="ru-RU" sz="2800" b="0" i="1" u="none" strike="noStrike" cap="none" normalizeH="0" baseline="0" dirty="0" smtClean="0">
                <a:ln>
                  <a:noFill/>
                </a:ln>
                <a:solidFill>
                  <a:srgbClr val="1A1A1A"/>
                </a:solidFill>
                <a:effectLst/>
                <a:latin typeface="Arial "/>
                <a:cs typeface="Segoe UI" panose="020B0502040204020203" pitchFamily="34" charset="0"/>
              </a:rPr>
              <a:t>en amende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enfoncés</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vifs</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cernés</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tombants</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r>
            <a:b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b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Le</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nez</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fr-FR"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fr-FR" altLang="ru-RU" sz="2800" b="0" i="1" u="none" strike="noStrike" cap="none" normalizeH="0" baseline="0" dirty="0" smtClean="0">
                <a:ln>
                  <a:noFill/>
                </a:ln>
                <a:solidFill>
                  <a:srgbClr val="1A1A1A"/>
                </a:solidFill>
                <a:effectLst/>
                <a:latin typeface="Arial "/>
                <a:cs typeface="Segoe UI" panose="020B0502040204020203" pitchFamily="34" charset="0"/>
              </a:rPr>
              <a:t>droit</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camus</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en</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bec</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d'aigle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crochu</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r>
            <a:b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b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La</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bouche</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lang="fr-FR" altLang="ru-RU" sz="2800" i="1" dirty="0">
                <a:solidFill>
                  <a:srgbClr val="1A1A1A"/>
                </a:solidFill>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mince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charnue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épaisse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souriante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entrouverte</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r>
            <a:b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b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Les</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joues</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lang="fr-FR" altLang="ru-RU" sz="2800" i="1" dirty="0">
                <a:solidFill>
                  <a:srgbClr val="1A1A1A"/>
                </a:solidFill>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pommettes</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creusées</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r>
            <a:b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b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Le</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menton</a:t>
            </a:r>
            <a:r>
              <a:rPr lang="fr-FR" altLang="ru-RU" sz="2800" b="1" dirty="0">
                <a:solidFill>
                  <a:srgbClr val="1A1A1A"/>
                </a:solidFill>
                <a:latin typeface="Arial "/>
                <a:cs typeface="Segoe UI" panose="020B0502040204020203" pitchFamily="34" charset="0"/>
              </a:rPr>
              <a:t> </a:t>
            </a:r>
            <a:r>
              <a:rPr lang="fr-FR" altLang="ru-RU" sz="2800" b="1" dirty="0" smtClean="0">
                <a:solidFill>
                  <a:srgbClr val="1A1A1A"/>
                </a:solidFill>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rond</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carré</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1" u="none" strike="noStrike" cap="none" normalizeH="0" baseline="0" dirty="0" err="1" smtClean="0">
                <a:ln>
                  <a:noFill/>
                </a:ln>
                <a:solidFill>
                  <a:srgbClr val="1A1A1A"/>
                </a:solidFill>
                <a:effectLst/>
                <a:latin typeface="Arial "/>
                <a:cs typeface="Segoe UI" panose="020B0502040204020203" pitchFamily="34" charset="0"/>
              </a:rPr>
              <a:t>pointu</a:t>
            </a:r>
            <a:r>
              <a:rPr kumimoji="0" lang="ru-RU" altLang="ru-RU" sz="2800" b="0" i="1" u="none" strike="noStrike" cap="none" normalizeH="0" baseline="0" dirty="0" smtClean="0">
                <a:ln>
                  <a:noFill/>
                </a:ln>
                <a:solidFill>
                  <a:srgbClr val="1A1A1A"/>
                </a:solidFill>
                <a:effectLst/>
                <a:latin typeface="Arial "/>
                <a:cs typeface="Segoe UI" panose="020B0502040204020203" pitchFamily="34" charset="0"/>
              </a:rPr>
              <a:t>...</a:t>
            </a:r>
            <a:endParaRPr kumimoji="0" lang="ru-RU" altLang="ru-RU" sz="2400" b="0" i="0" u="none" strike="noStrike" cap="none" normalizeH="0" baseline="0" dirty="0" smtClean="0">
              <a:ln>
                <a:noFill/>
              </a:ln>
              <a:solidFill>
                <a:schemeClr val="tx1"/>
              </a:solidFill>
              <a:effectLst/>
              <a:latin typeface="Arial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Carrure</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taille</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charpente</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carcasse</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stature</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a:t>
            </a:r>
            <a:endParaRPr kumimoji="0" lang="ru-RU" altLang="ru-RU" sz="2400" b="0" i="0" u="none" strike="noStrike" cap="none" normalizeH="0" baseline="0" dirty="0" smtClean="0">
              <a:ln>
                <a:noFill/>
              </a:ln>
              <a:solidFill>
                <a:schemeClr val="tx1"/>
              </a:solidFill>
              <a:effectLst/>
              <a:latin typeface="Arial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1" i="0" u="sng" strike="noStrike" cap="none" normalizeH="0" baseline="0" dirty="0" err="1" smtClean="0">
                <a:ln>
                  <a:noFill/>
                </a:ln>
                <a:solidFill>
                  <a:srgbClr val="0000FF"/>
                </a:solidFill>
                <a:effectLst/>
                <a:latin typeface="Arial "/>
                <a:cs typeface="Segoe UI" panose="020B0502040204020203" pitchFamily="34" charset="0"/>
              </a:rPr>
              <a:t>Corps</a:t>
            </a:r>
            <a:r>
              <a:rPr kumimoji="0" lang="ru-RU" altLang="ru-RU" sz="2800" b="1" i="0" u="sng" strike="noStrike" cap="none" normalizeH="0" baseline="0" dirty="0" smtClean="0">
                <a:ln>
                  <a:noFill/>
                </a:ln>
                <a:solidFill>
                  <a:srgbClr val="0000FF"/>
                </a:solidFill>
                <a:effectLst/>
                <a:latin typeface="Arial "/>
                <a:cs typeface="Segoe UI" panose="020B0502040204020203" pitchFamily="34" charset="0"/>
              </a:rPr>
              <a:t> </a:t>
            </a:r>
            <a:r>
              <a:rPr kumimoji="0" lang="fr-FR" altLang="ru-RU" sz="2800" b="1" i="0" u="sng" strike="noStrike" cap="none" normalizeH="0" dirty="0" smtClean="0">
                <a:ln>
                  <a:noFill/>
                </a:ln>
                <a:solidFill>
                  <a:srgbClr val="0000FF"/>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grand</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gigantesque</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petit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nain</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élancé</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bien</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fait</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robuste</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 </a:t>
            </a:r>
            <a:r>
              <a:rPr kumimoji="0" lang="ru-RU" altLang="ru-RU" sz="2800" b="0" i="0" u="none" strike="noStrike" cap="none" normalizeH="0" baseline="0" dirty="0" err="1" smtClean="0">
                <a:ln>
                  <a:noFill/>
                </a:ln>
                <a:solidFill>
                  <a:srgbClr val="1A1A1A"/>
                </a:solidFill>
                <a:effectLst/>
                <a:latin typeface="Arial "/>
                <a:cs typeface="Segoe UI" panose="020B0502040204020203" pitchFamily="34" charset="0"/>
              </a:rPr>
              <a:t>sain</a:t>
            </a:r>
            <a:r>
              <a:rPr kumimoji="0" lang="ru-RU" altLang="ru-RU" sz="2800" b="0" i="0" u="none" strike="noStrike" cap="none" normalizeH="0" baseline="0" dirty="0" smtClean="0">
                <a:ln>
                  <a:noFill/>
                </a:ln>
                <a:solidFill>
                  <a:srgbClr val="1A1A1A"/>
                </a:solidFill>
                <a:effectLst/>
                <a:latin typeface="Arial "/>
                <a:cs typeface="Segoe UI" panose="020B0502040204020203" pitchFamily="34" charset="0"/>
              </a:rPr>
              <a:t>.</a:t>
            </a:r>
            <a:endParaRPr kumimoji="0" lang="ru-RU" altLang="ru-RU" sz="4000" b="0" i="0" u="none" strike="noStrike" cap="none" normalizeH="0" baseline="0" dirty="0" smtClean="0">
              <a:ln>
                <a:noFill/>
              </a:ln>
              <a:solidFill>
                <a:schemeClr val="tx1"/>
              </a:solidFill>
              <a:effectLst/>
              <a:latin typeface="Arial "/>
            </a:endParaRPr>
          </a:p>
        </p:txBody>
      </p:sp>
    </p:spTree>
    <p:extLst>
      <p:ext uri="{BB962C8B-B14F-4D97-AF65-F5344CB8AC3E}">
        <p14:creationId xmlns:p14="http://schemas.microsoft.com/office/powerpoint/2010/main" val="2010242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6573" y="1208314"/>
            <a:ext cx="11544300" cy="4862870"/>
          </a:xfrm>
          <a:prstGeom prst="rect">
            <a:avLst/>
          </a:prstGeom>
        </p:spPr>
        <p:txBody>
          <a:bodyPr wrap="square">
            <a:spAutoFit/>
          </a:bodyPr>
          <a:lstStyle/>
          <a:p>
            <a:pPr algn="ctr"/>
            <a:r>
              <a:rPr lang="fr-FR" sz="4000" b="1" dirty="0" smtClean="0">
                <a:solidFill>
                  <a:srgbClr val="002060"/>
                </a:solidFill>
                <a:latin typeface="Arial "/>
              </a:rPr>
              <a:t>La comparaison</a:t>
            </a:r>
          </a:p>
          <a:p>
            <a:r>
              <a:rPr lang="fr-FR" sz="3600" dirty="0" smtClean="0">
                <a:solidFill>
                  <a:srgbClr val="008080"/>
                </a:solidFill>
                <a:latin typeface="Arial "/>
              </a:rPr>
              <a:t>Le</a:t>
            </a:r>
            <a:r>
              <a:rPr lang="fr-FR" sz="3600" dirty="0">
                <a:solidFill>
                  <a:srgbClr val="008080"/>
                </a:solidFill>
                <a:latin typeface="Arial "/>
              </a:rPr>
              <a:t> </a:t>
            </a:r>
            <a:r>
              <a:rPr lang="fr-FR" sz="3600" b="1" dirty="0">
                <a:solidFill>
                  <a:srgbClr val="008080"/>
                </a:solidFill>
                <a:latin typeface="Arial "/>
              </a:rPr>
              <a:t>comparatif</a:t>
            </a:r>
            <a:r>
              <a:rPr lang="fr-FR" sz="3600" dirty="0">
                <a:solidFill>
                  <a:srgbClr val="008080"/>
                </a:solidFill>
                <a:latin typeface="Arial "/>
              </a:rPr>
              <a:t> sert à comparer deux éléments (choses ou personnes) à l’aide d’un adjectif, d’un adverbe, d’un nom ou d’un verbe.</a:t>
            </a:r>
            <a:endParaRPr lang="fr-FR" sz="3600" dirty="0">
              <a:solidFill>
                <a:srgbClr val="5A5A5A"/>
              </a:solidFill>
              <a:latin typeface="Arial "/>
            </a:endParaRPr>
          </a:p>
          <a:p>
            <a:r>
              <a:rPr lang="fr-FR" sz="3600" b="1" dirty="0">
                <a:solidFill>
                  <a:srgbClr val="008080"/>
                </a:solidFill>
                <a:latin typeface="Arial "/>
              </a:rPr>
              <a:t>Il existe trois types de comparatif :</a:t>
            </a:r>
            <a:endParaRPr lang="fr-FR" sz="3600" dirty="0">
              <a:solidFill>
                <a:srgbClr val="5A5A5A"/>
              </a:solidFill>
              <a:latin typeface="Arial "/>
            </a:endParaRPr>
          </a:p>
          <a:p>
            <a:pPr>
              <a:buFont typeface="Arial" panose="020B0604020202020204" pitchFamily="34" charset="0"/>
              <a:buChar char="•"/>
            </a:pPr>
            <a:r>
              <a:rPr lang="fr-FR" sz="3600" b="1" dirty="0">
                <a:solidFill>
                  <a:srgbClr val="008080"/>
                </a:solidFill>
                <a:latin typeface="Arial "/>
              </a:rPr>
              <a:t>le comparatif de supériorité (+)</a:t>
            </a:r>
            <a:endParaRPr lang="fr-FR" sz="3600" dirty="0">
              <a:solidFill>
                <a:srgbClr val="5A5A5A"/>
              </a:solidFill>
              <a:latin typeface="Arial "/>
            </a:endParaRPr>
          </a:p>
          <a:p>
            <a:pPr>
              <a:buFont typeface="Arial" panose="020B0604020202020204" pitchFamily="34" charset="0"/>
              <a:buChar char="•"/>
            </a:pPr>
            <a:r>
              <a:rPr lang="fr-FR" sz="3600" b="1" dirty="0">
                <a:solidFill>
                  <a:srgbClr val="008080"/>
                </a:solidFill>
                <a:latin typeface="Arial "/>
              </a:rPr>
              <a:t>le comparatif d’égalité (=)</a:t>
            </a:r>
            <a:endParaRPr lang="fr-FR" sz="3600" dirty="0">
              <a:solidFill>
                <a:srgbClr val="5A5A5A"/>
              </a:solidFill>
              <a:latin typeface="Arial "/>
            </a:endParaRPr>
          </a:p>
          <a:p>
            <a:pPr>
              <a:buFont typeface="Arial" panose="020B0604020202020204" pitchFamily="34" charset="0"/>
              <a:buChar char="•"/>
            </a:pPr>
            <a:r>
              <a:rPr lang="fr-FR" sz="3600" b="1" dirty="0">
                <a:solidFill>
                  <a:srgbClr val="008080"/>
                </a:solidFill>
                <a:latin typeface="Arial "/>
              </a:rPr>
              <a:t>le comparatif d’infériorité (-)</a:t>
            </a:r>
            <a:endParaRPr lang="fr-FR" sz="3600" dirty="0">
              <a:solidFill>
                <a:srgbClr val="5A5A5A"/>
              </a:solidFill>
              <a:latin typeface="Arial "/>
            </a:endParaRPr>
          </a:p>
          <a:p>
            <a:r>
              <a:rPr lang="fr-FR" dirty="0">
                <a:solidFill>
                  <a:srgbClr val="5A5A5A"/>
                </a:solidFill>
                <a:latin typeface="Century Gothic" panose="020B0502020202020204" pitchFamily="34" charset="0"/>
              </a:rPr>
              <a:t> </a:t>
            </a:r>
            <a:endParaRPr lang="fr-FR" b="0" i="0" dirty="0">
              <a:solidFill>
                <a:srgbClr val="5A5A5A"/>
              </a:solidFill>
              <a:effectLst/>
              <a:latin typeface="Century Gothic" panose="020B0502020202020204" pitchFamily="34" charset="0"/>
            </a:endParaRPr>
          </a:p>
        </p:txBody>
      </p:sp>
    </p:spTree>
    <p:extLst>
      <p:ext uri="{BB962C8B-B14F-4D97-AF65-F5344CB8AC3E}">
        <p14:creationId xmlns:p14="http://schemas.microsoft.com/office/powerpoint/2010/main" val="3763172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156" y="830640"/>
            <a:ext cx="11843657" cy="6001643"/>
          </a:xfrm>
          <a:prstGeom prst="rect">
            <a:avLst/>
          </a:prstGeom>
        </p:spPr>
        <p:txBody>
          <a:bodyPr wrap="square">
            <a:spAutoFit/>
          </a:bodyPr>
          <a:lstStyle/>
          <a:p>
            <a:r>
              <a:rPr lang="fr-FR" sz="3600" b="1" dirty="0">
                <a:solidFill>
                  <a:srgbClr val="FF6600"/>
                </a:solidFill>
                <a:latin typeface="Arial "/>
              </a:rPr>
              <a:t>1. Adjectifs et Adverbes</a:t>
            </a:r>
            <a:endParaRPr lang="fr-FR" sz="3600" dirty="0">
              <a:solidFill>
                <a:srgbClr val="5A5A5A"/>
              </a:solidFill>
              <a:latin typeface="Arial "/>
            </a:endParaRPr>
          </a:p>
          <a:p>
            <a:r>
              <a:rPr lang="fr-FR" sz="3600" b="1" dirty="0">
                <a:solidFill>
                  <a:srgbClr val="FF9900"/>
                </a:solidFill>
                <a:latin typeface="Arial "/>
              </a:rPr>
              <a:t>          a. Pour la supériorité</a:t>
            </a:r>
            <a:endParaRPr lang="fr-FR" sz="3600" dirty="0">
              <a:solidFill>
                <a:srgbClr val="5A5A5A"/>
              </a:solidFill>
              <a:latin typeface="Arial "/>
            </a:endParaRPr>
          </a:p>
          <a:p>
            <a:pPr algn="ctr"/>
            <a:endParaRPr lang="fr-FR" sz="3600" dirty="0" smtClean="0">
              <a:solidFill>
                <a:srgbClr val="5A5A5A"/>
              </a:solidFill>
              <a:latin typeface="Arial "/>
            </a:endParaRPr>
          </a:p>
          <a:p>
            <a:pPr algn="ctr"/>
            <a:r>
              <a:rPr lang="fr-FR" sz="3600" dirty="0" smtClean="0">
                <a:solidFill>
                  <a:srgbClr val="5A5A5A"/>
                </a:solidFill>
                <a:latin typeface="Arial "/>
              </a:rPr>
              <a:t>Anne </a:t>
            </a:r>
            <a:r>
              <a:rPr lang="fr-FR" sz="3600" dirty="0">
                <a:solidFill>
                  <a:srgbClr val="5A5A5A"/>
                </a:solidFill>
                <a:latin typeface="Arial "/>
              </a:rPr>
              <a:t>est </a:t>
            </a:r>
            <a:r>
              <a:rPr lang="fr-FR" sz="3600" b="1" dirty="0">
                <a:solidFill>
                  <a:srgbClr val="FF00FF"/>
                </a:solidFill>
                <a:latin typeface="Arial "/>
              </a:rPr>
              <a:t>plus</a:t>
            </a:r>
            <a:r>
              <a:rPr lang="fr-FR" sz="3600" b="1" dirty="0">
                <a:solidFill>
                  <a:srgbClr val="5A5A5A"/>
                </a:solidFill>
                <a:latin typeface="Arial "/>
              </a:rPr>
              <a:t> </a:t>
            </a:r>
            <a:r>
              <a:rPr lang="fr-FR" sz="3600" b="1" i="1" dirty="0">
                <a:solidFill>
                  <a:srgbClr val="00FF00"/>
                </a:solidFill>
                <a:latin typeface="Arial "/>
              </a:rPr>
              <a:t>rigolote</a:t>
            </a:r>
            <a:r>
              <a:rPr lang="fr-FR" sz="3600" dirty="0">
                <a:solidFill>
                  <a:srgbClr val="5A5A5A"/>
                </a:solidFill>
                <a:latin typeface="Arial "/>
              </a:rPr>
              <a:t> </a:t>
            </a:r>
            <a:r>
              <a:rPr lang="fr-FR" sz="3600" b="1" dirty="0">
                <a:solidFill>
                  <a:srgbClr val="FF00FF"/>
                </a:solidFill>
                <a:latin typeface="Arial "/>
              </a:rPr>
              <a:t>que</a:t>
            </a:r>
            <a:r>
              <a:rPr lang="fr-FR" sz="3600" dirty="0">
                <a:solidFill>
                  <a:srgbClr val="5A5A5A"/>
                </a:solidFill>
                <a:latin typeface="Arial "/>
              </a:rPr>
              <a:t> Jonathan. (</a:t>
            </a:r>
            <a:r>
              <a:rPr lang="fr-FR" sz="3600" b="1" dirty="0" smtClean="0">
                <a:solidFill>
                  <a:srgbClr val="00FF00"/>
                </a:solidFill>
                <a:latin typeface="Arial "/>
              </a:rPr>
              <a:t>adjectif</a:t>
            </a:r>
            <a:r>
              <a:rPr lang="fr-FR" sz="3600" dirty="0" smtClean="0">
                <a:solidFill>
                  <a:srgbClr val="5A5A5A"/>
                </a:solidFill>
                <a:latin typeface="Arial "/>
              </a:rPr>
              <a:t>)</a:t>
            </a:r>
          </a:p>
          <a:p>
            <a:pPr algn="ctr"/>
            <a:r>
              <a:rPr lang="fr-FR" sz="3600" dirty="0" smtClean="0">
                <a:solidFill>
                  <a:srgbClr val="5A5A5A"/>
                </a:solidFill>
                <a:latin typeface="Arial "/>
              </a:rPr>
              <a:t>Marie court </a:t>
            </a:r>
            <a:r>
              <a:rPr lang="fr-FR" sz="3600" b="1" dirty="0" smtClean="0">
                <a:solidFill>
                  <a:srgbClr val="FF00FF"/>
                </a:solidFill>
                <a:latin typeface="Arial "/>
              </a:rPr>
              <a:t>plus</a:t>
            </a:r>
            <a:r>
              <a:rPr lang="fr-FR" sz="3600" dirty="0" smtClean="0">
                <a:solidFill>
                  <a:srgbClr val="5A5A5A"/>
                </a:solidFill>
                <a:latin typeface="Arial "/>
              </a:rPr>
              <a:t> </a:t>
            </a:r>
            <a:r>
              <a:rPr lang="fr-FR" sz="3600" b="1" i="1" dirty="0" smtClean="0">
                <a:solidFill>
                  <a:srgbClr val="FFCC00"/>
                </a:solidFill>
                <a:latin typeface="Arial "/>
              </a:rPr>
              <a:t>vite</a:t>
            </a:r>
            <a:r>
              <a:rPr lang="fr-FR" sz="3600" b="1" dirty="0" smtClean="0">
                <a:solidFill>
                  <a:srgbClr val="5A5A5A"/>
                </a:solidFill>
                <a:latin typeface="Arial "/>
              </a:rPr>
              <a:t> </a:t>
            </a:r>
            <a:r>
              <a:rPr lang="fr-FR" sz="3600" b="1" dirty="0" smtClean="0">
                <a:solidFill>
                  <a:srgbClr val="FF00FF"/>
                </a:solidFill>
                <a:latin typeface="Arial "/>
              </a:rPr>
              <a:t>que</a:t>
            </a:r>
            <a:r>
              <a:rPr lang="fr-FR" sz="3600" dirty="0" smtClean="0">
                <a:solidFill>
                  <a:srgbClr val="5A5A5A"/>
                </a:solidFill>
                <a:latin typeface="Arial "/>
              </a:rPr>
              <a:t> Marc. (</a:t>
            </a:r>
            <a:r>
              <a:rPr lang="fr-FR" sz="3600" b="1" dirty="0" smtClean="0">
                <a:solidFill>
                  <a:srgbClr val="FFCC00"/>
                </a:solidFill>
                <a:latin typeface="Arial "/>
              </a:rPr>
              <a:t>adverbe</a:t>
            </a:r>
            <a:r>
              <a:rPr lang="fr-FR" sz="3600" dirty="0" smtClean="0">
                <a:solidFill>
                  <a:srgbClr val="5A5A5A"/>
                </a:solidFill>
                <a:latin typeface="Arial "/>
              </a:rPr>
              <a:t>)</a:t>
            </a:r>
          </a:p>
          <a:p>
            <a:pPr algn="ctr"/>
            <a:endParaRPr lang="fr-FR" sz="3600" dirty="0" smtClean="0">
              <a:solidFill>
                <a:srgbClr val="5A5A5A"/>
              </a:solidFill>
              <a:latin typeface="Arial "/>
            </a:endParaRPr>
          </a:p>
          <a:p>
            <a:r>
              <a:rPr lang="fr-FR" sz="2800" dirty="0">
                <a:solidFill>
                  <a:srgbClr val="5A5A5A"/>
                </a:solidFill>
                <a:latin typeface="Arial "/>
              </a:rPr>
              <a:t> </a:t>
            </a:r>
            <a:r>
              <a:rPr lang="fr-FR" sz="2800" b="1" dirty="0" smtClean="0">
                <a:solidFill>
                  <a:srgbClr val="008080"/>
                </a:solidFill>
                <a:latin typeface="Arial "/>
              </a:rPr>
              <a:t>Dans </a:t>
            </a:r>
            <a:r>
              <a:rPr lang="fr-FR" sz="2800" b="1" dirty="0">
                <a:solidFill>
                  <a:srgbClr val="008080"/>
                </a:solidFill>
                <a:latin typeface="Arial "/>
              </a:rPr>
              <a:t>la première phrase, on compare Anne et Jonathan avec l’adjectif</a:t>
            </a:r>
            <a:r>
              <a:rPr lang="fr-FR" sz="2800" dirty="0">
                <a:solidFill>
                  <a:srgbClr val="5A5A5A"/>
                </a:solidFill>
                <a:latin typeface="Arial "/>
              </a:rPr>
              <a:t> </a:t>
            </a:r>
            <a:r>
              <a:rPr lang="fr-FR" sz="2800" b="1" i="1" dirty="0">
                <a:solidFill>
                  <a:srgbClr val="00FF00"/>
                </a:solidFill>
                <a:latin typeface="Arial "/>
              </a:rPr>
              <a:t>rigolo</a:t>
            </a:r>
            <a:r>
              <a:rPr lang="fr-FR" sz="2800" dirty="0">
                <a:solidFill>
                  <a:srgbClr val="5A5A5A"/>
                </a:solidFill>
                <a:latin typeface="Arial "/>
              </a:rPr>
              <a:t> </a:t>
            </a:r>
            <a:r>
              <a:rPr lang="fr-FR" sz="2800" b="1" dirty="0">
                <a:solidFill>
                  <a:srgbClr val="008080"/>
                </a:solidFill>
                <a:latin typeface="Arial "/>
              </a:rPr>
              <a:t>mis au féminin car accordé avec le sujet « Anne </a:t>
            </a:r>
            <a:r>
              <a:rPr lang="fr-FR" sz="2800" b="1" dirty="0" smtClean="0">
                <a:solidFill>
                  <a:srgbClr val="008080"/>
                </a:solidFill>
                <a:latin typeface="Arial "/>
              </a:rPr>
              <a:t>».</a:t>
            </a:r>
          </a:p>
          <a:p>
            <a:endParaRPr lang="fr-FR" sz="2800" dirty="0">
              <a:solidFill>
                <a:srgbClr val="5A5A5A"/>
              </a:solidFill>
              <a:latin typeface="Arial "/>
            </a:endParaRPr>
          </a:p>
          <a:p>
            <a:r>
              <a:rPr lang="fr-FR" sz="2800" b="1" dirty="0">
                <a:solidFill>
                  <a:srgbClr val="008080"/>
                </a:solidFill>
                <a:latin typeface="Arial "/>
              </a:rPr>
              <a:t>Dans la deuxième phrase, on compare Marie et Marc avec l’adverbe</a:t>
            </a:r>
            <a:r>
              <a:rPr lang="fr-FR" sz="2800" dirty="0">
                <a:solidFill>
                  <a:srgbClr val="5A5A5A"/>
                </a:solidFill>
                <a:latin typeface="Arial "/>
              </a:rPr>
              <a:t> </a:t>
            </a:r>
            <a:r>
              <a:rPr lang="fr-FR" sz="2800" b="1" i="1" dirty="0">
                <a:solidFill>
                  <a:srgbClr val="FFCC00"/>
                </a:solidFill>
                <a:latin typeface="Arial "/>
              </a:rPr>
              <a:t>vite</a:t>
            </a:r>
            <a:r>
              <a:rPr lang="fr-FR" sz="2800" dirty="0">
                <a:solidFill>
                  <a:srgbClr val="5A5A5A"/>
                </a:solidFill>
                <a:latin typeface="Arial "/>
              </a:rPr>
              <a:t>. </a:t>
            </a:r>
            <a:endParaRPr lang="fr-FR" sz="2800" dirty="0" smtClean="0">
              <a:solidFill>
                <a:srgbClr val="5A5A5A"/>
              </a:solidFill>
              <a:latin typeface="Arial "/>
            </a:endParaRPr>
          </a:p>
          <a:p>
            <a:r>
              <a:rPr lang="fr-FR" sz="2800" b="1" dirty="0" smtClean="0">
                <a:solidFill>
                  <a:srgbClr val="008080"/>
                </a:solidFill>
                <a:latin typeface="Arial "/>
              </a:rPr>
              <a:t>Marie </a:t>
            </a:r>
            <a:r>
              <a:rPr lang="fr-FR" sz="2800" b="1" dirty="0">
                <a:solidFill>
                  <a:srgbClr val="008080"/>
                </a:solidFill>
                <a:latin typeface="Arial "/>
              </a:rPr>
              <a:t>est une fille, mais un adverbe ne s’accorde jamais.</a:t>
            </a:r>
            <a:endParaRPr lang="fr-FR" sz="2800" b="0" i="0" dirty="0">
              <a:solidFill>
                <a:srgbClr val="5A5A5A"/>
              </a:solidFill>
              <a:effectLst/>
              <a:latin typeface="Arial "/>
            </a:endParaRPr>
          </a:p>
        </p:txBody>
      </p:sp>
    </p:spTree>
    <p:extLst>
      <p:ext uri="{BB962C8B-B14F-4D97-AF65-F5344CB8AC3E}">
        <p14:creationId xmlns:p14="http://schemas.microsoft.com/office/powerpoint/2010/main" val="2671157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814" y="1042325"/>
            <a:ext cx="11468100" cy="5355312"/>
          </a:xfrm>
          <a:prstGeom prst="rect">
            <a:avLst/>
          </a:prstGeom>
        </p:spPr>
        <p:txBody>
          <a:bodyPr wrap="square">
            <a:spAutoFit/>
          </a:bodyPr>
          <a:lstStyle/>
          <a:p>
            <a:r>
              <a:rPr lang="fr-FR" sz="3600" b="1" dirty="0">
                <a:solidFill>
                  <a:srgbClr val="FF9900"/>
                </a:solidFill>
                <a:latin typeface="Arial "/>
              </a:rPr>
              <a:t>b. Pour </a:t>
            </a:r>
            <a:r>
              <a:rPr lang="fr-FR" sz="3600" b="1" dirty="0" smtClean="0">
                <a:solidFill>
                  <a:srgbClr val="FF9900"/>
                </a:solidFill>
                <a:latin typeface="Arial "/>
              </a:rPr>
              <a:t>l’égalité </a:t>
            </a:r>
            <a:endParaRPr lang="fr-FR" sz="3600" dirty="0">
              <a:solidFill>
                <a:srgbClr val="5A5A5A"/>
              </a:solidFill>
              <a:latin typeface="Arial "/>
            </a:endParaRPr>
          </a:p>
          <a:p>
            <a:pPr algn="ctr"/>
            <a:r>
              <a:rPr lang="fr-FR" sz="3600" dirty="0">
                <a:solidFill>
                  <a:srgbClr val="5A5A5A"/>
                </a:solidFill>
                <a:latin typeface="Arial "/>
              </a:rPr>
              <a:t>Ta peau est </a:t>
            </a:r>
            <a:r>
              <a:rPr lang="fr-FR" sz="3600" b="1" dirty="0">
                <a:solidFill>
                  <a:srgbClr val="FF00FF"/>
                </a:solidFill>
                <a:latin typeface="Arial "/>
              </a:rPr>
              <a:t>aussi</a:t>
            </a:r>
            <a:r>
              <a:rPr lang="fr-FR" sz="3600" dirty="0">
                <a:solidFill>
                  <a:srgbClr val="5A5A5A"/>
                </a:solidFill>
                <a:latin typeface="Arial "/>
              </a:rPr>
              <a:t> </a:t>
            </a:r>
            <a:r>
              <a:rPr lang="fr-FR" sz="3600" b="1" i="1" dirty="0">
                <a:solidFill>
                  <a:srgbClr val="00FF00"/>
                </a:solidFill>
                <a:latin typeface="Arial "/>
              </a:rPr>
              <a:t>douce</a:t>
            </a:r>
            <a:r>
              <a:rPr lang="fr-FR" sz="3600" dirty="0">
                <a:solidFill>
                  <a:srgbClr val="5A5A5A"/>
                </a:solidFill>
                <a:latin typeface="Arial "/>
              </a:rPr>
              <a:t> </a:t>
            </a:r>
            <a:r>
              <a:rPr lang="fr-FR" sz="3600" b="1" dirty="0">
                <a:solidFill>
                  <a:srgbClr val="FF00FF"/>
                </a:solidFill>
                <a:latin typeface="Arial "/>
              </a:rPr>
              <a:t>que</a:t>
            </a:r>
            <a:r>
              <a:rPr lang="fr-FR" sz="3600" dirty="0">
                <a:solidFill>
                  <a:srgbClr val="5A5A5A"/>
                </a:solidFill>
                <a:latin typeface="Arial "/>
              </a:rPr>
              <a:t> la soie.</a:t>
            </a:r>
          </a:p>
          <a:p>
            <a:pPr algn="ctr"/>
            <a:r>
              <a:rPr lang="fr-FR" sz="3600" dirty="0">
                <a:solidFill>
                  <a:srgbClr val="5A5A5A"/>
                </a:solidFill>
                <a:latin typeface="Arial "/>
              </a:rPr>
              <a:t>Je fais le ménage </a:t>
            </a:r>
            <a:r>
              <a:rPr lang="fr-FR" sz="3600" b="1" dirty="0">
                <a:solidFill>
                  <a:srgbClr val="FF00FF"/>
                </a:solidFill>
                <a:latin typeface="Arial "/>
              </a:rPr>
              <a:t>aussi</a:t>
            </a:r>
            <a:r>
              <a:rPr lang="fr-FR" sz="3600" dirty="0">
                <a:solidFill>
                  <a:srgbClr val="5A5A5A"/>
                </a:solidFill>
                <a:latin typeface="Arial "/>
              </a:rPr>
              <a:t> </a:t>
            </a:r>
            <a:r>
              <a:rPr lang="fr-FR" sz="3600" b="1" i="1" dirty="0">
                <a:solidFill>
                  <a:srgbClr val="FFCC00"/>
                </a:solidFill>
                <a:latin typeface="Arial "/>
              </a:rPr>
              <a:t>souvent</a:t>
            </a:r>
            <a:r>
              <a:rPr lang="fr-FR" sz="3600" dirty="0">
                <a:solidFill>
                  <a:srgbClr val="5A5A5A"/>
                </a:solidFill>
                <a:latin typeface="Arial "/>
              </a:rPr>
              <a:t> </a:t>
            </a:r>
            <a:r>
              <a:rPr lang="fr-FR" sz="3600" b="1" dirty="0">
                <a:solidFill>
                  <a:srgbClr val="FF00FF"/>
                </a:solidFill>
                <a:latin typeface="Arial "/>
              </a:rPr>
              <a:t>que</a:t>
            </a:r>
            <a:r>
              <a:rPr lang="fr-FR" sz="3600" dirty="0">
                <a:solidFill>
                  <a:srgbClr val="5A5A5A"/>
                </a:solidFill>
                <a:latin typeface="Arial "/>
              </a:rPr>
              <a:t> toi !</a:t>
            </a:r>
          </a:p>
          <a:p>
            <a:r>
              <a:rPr lang="fr-FR" sz="3600" dirty="0">
                <a:solidFill>
                  <a:srgbClr val="5A5A5A"/>
                </a:solidFill>
                <a:latin typeface="Arial "/>
              </a:rPr>
              <a:t> </a:t>
            </a:r>
            <a:endParaRPr lang="fr-FR" sz="3600" dirty="0" smtClean="0">
              <a:solidFill>
                <a:srgbClr val="5A5A5A"/>
              </a:solidFill>
              <a:latin typeface="Arial "/>
            </a:endParaRPr>
          </a:p>
          <a:p>
            <a:endParaRPr lang="fr-FR" sz="3600" dirty="0">
              <a:solidFill>
                <a:srgbClr val="5A5A5A"/>
              </a:solidFill>
              <a:latin typeface="Arial "/>
            </a:endParaRPr>
          </a:p>
          <a:p>
            <a:r>
              <a:rPr lang="fr-FR" sz="3600" b="1" dirty="0" smtClean="0">
                <a:solidFill>
                  <a:srgbClr val="FF9900"/>
                </a:solidFill>
                <a:latin typeface="Arial "/>
              </a:rPr>
              <a:t>c</a:t>
            </a:r>
            <a:r>
              <a:rPr lang="fr-FR" sz="3600" b="1" dirty="0">
                <a:solidFill>
                  <a:srgbClr val="FF9900"/>
                </a:solidFill>
                <a:latin typeface="Arial "/>
              </a:rPr>
              <a:t>. Pour l’infériorité</a:t>
            </a:r>
            <a:endParaRPr lang="fr-FR" sz="3600" dirty="0">
              <a:solidFill>
                <a:srgbClr val="5A5A5A"/>
              </a:solidFill>
              <a:latin typeface="Arial "/>
            </a:endParaRPr>
          </a:p>
          <a:p>
            <a:pPr algn="ctr"/>
            <a:r>
              <a:rPr lang="fr-FR" sz="3600" dirty="0">
                <a:solidFill>
                  <a:srgbClr val="5A5A5A"/>
                </a:solidFill>
                <a:latin typeface="Arial "/>
              </a:rPr>
              <a:t>Pour aller à Paris, le train est </a:t>
            </a:r>
            <a:r>
              <a:rPr lang="fr-FR" sz="3600" b="1" dirty="0">
                <a:solidFill>
                  <a:srgbClr val="FF00FF"/>
                </a:solidFill>
                <a:latin typeface="Arial "/>
              </a:rPr>
              <a:t>moins</a:t>
            </a:r>
            <a:r>
              <a:rPr lang="fr-FR" sz="3600" dirty="0">
                <a:solidFill>
                  <a:srgbClr val="5A5A5A"/>
                </a:solidFill>
                <a:latin typeface="Arial "/>
              </a:rPr>
              <a:t> </a:t>
            </a:r>
            <a:r>
              <a:rPr lang="fr-FR" sz="3600" b="1" i="1" dirty="0">
                <a:solidFill>
                  <a:srgbClr val="00FF00"/>
                </a:solidFill>
                <a:latin typeface="Arial "/>
              </a:rPr>
              <a:t>rapide</a:t>
            </a:r>
            <a:r>
              <a:rPr lang="fr-FR" sz="3600" dirty="0">
                <a:solidFill>
                  <a:srgbClr val="5A5A5A"/>
                </a:solidFill>
                <a:latin typeface="Arial "/>
              </a:rPr>
              <a:t> </a:t>
            </a:r>
            <a:r>
              <a:rPr lang="fr-FR" sz="3600" b="1" dirty="0">
                <a:solidFill>
                  <a:srgbClr val="FF00FF"/>
                </a:solidFill>
                <a:latin typeface="Arial "/>
              </a:rPr>
              <a:t>que</a:t>
            </a:r>
            <a:r>
              <a:rPr lang="fr-FR" sz="3600" dirty="0">
                <a:solidFill>
                  <a:srgbClr val="5A5A5A"/>
                </a:solidFill>
                <a:latin typeface="Arial "/>
              </a:rPr>
              <a:t> l’avion.</a:t>
            </a:r>
          </a:p>
          <a:p>
            <a:pPr algn="ctr"/>
            <a:r>
              <a:rPr lang="fr-FR" sz="3600" dirty="0">
                <a:solidFill>
                  <a:srgbClr val="5A5A5A"/>
                </a:solidFill>
                <a:latin typeface="Arial "/>
              </a:rPr>
              <a:t>La moto roule </a:t>
            </a:r>
            <a:r>
              <a:rPr lang="fr-FR" sz="3600" b="1" dirty="0">
                <a:solidFill>
                  <a:srgbClr val="FF00FF"/>
                </a:solidFill>
                <a:latin typeface="Arial "/>
              </a:rPr>
              <a:t>moins</a:t>
            </a:r>
            <a:r>
              <a:rPr lang="fr-FR" sz="3600" dirty="0">
                <a:solidFill>
                  <a:srgbClr val="5A5A5A"/>
                </a:solidFill>
                <a:latin typeface="Arial "/>
              </a:rPr>
              <a:t> </a:t>
            </a:r>
            <a:r>
              <a:rPr lang="fr-FR" sz="3600" b="1" i="1" dirty="0">
                <a:solidFill>
                  <a:srgbClr val="FFCC00"/>
                </a:solidFill>
                <a:latin typeface="Arial "/>
              </a:rPr>
              <a:t>vite</a:t>
            </a:r>
            <a:r>
              <a:rPr lang="fr-FR" sz="3600" dirty="0">
                <a:solidFill>
                  <a:srgbClr val="5A5A5A"/>
                </a:solidFill>
                <a:latin typeface="Arial "/>
              </a:rPr>
              <a:t> </a:t>
            </a:r>
            <a:r>
              <a:rPr lang="fr-FR" sz="3600" b="1" dirty="0">
                <a:solidFill>
                  <a:srgbClr val="FF00FF"/>
                </a:solidFill>
                <a:latin typeface="Arial "/>
              </a:rPr>
              <a:t>que</a:t>
            </a:r>
            <a:r>
              <a:rPr lang="fr-FR" sz="3600" dirty="0">
                <a:solidFill>
                  <a:srgbClr val="5A5A5A"/>
                </a:solidFill>
                <a:latin typeface="Arial "/>
              </a:rPr>
              <a:t> le train.</a:t>
            </a:r>
          </a:p>
          <a:p>
            <a:r>
              <a:rPr lang="fr-FR" dirty="0">
                <a:solidFill>
                  <a:srgbClr val="5A5A5A"/>
                </a:solidFill>
                <a:latin typeface="Century Gothic" panose="020B0502020202020204" pitchFamily="34" charset="0"/>
              </a:rPr>
              <a:t> </a:t>
            </a:r>
            <a:endParaRPr lang="fr-FR" b="0" i="0" dirty="0">
              <a:solidFill>
                <a:srgbClr val="5A5A5A"/>
              </a:solidFill>
              <a:effectLst/>
              <a:latin typeface="Century Gothic" panose="020B0502020202020204" pitchFamily="34" charset="0"/>
            </a:endParaRPr>
          </a:p>
        </p:txBody>
      </p:sp>
    </p:spTree>
    <p:extLst>
      <p:ext uri="{BB962C8B-B14F-4D97-AF65-F5344CB8AC3E}">
        <p14:creationId xmlns:p14="http://schemas.microsoft.com/office/powerpoint/2010/main" val="3075307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7842" y="146957"/>
            <a:ext cx="11843657" cy="6494085"/>
          </a:xfrm>
          <a:prstGeom prst="rect">
            <a:avLst/>
          </a:prstGeom>
          <a:solidFill>
            <a:schemeClr val="bg1"/>
          </a:solidFill>
        </p:spPr>
        <p:txBody>
          <a:bodyPr wrap="square">
            <a:spAutoFit/>
          </a:bodyPr>
          <a:lstStyle/>
          <a:p>
            <a:r>
              <a:rPr lang="en-US" sz="4000" b="1" dirty="0" smtClean="0">
                <a:latin typeface="Arial "/>
              </a:rPr>
              <a:t>2.Noms</a:t>
            </a:r>
          </a:p>
          <a:p>
            <a:r>
              <a:rPr lang="fr-FR" sz="2800" b="1" dirty="0" smtClean="0">
                <a:solidFill>
                  <a:srgbClr val="0070C0"/>
                </a:solidFill>
                <a:latin typeface="Arial "/>
              </a:rPr>
              <a:t>Attention </a:t>
            </a:r>
            <a:r>
              <a:rPr lang="fr-FR" sz="2800" b="1" dirty="0">
                <a:solidFill>
                  <a:srgbClr val="0070C0"/>
                </a:solidFill>
                <a:latin typeface="Arial "/>
              </a:rPr>
              <a:t>! quand on compare à l’aide </a:t>
            </a:r>
            <a:r>
              <a:rPr lang="fr-FR" sz="2800" b="1" dirty="0">
                <a:solidFill>
                  <a:srgbClr val="F33D68"/>
                </a:solidFill>
                <a:latin typeface="Arial "/>
              </a:rPr>
              <a:t>d’un nom</a:t>
            </a:r>
            <a:r>
              <a:rPr lang="fr-FR" sz="2800" b="1" dirty="0">
                <a:solidFill>
                  <a:srgbClr val="0070C0"/>
                </a:solidFill>
                <a:latin typeface="Arial "/>
              </a:rPr>
              <a:t>, la structure change.</a:t>
            </a:r>
            <a:endParaRPr lang="fr-FR" sz="2800" dirty="0">
              <a:solidFill>
                <a:srgbClr val="0070C0"/>
              </a:solidFill>
              <a:latin typeface="Arial "/>
            </a:endParaRPr>
          </a:p>
          <a:p>
            <a:r>
              <a:rPr lang="fr-FR" sz="2800" b="1" dirty="0">
                <a:solidFill>
                  <a:srgbClr val="0070C0"/>
                </a:solidFill>
                <a:latin typeface="Arial "/>
              </a:rPr>
              <a:t>Il ne faut pas </a:t>
            </a:r>
            <a:r>
              <a:rPr lang="fr-FR" sz="2800" b="1" dirty="0" smtClean="0">
                <a:solidFill>
                  <a:srgbClr val="0070C0"/>
                </a:solidFill>
                <a:latin typeface="Arial "/>
              </a:rPr>
              <a:t>oublier</a:t>
            </a:r>
            <a:r>
              <a:rPr lang="fr-FR" sz="2800" dirty="0">
                <a:solidFill>
                  <a:srgbClr val="0070C0"/>
                </a:solidFill>
                <a:latin typeface="Arial "/>
              </a:rPr>
              <a:t> </a:t>
            </a:r>
            <a:r>
              <a:rPr lang="fr-FR" sz="2800" b="1" dirty="0" smtClean="0">
                <a:solidFill>
                  <a:srgbClr val="0070C0"/>
                </a:solidFill>
                <a:latin typeface="Arial "/>
              </a:rPr>
              <a:t>le</a:t>
            </a:r>
            <a:r>
              <a:rPr lang="fr-FR" sz="2800" dirty="0">
                <a:solidFill>
                  <a:srgbClr val="0070C0"/>
                </a:solidFill>
                <a:latin typeface="Arial "/>
              </a:rPr>
              <a:t> </a:t>
            </a:r>
            <a:r>
              <a:rPr lang="fr-FR" sz="2800" b="1" i="1" u="sng" dirty="0">
                <a:solidFill>
                  <a:srgbClr val="EB45B4"/>
                </a:solidFill>
                <a:latin typeface="Arial "/>
              </a:rPr>
              <a:t>de</a:t>
            </a:r>
            <a:r>
              <a:rPr lang="fr-FR" sz="2800" dirty="0">
                <a:solidFill>
                  <a:srgbClr val="0070C0"/>
                </a:solidFill>
                <a:latin typeface="Arial "/>
              </a:rPr>
              <a:t> </a:t>
            </a:r>
            <a:r>
              <a:rPr lang="fr-FR" sz="2800" b="1" dirty="0">
                <a:solidFill>
                  <a:srgbClr val="0070C0"/>
                </a:solidFill>
                <a:latin typeface="Arial "/>
              </a:rPr>
              <a:t>et il faut remplacer</a:t>
            </a:r>
            <a:r>
              <a:rPr lang="fr-FR" sz="2800" dirty="0">
                <a:solidFill>
                  <a:srgbClr val="0070C0"/>
                </a:solidFill>
                <a:latin typeface="Arial "/>
              </a:rPr>
              <a:t> </a:t>
            </a:r>
            <a:r>
              <a:rPr lang="fr-FR" sz="2800" b="1" dirty="0">
                <a:solidFill>
                  <a:srgbClr val="F33D68"/>
                </a:solidFill>
                <a:latin typeface="Arial "/>
              </a:rPr>
              <a:t>aussi</a:t>
            </a:r>
            <a:r>
              <a:rPr lang="fr-FR" sz="2800" dirty="0">
                <a:solidFill>
                  <a:srgbClr val="0070C0"/>
                </a:solidFill>
                <a:latin typeface="Arial "/>
              </a:rPr>
              <a:t> </a:t>
            </a:r>
            <a:r>
              <a:rPr lang="fr-FR" sz="2800" b="1" dirty="0">
                <a:solidFill>
                  <a:srgbClr val="0070C0"/>
                </a:solidFill>
                <a:latin typeface="Arial "/>
              </a:rPr>
              <a:t>par</a:t>
            </a:r>
            <a:r>
              <a:rPr lang="fr-FR" sz="2800" dirty="0">
                <a:solidFill>
                  <a:srgbClr val="0070C0"/>
                </a:solidFill>
                <a:latin typeface="Arial "/>
              </a:rPr>
              <a:t> </a:t>
            </a:r>
            <a:r>
              <a:rPr lang="fr-FR" sz="2800" b="1" dirty="0">
                <a:solidFill>
                  <a:srgbClr val="F33D68"/>
                </a:solidFill>
                <a:latin typeface="Arial "/>
              </a:rPr>
              <a:t>autant</a:t>
            </a:r>
            <a:r>
              <a:rPr lang="fr-FR" sz="2800" b="1" dirty="0" smtClean="0">
                <a:solidFill>
                  <a:srgbClr val="0070C0"/>
                </a:solidFill>
                <a:latin typeface="Arial "/>
              </a:rPr>
              <a:t>.</a:t>
            </a:r>
            <a:endParaRPr lang="fr-FR" sz="3600" dirty="0">
              <a:solidFill>
                <a:srgbClr val="5A5A5A"/>
              </a:solidFill>
              <a:latin typeface="Arial "/>
            </a:endParaRPr>
          </a:p>
          <a:p>
            <a:r>
              <a:rPr lang="fr-FR" sz="3600" b="1" dirty="0">
                <a:solidFill>
                  <a:srgbClr val="FF9900"/>
                </a:solidFill>
                <a:latin typeface="Arial "/>
              </a:rPr>
              <a:t>   </a:t>
            </a:r>
            <a:r>
              <a:rPr lang="fr-FR" sz="3600" b="1" dirty="0" smtClean="0">
                <a:solidFill>
                  <a:srgbClr val="FF9900"/>
                </a:solidFill>
                <a:latin typeface="Arial "/>
              </a:rPr>
              <a:t>a</a:t>
            </a:r>
            <a:r>
              <a:rPr lang="fr-FR" sz="3600" b="1" dirty="0">
                <a:solidFill>
                  <a:srgbClr val="FF9900"/>
                </a:solidFill>
                <a:latin typeface="Arial "/>
              </a:rPr>
              <a:t>. Pour la supériorité</a:t>
            </a:r>
            <a:endParaRPr lang="fr-FR" sz="3600" dirty="0">
              <a:solidFill>
                <a:srgbClr val="5A5A5A"/>
              </a:solidFill>
              <a:latin typeface="Arial "/>
            </a:endParaRPr>
          </a:p>
          <a:p>
            <a:pPr algn="ctr"/>
            <a:r>
              <a:rPr lang="fr-FR" sz="3600" dirty="0">
                <a:solidFill>
                  <a:srgbClr val="5A5A5A"/>
                </a:solidFill>
                <a:latin typeface="Arial "/>
              </a:rPr>
              <a:t>Anaïs a </a:t>
            </a:r>
            <a:r>
              <a:rPr lang="fr-FR" sz="3600" b="1" dirty="0">
                <a:solidFill>
                  <a:srgbClr val="FF00FF"/>
                </a:solidFill>
                <a:latin typeface="Arial "/>
              </a:rPr>
              <a:t>plus </a:t>
            </a:r>
            <a:r>
              <a:rPr lang="fr-FR" sz="3600" b="1" u="sng" dirty="0">
                <a:solidFill>
                  <a:srgbClr val="FF00FF"/>
                </a:solidFill>
                <a:latin typeface="Arial "/>
              </a:rPr>
              <a:t>de</a:t>
            </a:r>
            <a:r>
              <a:rPr lang="fr-FR" sz="3600" b="1" dirty="0">
                <a:solidFill>
                  <a:srgbClr val="5A5A5A"/>
                </a:solidFill>
                <a:latin typeface="Arial "/>
              </a:rPr>
              <a:t> </a:t>
            </a:r>
            <a:r>
              <a:rPr lang="fr-FR" sz="3600" b="1" i="1" dirty="0">
                <a:solidFill>
                  <a:srgbClr val="33CCCC"/>
                </a:solidFill>
                <a:latin typeface="Arial "/>
              </a:rPr>
              <a:t>bonbons</a:t>
            </a:r>
            <a:r>
              <a:rPr lang="fr-FR" sz="3600" dirty="0">
                <a:solidFill>
                  <a:srgbClr val="5A5A5A"/>
                </a:solidFill>
                <a:latin typeface="Arial "/>
              </a:rPr>
              <a:t> </a:t>
            </a:r>
            <a:r>
              <a:rPr lang="fr-FR" sz="3600" b="1" dirty="0">
                <a:solidFill>
                  <a:srgbClr val="FF00FF"/>
                </a:solidFill>
                <a:latin typeface="Arial "/>
              </a:rPr>
              <a:t>que</a:t>
            </a:r>
            <a:r>
              <a:rPr lang="fr-FR" sz="3600" dirty="0">
                <a:solidFill>
                  <a:srgbClr val="5A5A5A"/>
                </a:solidFill>
                <a:latin typeface="Arial "/>
              </a:rPr>
              <a:t> toi </a:t>
            </a:r>
            <a:r>
              <a:rPr lang="fr-FR" sz="3600" dirty="0" smtClean="0">
                <a:solidFill>
                  <a:srgbClr val="5A5A5A"/>
                </a:solidFill>
                <a:latin typeface="Arial "/>
              </a:rPr>
              <a:t>!</a:t>
            </a:r>
          </a:p>
          <a:p>
            <a:pPr algn="ctr"/>
            <a:endParaRPr lang="fr-FR" sz="3600" b="1" dirty="0" smtClean="0">
              <a:solidFill>
                <a:srgbClr val="FF9900"/>
              </a:solidFill>
              <a:latin typeface="Arial "/>
            </a:endParaRPr>
          </a:p>
          <a:p>
            <a:r>
              <a:rPr lang="fr-FR" sz="3600" b="1" dirty="0">
                <a:solidFill>
                  <a:srgbClr val="FF9900"/>
                </a:solidFill>
                <a:latin typeface="Arial "/>
              </a:rPr>
              <a:t>   b. Pour </a:t>
            </a:r>
            <a:r>
              <a:rPr lang="fr-FR" sz="3600" b="1" dirty="0" smtClean="0">
                <a:solidFill>
                  <a:srgbClr val="FF9900"/>
                </a:solidFill>
                <a:latin typeface="Arial "/>
              </a:rPr>
              <a:t>l’égalité</a:t>
            </a:r>
            <a:endParaRPr lang="fr-FR" sz="3600" dirty="0" smtClean="0">
              <a:solidFill>
                <a:srgbClr val="5A5A5A"/>
              </a:solidFill>
              <a:latin typeface="Arial "/>
            </a:endParaRPr>
          </a:p>
          <a:p>
            <a:r>
              <a:rPr lang="fr-FR" sz="3600" dirty="0" smtClean="0">
                <a:solidFill>
                  <a:srgbClr val="5A5A5A"/>
                </a:solidFill>
                <a:latin typeface="Arial "/>
              </a:rPr>
              <a:t>Cette </a:t>
            </a:r>
            <a:r>
              <a:rPr lang="fr-FR" sz="3600" dirty="0">
                <a:solidFill>
                  <a:srgbClr val="5A5A5A"/>
                </a:solidFill>
                <a:latin typeface="Arial "/>
              </a:rPr>
              <a:t>année, il y a </a:t>
            </a:r>
            <a:r>
              <a:rPr lang="fr-FR" sz="3600" b="1" dirty="0">
                <a:solidFill>
                  <a:srgbClr val="FF00FF"/>
                </a:solidFill>
                <a:latin typeface="Arial "/>
              </a:rPr>
              <a:t>autant </a:t>
            </a:r>
            <a:r>
              <a:rPr lang="fr-FR" sz="3600" b="1" u="sng" dirty="0">
                <a:solidFill>
                  <a:srgbClr val="FF00FF"/>
                </a:solidFill>
                <a:latin typeface="Arial "/>
              </a:rPr>
              <a:t>de</a:t>
            </a:r>
            <a:r>
              <a:rPr lang="fr-FR" sz="3600" b="1" dirty="0">
                <a:solidFill>
                  <a:srgbClr val="5A5A5A"/>
                </a:solidFill>
                <a:latin typeface="Arial "/>
              </a:rPr>
              <a:t> </a:t>
            </a:r>
            <a:r>
              <a:rPr lang="fr-FR" sz="3600" b="1" i="1" dirty="0">
                <a:solidFill>
                  <a:srgbClr val="33CCCC"/>
                </a:solidFill>
                <a:latin typeface="Arial "/>
              </a:rPr>
              <a:t>cadeaux</a:t>
            </a:r>
            <a:r>
              <a:rPr lang="fr-FR" sz="3600" b="1" i="1" dirty="0">
                <a:solidFill>
                  <a:srgbClr val="5A5A5A"/>
                </a:solidFill>
                <a:latin typeface="Arial "/>
              </a:rPr>
              <a:t> </a:t>
            </a:r>
            <a:r>
              <a:rPr lang="fr-FR" sz="3600" dirty="0">
                <a:solidFill>
                  <a:srgbClr val="5A5A5A"/>
                </a:solidFill>
                <a:latin typeface="Arial "/>
              </a:rPr>
              <a:t>sous </a:t>
            </a:r>
            <a:r>
              <a:rPr lang="fr-FR" sz="3600" dirty="0" smtClean="0">
                <a:solidFill>
                  <a:srgbClr val="5A5A5A"/>
                </a:solidFill>
                <a:latin typeface="Arial "/>
              </a:rPr>
              <a:t>le sapin</a:t>
            </a:r>
            <a:r>
              <a:rPr lang="fr-FR" sz="3600" dirty="0">
                <a:solidFill>
                  <a:srgbClr val="5A5A5A"/>
                </a:solidFill>
                <a:latin typeface="Arial "/>
              </a:rPr>
              <a:t> </a:t>
            </a:r>
            <a:r>
              <a:rPr lang="fr-FR" sz="3600" b="1" dirty="0">
                <a:solidFill>
                  <a:srgbClr val="FF00FF"/>
                </a:solidFill>
                <a:latin typeface="Arial "/>
              </a:rPr>
              <a:t>que</a:t>
            </a:r>
            <a:r>
              <a:rPr lang="fr-FR" sz="3600" b="1" dirty="0">
                <a:solidFill>
                  <a:srgbClr val="5A5A5A"/>
                </a:solidFill>
                <a:latin typeface="Arial "/>
              </a:rPr>
              <a:t> </a:t>
            </a:r>
            <a:r>
              <a:rPr lang="fr-FR" sz="3600" dirty="0">
                <a:solidFill>
                  <a:srgbClr val="5A5A5A"/>
                </a:solidFill>
                <a:latin typeface="Arial "/>
              </a:rPr>
              <a:t>l’année dernière.</a:t>
            </a:r>
          </a:p>
          <a:p>
            <a:r>
              <a:rPr lang="fr-FR" sz="3600" dirty="0">
                <a:solidFill>
                  <a:srgbClr val="5A5A5A"/>
                </a:solidFill>
                <a:latin typeface="Arial "/>
              </a:rPr>
              <a:t> </a:t>
            </a:r>
          </a:p>
          <a:p>
            <a:r>
              <a:rPr lang="fr-FR" sz="3600" b="1" dirty="0">
                <a:solidFill>
                  <a:srgbClr val="FF9900"/>
                </a:solidFill>
                <a:latin typeface="Arial "/>
              </a:rPr>
              <a:t>   </a:t>
            </a:r>
            <a:r>
              <a:rPr lang="fr-FR" sz="3600" b="1" dirty="0" smtClean="0">
                <a:solidFill>
                  <a:srgbClr val="FF9900"/>
                </a:solidFill>
                <a:latin typeface="Arial "/>
              </a:rPr>
              <a:t>c</a:t>
            </a:r>
            <a:r>
              <a:rPr lang="fr-FR" sz="3600" b="1" dirty="0">
                <a:solidFill>
                  <a:srgbClr val="FF9900"/>
                </a:solidFill>
                <a:latin typeface="Arial "/>
              </a:rPr>
              <a:t>. Pour l’infériorité</a:t>
            </a:r>
            <a:endParaRPr lang="fr-FR" sz="3600" dirty="0">
              <a:solidFill>
                <a:srgbClr val="5A5A5A"/>
              </a:solidFill>
              <a:latin typeface="Arial "/>
            </a:endParaRPr>
          </a:p>
          <a:p>
            <a:pPr algn="ctr"/>
            <a:r>
              <a:rPr lang="fr-FR" sz="3600" dirty="0">
                <a:solidFill>
                  <a:srgbClr val="5A5A5A"/>
                </a:solidFill>
                <a:latin typeface="Arial "/>
              </a:rPr>
              <a:t>J’ai toujours </a:t>
            </a:r>
            <a:r>
              <a:rPr lang="fr-FR" sz="3600" b="1" dirty="0">
                <a:solidFill>
                  <a:srgbClr val="FF00FF"/>
                </a:solidFill>
                <a:latin typeface="Arial "/>
              </a:rPr>
              <a:t>moins </a:t>
            </a:r>
            <a:r>
              <a:rPr lang="fr-FR" sz="3600" b="1" u="sng" dirty="0">
                <a:solidFill>
                  <a:srgbClr val="FF00FF"/>
                </a:solidFill>
                <a:latin typeface="Arial "/>
              </a:rPr>
              <a:t>de</a:t>
            </a:r>
            <a:r>
              <a:rPr lang="fr-FR" sz="3600" b="1" dirty="0">
                <a:solidFill>
                  <a:srgbClr val="5A5A5A"/>
                </a:solidFill>
                <a:latin typeface="Arial "/>
              </a:rPr>
              <a:t> </a:t>
            </a:r>
            <a:r>
              <a:rPr lang="fr-FR" sz="3600" b="1" i="1" dirty="0">
                <a:solidFill>
                  <a:srgbClr val="33CCCC"/>
                </a:solidFill>
                <a:latin typeface="Arial "/>
              </a:rPr>
              <a:t>chance</a:t>
            </a:r>
            <a:r>
              <a:rPr lang="fr-FR" sz="3600" dirty="0">
                <a:solidFill>
                  <a:srgbClr val="5A5A5A"/>
                </a:solidFill>
                <a:latin typeface="Arial "/>
              </a:rPr>
              <a:t> </a:t>
            </a:r>
            <a:r>
              <a:rPr lang="fr-FR" sz="3600" b="1" dirty="0">
                <a:solidFill>
                  <a:srgbClr val="FF00FF"/>
                </a:solidFill>
                <a:latin typeface="Arial "/>
              </a:rPr>
              <a:t>que</a:t>
            </a:r>
            <a:r>
              <a:rPr lang="fr-FR" sz="3600" dirty="0">
                <a:solidFill>
                  <a:srgbClr val="5A5A5A"/>
                </a:solidFill>
                <a:latin typeface="Arial "/>
              </a:rPr>
              <a:t> toi au loto !</a:t>
            </a:r>
            <a:endParaRPr lang="fr-FR" sz="3600" b="0" i="0" dirty="0">
              <a:solidFill>
                <a:srgbClr val="5A5A5A"/>
              </a:solidFill>
              <a:effectLst/>
              <a:latin typeface="Arial "/>
            </a:endParaRPr>
          </a:p>
        </p:txBody>
      </p:sp>
    </p:spTree>
    <p:extLst>
      <p:ext uri="{BB962C8B-B14F-4D97-AF65-F5344CB8AC3E}">
        <p14:creationId xmlns:p14="http://schemas.microsoft.com/office/powerpoint/2010/main" val="3912431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957501"/>
            <a:ext cx="11887200" cy="5786199"/>
          </a:xfrm>
          <a:prstGeom prst="rect">
            <a:avLst/>
          </a:prstGeom>
        </p:spPr>
        <p:txBody>
          <a:bodyPr wrap="square">
            <a:spAutoFit/>
          </a:bodyPr>
          <a:lstStyle/>
          <a:p>
            <a:r>
              <a:rPr lang="fr-FR" sz="3200" b="1" dirty="0">
                <a:solidFill>
                  <a:srgbClr val="FF6600"/>
                </a:solidFill>
                <a:latin typeface="Arial "/>
              </a:rPr>
              <a:t>3. Verbes</a:t>
            </a:r>
            <a:endParaRPr lang="fr-FR" sz="3200" dirty="0">
              <a:solidFill>
                <a:srgbClr val="5A5A5A"/>
              </a:solidFill>
              <a:latin typeface="Arial "/>
            </a:endParaRPr>
          </a:p>
          <a:p>
            <a:r>
              <a:rPr lang="fr-FR" sz="3200" b="1" dirty="0">
                <a:solidFill>
                  <a:srgbClr val="008080"/>
                </a:solidFill>
                <a:latin typeface="Arial "/>
              </a:rPr>
              <a:t>Attention ! avec le verbe la structure change encore.</a:t>
            </a:r>
            <a:endParaRPr lang="fr-FR" sz="3200" dirty="0">
              <a:solidFill>
                <a:srgbClr val="5A5A5A"/>
              </a:solidFill>
              <a:latin typeface="Arial "/>
            </a:endParaRPr>
          </a:p>
          <a:p>
            <a:r>
              <a:rPr lang="fr-FR" sz="3200" dirty="0">
                <a:solidFill>
                  <a:srgbClr val="5A5A5A"/>
                </a:solidFill>
                <a:latin typeface="Arial "/>
              </a:rPr>
              <a:t> </a:t>
            </a:r>
          </a:p>
          <a:p>
            <a:r>
              <a:rPr lang="fr-FR" sz="3200" b="1" dirty="0">
                <a:solidFill>
                  <a:srgbClr val="FF9900"/>
                </a:solidFill>
                <a:latin typeface="Arial "/>
              </a:rPr>
              <a:t>          a. Pour la supériorité</a:t>
            </a:r>
            <a:endParaRPr lang="fr-FR" sz="3200" dirty="0">
              <a:solidFill>
                <a:srgbClr val="5A5A5A"/>
              </a:solidFill>
              <a:latin typeface="Arial "/>
            </a:endParaRPr>
          </a:p>
          <a:p>
            <a:pPr algn="ctr"/>
            <a:r>
              <a:rPr lang="fr-FR" sz="3200" dirty="0">
                <a:solidFill>
                  <a:srgbClr val="5A5A5A"/>
                </a:solidFill>
                <a:latin typeface="Arial "/>
              </a:rPr>
              <a:t>Carla </a:t>
            </a:r>
            <a:r>
              <a:rPr lang="fr-FR" sz="3200" b="1" i="1" dirty="0">
                <a:solidFill>
                  <a:srgbClr val="800080"/>
                </a:solidFill>
                <a:latin typeface="Arial "/>
              </a:rPr>
              <a:t>lit</a:t>
            </a:r>
            <a:r>
              <a:rPr lang="fr-FR" sz="3200" dirty="0">
                <a:solidFill>
                  <a:srgbClr val="5A5A5A"/>
                </a:solidFill>
                <a:latin typeface="Arial "/>
              </a:rPr>
              <a:t> </a:t>
            </a:r>
            <a:r>
              <a:rPr lang="fr-FR" sz="3200" b="1" dirty="0">
                <a:solidFill>
                  <a:srgbClr val="FF00FF"/>
                </a:solidFill>
                <a:latin typeface="Arial "/>
              </a:rPr>
              <a:t>plus que</a:t>
            </a:r>
            <a:r>
              <a:rPr lang="fr-FR" sz="3200" dirty="0">
                <a:solidFill>
                  <a:srgbClr val="5A5A5A"/>
                </a:solidFill>
                <a:latin typeface="Arial "/>
              </a:rPr>
              <a:t> Maxime.</a:t>
            </a:r>
          </a:p>
          <a:p>
            <a:r>
              <a:rPr lang="fr-FR" sz="3200" dirty="0">
                <a:solidFill>
                  <a:srgbClr val="5A5A5A"/>
                </a:solidFill>
                <a:latin typeface="Arial "/>
              </a:rPr>
              <a:t> </a:t>
            </a:r>
          </a:p>
          <a:p>
            <a:r>
              <a:rPr lang="fr-FR" sz="3200" b="1" dirty="0">
                <a:solidFill>
                  <a:srgbClr val="FF9900"/>
                </a:solidFill>
                <a:latin typeface="Arial "/>
              </a:rPr>
              <a:t>          b. Pour l’égalité</a:t>
            </a:r>
            <a:endParaRPr lang="fr-FR" sz="3200" dirty="0">
              <a:solidFill>
                <a:srgbClr val="5A5A5A"/>
              </a:solidFill>
              <a:latin typeface="Arial "/>
            </a:endParaRPr>
          </a:p>
          <a:p>
            <a:pPr algn="ctr"/>
            <a:r>
              <a:rPr lang="fr-FR" sz="3200" dirty="0">
                <a:solidFill>
                  <a:srgbClr val="5A5A5A"/>
                </a:solidFill>
                <a:latin typeface="Arial "/>
              </a:rPr>
              <a:t>Victoria </a:t>
            </a:r>
            <a:r>
              <a:rPr lang="fr-FR" sz="3200" b="1" i="1" dirty="0">
                <a:solidFill>
                  <a:srgbClr val="800080"/>
                </a:solidFill>
                <a:latin typeface="Arial "/>
              </a:rPr>
              <a:t>parle</a:t>
            </a:r>
            <a:r>
              <a:rPr lang="fr-FR" sz="3200" dirty="0">
                <a:solidFill>
                  <a:srgbClr val="5A5A5A"/>
                </a:solidFill>
                <a:latin typeface="Arial "/>
              </a:rPr>
              <a:t> </a:t>
            </a:r>
            <a:r>
              <a:rPr lang="fr-FR" sz="3200" b="1" dirty="0">
                <a:solidFill>
                  <a:srgbClr val="FF00FF"/>
                </a:solidFill>
                <a:latin typeface="Arial "/>
              </a:rPr>
              <a:t>autant que</a:t>
            </a:r>
            <a:r>
              <a:rPr lang="fr-FR" sz="3200" dirty="0">
                <a:solidFill>
                  <a:srgbClr val="5A5A5A"/>
                </a:solidFill>
                <a:latin typeface="Arial "/>
              </a:rPr>
              <a:t> Maxime.</a:t>
            </a:r>
          </a:p>
          <a:p>
            <a:r>
              <a:rPr lang="fr-FR" sz="3200" dirty="0">
                <a:solidFill>
                  <a:srgbClr val="5A5A5A"/>
                </a:solidFill>
                <a:latin typeface="Arial "/>
              </a:rPr>
              <a:t> </a:t>
            </a:r>
          </a:p>
          <a:p>
            <a:r>
              <a:rPr lang="fr-FR" sz="3200" b="1" dirty="0">
                <a:solidFill>
                  <a:srgbClr val="FF9900"/>
                </a:solidFill>
                <a:latin typeface="Arial "/>
              </a:rPr>
              <a:t>          c. Pour l’infériorité</a:t>
            </a:r>
            <a:endParaRPr lang="fr-FR" sz="3200" dirty="0">
              <a:solidFill>
                <a:srgbClr val="5A5A5A"/>
              </a:solidFill>
              <a:latin typeface="Arial "/>
            </a:endParaRPr>
          </a:p>
          <a:p>
            <a:pPr algn="ctr"/>
            <a:r>
              <a:rPr lang="fr-FR" sz="3200" dirty="0">
                <a:solidFill>
                  <a:srgbClr val="5A5A5A"/>
                </a:solidFill>
                <a:latin typeface="Arial "/>
              </a:rPr>
              <a:t>Carla </a:t>
            </a:r>
            <a:r>
              <a:rPr lang="fr-FR" sz="3200" b="1" i="1" dirty="0">
                <a:solidFill>
                  <a:srgbClr val="800080"/>
                </a:solidFill>
                <a:latin typeface="Arial "/>
              </a:rPr>
              <a:t>bouge</a:t>
            </a:r>
            <a:r>
              <a:rPr lang="fr-FR" sz="3200" dirty="0">
                <a:solidFill>
                  <a:srgbClr val="5A5A5A"/>
                </a:solidFill>
                <a:latin typeface="Arial "/>
              </a:rPr>
              <a:t> </a:t>
            </a:r>
            <a:r>
              <a:rPr lang="fr-FR" sz="3200" b="1" dirty="0">
                <a:solidFill>
                  <a:srgbClr val="FF00FF"/>
                </a:solidFill>
                <a:latin typeface="Arial "/>
              </a:rPr>
              <a:t>moins que</a:t>
            </a:r>
            <a:r>
              <a:rPr lang="fr-FR" sz="3200" dirty="0">
                <a:solidFill>
                  <a:srgbClr val="5A5A5A"/>
                </a:solidFill>
                <a:latin typeface="Arial "/>
              </a:rPr>
              <a:t> Victoria.</a:t>
            </a:r>
          </a:p>
          <a:p>
            <a:r>
              <a:rPr lang="fr-FR" dirty="0">
                <a:solidFill>
                  <a:srgbClr val="5A5A5A"/>
                </a:solidFill>
                <a:latin typeface="Century Gothic" panose="020B0502020202020204" pitchFamily="34" charset="0"/>
              </a:rPr>
              <a:t> </a:t>
            </a:r>
            <a:endParaRPr lang="fr-FR" b="0" i="0" dirty="0">
              <a:solidFill>
                <a:srgbClr val="5A5A5A"/>
              </a:solidFill>
              <a:effectLst/>
              <a:latin typeface="Century Gothic" panose="020B0502020202020204" pitchFamily="34" charset="0"/>
            </a:endParaRPr>
          </a:p>
        </p:txBody>
      </p:sp>
    </p:spTree>
    <p:extLst>
      <p:ext uri="{BB962C8B-B14F-4D97-AF65-F5344CB8AC3E}">
        <p14:creationId xmlns:p14="http://schemas.microsoft.com/office/powerpoint/2010/main" val="3282631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 calcmode="lin" valueType="num">
                                      <p:cBhvr additive="base">
                                        <p:cTn id="1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 calcmode="lin" valueType="num">
                                      <p:cBhvr additive="base">
                                        <p:cTn id="1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1257" y="967872"/>
            <a:ext cx="11336437" cy="5738688"/>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8394" rIns="0" bIns="9839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600" b="0" i="0" u="none" strike="noStrike" cap="none" normalizeH="0" baseline="0" dirty="0" smtClean="0">
                <a:ln>
                  <a:noFill/>
                </a:ln>
                <a:solidFill>
                  <a:srgbClr val="FF6600"/>
                </a:solidFill>
                <a:effectLst/>
                <a:latin typeface="Arial "/>
              </a:rPr>
              <a:t>!!!!!!!! </a:t>
            </a:r>
            <a:r>
              <a:rPr kumimoji="0" lang="ru-RU" altLang="ru-RU" sz="3600" b="0" i="0" u="none" strike="noStrike" cap="none" normalizeH="0" baseline="0" dirty="0" err="1" smtClean="0">
                <a:ln>
                  <a:noFill/>
                </a:ln>
                <a:solidFill>
                  <a:srgbClr val="FF6600"/>
                </a:solidFill>
                <a:effectLst/>
                <a:latin typeface="Arial "/>
              </a:rPr>
              <a:t>Cas</a:t>
            </a:r>
            <a:r>
              <a:rPr kumimoji="0" lang="ru-RU" altLang="ru-RU" sz="3600" b="0" i="0" u="none" strike="noStrike" cap="none" normalizeH="0" baseline="0" dirty="0" smtClean="0">
                <a:ln>
                  <a:noFill/>
                </a:ln>
                <a:solidFill>
                  <a:srgbClr val="FF6600"/>
                </a:solidFill>
                <a:effectLst/>
                <a:latin typeface="Arial "/>
              </a:rPr>
              <a:t> </a:t>
            </a:r>
            <a:r>
              <a:rPr kumimoji="0" lang="ru-RU" altLang="ru-RU" sz="3600" b="0" i="0" u="none" strike="noStrike" cap="none" normalizeH="0" baseline="0" dirty="0" err="1" smtClean="0">
                <a:ln>
                  <a:noFill/>
                </a:ln>
                <a:solidFill>
                  <a:srgbClr val="FF6600"/>
                </a:solidFill>
                <a:effectLst/>
                <a:latin typeface="Arial "/>
              </a:rPr>
              <a:t>particulier</a:t>
            </a:r>
            <a:r>
              <a:rPr kumimoji="0" lang="ru-RU" altLang="ru-RU" sz="3600" b="0" i="0" u="none" strike="noStrike" cap="none" normalizeH="0" baseline="0" dirty="0" smtClean="0">
                <a:ln>
                  <a:noFill/>
                </a:ln>
                <a:solidFill>
                  <a:srgbClr val="FF6600"/>
                </a:solidFill>
                <a:effectLst/>
                <a:latin typeface="Arial "/>
              </a:rPr>
              <a:t> </a:t>
            </a:r>
            <a:r>
              <a:rPr kumimoji="0" lang="ru-RU" altLang="ru-RU" sz="3600" b="0" i="0" u="none" strike="noStrike" cap="none" normalizeH="0" baseline="0" dirty="0" err="1" smtClean="0">
                <a:ln>
                  <a:noFill/>
                </a:ln>
                <a:solidFill>
                  <a:srgbClr val="FF6600"/>
                </a:solidFill>
                <a:effectLst/>
                <a:latin typeface="Arial "/>
              </a:rPr>
              <a:t>du</a:t>
            </a:r>
            <a:r>
              <a:rPr kumimoji="0" lang="ru-RU" altLang="ru-RU" sz="3600" b="0" i="0" u="none" strike="noStrike" cap="none" normalizeH="0" baseline="0" dirty="0" smtClean="0">
                <a:ln>
                  <a:noFill/>
                </a:ln>
                <a:solidFill>
                  <a:srgbClr val="FF6600"/>
                </a:solidFill>
                <a:effectLst/>
                <a:latin typeface="Arial "/>
              </a:rPr>
              <a:t> </a:t>
            </a:r>
            <a:r>
              <a:rPr kumimoji="0" lang="ru-RU" altLang="ru-RU" sz="3600" b="0" i="0" u="none" strike="noStrike" cap="none" normalizeH="0" baseline="0" dirty="0" err="1" smtClean="0">
                <a:ln>
                  <a:noFill/>
                </a:ln>
                <a:solidFill>
                  <a:srgbClr val="FF6600"/>
                </a:solidFill>
                <a:effectLst/>
                <a:latin typeface="Arial "/>
              </a:rPr>
              <a:t>comparatif</a:t>
            </a:r>
            <a:r>
              <a:rPr kumimoji="0" lang="ru-RU" altLang="ru-RU" sz="3600" b="0" i="0" u="none" strike="noStrike" cap="none" normalizeH="0" baseline="0" dirty="0" smtClean="0">
                <a:ln>
                  <a:noFill/>
                </a:ln>
                <a:solidFill>
                  <a:srgbClr val="FF6600"/>
                </a:solidFill>
                <a:effectLst/>
                <a:latin typeface="Arial "/>
              </a:rPr>
              <a:t> </a:t>
            </a:r>
            <a:r>
              <a:rPr kumimoji="0" lang="ru-RU" altLang="ru-RU" sz="3600" b="0" i="0" u="none" strike="noStrike" cap="none" normalizeH="0" baseline="0" dirty="0" err="1" smtClean="0">
                <a:ln>
                  <a:noFill/>
                </a:ln>
                <a:solidFill>
                  <a:srgbClr val="FF6600"/>
                </a:solidFill>
                <a:effectLst/>
                <a:latin typeface="Arial "/>
              </a:rPr>
              <a:t>de</a:t>
            </a:r>
            <a:r>
              <a:rPr kumimoji="0" lang="ru-RU" altLang="ru-RU" sz="3600" b="0" i="0" u="none" strike="noStrike" cap="none" normalizeH="0" baseline="0" dirty="0" smtClean="0">
                <a:ln>
                  <a:noFill/>
                </a:ln>
                <a:solidFill>
                  <a:srgbClr val="FF6600"/>
                </a:solidFill>
                <a:effectLst/>
                <a:latin typeface="Arial "/>
              </a:rPr>
              <a:t> </a:t>
            </a:r>
            <a:r>
              <a:rPr kumimoji="0" lang="ru-RU" altLang="ru-RU" sz="3600" b="1" i="0" u="none" strike="noStrike" cap="none" normalizeH="0" baseline="0" dirty="0" err="1" smtClean="0">
                <a:ln>
                  <a:noFill/>
                </a:ln>
                <a:solidFill>
                  <a:srgbClr val="FF6600"/>
                </a:solidFill>
                <a:effectLst/>
                <a:latin typeface="Arial "/>
              </a:rPr>
              <a:t>supériorité</a:t>
            </a:r>
            <a:r>
              <a:rPr kumimoji="0" lang="ru-RU" altLang="ru-RU" sz="3600" b="0" i="0" u="none" strike="noStrike" cap="none" normalizeH="0" baseline="0" dirty="0" smtClean="0">
                <a:ln>
                  <a:noFill/>
                </a:ln>
                <a:solidFill>
                  <a:srgbClr val="FF6600"/>
                </a:solidFill>
                <a:effectLst/>
                <a:latin typeface="Arial "/>
              </a:rPr>
              <a:t> !!!!!!!!</a:t>
            </a:r>
            <a:endParaRPr kumimoji="0" lang="ru-RU" altLang="ru-RU" sz="3600" b="0" i="0" u="none" strike="noStrike" cap="none" normalizeH="0" baseline="0" dirty="0" smtClean="0">
              <a:ln>
                <a:noFill/>
              </a:ln>
              <a:solidFill>
                <a:srgbClr val="F58701"/>
              </a:solidFill>
              <a:effectLst/>
              <a:latin typeface="Arial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600" b="0" i="0" u="none" strike="noStrike" cap="none" normalizeH="0" baseline="0" dirty="0" smtClean="0">
                <a:ln>
                  <a:noFill/>
                </a:ln>
                <a:solidFill>
                  <a:srgbClr val="5A5A5A"/>
                </a:solidFill>
                <a:effectLst/>
                <a:latin typeface="Arial "/>
              </a:rPr>
              <a:t> </a:t>
            </a:r>
            <a:endParaRPr kumimoji="0" lang="ru-RU" altLang="ru-RU" sz="3600" b="0" i="0" u="none" strike="noStrike" cap="none" normalizeH="0" baseline="0" dirty="0" smtClean="0">
              <a:ln>
                <a:noFill/>
              </a:ln>
              <a:solidFill>
                <a:schemeClr val="tx1"/>
              </a:solidFill>
              <a:effectLst/>
              <a:latin typeface="Arial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600" b="1" i="0" u="none" strike="noStrike" cap="none" normalizeH="0" baseline="0" dirty="0" err="1" smtClean="0">
                <a:ln>
                  <a:noFill/>
                </a:ln>
                <a:solidFill>
                  <a:srgbClr val="008080"/>
                </a:solidFill>
                <a:effectLst/>
                <a:latin typeface="Arial "/>
              </a:rPr>
              <a:t>L’adjectif</a:t>
            </a:r>
            <a:endParaRPr kumimoji="0" lang="ru-RU" altLang="ru-RU" sz="3600" b="0" i="0" u="none" strike="noStrike" cap="none" normalizeH="0" baseline="0" dirty="0" smtClean="0">
              <a:ln>
                <a:noFill/>
              </a:ln>
              <a:solidFill>
                <a:schemeClr val="tx1"/>
              </a:solidFill>
              <a:effectLst/>
              <a:latin typeface="Arial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600" b="1" i="0" u="none" strike="noStrike" cap="none" normalizeH="0" baseline="0" dirty="0" err="1" smtClean="0">
                <a:ln>
                  <a:noFill/>
                </a:ln>
                <a:solidFill>
                  <a:srgbClr val="000000"/>
                </a:solidFill>
                <a:effectLst/>
                <a:latin typeface="Arial "/>
              </a:rPr>
              <a:t>bon</a:t>
            </a:r>
            <a:r>
              <a:rPr kumimoji="0" lang="ru-RU" altLang="ru-RU" sz="3600" b="0" i="0" u="none" strike="noStrike" cap="none" normalizeH="0" baseline="0" dirty="0" smtClean="0">
                <a:ln>
                  <a:noFill/>
                </a:ln>
                <a:solidFill>
                  <a:srgbClr val="5A5A5A"/>
                </a:solidFill>
                <a:effectLst/>
                <a:latin typeface="Arial "/>
              </a:rPr>
              <a:t> → </a:t>
            </a:r>
            <a:r>
              <a:rPr kumimoji="0" lang="ru-RU" altLang="ru-RU" sz="3600" b="1" i="0" u="none" cap="none" normalizeH="0" baseline="0" dirty="0" err="1" smtClean="0">
                <a:ln>
                  <a:noFill/>
                </a:ln>
                <a:solidFill>
                  <a:srgbClr val="000000"/>
                </a:solidFill>
                <a:effectLst/>
                <a:latin typeface="Arial "/>
              </a:rPr>
              <a:t>plus</a:t>
            </a:r>
            <a:r>
              <a:rPr kumimoji="0" lang="ru-RU" altLang="ru-RU" sz="3600" b="1" i="0" u="none" cap="none" normalizeH="0" baseline="0" dirty="0" smtClean="0">
                <a:ln>
                  <a:noFill/>
                </a:ln>
                <a:solidFill>
                  <a:srgbClr val="000000"/>
                </a:solidFill>
                <a:effectLst/>
                <a:latin typeface="Arial "/>
              </a:rPr>
              <a:t> </a:t>
            </a:r>
            <a:r>
              <a:rPr kumimoji="0" lang="ru-RU" altLang="ru-RU" sz="3600" b="1" i="0" u="none" cap="none" normalizeH="0" baseline="0" dirty="0" err="1" smtClean="0">
                <a:ln>
                  <a:noFill/>
                </a:ln>
                <a:solidFill>
                  <a:srgbClr val="000000"/>
                </a:solidFill>
                <a:effectLst/>
                <a:latin typeface="Arial "/>
              </a:rPr>
              <a:t>bon</a:t>
            </a:r>
            <a:r>
              <a:rPr kumimoji="0" lang="ru-RU" altLang="ru-RU" sz="3600" b="1" i="0" u="none" cap="none" normalizeH="0" baseline="0" dirty="0" smtClean="0">
                <a:ln>
                  <a:noFill/>
                </a:ln>
                <a:solidFill>
                  <a:srgbClr val="000000"/>
                </a:solidFill>
                <a:effectLst/>
                <a:latin typeface="Arial "/>
              </a:rPr>
              <a:t> </a:t>
            </a:r>
            <a:r>
              <a:rPr kumimoji="0" lang="ru-RU" altLang="ru-RU" sz="3600" b="1" i="0" u="none" cap="none" normalizeH="0" baseline="0" dirty="0" err="1" smtClean="0">
                <a:ln>
                  <a:noFill/>
                </a:ln>
                <a:solidFill>
                  <a:srgbClr val="000000"/>
                </a:solidFill>
                <a:effectLst/>
                <a:latin typeface="Arial "/>
              </a:rPr>
              <a:t>que</a:t>
            </a:r>
            <a:r>
              <a:rPr kumimoji="0" lang="ru-RU" altLang="ru-RU" sz="3600" b="0" i="0" u="none" cap="none" normalizeH="0" baseline="0" dirty="0" smtClean="0">
                <a:ln>
                  <a:noFill/>
                </a:ln>
                <a:solidFill>
                  <a:srgbClr val="5A5A5A"/>
                </a:solidFill>
                <a:effectLst/>
                <a:latin typeface="Arial "/>
              </a:rPr>
              <a:t> = </a:t>
            </a:r>
            <a:r>
              <a:rPr kumimoji="0" lang="ru-RU" altLang="ru-RU" sz="3600" b="1" i="0" u="none" cap="none" normalizeH="0" baseline="0" dirty="0" err="1" smtClean="0">
                <a:ln>
                  <a:noFill/>
                </a:ln>
                <a:solidFill>
                  <a:srgbClr val="FF00FF"/>
                </a:solidFill>
                <a:effectLst/>
                <a:latin typeface="Arial "/>
              </a:rPr>
              <a:t>meilleur</a:t>
            </a:r>
            <a:r>
              <a:rPr kumimoji="0" lang="ru-RU" altLang="ru-RU" sz="3600" b="1" i="0" u="none" cap="none" normalizeH="0" baseline="0" dirty="0" smtClean="0">
                <a:ln>
                  <a:noFill/>
                </a:ln>
                <a:solidFill>
                  <a:srgbClr val="FF00FF"/>
                </a:solidFill>
                <a:effectLst/>
                <a:latin typeface="Arial "/>
              </a:rPr>
              <a:t> </a:t>
            </a:r>
            <a:r>
              <a:rPr kumimoji="0" lang="ru-RU" altLang="ru-RU" sz="3600" b="1" i="0" u="none" cap="none" normalizeH="0" baseline="0" dirty="0" err="1" smtClean="0">
                <a:ln>
                  <a:noFill/>
                </a:ln>
                <a:solidFill>
                  <a:srgbClr val="FF00FF"/>
                </a:solidFill>
                <a:effectLst/>
                <a:latin typeface="Arial "/>
              </a:rPr>
              <a:t>que</a:t>
            </a:r>
            <a:endParaRPr kumimoji="0" lang="ru-RU" altLang="ru-RU" sz="3600" b="0" i="0" u="none" cap="none" normalizeH="0" baseline="0" dirty="0" smtClean="0">
              <a:ln>
                <a:noFill/>
              </a:ln>
              <a:solidFill>
                <a:schemeClr val="tx1"/>
              </a:solidFill>
              <a:effectLst/>
              <a:latin typeface="Arial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600" b="1" i="0" u="none" cap="none" normalizeH="0" baseline="0" dirty="0" err="1" smtClean="0">
                <a:ln>
                  <a:noFill/>
                </a:ln>
                <a:solidFill>
                  <a:srgbClr val="000000"/>
                </a:solidFill>
                <a:effectLst/>
                <a:latin typeface="Arial "/>
              </a:rPr>
              <a:t>bonne</a:t>
            </a:r>
            <a:r>
              <a:rPr kumimoji="0" lang="ru-RU" altLang="ru-RU" sz="3600" b="0" i="0" u="none" cap="none" normalizeH="0" baseline="0" dirty="0" smtClean="0">
                <a:ln>
                  <a:noFill/>
                </a:ln>
                <a:solidFill>
                  <a:srgbClr val="000000"/>
                </a:solidFill>
                <a:effectLst/>
                <a:latin typeface="Arial "/>
              </a:rPr>
              <a:t> </a:t>
            </a:r>
            <a:r>
              <a:rPr kumimoji="0" lang="ru-RU" altLang="ru-RU" sz="3600" b="0" i="0" u="none" cap="none" normalizeH="0" baseline="0" dirty="0" smtClean="0">
                <a:ln>
                  <a:noFill/>
                </a:ln>
                <a:solidFill>
                  <a:srgbClr val="5A5A5A"/>
                </a:solidFill>
                <a:effectLst/>
                <a:latin typeface="Arial "/>
              </a:rPr>
              <a:t>→ </a:t>
            </a:r>
            <a:r>
              <a:rPr kumimoji="0" lang="ru-RU" altLang="ru-RU" sz="3600" b="1" i="0" u="none" cap="none" normalizeH="0" baseline="0" dirty="0" err="1" smtClean="0">
                <a:ln>
                  <a:noFill/>
                </a:ln>
                <a:solidFill>
                  <a:srgbClr val="000000"/>
                </a:solidFill>
                <a:effectLst/>
                <a:latin typeface="Arial "/>
              </a:rPr>
              <a:t>plus</a:t>
            </a:r>
            <a:r>
              <a:rPr kumimoji="0" lang="ru-RU" altLang="ru-RU" sz="3600" b="1" i="0" u="none" cap="none" normalizeH="0" baseline="0" dirty="0" smtClean="0">
                <a:ln>
                  <a:noFill/>
                </a:ln>
                <a:solidFill>
                  <a:srgbClr val="000000"/>
                </a:solidFill>
                <a:effectLst/>
                <a:latin typeface="Arial "/>
              </a:rPr>
              <a:t> </a:t>
            </a:r>
            <a:r>
              <a:rPr kumimoji="0" lang="ru-RU" altLang="ru-RU" sz="3600" b="1" i="0" u="none" cap="none" normalizeH="0" baseline="0" dirty="0" err="1" smtClean="0">
                <a:ln>
                  <a:noFill/>
                </a:ln>
                <a:solidFill>
                  <a:srgbClr val="000000"/>
                </a:solidFill>
                <a:effectLst/>
                <a:latin typeface="Arial "/>
              </a:rPr>
              <a:t>bonne</a:t>
            </a:r>
            <a:r>
              <a:rPr kumimoji="0" lang="ru-RU" altLang="ru-RU" sz="3600" b="1" i="0" u="none" cap="none" normalizeH="0" baseline="0" dirty="0" smtClean="0">
                <a:ln>
                  <a:noFill/>
                </a:ln>
                <a:solidFill>
                  <a:srgbClr val="000000"/>
                </a:solidFill>
                <a:effectLst/>
                <a:latin typeface="Arial "/>
              </a:rPr>
              <a:t> </a:t>
            </a:r>
            <a:r>
              <a:rPr kumimoji="0" lang="ru-RU" altLang="ru-RU" sz="3600" b="1" i="0" u="none" cap="none" normalizeH="0" baseline="0" dirty="0" err="1" smtClean="0">
                <a:ln>
                  <a:noFill/>
                </a:ln>
                <a:solidFill>
                  <a:srgbClr val="000000"/>
                </a:solidFill>
                <a:effectLst/>
                <a:latin typeface="Arial "/>
              </a:rPr>
              <a:t>que</a:t>
            </a:r>
            <a:r>
              <a:rPr kumimoji="0" lang="ru-RU" altLang="ru-RU" sz="3600" b="0" i="0" u="none" cap="none" normalizeH="0" baseline="0" dirty="0" smtClean="0">
                <a:ln>
                  <a:noFill/>
                </a:ln>
                <a:solidFill>
                  <a:srgbClr val="5A5A5A"/>
                </a:solidFill>
                <a:effectLst/>
                <a:latin typeface="Arial "/>
              </a:rPr>
              <a:t> = </a:t>
            </a:r>
            <a:r>
              <a:rPr kumimoji="0" lang="ru-RU" altLang="ru-RU" sz="3600" b="1" i="0" u="none" cap="none" normalizeH="0" baseline="0" dirty="0" err="1" smtClean="0">
                <a:ln>
                  <a:noFill/>
                </a:ln>
                <a:solidFill>
                  <a:srgbClr val="FF00FF"/>
                </a:solidFill>
                <a:effectLst/>
                <a:latin typeface="Arial "/>
              </a:rPr>
              <a:t>meilleure</a:t>
            </a:r>
            <a:r>
              <a:rPr kumimoji="0" lang="ru-RU" altLang="ru-RU" sz="3600" b="1" i="0" u="none" cap="none" normalizeH="0" baseline="0" dirty="0" smtClean="0">
                <a:ln>
                  <a:noFill/>
                </a:ln>
                <a:solidFill>
                  <a:srgbClr val="FF00FF"/>
                </a:solidFill>
                <a:effectLst/>
                <a:latin typeface="Arial "/>
              </a:rPr>
              <a:t> </a:t>
            </a:r>
            <a:r>
              <a:rPr kumimoji="0" lang="ru-RU" altLang="ru-RU" sz="3600" b="1" i="0" u="none" cap="none" normalizeH="0" baseline="0" dirty="0" err="1" smtClean="0">
                <a:ln>
                  <a:noFill/>
                </a:ln>
                <a:solidFill>
                  <a:srgbClr val="FF00FF"/>
                </a:solidFill>
                <a:effectLst/>
                <a:latin typeface="Arial "/>
              </a:rPr>
              <a:t>que</a:t>
            </a:r>
            <a:endParaRPr kumimoji="0" lang="ru-RU" altLang="ru-RU" sz="3600" b="0" i="0" u="none" cap="none" normalizeH="0" baseline="0" dirty="0" smtClean="0">
              <a:ln>
                <a:noFill/>
              </a:ln>
              <a:solidFill>
                <a:schemeClr val="tx1"/>
              </a:solidFill>
              <a:effectLst/>
              <a:latin typeface="Arial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600" b="1" i="0" u="none" cap="none" normalizeH="0" baseline="0" dirty="0" err="1" smtClean="0">
                <a:ln>
                  <a:noFill/>
                </a:ln>
                <a:solidFill>
                  <a:srgbClr val="000000"/>
                </a:solidFill>
                <a:effectLst/>
                <a:latin typeface="Arial "/>
              </a:rPr>
              <a:t>bons</a:t>
            </a:r>
            <a:r>
              <a:rPr kumimoji="0" lang="ru-RU" altLang="ru-RU" sz="3600" b="0" i="0" u="none" cap="none" normalizeH="0" baseline="0" dirty="0" smtClean="0">
                <a:ln>
                  <a:noFill/>
                </a:ln>
                <a:solidFill>
                  <a:srgbClr val="5A5A5A"/>
                </a:solidFill>
                <a:effectLst/>
                <a:latin typeface="Arial "/>
              </a:rPr>
              <a:t> → </a:t>
            </a:r>
            <a:r>
              <a:rPr kumimoji="0" lang="ru-RU" altLang="ru-RU" sz="3600" b="1" i="0" u="none" cap="none" normalizeH="0" baseline="0" dirty="0" err="1" smtClean="0">
                <a:ln>
                  <a:noFill/>
                </a:ln>
                <a:solidFill>
                  <a:srgbClr val="000000"/>
                </a:solidFill>
                <a:effectLst/>
                <a:latin typeface="Arial "/>
              </a:rPr>
              <a:t>plus</a:t>
            </a:r>
            <a:r>
              <a:rPr kumimoji="0" lang="ru-RU" altLang="ru-RU" sz="3600" b="1" i="0" u="none" cap="none" normalizeH="0" baseline="0" dirty="0" smtClean="0">
                <a:ln>
                  <a:noFill/>
                </a:ln>
                <a:solidFill>
                  <a:srgbClr val="000000"/>
                </a:solidFill>
                <a:effectLst/>
                <a:latin typeface="Arial "/>
              </a:rPr>
              <a:t> </a:t>
            </a:r>
            <a:r>
              <a:rPr kumimoji="0" lang="ru-RU" altLang="ru-RU" sz="3600" b="1" i="0" u="none" cap="none" normalizeH="0" baseline="0" dirty="0" err="1" smtClean="0">
                <a:ln>
                  <a:noFill/>
                </a:ln>
                <a:solidFill>
                  <a:srgbClr val="000000"/>
                </a:solidFill>
                <a:effectLst/>
                <a:latin typeface="Arial "/>
              </a:rPr>
              <a:t>bons</a:t>
            </a:r>
            <a:r>
              <a:rPr kumimoji="0" lang="ru-RU" altLang="ru-RU" sz="3600" b="1" i="0" u="none" cap="none" normalizeH="0" baseline="0" dirty="0" smtClean="0">
                <a:ln>
                  <a:noFill/>
                </a:ln>
                <a:solidFill>
                  <a:srgbClr val="000000"/>
                </a:solidFill>
                <a:effectLst/>
                <a:latin typeface="Arial "/>
              </a:rPr>
              <a:t> </a:t>
            </a:r>
            <a:r>
              <a:rPr kumimoji="0" lang="ru-RU" altLang="ru-RU" sz="3600" b="1" i="0" u="none" cap="none" normalizeH="0" baseline="0" dirty="0" err="1" smtClean="0">
                <a:ln>
                  <a:noFill/>
                </a:ln>
                <a:solidFill>
                  <a:srgbClr val="000000"/>
                </a:solidFill>
                <a:effectLst/>
                <a:latin typeface="Arial "/>
              </a:rPr>
              <a:t>que</a:t>
            </a:r>
            <a:r>
              <a:rPr kumimoji="0" lang="ru-RU" altLang="ru-RU" sz="3600" b="0" i="0" u="none" cap="none" normalizeH="0" baseline="0" dirty="0" smtClean="0">
                <a:ln>
                  <a:noFill/>
                </a:ln>
                <a:solidFill>
                  <a:srgbClr val="5A5A5A"/>
                </a:solidFill>
                <a:effectLst/>
                <a:latin typeface="Arial "/>
              </a:rPr>
              <a:t> = </a:t>
            </a:r>
            <a:r>
              <a:rPr kumimoji="0" lang="ru-RU" altLang="ru-RU" sz="3600" b="1" i="0" u="none" cap="none" normalizeH="0" baseline="0" dirty="0" err="1" smtClean="0">
                <a:ln>
                  <a:noFill/>
                </a:ln>
                <a:solidFill>
                  <a:srgbClr val="FF00FF"/>
                </a:solidFill>
                <a:effectLst/>
                <a:latin typeface="Arial "/>
              </a:rPr>
              <a:t>meilleurs</a:t>
            </a:r>
            <a:r>
              <a:rPr kumimoji="0" lang="ru-RU" altLang="ru-RU" sz="3600" b="1" i="0" u="none" cap="none" normalizeH="0" baseline="0" dirty="0" smtClean="0">
                <a:ln>
                  <a:noFill/>
                </a:ln>
                <a:solidFill>
                  <a:srgbClr val="FF00FF"/>
                </a:solidFill>
                <a:effectLst/>
                <a:latin typeface="Arial "/>
              </a:rPr>
              <a:t> </a:t>
            </a:r>
            <a:r>
              <a:rPr kumimoji="0" lang="ru-RU" altLang="ru-RU" sz="3600" b="1" i="0" u="none" cap="none" normalizeH="0" baseline="0" dirty="0" err="1" smtClean="0">
                <a:ln>
                  <a:noFill/>
                </a:ln>
                <a:solidFill>
                  <a:srgbClr val="FF00FF"/>
                </a:solidFill>
                <a:effectLst/>
                <a:latin typeface="Arial "/>
              </a:rPr>
              <a:t>que</a:t>
            </a:r>
            <a:endParaRPr kumimoji="0" lang="ru-RU" altLang="ru-RU" sz="3600" b="0" i="0" u="none" cap="none" normalizeH="0" baseline="0" dirty="0" smtClean="0">
              <a:ln>
                <a:noFill/>
              </a:ln>
              <a:solidFill>
                <a:schemeClr val="tx1"/>
              </a:solidFill>
              <a:effectLst/>
              <a:latin typeface="Arial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600" b="1" i="0" u="none" cap="none" normalizeH="0" baseline="0" dirty="0" err="1" smtClean="0">
                <a:ln>
                  <a:noFill/>
                </a:ln>
                <a:solidFill>
                  <a:srgbClr val="000000"/>
                </a:solidFill>
                <a:effectLst/>
                <a:latin typeface="Arial "/>
              </a:rPr>
              <a:t>bonnes</a:t>
            </a:r>
            <a:r>
              <a:rPr kumimoji="0" lang="ru-RU" altLang="ru-RU" sz="3600" b="0" i="0" u="none" cap="none" normalizeH="0" baseline="0" dirty="0" smtClean="0">
                <a:ln>
                  <a:noFill/>
                </a:ln>
                <a:solidFill>
                  <a:srgbClr val="5A5A5A"/>
                </a:solidFill>
                <a:effectLst/>
                <a:latin typeface="Arial "/>
              </a:rPr>
              <a:t> →</a:t>
            </a:r>
            <a:r>
              <a:rPr kumimoji="0" lang="ru-RU" altLang="ru-RU" sz="3600" b="1" i="0" u="none" cap="none" normalizeH="0" baseline="0" dirty="0" smtClean="0">
                <a:ln>
                  <a:noFill/>
                </a:ln>
                <a:solidFill>
                  <a:srgbClr val="000000"/>
                </a:solidFill>
                <a:effectLst/>
                <a:latin typeface="Arial "/>
              </a:rPr>
              <a:t> </a:t>
            </a:r>
            <a:r>
              <a:rPr kumimoji="0" lang="ru-RU" altLang="ru-RU" sz="3600" b="1" i="0" u="none" cap="none" normalizeH="0" baseline="0" dirty="0" err="1" smtClean="0">
                <a:ln>
                  <a:noFill/>
                </a:ln>
                <a:solidFill>
                  <a:srgbClr val="000000"/>
                </a:solidFill>
                <a:effectLst/>
                <a:latin typeface="Arial "/>
              </a:rPr>
              <a:t>plus</a:t>
            </a:r>
            <a:r>
              <a:rPr kumimoji="0" lang="ru-RU" altLang="ru-RU" sz="3600" b="1" i="0" u="none" cap="none" normalizeH="0" baseline="0" dirty="0" smtClean="0">
                <a:ln>
                  <a:noFill/>
                </a:ln>
                <a:solidFill>
                  <a:srgbClr val="000000"/>
                </a:solidFill>
                <a:effectLst/>
                <a:latin typeface="Arial "/>
              </a:rPr>
              <a:t> </a:t>
            </a:r>
            <a:r>
              <a:rPr kumimoji="0" lang="ru-RU" altLang="ru-RU" sz="3600" b="1" i="0" u="none" cap="none" normalizeH="0" baseline="0" dirty="0" err="1" smtClean="0">
                <a:ln>
                  <a:noFill/>
                </a:ln>
                <a:solidFill>
                  <a:srgbClr val="000000"/>
                </a:solidFill>
                <a:effectLst/>
                <a:latin typeface="Arial "/>
              </a:rPr>
              <a:t>bonnes</a:t>
            </a:r>
            <a:r>
              <a:rPr kumimoji="0" lang="ru-RU" altLang="ru-RU" sz="3600" b="1" i="0" u="none" cap="none" normalizeH="0" baseline="0" dirty="0" smtClean="0">
                <a:ln>
                  <a:noFill/>
                </a:ln>
                <a:solidFill>
                  <a:srgbClr val="000000"/>
                </a:solidFill>
                <a:effectLst/>
                <a:latin typeface="Arial "/>
              </a:rPr>
              <a:t> </a:t>
            </a:r>
            <a:r>
              <a:rPr kumimoji="0" lang="ru-RU" altLang="ru-RU" sz="3600" b="1" i="0" u="none" cap="none" normalizeH="0" baseline="0" dirty="0" err="1" smtClean="0">
                <a:ln>
                  <a:noFill/>
                </a:ln>
                <a:solidFill>
                  <a:srgbClr val="000000"/>
                </a:solidFill>
                <a:effectLst/>
                <a:latin typeface="Arial "/>
              </a:rPr>
              <a:t>que</a:t>
            </a:r>
            <a:r>
              <a:rPr kumimoji="0" lang="ru-RU" altLang="ru-RU" sz="3600" b="0" i="0" u="none" cap="none" normalizeH="0" baseline="0" dirty="0" smtClean="0">
                <a:ln>
                  <a:noFill/>
                </a:ln>
                <a:solidFill>
                  <a:srgbClr val="5A5A5A"/>
                </a:solidFill>
                <a:effectLst/>
                <a:latin typeface="Arial "/>
              </a:rPr>
              <a:t> = </a:t>
            </a:r>
            <a:r>
              <a:rPr kumimoji="0" lang="ru-RU" altLang="ru-RU" sz="3600" b="1" i="0" u="none" cap="none" normalizeH="0" baseline="0" dirty="0" err="1" smtClean="0">
                <a:ln>
                  <a:noFill/>
                </a:ln>
                <a:solidFill>
                  <a:srgbClr val="FF00FF"/>
                </a:solidFill>
                <a:effectLst/>
                <a:latin typeface="Arial "/>
              </a:rPr>
              <a:t>meilleures</a:t>
            </a:r>
            <a:r>
              <a:rPr kumimoji="0" lang="ru-RU" altLang="ru-RU" sz="3600" b="1" i="0" u="none" cap="none" normalizeH="0" baseline="0" dirty="0" smtClean="0">
                <a:ln>
                  <a:noFill/>
                </a:ln>
                <a:solidFill>
                  <a:srgbClr val="FF00FF"/>
                </a:solidFill>
                <a:effectLst/>
                <a:latin typeface="Arial "/>
              </a:rPr>
              <a:t> </a:t>
            </a:r>
            <a:r>
              <a:rPr kumimoji="0" lang="ru-RU" altLang="ru-RU" sz="3600" b="1" i="0" u="none" cap="none" normalizeH="0" baseline="0" dirty="0" err="1" smtClean="0">
                <a:ln>
                  <a:noFill/>
                </a:ln>
                <a:solidFill>
                  <a:srgbClr val="FF00FF"/>
                </a:solidFill>
                <a:effectLst/>
                <a:latin typeface="Arial "/>
              </a:rPr>
              <a:t>que</a:t>
            </a:r>
            <a:endParaRPr kumimoji="0" lang="ru-RU" altLang="ru-RU" sz="3600" b="0" i="0" u="none" cap="none" normalizeH="0" baseline="0" dirty="0" smtClean="0">
              <a:ln>
                <a:noFill/>
              </a:ln>
              <a:solidFill>
                <a:schemeClr val="tx1"/>
              </a:solidFill>
              <a:effectLst/>
              <a:latin typeface="Arial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600" b="0" i="0" u="none" cap="none" normalizeH="0" baseline="0" dirty="0" smtClean="0">
                <a:ln>
                  <a:noFill/>
                </a:ln>
                <a:solidFill>
                  <a:srgbClr val="5A5A5A"/>
                </a:solidFill>
                <a:effectLst/>
                <a:latin typeface="Arial "/>
              </a:rPr>
              <a:t> </a:t>
            </a:r>
            <a:endParaRPr kumimoji="0" lang="ru-RU" altLang="ru-RU" sz="3600" b="0" i="0" u="none" cap="none" normalizeH="0" baseline="0" dirty="0" smtClean="0">
              <a:ln>
                <a:noFill/>
              </a:ln>
              <a:solidFill>
                <a:schemeClr val="tx1"/>
              </a:solidFill>
              <a:effectLst/>
              <a:latin typeface="Arial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600" b="1" i="0" u="none" strike="noStrike" cap="none" normalizeH="0" baseline="0" dirty="0" err="1" smtClean="0">
                <a:ln>
                  <a:noFill/>
                </a:ln>
                <a:solidFill>
                  <a:srgbClr val="008080"/>
                </a:solidFill>
                <a:effectLst/>
                <a:latin typeface="Arial "/>
              </a:rPr>
              <a:t>L’adverbe</a:t>
            </a:r>
            <a:endParaRPr kumimoji="0" lang="ru-RU" altLang="ru-RU" sz="3600" b="0" i="0" u="none" strike="noStrike" cap="none" normalizeH="0" baseline="0" dirty="0" smtClean="0">
              <a:ln>
                <a:noFill/>
              </a:ln>
              <a:solidFill>
                <a:schemeClr val="tx1"/>
              </a:solidFill>
              <a:effectLst/>
              <a:latin typeface="Arial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600" b="1" i="0" u="none" strike="noStrike" cap="none" normalizeH="0" baseline="0" dirty="0" err="1" smtClean="0">
                <a:ln>
                  <a:noFill/>
                </a:ln>
                <a:solidFill>
                  <a:srgbClr val="000000"/>
                </a:solidFill>
                <a:effectLst/>
                <a:latin typeface="Arial "/>
              </a:rPr>
              <a:t>bien</a:t>
            </a:r>
            <a:r>
              <a:rPr kumimoji="0" lang="ru-RU" altLang="ru-RU" sz="3600" b="0" i="0" u="none" strike="noStrike" cap="none" normalizeH="0" baseline="0" dirty="0" smtClean="0">
                <a:ln>
                  <a:noFill/>
                </a:ln>
                <a:solidFill>
                  <a:srgbClr val="5A5A5A"/>
                </a:solidFill>
                <a:effectLst/>
                <a:latin typeface="Arial "/>
              </a:rPr>
              <a:t> → </a:t>
            </a:r>
            <a:r>
              <a:rPr kumimoji="0" lang="ru-RU" altLang="ru-RU" sz="3600" b="1" i="0" u="none" cap="none" normalizeH="0" baseline="0" dirty="0" err="1" smtClean="0">
                <a:ln>
                  <a:noFill/>
                </a:ln>
                <a:solidFill>
                  <a:srgbClr val="000000"/>
                </a:solidFill>
                <a:effectLst/>
                <a:latin typeface="Arial "/>
              </a:rPr>
              <a:t>plus</a:t>
            </a:r>
            <a:r>
              <a:rPr kumimoji="0" lang="ru-RU" altLang="ru-RU" sz="3600" b="1" i="0" u="none" cap="none" normalizeH="0" baseline="0" dirty="0" smtClean="0">
                <a:ln>
                  <a:noFill/>
                </a:ln>
                <a:solidFill>
                  <a:srgbClr val="000000"/>
                </a:solidFill>
                <a:effectLst/>
                <a:latin typeface="Arial "/>
              </a:rPr>
              <a:t> </a:t>
            </a:r>
            <a:r>
              <a:rPr kumimoji="0" lang="ru-RU" altLang="ru-RU" sz="3600" b="1" i="0" u="none" cap="none" normalizeH="0" baseline="0" dirty="0" err="1" smtClean="0">
                <a:ln>
                  <a:noFill/>
                </a:ln>
                <a:solidFill>
                  <a:srgbClr val="000000"/>
                </a:solidFill>
                <a:effectLst/>
                <a:latin typeface="Arial "/>
              </a:rPr>
              <a:t>bien</a:t>
            </a:r>
            <a:r>
              <a:rPr kumimoji="0" lang="ru-RU" altLang="ru-RU" sz="3600" b="1" i="0" u="none" cap="none" normalizeH="0" baseline="0" dirty="0" smtClean="0">
                <a:ln>
                  <a:noFill/>
                </a:ln>
                <a:solidFill>
                  <a:srgbClr val="000000"/>
                </a:solidFill>
                <a:effectLst/>
                <a:latin typeface="Arial "/>
              </a:rPr>
              <a:t> </a:t>
            </a:r>
            <a:r>
              <a:rPr kumimoji="0" lang="ru-RU" altLang="ru-RU" sz="3600" b="1" i="0" u="none" cap="none" normalizeH="0" baseline="0" dirty="0" err="1" smtClean="0">
                <a:ln>
                  <a:noFill/>
                </a:ln>
                <a:solidFill>
                  <a:srgbClr val="000000"/>
                </a:solidFill>
                <a:effectLst/>
                <a:latin typeface="Arial "/>
              </a:rPr>
              <a:t>que</a:t>
            </a:r>
            <a:r>
              <a:rPr kumimoji="0" lang="ru-RU" altLang="ru-RU" sz="3600" b="0" i="0" u="none" cap="none" normalizeH="0" baseline="0" dirty="0" smtClean="0">
                <a:ln>
                  <a:noFill/>
                </a:ln>
                <a:solidFill>
                  <a:srgbClr val="5A5A5A"/>
                </a:solidFill>
                <a:effectLst/>
                <a:latin typeface="Arial "/>
              </a:rPr>
              <a:t> </a:t>
            </a:r>
            <a:r>
              <a:rPr kumimoji="0" lang="ru-RU" altLang="ru-RU" sz="3600" b="0" i="0" u="none" strike="noStrike" cap="none" normalizeH="0" baseline="0" dirty="0" smtClean="0">
                <a:ln>
                  <a:noFill/>
                </a:ln>
                <a:solidFill>
                  <a:srgbClr val="5A5A5A"/>
                </a:solidFill>
                <a:effectLst/>
                <a:latin typeface="Arial "/>
              </a:rPr>
              <a:t>= </a:t>
            </a:r>
            <a:r>
              <a:rPr kumimoji="0" lang="ru-RU" altLang="ru-RU" sz="3600" b="1" i="0" u="none" strike="noStrike" cap="none" normalizeH="0" baseline="0" dirty="0" err="1" smtClean="0">
                <a:ln>
                  <a:noFill/>
                </a:ln>
                <a:solidFill>
                  <a:srgbClr val="FF00FF"/>
                </a:solidFill>
                <a:effectLst/>
                <a:latin typeface="Arial "/>
              </a:rPr>
              <a:t>mieux</a:t>
            </a:r>
            <a:r>
              <a:rPr kumimoji="0" lang="ru-RU" altLang="ru-RU" sz="3600" b="1" i="0" u="none" strike="noStrike" cap="none" normalizeH="0" baseline="0" dirty="0" smtClean="0">
                <a:ln>
                  <a:noFill/>
                </a:ln>
                <a:solidFill>
                  <a:srgbClr val="FF00FF"/>
                </a:solidFill>
                <a:effectLst/>
                <a:latin typeface="Arial "/>
              </a:rPr>
              <a:t> </a:t>
            </a:r>
            <a:r>
              <a:rPr kumimoji="0" lang="ru-RU" altLang="ru-RU" sz="3600" b="1" i="0" u="none" strike="noStrike" cap="none" normalizeH="0" baseline="0" dirty="0" err="1" smtClean="0">
                <a:ln>
                  <a:noFill/>
                </a:ln>
                <a:solidFill>
                  <a:srgbClr val="FF00FF"/>
                </a:solidFill>
                <a:effectLst/>
                <a:latin typeface="Arial "/>
              </a:rPr>
              <a:t>que</a:t>
            </a:r>
            <a:endParaRPr kumimoji="0" lang="ru-RU" altLang="ru-RU" sz="3600" b="0" i="0" u="none" strike="noStrike" cap="none" normalizeH="0" baseline="0" dirty="0" smtClean="0">
              <a:ln>
                <a:noFill/>
              </a:ln>
              <a:solidFill>
                <a:schemeClr val="tx1"/>
              </a:solidFill>
              <a:effectLst/>
              <a:latin typeface="Arial "/>
            </a:endParaRPr>
          </a:p>
        </p:txBody>
      </p:sp>
      <p:cxnSp>
        <p:nvCxnSpPr>
          <p:cNvPr id="4" name="Прямая соединительная линия 3"/>
          <p:cNvCxnSpPr/>
          <p:nvPr/>
        </p:nvCxnSpPr>
        <p:spPr>
          <a:xfrm>
            <a:off x="1812471" y="3069772"/>
            <a:ext cx="28411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2389414" y="3608614"/>
            <a:ext cx="3309257"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1970314" y="4169227"/>
            <a:ext cx="3309257"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2620218" y="4729840"/>
            <a:ext cx="35193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751565" y="6368140"/>
            <a:ext cx="3114349" cy="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366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8943" y="979714"/>
            <a:ext cx="9927772" cy="707886"/>
          </a:xfrm>
          <a:prstGeom prst="rect">
            <a:avLst/>
          </a:prstGeom>
          <a:noFill/>
        </p:spPr>
        <p:txBody>
          <a:bodyPr wrap="square" rtlCol="0">
            <a:spAutoFit/>
          </a:bodyPr>
          <a:lstStyle/>
          <a:p>
            <a:r>
              <a:rPr lang="fr-FR" sz="4000" b="1" dirty="0" smtClean="0">
                <a:solidFill>
                  <a:srgbClr val="002060"/>
                </a:solidFill>
                <a:latin typeface="Arial" panose="020B0604020202020204" pitchFamily="34" charset="0"/>
                <a:cs typeface="Arial" panose="020B0604020202020204" pitchFamily="34" charset="0"/>
              </a:rPr>
              <a:t>Regardez la vidéo et faites des phrases</a:t>
            </a:r>
            <a:endParaRPr lang="ru-RU" sz="4000" b="1" dirty="0">
              <a:solidFill>
                <a:srgbClr val="002060"/>
              </a:solidFill>
              <a:latin typeface="Arial" panose="020B0604020202020204" pitchFamily="34" charset="0"/>
              <a:cs typeface="Arial" panose="020B0604020202020204" pitchFamily="34" charset="0"/>
            </a:endParaRPr>
          </a:p>
        </p:txBody>
      </p:sp>
      <p:pic>
        <p:nvPicPr>
          <p:cNvPr id="5" name="videoplayback (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45229" y="1540642"/>
            <a:ext cx="6613071" cy="4959803"/>
          </a:xfrm>
          <a:prstGeom prst="rect">
            <a:avLst/>
          </a:prstGeom>
        </p:spPr>
      </p:pic>
    </p:spTree>
    <p:extLst>
      <p:ext uri="{BB962C8B-B14F-4D97-AF65-F5344CB8AC3E}">
        <p14:creationId xmlns:p14="http://schemas.microsoft.com/office/powerpoint/2010/main" val="2983748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4026" y="601660"/>
            <a:ext cx="4999831"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Aujourd’hui </a:t>
            </a:r>
            <a:endParaRPr lang="ru-RU" sz="4000" b="1" dirty="0">
              <a:solidFill>
                <a:srgbClr val="002060"/>
              </a:solidFill>
              <a:latin typeface="Arial" panose="020B0604020202020204" pitchFamily="34" charset="0"/>
              <a:cs typeface="Arial" panose="020B0604020202020204" pitchFamily="34" charset="0"/>
            </a:endParaRPr>
          </a:p>
        </p:txBody>
      </p:sp>
      <p:sp>
        <p:nvSpPr>
          <p:cNvPr id="5" name="Прямоугольник 4"/>
          <p:cNvSpPr/>
          <p:nvPr/>
        </p:nvSpPr>
        <p:spPr>
          <a:xfrm>
            <a:off x="5519432" y="601660"/>
            <a:ext cx="5380216" cy="707886"/>
          </a:xfrm>
          <a:prstGeom prst="rect">
            <a:avLst/>
          </a:prstGeom>
          <a:solidFill>
            <a:schemeClr val="bg1"/>
          </a:solidFill>
        </p:spPr>
        <p:txBody>
          <a:bodyPr wrap="square">
            <a:spAutoFit/>
          </a:bodyPr>
          <a:lstStyle/>
          <a:p>
            <a:r>
              <a:rPr lang="fr-FR" sz="4000" b="1" dirty="0" smtClean="0">
                <a:solidFill>
                  <a:srgbClr val="002060"/>
                </a:solidFill>
                <a:latin typeface="Arial" panose="020B0604020202020204" pitchFamily="34" charset="0"/>
                <a:cs typeface="Arial" panose="020B0604020202020204" pitchFamily="34" charset="0"/>
              </a:rPr>
              <a:t>   avec vous on va ...</a:t>
            </a:r>
          </a:p>
        </p:txBody>
      </p:sp>
      <p:sp>
        <p:nvSpPr>
          <p:cNvPr id="9" name="Google Shape;956;p38"/>
          <p:cNvSpPr/>
          <p:nvPr/>
        </p:nvSpPr>
        <p:spPr>
          <a:xfrm rot="17495056">
            <a:off x="1370063" y="336366"/>
            <a:ext cx="653353" cy="758250"/>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457314" y="1662731"/>
            <a:ext cx="5062118" cy="584775"/>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a:solidFill>
                  <a:srgbClr val="7030A0"/>
                </a:solidFill>
                <a:latin typeface="Arial" panose="020B0604020202020204" pitchFamily="34" charset="0"/>
                <a:cs typeface="Arial" panose="020B0604020202020204" pitchFamily="34" charset="0"/>
              </a:rPr>
              <a:t>v</a:t>
            </a:r>
            <a:r>
              <a:rPr lang="fr-FR" sz="3200" b="1" dirty="0" smtClean="0">
                <a:solidFill>
                  <a:srgbClr val="7030A0"/>
                </a:solidFill>
                <a:latin typeface="Arial" panose="020B0604020202020204" pitchFamily="34" charset="0"/>
                <a:cs typeface="Arial" panose="020B0604020202020204" pitchFamily="34" charset="0"/>
              </a:rPr>
              <a:t>érifier votre devoir</a:t>
            </a:r>
            <a:endParaRPr lang="ru-RU" sz="2000" dirty="0">
              <a:solidFill>
                <a:srgbClr val="7030A0"/>
              </a:solidFill>
            </a:endParaRPr>
          </a:p>
        </p:txBody>
      </p:sp>
      <p:sp>
        <p:nvSpPr>
          <p:cNvPr id="11" name="TextBox 10"/>
          <p:cNvSpPr txBox="1"/>
          <p:nvPr/>
        </p:nvSpPr>
        <p:spPr>
          <a:xfrm>
            <a:off x="457314" y="2247506"/>
            <a:ext cx="8817316" cy="1077218"/>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a:solidFill>
                  <a:srgbClr val="7030A0"/>
                </a:solidFill>
                <a:latin typeface="Arial" panose="020B0604020202020204" pitchFamily="34" charset="0"/>
                <a:cs typeface="Arial" panose="020B0604020202020204" pitchFamily="34" charset="0"/>
              </a:rPr>
              <a:t>p</a:t>
            </a:r>
            <a:r>
              <a:rPr lang="fr-FR" sz="3200" b="1" dirty="0" smtClean="0">
                <a:solidFill>
                  <a:srgbClr val="7030A0"/>
                </a:solidFill>
                <a:latin typeface="Arial" panose="020B0604020202020204" pitchFamily="34" charset="0"/>
                <a:cs typeface="Arial" panose="020B0604020202020204" pitchFamily="34" charset="0"/>
              </a:rPr>
              <a:t>arler de l’apparence physique des personnes et comment les </a:t>
            </a:r>
            <a:r>
              <a:rPr lang="fr-FR" sz="3200" b="1" dirty="0" smtClean="0">
                <a:solidFill>
                  <a:srgbClr val="7030A0"/>
                </a:solidFill>
                <a:latin typeface="Arial" panose="020B0604020202020204" pitchFamily="34" charset="0"/>
                <a:cs typeface="Arial" panose="020B0604020202020204" pitchFamily="34" charset="0"/>
              </a:rPr>
              <a:t>décrire</a:t>
            </a:r>
            <a:endParaRPr lang="ru-RU" sz="2400" dirty="0">
              <a:solidFill>
                <a:srgbClr val="7030A0"/>
              </a:solidFill>
            </a:endParaRPr>
          </a:p>
        </p:txBody>
      </p:sp>
      <p:sp>
        <p:nvSpPr>
          <p:cNvPr id="12" name="TextBox 11"/>
          <p:cNvSpPr txBox="1"/>
          <p:nvPr/>
        </p:nvSpPr>
        <p:spPr>
          <a:xfrm>
            <a:off x="456696" y="3937725"/>
            <a:ext cx="10123600" cy="1077218"/>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lire les </a:t>
            </a:r>
            <a:r>
              <a:rPr lang="fr-FR" sz="3200" b="1" dirty="0" smtClean="0">
                <a:solidFill>
                  <a:srgbClr val="7030A0"/>
                </a:solidFill>
                <a:latin typeface="Arial" panose="020B0604020202020204" pitchFamily="34" charset="0"/>
                <a:cs typeface="Arial" panose="020B0604020202020204" pitchFamily="34" charset="0"/>
              </a:rPr>
              <a:t>interviuews </a:t>
            </a:r>
            <a:r>
              <a:rPr lang="fr-FR" sz="3200" b="1" dirty="0" smtClean="0">
                <a:solidFill>
                  <a:srgbClr val="7030A0"/>
                </a:solidFill>
                <a:latin typeface="Arial" panose="020B0604020202020204" pitchFamily="34" charset="0"/>
                <a:cs typeface="Arial" panose="020B0604020202020204" pitchFamily="34" charset="0"/>
              </a:rPr>
              <a:t>des personnages de notre manuel </a:t>
            </a:r>
            <a:endParaRPr lang="ru-RU" sz="2400" dirty="0">
              <a:solidFill>
                <a:srgbClr val="7030A0"/>
              </a:solidFill>
            </a:endParaRPr>
          </a:p>
        </p:txBody>
      </p:sp>
      <p:sp>
        <p:nvSpPr>
          <p:cNvPr id="13" name="TextBox 12"/>
          <p:cNvSpPr txBox="1"/>
          <p:nvPr/>
        </p:nvSpPr>
        <p:spPr>
          <a:xfrm>
            <a:off x="457314" y="3324724"/>
            <a:ext cx="7253408" cy="584775"/>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a:solidFill>
                  <a:srgbClr val="7030A0"/>
                </a:solidFill>
                <a:latin typeface="Arial" panose="020B0604020202020204" pitchFamily="34" charset="0"/>
                <a:cs typeface="Arial" panose="020B0604020202020204" pitchFamily="34" charset="0"/>
              </a:rPr>
              <a:t>r</a:t>
            </a:r>
            <a:r>
              <a:rPr lang="fr-FR" sz="3200" b="1" dirty="0" smtClean="0">
                <a:solidFill>
                  <a:srgbClr val="7030A0"/>
                </a:solidFill>
                <a:latin typeface="Arial" panose="020B0604020202020204" pitchFamily="34" charset="0"/>
                <a:cs typeface="Arial" panose="020B0604020202020204" pitchFamily="34" charset="0"/>
              </a:rPr>
              <a:t>egarder une vidéo</a:t>
            </a:r>
            <a:endParaRPr lang="ru-RU" sz="2400" dirty="0">
              <a:solidFill>
                <a:srgbClr val="7030A0"/>
              </a:solidFill>
            </a:endParaRPr>
          </a:p>
        </p:txBody>
      </p:sp>
      <p:sp>
        <p:nvSpPr>
          <p:cNvPr id="14" name="TextBox 13"/>
          <p:cNvSpPr txBox="1"/>
          <p:nvPr/>
        </p:nvSpPr>
        <p:spPr>
          <a:xfrm>
            <a:off x="456696" y="5014943"/>
            <a:ext cx="9012767" cy="1077218"/>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a:solidFill>
                  <a:srgbClr val="7030A0"/>
                </a:solidFill>
                <a:latin typeface="Arial" panose="020B0604020202020204" pitchFamily="34" charset="0"/>
                <a:cs typeface="Arial" panose="020B0604020202020204" pitchFamily="34" charset="0"/>
              </a:rPr>
              <a:t>a</a:t>
            </a:r>
            <a:r>
              <a:rPr lang="fr-FR" sz="3200" b="1" dirty="0" smtClean="0">
                <a:solidFill>
                  <a:srgbClr val="7030A0"/>
                </a:solidFill>
                <a:latin typeface="Arial" panose="020B0604020202020204" pitchFamily="34" charset="0"/>
                <a:cs typeface="Arial" panose="020B0604020202020204" pitchFamily="34" charset="0"/>
              </a:rPr>
              <a:t>pprendre à comparer les objets et les personnes</a:t>
            </a:r>
            <a:endParaRPr lang="ru-RU" sz="2400" dirty="0">
              <a:solidFill>
                <a:srgbClr val="7030A0"/>
              </a:solidFill>
            </a:endParaRPr>
          </a:p>
        </p:txBody>
      </p:sp>
    </p:spTree>
    <p:extLst>
      <p:ext uri="{BB962C8B-B14F-4D97-AF65-F5344CB8AC3E}">
        <p14:creationId xmlns:p14="http://schemas.microsoft.com/office/powerpoint/2010/main" val="348517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0" y="5882"/>
            <a:ext cx="12192000" cy="1399309"/>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31" name="object 2">
            <a:extLst>
              <a:ext uri="{FF2B5EF4-FFF2-40B4-BE49-F238E27FC236}">
                <a16:creationId xmlns:a16="http://schemas.microsoft.com/office/drawing/2014/main" id="{E8C26469-BDF9-400E-A3A8-3B2271BBD373}"/>
              </a:ext>
            </a:extLst>
          </p:cNvPr>
          <p:cNvSpPr txBox="1">
            <a:spLocks/>
          </p:cNvSpPr>
          <p:nvPr/>
        </p:nvSpPr>
        <p:spPr>
          <a:xfrm>
            <a:off x="144964" y="228264"/>
            <a:ext cx="11902072"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algn="ctr"/>
            <a:r>
              <a:rPr lang="en-US" sz="6000" dirty="0" smtClean="0">
                <a:latin typeface="Arial" panose="020B0604020202020204" pitchFamily="34" charset="0"/>
                <a:cs typeface="Arial" panose="020B0604020202020204" pitchFamily="34" charset="0"/>
              </a:rPr>
              <a:t>Devoir:</a:t>
            </a:r>
            <a:r>
              <a:rPr lang="en-US" sz="4400" dirty="0" smtClean="0">
                <a:latin typeface="Arial" panose="020B0604020202020204" pitchFamily="34" charset="0"/>
                <a:cs typeface="Arial" panose="020B0604020202020204" pitchFamily="34" charset="0"/>
              </a:rPr>
              <a:t>  </a:t>
            </a:r>
            <a:endParaRPr lang="ru-RU" sz="4400" dirty="0">
              <a:latin typeface="Arial" panose="020B0604020202020204" pitchFamily="34" charset="0"/>
              <a:cs typeface="Arial" panose="020B0604020202020204" pitchFamily="34" charset="0"/>
            </a:endParaRPr>
          </a:p>
        </p:txBody>
      </p:sp>
      <p:sp>
        <p:nvSpPr>
          <p:cNvPr id="37" name="object 16">
            <a:extLst>
              <a:ext uri="{FF2B5EF4-FFF2-40B4-BE49-F238E27FC236}">
                <a16:creationId xmlns:a16="http://schemas.microsoft.com/office/drawing/2014/main" id="{AB479926-0BB4-44D5-91E3-BBC35FBEBF55}"/>
              </a:ext>
            </a:extLst>
          </p:cNvPr>
          <p:cNvSpPr/>
          <p:nvPr/>
        </p:nvSpPr>
        <p:spPr>
          <a:xfrm>
            <a:off x="755030" y="1426126"/>
            <a:ext cx="30911" cy="30911"/>
          </a:xfrm>
          <a:custGeom>
            <a:avLst/>
            <a:gdLst/>
            <a:ahLst/>
            <a:cxnLst/>
            <a:rect l="l" t="t" r="r" b="b"/>
            <a:pathLst>
              <a:path w="14604" h="14604">
                <a:moveTo>
                  <a:pt x="0" y="14094"/>
                </a:moveTo>
                <a:lnTo>
                  <a:pt x="14097" y="14094"/>
                </a:lnTo>
                <a:lnTo>
                  <a:pt x="14097"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39" name="object 18">
            <a:extLst>
              <a:ext uri="{FF2B5EF4-FFF2-40B4-BE49-F238E27FC236}">
                <a16:creationId xmlns:a16="http://schemas.microsoft.com/office/drawing/2014/main" id="{07DFB1AC-87BB-4442-B240-3DBDCD29CDF1}"/>
              </a:ext>
            </a:extLst>
          </p:cNvPr>
          <p:cNvSpPr/>
          <p:nvPr/>
        </p:nvSpPr>
        <p:spPr>
          <a:xfrm>
            <a:off x="1545607" y="590807"/>
            <a:ext cx="30911" cy="30911"/>
          </a:xfrm>
          <a:custGeom>
            <a:avLst/>
            <a:gdLst/>
            <a:ahLst/>
            <a:cxnLst/>
            <a:rect l="l" t="t" r="r" b="b"/>
            <a:pathLst>
              <a:path w="14604" h="14604">
                <a:moveTo>
                  <a:pt x="0" y="14094"/>
                </a:moveTo>
                <a:lnTo>
                  <a:pt x="14093" y="14094"/>
                </a:lnTo>
                <a:lnTo>
                  <a:pt x="14093"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40" name="object 19">
            <a:extLst>
              <a:ext uri="{FF2B5EF4-FFF2-40B4-BE49-F238E27FC236}">
                <a16:creationId xmlns:a16="http://schemas.microsoft.com/office/drawing/2014/main" id="{0C8F708C-B355-43C0-B3E0-E1210BF24EBE}"/>
              </a:ext>
            </a:extLst>
          </p:cNvPr>
          <p:cNvSpPr/>
          <p:nvPr/>
        </p:nvSpPr>
        <p:spPr>
          <a:xfrm>
            <a:off x="1545607" y="650476"/>
            <a:ext cx="30911" cy="30911"/>
          </a:xfrm>
          <a:custGeom>
            <a:avLst/>
            <a:gdLst/>
            <a:ahLst/>
            <a:cxnLst/>
            <a:rect l="l" t="t" r="r" b="b"/>
            <a:pathLst>
              <a:path w="14604" h="14604">
                <a:moveTo>
                  <a:pt x="0" y="14094"/>
                </a:moveTo>
                <a:lnTo>
                  <a:pt x="14093" y="14094"/>
                </a:lnTo>
                <a:lnTo>
                  <a:pt x="14093"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8" name="object 4">
            <a:extLst>
              <a:ext uri="{FF2B5EF4-FFF2-40B4-BE49-F238E27FC236}">
                <a16:creationId xmlns:a16="http://schemas.microsoft.com/office/drawing/2014/main" id="{96789AA7-9596-4F83-89FD-AEC28EE179F1}"/>
              </a:ext>
            </a:extLst>
          </p:cNvPr>
          <p:cNvSpPr txBox="1"/>
          <p:nvPr/>
        </p:nvSpPr>
        <p:spPr>
          <a:xfrm>
            <a:off x="316808" y="1767734"/>
            <a:ext cx="11456091" cy="1507141"/>
          </a:xfrm>
          <a:prstGeom prst="rect">
            <a:avLst/>
          </a:prstGeom>
        </p:spPr>
        <p:txBody>
          <a:bodyPr vert="horz" wrap="square" lIns="0" tIns="29525" rIns="0" bIns="0" rtlCol="0">
            <a:spAutoFit/>
          </a:bodyPr>
          <a:lstStyle/>
          <a:p>
            <a:pPr marL="342900" indent="-342900" algn="just">
              <a:buFont typeface="+mj-lt"/>
              <a:buAutoNum type="arabicPeriod"/>
            </a:pPr>
            <a:r>
              <a:rPr lang="fr-FR" sz="4800" b="1" dirty="0" smtClean="0">
                <a:latin typeface="Arial" panose="020B0604020202020204" pitchFamily="34" charset="0"/>
                <a:cs typeface="Arial" panose="020B0604020202020204" pitchFamily="34" charset="0"/>
              </a:rPr>
              <a:t>Faire l’activité 3 à la page 34.</a:t>
            </a:r>
          </a:p>
          <a:p>
            <a:pPr algn="just"/>
            <a:r>
              <a:rPr lang="fr-FR" sz="4800" b="1" dirty="0" smtClean="0">
                <a:latin typeface="Arial" panose="020B0604020202020204" pitchFamily="34" charset="0"/>
                <a:cs typeface="Arial" panose="020B0604020202020204" pitchFamily="34" charset="0"/>
              </a:rPr>
              <a:t>   </a:t>
            </a:r>
            <a:endParaRPr lang="ru-RU" sz="4800" b="1" dirty="0">
              <a:latin typeface="Arial" panose="020B0604020202020204" pitchFamily="34" charset="0"/>
              <a:cs typeface="Arial" panose="020B0604020202020204" pitchFamily="34" charset="0"/>
            </a:endParaRPr>
          </a:p>
        </p:txBody>
      </p:sp>
      <p:pic>
        <p:nvPicPr>
          <p:cNvPr id="4100" name="Picture 4" descr="FEMMES ACTIVES ET FOYER - Union Nationale : Les devoirs à la maison... sans  s'én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316" y="3274875"/>
            <a:ext cx="3138720" cy="345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623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endParaRPr lang="ru-RU" dirty="0"/>
          </a:p>
        </p:txBody>
      </p:sp>
      <p:sp>
        <p:nvSpPr>
          <p:cNvPr id="15" name="Текст 14"/>
          <p:cNvSpPr>
            <a:spLocks noGrp="1"/>
          </p:cNvSpPr>
          <p:nvPr>
            <p:ph type="body" idx="1"/>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58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5140" y="450843"/>
            <a:ext cx="8262874" cy="707886"/>
          </a:xfrm>
          <a:prstGeom prst="rect">
            <a:avLst/>
          </a:prstGeom>
          <a:solidFill>
            <a:schemeClr val="bg1"/>
          </a:solidFill>
        </p:spPr>
        <p:txBody>
          <a:bodyPr wrap="square" rtlCol="0">
            <a:spAutoFit/>
          </a:bodyPr>
          <a:lstStyle/>
          <a:p>
            <a:pPr algn="ctr"/>
            <a:r>
              <a:rPr lang="en-US" sz="4000" b="1" dirty="0" smtClean="0">
                <a:solidFill>
                  <a:srgbClr val="002060"/>
                </a:solidFill>
                <a:latin typeface="Arial" panose="020B0604020202020204" pitchFamily="34" charset="0"/>
                <a:cs typeface="Arial" panose="020B0604020202020204" pitchFamily="34" charset="0"/>
              </a:rPr>
              <a:t>On </a:t>
            </a:r>
            <a:r>
              <a:rPr lang="fr-FR" sz="4000" b="1" dirty="0" smtClean="0">
                <a:solidFill>
                  <a:srgbClr val="002060"/>
                </a:solidFill>
                <a:latin typeface="Arial" panose="020B0604020202020204" pitchFamily="34" charset="0"/>
                <a:cs typeface="Arial" panose="020B0604020202020204" pitchFamily="34" charset="0"/>
              </a:rPr>
              <a:t>a appris avec vous... </a:t>
            </a:r>
            <a:endParaRPr lang="ru-RU" sz="4000" b="1" dirty="0">
              <a:solidFill>
                <a:srgbClr val="002060"/>
              </a:solidFill>
              <a:latin typeface="Arial" panose="020B0604020202020204" pitchFamily="34" charset="0"/>
              <a:cs typeface="Arial" panose="020B0604020202020204" pitchFamily="34" charset="0"/>
            </a:endParaRPr>
          </a:p>
        </p:txBody>
      </p:sp>
      <p:sp>
        <p:nvSpPr>
          <p:cNvPr id="9" name="Google Shape;956;p38"/>
          <p:cNvSpPr/>
          <p:nvPr/>
        </p:nvSpPr>
        <p:spPr>
          <a:xfrm rot="17495056">
            <a:off x="1370063" y="336366"/>
            <a:ext cx="653353" cy="758250"/>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457314" y="1662731"/>
            <a:ext cx="10771518" cy="584775"/>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Parler de vos vacances et des vacances en France</a:t>
            </a:r>
            <a:endParaRPr lang="ru-RU" sz="2000" dirty="0">
              <a:solidFill>
                <a:srgbClr val="7030A0"/>
              </a:solidFill>
            </a:endParaRPr>
          </a:p>
        </p:txBody>
      </p:sp>
      <p:sp>
        <p:nvSpPr>
          <p:cNvPr id="11" name="TextBox 10"/>
          <p:cNvSpPr txBox="1"/>
          <p:nvPr/>
        </p:nvSpPr>
        <p:spPr>
          <a:xfrm>
            <a:off x="456696" y="2327327"/>
            <a:ext cx="11027550" cy="584775"/>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a:solidFill>
                  <a:srgbClr val="7030A0"/>
                </a:solidFill>
                <a:latin typeface="Arial" panose="020B0604020202020204" pitchFamily="34" charset="0"/>
                <a:cs typeface="Arial" panose="020B0604020202020204" pitchFamily="34" charset="0"/>
              </a:rPr>
              <a:t>p</a:t>
            </a:r>
            <a:r>
              <a:rPr lang="fr-FR" sz="3200" b="1" dirty="0" smtClean="0">
                <a:solidFill>
                  <a:srgbClr val="7030A0"/>
                </a:solidFill>
                <a:latin typeface="Arial" panose="020B0604020202020204" pitchFamily="34" charset="0"/>
                <a:cs typeface="Arial" panose="020B0604020202020204" pitchFamily="34" charset="0"/>
              </a:rPr>
              <a:t>arler de la rentrée scolaire chez nous et en France</a:t>
            </a:r>
            <a:endParaRPr lang="ru-RU" sz="2400" dirty="0">
              <a:solidFill>
                <a:srgbClr val="7030A0"/>
              </a:solidFill>
            </a:endParaRPr>
          </a:p>
        </p:txBody>
      </p:sp>
      <p:sp>
        <p:nvSpPr>
          <p:cNvPr id="12" name="TextBox 11"/>
          <p:cNvSpPr txBox="1"/>
          <p:nvPr/>
        </p:nvSpPr>
        <p:spPr>
          <a:xfrm>
            <a:off x="456696" y="3673564"/>
            <a:ext cx="10123600" cy="584775"/>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Indiquer ou demander le chemin</a:t>
            </a:r>
            <a:endParaRPr lang="ru-RU" sz="2400" dirty="0">
              <a:solidFill>
                <a:srgbClr val="7030A0"/>
              </a:solidFill>
            </a:endParaRPr>
          </a:p>
        </p:txBody>
      </p:sp>
      <p:sp>
        <p:nvSpPr>
          <p:cNvPr id="13" name="TextBox 12"/>
          <p:cNvSpPr txBox="1"/>
          <p:nvPr/>
        </p:nvSpPr>
        <p:spPr>
          <a:xfrm>
            <a:off x="456696" y="3032336"/>
            <a:ext cx="10772136" cy="584775"/>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Dire où on habite; dans uns ville ou dans un village</a:t>
            </a:r>
            <a:endParaRPr lang="ru-RU" sz="2400" dirty="0">
              <a:solidFill>
                <a:srgbClr val="7030A0"/>
              </a:solidFill>
            </a:endParaRPr>
          </a:p>
        </p:txBody>
      </p:sp>
      <p:sp>
        <p:nvSpPr>
          <p:cNvPr id="14" name="TextBox 13"/>
          <p:cNvSpPr txBox="1"/>
          <p:nvPr/>
        </p:nvSpPr>
        <p:spPr>
          <a:xfrm>
            <a:off x="456696" y="4401941"/>
            <a:ext cx="11735304" cy="1569660"/>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Le passé composé, les mots qui définient le temps, les mots interrogatifs, les significations du verbe « prendre », les adverbes « en « et « y »</a:t>
            </a:r>
            <a:endParaRPr lang="ru-RU" sz="2400" dirty="0">
              <a:solidFill>
                <a:srgbClr val="7030A0"/>
              </a:solidFill>
            </a:endParaRPr>
          </a:p>
        </p:txBody>
      </p:sp>
    </p:spTree>
    <p:extLst>
      <p:ext uri="{BB962C8B-B14F-4D97-AF65-F5344CB8AC3E}">
        <p14:creationId xmlns:p14="http://schemas.microsoft.com/office/powerpoint/2010/main" val="28046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346658"/>
            <a:ext cx="6792686" cy="646331"/>
          </a:xfrm>
          <a:prstGeom prst="rect">
            <a:avLst/>
          </a:prstGeom>
          <a:solidFill>
            <a:schemeClr val="bg1"/>
          </a:solidFill>
        </p:spPr>
        <p:txBody>
          <a:bodyPr wrap="square" rtlCol="0">
            <a:spAutoFit/>
          </a:bodyPr>
          <a:lstStyle/>
          <a:p>
            <a:pPr algn="ctr"/>
            <a:r>
              <a:rPr lang="fr-FR" sz="3600" b="1" dirty="0" smtClean="0">
                <a:solidFill>
                  <a:srgbClr val="002060"/>
                </a:solidFill>
                <a:latin typeface="Arial" panose="020B0604020202020204" pitchFamily="34" charset="0"/>
                <a:cs typeface="Arial" panose="020B0604020202020204" pitchFamily="34" charset="0"/>
              </a:rPr>
              <a:t>Révision du 1</a:t>
            </a:r>
            <a:r>
              <a:rPr lang="fr-FR" sz="3600" b="1" baseline="30000" dirty="0" smtClean="0">
                <a:solidFill>
                  <a:srgbClr val="002060"/>
                </a:solidFill>
                <a:latin typeface="Arial" panose="020B0604020202020204" pitchFamily="34" charset="0"/>
                <a:cs typeface="Arial" panose="020B0604020202020204" pitchFamily="34" charset="0"/>
              </a:rPr>
              <a:t>ière</a:t>
            </a:r>
            <a:r>
              <a:rPr lang="fr-FR" sz="3600" b="1" dirty="0" smtClean="0">
                <a:solidFill>
                  <a:srgbClr val="002060"/>
                </a:solidFill>
                <a:latin typeface="Arial" panose="020B0604020202020204" pitchFamily="34" charset="0"/>
                <a:cs typeface="Arial" panose="020B0604020202020204" pitchFamily="34" charset="0"/>
              </a:rPr>
              <a:t> trimestre</a:t>
            </a:r>
            <a:endParaRPr lang="ru-RU" sz="3600" b="1"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130630" y="992989"/>
            <a:ext cx="11642270" cy="1200329"/>
          </a:xfrm>
          <a:prstGeom prst="rect">
            <a:avLst/>
          </a:prstGeom>
          <a:solidFill>
            <a:schemeClr val="bg1"/>
          </a:solidFill>
        </p:spPr>
        <p:txBody>
          <a:bodyPr wrap="square" rtlCol="0">
            <a:spAutoFit/>
          </a:bodyPr>
          <a:lstStyle/>
          <a:p>
            <a:pPr marL="342900" indent="-342900" algn="just">
              <a:buFont typeface="+mj-lt"/>
              <a:buAutoNum type="arabicPeriod"/>
            </a:pPr>
            <a:r>
              <a:rPr lang="fr-FR" sz="3600" b="1" dirty="0">
                <a:latin typeface="Arial" panose="020B0604020202020204" pitchFamily="34" charset="0"/>
                <a:cs typeface="Arial" panose="020B0604020202020204" pitchFamily="34" charset="0"/>
              </a:rPr>
              <a:t>Faire l’activité 3 à la page </a:t>
            </a:r>
            <a:r>
              <a:rPr lang="fr-FR" sz="3600" b="1" dirty="0" smtClean="0">
                <a:latin typeface="Arial" panose="020B0604020202020204" pitchFamily="34" charset="0"/>
                <a:cs typeface="Arial" panose="020B0604020202020204" pitchFamily="34" charset="0"/>
              </a:rPr>
              <a:t>30. Apprendre </a:t>
            </a:r>
            <a:r>
              <a:rPr lang="fr-FR" sz="3600" b="1" dirty="0">
                <a:latin typeface="Arial" panose="020B0604020202020204" pitchFamily="34" charset="0"/>
                <a:cs typeface="Arial" panose="020B0604020202020204" pitchFamily="34" charset="0"/>
              </a:rPr>
              <a:t>par coeur la </a:t>
            </a:r>
            <a:r>
              <a:rPr lang="fr-FR" sz="3600" b="1" dirty="0" smtClean="0">
                <a:latin typeface="Arial" panose="020B0604020202020204" pitchFamily="34" charset="0"/>
                <a:cs typeface="Arial" panose="020B0604020202020204" pitchFamily="34" charset="0"/>
              </a:rPr>
              <a:t>poésie </a:t>
            </a:r>
            <a:r>
              <a:rPr lang="fr-FR" sz="3600" b="1" dirty="0">
                <a:latin typeface="Arial" panose="020B0604020202020204" pitchFamily="34" charset="0"/>
                <a:cs typeface="Arial" panose="020B0604020202020204" pitchFamily="34" charset="0"/>
              </a:rPr>
              <a:t>de Victor Hugo.</a:t>
            </a:r>
            <a:endParaRPr lang="ru-RU" sz="3600" b="1" dirty="0">
              <a:latin typeface="Arial" panose="020B0604020202020204" pitchFamily="34" charset="0"/>
              <a:cs typeface="Arial" panose="020B0604020202020204" pitchFamily="34" charset="0"/>
            </a:endParaRPr>
          </a:p>
        </p:txBody>
      </p:sp>
      <p:sp>
        <p:nvSpPr>
          <p:cNvPr id="2" name="TextBox 1"/>
          <p:cNvSpPr txBox="1"/>
          <p:nvPr/>
        </p:nvSpPr>
        <p:spPr>
          <a:xfrm>
            <a:off x="3487946" y="2312907"/>
            <a:ext cx="5303193" cy="3046988"/>
          </a:xfrm>
          <a:prstGeom prst="rect">
            <a:avLst/>
          </a:prstGeom>
          <a:noFill/>
        </p:spPr>
        <p:txBody>
          <a:bodyPr wrap="square" rtlCol="0">
            <a:spAutoFit/>
          </a:bodyPr>
          <a:lstStyle/>
          <a:p>
            <a:r>
              <a:rPr lang="fr-FR" sz="2400" b="1" dirty="0" smtClean="0">
                <a:solidFill>
                  <a:srgbClr val="002060"/>
                </a:solidFill>
                <a:latin typeface="Arial" panose="020B0604020202020204" pitchFamily="34" charset="0"/>
                <a:cs typeface="Arial" panose="020B0604020202020204" pitchFamily="34" charset="0"/>
              </a:rPr>
              <a:t>Le vieux Louvre, large et lourd, </a:t>
            </a:r>
          </a:p>
          <a:p>
            <a:r>
              <a:rPr lang="fr-FR" sz="2400" b="1" dirty="0" smtClean="0">
                <a:solidFill>
                  <a:srgbClr val="002060"/>
                </a:solidFill>
                <a:latin typeface="Arial" panose="020B0604020202020204" pitchFamily="34" charset="0"/>
                <a:cs typeface="Arial" panose="020B0604020202020204" pitchFamily="34" charset="0"/>
              </a:rPr>
              <a:t>Il n e s’ouvre qu’aux grands jours,</a:t>
            </a:r>
          </a:p>
          <a:p>
            <a:r>
              <a:rPr lang="fr-FR" sz="2400" b="1" dirty="0" smtClean="0">
                <a:solidFill>
                  <a:srgbClr val="002060"/>
                </a:solidFill>
                <a:latin typeface="Arial" panose="020B0604020202020204" pitchFamily="34" charset="0"/>
                <a:cs typeface="Arial" panose="020B0604020202020204" pitchFamily="34" charset="0"/>
              </a:rPr>
              <a:t>Emprisonne la couronne</a:t>
            </a:r>
          </a:p>
          <a:p>
            <a:r>
              <a:rPr lang="fr-FR" sz="2400" b="1" dirty="0" smtClean="0">
                <a:solidFill>
                  <a:srgbClr val="002060"/>
                </a:solidFill>
                <a:latin typeface="Arial" panose="020B0604020202020204" pitchFamily="34" charset="0"/>
                <a:cs typeface="Arial" panose="020B0604020202020204" pitchFamily="34" charset="0"/>
              </a:rPr>
              <a:t>Et bourdonne dans la tour.</a:t>
            </a:r>
          </a:p>
          <a:p>
            <a:r>
              <a:rPr lang="fr-FR" sz="2400" b="1" dirty="0" smtClean="0">
                <a:solidFill>
                  <a:srgbClr val="002060"/>
                </a:solidFill>
                <a:latin typeface="Arial" panose="020B0604020202020204" pitchFamily="34" charset="0"/>
                <a:cs typeface="Arial" panose="020B0604020202020204" pitchFamily="34" charset="0"/>
              </a:rPr>
              <a:t>La cohue, flot de faire, </a:t>
            </a:r>
          </a:p>
          <a:p>
            <a:r>
              <a:rPr lang="fr-FR" sz="2400" b="1" dirty="0" smtClean="0">
                <a:solidFill>
                  <a:srgbClr val="002060"/>
                </a:solidFill>
                <a:latin typeface="Arial" panose="020B0604020202020204" pitchFamily="34" charset="0"/>
                <a:cs typeface="Arial" panose="020B0604020202020204" pitchFamily="34" charset="0"/>
              </a:rPr>
              <a:t>Frappe, hue, remplit l’air</a:t>
            </a:r>
          </a:p>
          <a:p>
            <a:r>
              <a:rPr lang="fr-FR" sz="2400" b="1" dirty="0" smtClean="0">
                <a:solidFill>
                  <a:srgbClr val="002060"/>
                </a:solidFill>
                <a:latin typeface="Arial" panose="020B0604020202020204" pitchFamily="34" charset="0"/>
                <a:cs typeface="Arial" panose="020B0604020202020204" pitchFamily="34" charset="0"/>
              </a:rPr>
              <a:t>Et profonde, tourne, gronde,</a:t>
            </a:r>
          </a:p>
          <a:p>
            <a:r>
              <a:rPr lang="fr-FR" sz="2400" b="1" dirty="0" smtClean="0">
                <a:solidFill>
                  <a:srgbClr val="002060"/>
                </a:solidFill>
                <a:latin typeface="Arial" panose="020B0604020202020204" pitchFamily="34" charset="0"/>
                <a:cs typeface="Arial" panose="020B0604020202020204" pitchFamily="34" charset="0"/>
              </a:rPr>
              <a:t>Comme une onde sur la mer</a:t>
            </a:r>
            <a:endParaRPr lang="ru-RU"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362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5821" y="535451"/>
            <a:ext cx="8938438" cy="584775"/>
          </a:xfrm>
          <a:prstGeom prst="rect">
            <a:avLst/>
          </a:prstGeom>
          <a:solidFill>
            <a:schemeClr val="bg1"/>
          </a:solidFill>
          <a:ln>
            <a:solidFill>
              <a:srgbClr val="002060"/>
            </a:solidFill>
          </a:ln>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Assossiez les phrases de sens équivalent </a:t>
            </a:r>
            <a:endParaRPr lang="ru-RU" sz="3200" b="1" dirty="0">
              <a:solidFill>
                <a:srgbClr val="002060"/>
              </a:solidFill>
              <a:latin typeface="Arial" panose="020B0604020202020204" pitchFamily="34"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84322151"/>
              </p:ext>
            </p:extLst>
          </p:nvPr>
        </p:nvGraphicFramePr>
        <p:xfrm>
          <a:off x="362852" y="1419618"/>
          <a:ext cx="11560922" cy="2791630"/>
        </p:xfrm>
        <a:graphic>
          <a:graphicData uri="http://schemas.openxmlformats.org/drawingml/2006/table">
            <a:tbl>
              <a:tblPr firstRow="1" bandRow="1">
                <a:tableStyleId>{68D230F3-CF80-4859-8CE7-A43EE81993B5}</a:tableStyleId>
              </a:tblPr>
              <a:tblGrid>
                <a:gridCol w="5780461">
                  <a:extLst>
                    <a:ext uri="{9D8B030D-6E8A-4147-A177-3AD203B41FA5}">
                      <a16:colId xmlns:a16="http://schemas.microsoft.com/office/drawing/2014/main" val="1958099236"/>
                    </a:ext>
                  </a:extLst>
                </a:gridCol>
                <a:gridCol w="5780461">
                  <a:extLst>
                    <a:ext uri="{9D8B030D-6E8A-4147-A177-3AD203B41FA5}">
                      <a16:colId xmlns:a16="http://schemas.microsoft.com/office/drawing/2014/main" val="734091459"/>
                    </a:ext>
                  </a:extLst>
                </a:gridCol>
              </a:tblGrid>
              <a:tr h="558326">
                <a:tc>
                  <a:txBody>
                    <a:bodyPr/>
                    <a:lstStyle/>
                    <a:p>
                      <a:r>
                        <a:rPr lang="fr-FR" sz="2800" b="1" dirty="0" smtClean="0">
                          <a:latin typeface="Arial "/>
                        </a:rPr>
                        <a:t>Etre généreux/se</a:t>
                      </a:r>
                      <a:endParaRPr lang="ru-RU" sz="2800" b="1" dirty="0">
                        <a:latin typeface="Arial "/>
                      </a:endParaRPr>
                    </a:p>
                  </a:txBody>
                  <a:tcPr/>
                </a:tc>
                <a:tc>
                  <a:txBody>
                    <a:bodyPr/>
                    <a:lstStyle/>
                    <a:p>
                      <a:r>
                        <a:rPr lang="fr-FR" sz="2800" b="1" dirty="0" smtClean="0">
                          <a:latin typeface="Arial "/>
                        </a:rPr>
                        <a:t>Ne pas communiquer</a:t>
                      </a:r>
                      <a:r>
                        <a:rPr lang="fr-FR" sz="2800" b="1" baseline="0" dirty="0" smtClean="0">
                          <a:latin typeface="Arial "/>
                        </a:rPr>
                        <a:t> facilement</a:t>
                      </a:r>
                      <a:endParaRPr lang="ru-RU" sz="2800" b="1" dirty="0">
                        <a:latin typeface="Arial "/>
                      </a:endParaRPr>
                    </a:p>
                  </a:txBody>
                  <a:tcPr/>
                </a:tc>
                <a:extLst>
                  <a:ext uri="{0D108BD9-81ED-4DB2-BD59-A6C34878D82A}">
                    <a16:rowId xmlns:a16="http://schemas.microsoft.com/office/drawing/2014/main" val="152422197"/>
                  </a:ext>
                </a:extLst>
              </a:tr>
              <a:tr h="558326">
                <a:tc>
                  <a:txBody>
                    <a:bodyPr/>
                    <a:lstStyle/>
                    <a:p>
                      <a:r>
                        <a:rPr lang="fr-FR" sz="2800" b="1" dirty="0" smtClean="0">
                          <a:latin typeface="Arial "/>
                        </a:rPr>
                        <a:t>Etre indépendant/e</a:t>
                      </a:r>
                      <a:endParaRPr lang="ru-RU" sz="2800" b="1" dirty="0">
                        <a:latin typeface="Arial "/>
                      </a:endParaRPr>
                    </a:p>
                  </a:txBody>
                  <a:tcPr/>
                </a:tc>
                <a:tc>
                  <a:txBody>
                    <a:bodyPr/>
                    <a:lstStyle/>
                    <a:p>
                      <a:r>
                        <a:rPr lang="fr-FR" sz="2800" b="1" dirty="0" smtClean="0">
                          <a:latin typeface="Arial "/>
                        </a:rPr>
                        <a:t>Détester</a:t>
                      </a:r>
                      <a:r>
                        <a:rPr lang="fr-FR" sz="2800" b="1" baseline="0" dirty="0" smtClean="0">
                          <a:latin typeface="Arial "/>
                        </a:rPr>
                        <a:t> la monotonie</a:t>
                      </a:r>
                      <a:endParaRPr lang="ru-RU" sz="2800" b="1" dirty="0">
                        <a:latin typeface="Arial "/>
                      </a:endParaRPr>
                    </a:p>
                  </a:txBody>
                  <a:tcPr/>
                </a:tc>
                <a:extLst>
                  <a:ext uri="{0D108BD9-81ED-4DB2-BD59-A6C34878D82A}">
                    <a16:rowId xmlns:a16="http://schemas.microsoft.com/office/drawing/2014/main" val="2172851918"/>
                  </a:ext>
                </a:extLst>
              </a:tr>
              <a:tr h="558326">
                <a:tc>
                  <a:txBody>
                    <a:bodyPr/>
                    <a:lstStyle/>
                    <a:p>
                      <a:r>
                        <a:rPr lang="fr-FR" sz="2800" b="1" dirty="0" smtClean="0">
                          <a:latin typeface="Arial "/>
                        </a:rPr>
                        <a:t>Avoir horreur</a:t>
                      </a:r>
                    </a:p>
                  </a:txBody>
                  <a:tcPr/>
                </a:tc>
                <a:tc>
                  <a:txBody>
                    <a:bodyPr/>
                    <a:lstStyle/>
                    <a:p>
                      <a:r>
                        <a:rPr lang="fr-FR" sz="2800" b="1" dirty="0" smtClean="0">
                          <a:latin typeface="Arial "/>
                        </a:rPr>
                        <a:t>Adorer lire</a:t>
                      </a:r>
                      <a:endParaRPr lang="ru-RU" sz="2800" b="1" dirty="0">
                        <a:latin typeface="Arial "/>
                      </a:endParaRPr>
                    </a:p>
                  </a:txBody>
                  <a:tcPr/>
                </a:tc>
                <a:extLst>
                  <a:ext uri="{0D108BD9-81ED-4DB2-BD59-A6C34878D82A}">
                    <a16:rowId xmlns:a16="http://schemas.microsoft.com/office/drawing/2014/main" val="240921390"/>
                  </a:ext>
                </a:extLst>
              </a:tr>
              <a:tr h="558326">
                <a:tc>
                  <a:txBody>
                    <a:bodyPr/>
                    <a:lstStyle/>
                    <a:p>
                      <a:r>
                        <a:rPr lang="fr-FR" sz="2800" b="1" dirty="0" smtClean="0">
                          <a:latin typeface="Arial "/>
                        </a:rPr>
                        <a:t>Etre passionné/e</a:t>
                      </a:r>
                      <a:endParaRPr lang="ru-RU" sz="2800" b="1" dirty="0">
                        <a:latin typeface="Arial "/>
                      </a:endParaRPr>
                    </a:p>
                  </a:txBody>
                  <a:tcPr/>
                </a:tc>
                <a:tc>
                  <a:txBody>
                    <a:bodyPr/>
                    <a:lstStyle/>
                    <a:p>
                      <a:r>
                        <a:rPr lang="fr-FR" sz="2800" b="1" dirty="0" smtClean="0">
                          <a:latin typeface="Arial "/>
                        </a:rPr>
                        <a:t>Aimer être libre</a:t>
                      </a:r>
                      <a:endParaRPr lang="ru-RU" sz="2800" b="1" dirty="0">
                        <a:latin typeface="Arial "/>
                      </a:endParaRPr>
                    </a:p>
                  </a:txBody>
                  <a:tcPr/>
                </a:tc>
                <a:extLst>
                  <a:ext uri="{0D108BD9-81ED-4DB2-BD59-A6C34878D82A}">
                    <a16:rowId xmlns:a16="http://schemas.microsoft.com/office/drawing/2014/main" val="3174306882"/>
                  </a:ext>
                </a:extLst>
              </a:tr>
              <a:tr h="558326">
                <a:tc>
                  <a:txBody>
                    <a:bodyPr/>
                    <a:lstStyle/>
                    <a:p>
                      <a:r>
                        <a:rPr lang="fr-FR" sz="2800" b="1" dirty="0" smtClean="0">
                          <a:latin typeface="Arial "/>
                        </a:rPr>
                        <a:t>Etre timide</a:t>
                      </a:r>
                      <a:endParaRPr lang="ru-RU" sz="2800" b="1" dirty="0">
                        <a:latin typeface="Arial "/>
                      </a:endParaRPr>
                    </a:p>
                  </a:txBody>
                  <a:tcPr/>
                </a:tc>
                <a:tc>
                  <a:txBody>
                    <a:bodyPr/>
                    <a:lstStyle/>
                    <a:p>
                      <a:r>
                        <a:rPr lang="fr-FR" sz="2800" b="1" dirty="0" smtClean="0">
                          <a:latin typeface="Arial "/>
                        </a:rPr>
                        <a:t>Donner beaucoup aux autres</a:t>
                      </a:r>
                      <a:endParaRPr lang="ru-RU" sz="2800" b="1" dirty="0">
                        <a:latin typeface="Arial "/>
                      </a:endParaRPr>
                    </a:p>
                  </a:txBody>
                  <a:tcPr/>
                </a:tc>
                <a:extLst>
                  <a:ext uri="{0D108BD9-81ED-4DB2-BD59-A6C34878D82A}">
                    <a16:rowId xmlns:a16="http://schemas.microsoft.com/office/drawing/2014/main" val="3349020249"/>
                  </a:ext>
                </a:extLst>
              </a:tr>
            </a:tbl>
          </a:graphicData>
        </a:graphic>
      </p:graphicFrame>
      <p:cxnSp>
        <p:nvCxnSpPr>
          <p:cNvPr id="7" name="Прямая со стрелкой 6"/>
          <p:cNvCxnSpPr/>
          <p:nvPr/>
        </p:nvCxnSpPr>
        <p:spPr>
          <a:xfrm>
            <a:off x="3694176" y="1645920"/>
            <a:ext cx="2489454" cy="22174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3694176" y="2043375"/>
            <a:ext cx="2340864" cy="12277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694176" y="2263140"/>
            <a:ext cx="2306574" cy="4544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3694176" y="2800350"/>
            <a:ext cx="2409444" cy="5103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3694176" y="1659930"/>
            <a:ext cx="2340864" cy="23110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458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0243" y="348342"/>
            <a:ext cx="4425043" cy="584775"/>
          </a:xfrm>
          <a:prstGeom prst="rect">
            <a:avLst/>
          </a:prstGeom>
          <a:solidFill>
            <a:schemeClr val="bg1"/>
          </a:solidFill>
          <a:ln>
            <a:solidFill>
              <a:srgbClr val="002060"/>
            </a:solidFill>
          </a:ln>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Il est beaun non! </a:t>
            </a:r>
            <a:endParaRPr lang="ru-RU" sz="3200" b="1" dirty="0">
              <a:solidFill>
                <a:srgbClr val="002060"/>
              </a:solidFill>
              <a:latin typeface="Arial" panose="020B0604020202020204" pitchFamily="34" charset="0"/>
              <a:cs typeface="Arial" panose="020B0604020202020204" pitchFamily="34" charset="0"/>
            </a:endParaRPr>
          </a:p>
        </p:txBody>
      </p:sp>
      <p:sp>
        <p:nvSpPr>
          <p:cNvPr id="3" name="Прямоугольная выноска 2"/>
          <p:cNvSpPr/>
          <p:nvPr/>
        </p:nvSpPr>
        <p:spPr>
          <a:xfrm>
            <a:off x="292608" y="1207008"/>
            <a:ext cx="5486400" cy="3035808"/>
          </a:xfrm>
          <a:prstGeom prst="wedgeRectCallout">
            <a:avLst>
              <a:gd name="adj1" fmla="val 67805"/>
              <a:gd name="adj2" fmla="val 71143"/>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TextBox 4"/>
          <p:cNvSpPr txBox="1"/>
          <p:nvPr/>
        </p:nvSpPr>
        <p:spPr>
          <a:xfrm>
            <a:off x="292608" y="1207008"/>
            <a:ext cx="5486400" cy="3046988"/>
          </a:xfrm>
          <a:prstGeom prst="rect">
            <a:avLst/>
          </a:prstGeom>
          <a:noFill/>
        </p:spPr>
        <p:txBody>
          <a:bodyPr wrap="square" rtlCol="0">
            <a:spAutoFit/>
          </a:bodyPr>
          <a:lstStyle/>
          <a:p>
            <a:pPr algn="ctr"/>
            <a:r>
              <a:rPr lang="fr-FR" sz="3200" b="1" dirty="0" smtClean="0">
                <a:latin typeface="Arial "/>
              </a:rPr>
              <a:t>Marc a 13 ans. Il est grand et brun. Marc a les yeux marrons, le nez droit, le visage ovale, les sourcils épais. Il est un bon sportif. Il est musclé. </a:t>
            </a:r>
            <a:endParaRPr lang="ru-RU" sz="3200" b="1" dirty="0">
              <a:latin typeface="Arial "/>
            </a:endParaRPr>
          </a:p>
        </p:txBody>
      </p:sp>
      <p:pic>
        <p:nvPicPr>
          <p:cNvPr id="6" name="Рисунок 5"/>
          <p:cNvPicPr>
            <a:picLocks noChangeAspect="1"/>
          </p:cNvPicPr>
          <p:nvPr/>
        </p:nvPicPr>
        <p:blipFill rotWithShape="1">
          <a:blip r:embed="rId2"/>
          <a:srcRect l="71459" t="35125" r="15329" b="34875"/>
          <a:stretch/>
        </p:blipFill>
        <p:spPr>
          <a:xfrm>
            <a:off x="9031214" y="2956562"/>
            <a:ext cx="2812415" cy="3590317"/>
          </a:xfrm>
          <a:prstGeom prst="rect">
            <a:avLst/>
          </a:prstGeom>
        </p:spPr>
      </p:pic>
      <p:pic>
        <p:nvPicPr>
          <p:cNvPr id="7" name="Picture 2" descr="Ensemble D'yeux De Dessin Animé. Collection D'yeux Différents De Vecteur.  Peepers Verts, Bleus, Marrons Et Violets Isolés Sur Blanc. Clip Art Libres  De Droits , Vecteurs Et Illustration. Image 75159157."/>
          <p:cNvPicPr>
            <a:picLocks noChangeAspect="1" noChangeArrowheads="1"/>
          </p:cNvPicPr>
          <p:nvPr/>
        </p:nvPicPr>
        <p:blipFill rotWithShape="1">
          <a:blip r:embed="rId3">
            <a:extLst>
              <a:ext uri="{28A0092B-C50C-407E-A947-70E740481C1C}">
                <a14:useLocalDpi xmlns:a14="http://schemas.microsoft.com/office/drawing/2010/main" val="0"/>
              </a:ext>
            </a:extLst>
          </a:blip>
          <a:srcRect l="10738" t="52695" r="53815" b="31471"/>
          <a:stretch/>
        </p:blipFill>
        <p:spPr bwMode="auto">
          <a:xfrm>
            <a:off x="6120384" y="1265838"/>
            <a:ext cx="2424902" cy="8891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 forme de votre nez en dit beaucoup sur votre personnalité… Voici ce  qu'il faut savoir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46" t="1179" r="17037" b="-1"/>
          <a:stretch/>
        </p:blipFill>
        <p:spPr bwMode="auto">
          <a:xfrm>
            <a:off x="8903608" y="1265838"/>
            <a:ext cx="871665" cy="11498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Quelles lunettes me conviennent ? | Stilstilstand.fr – stilstilstand.fr"/>
          <p:cNvPicPr>
            <a:picLocks noChangeAspect="1" noChangeArrowheads="1"/>
          </p:cNvPicPr>
          <p:nvPr/>
        </p:nvPicPr>
        <p:blipFill rotWithShape="1">
          <a:blip r:embed="rId5">
            <a:extLst>
              <a:ext uri="{28A0092B-C50C-407E-A947-70E740481C1C}">
                <a14:useLocalDpi xmlns:a14="http://schemas.microsoft.com/office/drawing/2010/main" val="0"/>
              </a:ext>
            </a:extLst>
          </a:blip>
          <a:srcRect l="51380" t="7116" b="34623"/>
          <a:stretch/>
        </p:blipFill>
        <p:spPr bwMode="auto">
          <a:xfrm>
            <a:off x="10246277" y="1018256"/>
            <a:ext cx="1597353" cy="19140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u fond, pourquoi avons-nous des sourcils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50" t="7715" r="11936" b="19297"/>
          <a:stretch/>
        </p:blipFill>
        <p:spPr bwMode="auto">
          <a:xfrm>
            <a:off x="6269133" y="2687150"/>
            <a:ext cx="2276153" cy="155566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llustrations et Cliparts de Homme muscle. 42 524 dessins et illustrations  vecteurs EPS de Homme muscle disponibles pour la recherche parmi des  milliers de designers graphistes de clips art libre de droits."/>
          <p:cNvPicPr>
            <a:picLocks noChangeAspect="1" noChangeArrowheads="1"/>
          </p:cNvPicPr>
          <p:nvPr/>
        </p:nvPicPr>
        <p:blipFill rotWithShape="1">
          <a:blip r:embed="rId7">
            <a:extLst>
              <a:ext uri="{28A0092B-C50C-407E-A947-70E740481C1C}">
                <a14:useLocalDpi xmlns:a14="http://schemas.microsoft.com/office/drawing/2010/main" val="0"/>
              </a:ext>
            </a:extLst>
          </a:blip>
          <a:srcRect b="49042"/>
          <a:stretch/>
        </p:blipFill>
        <p:spPr bwMode="auto">
          <a:xfrm>
            <a:off x="4189639" y="4774997"/>
            <a:ext cx="4286250" cy="203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48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0243" y="348342"/>
            <a:ext cx="4425043" cy="584775"/>
          </a:xfrm>
          <a:prstGeom prst="rect">
            <a:avLst/>
          </a:prstGeom>
          <a:solidFill>
            <a:schemeClr val="bg1"/>
          </a:solidFill>
          <a:ln>
            <a:solidFill>
              <a:srgbClr val="002060"/>
            </a:solidFill>
          </a:ln>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Il est beau, non!</a:t>
            </a:r>
            <a:endParaRPr lang="ru-RU" sz="3200" b="1" dirty="0">
              <a:solidFill>
                <a:srgbClr val="002060"/>
              </a:solidFill>
              <a:latin typeface="Arial" panose="020B0604020202020204" pitchFamily="34" charset="0"/>
              <a:cs typeface="Arial" panose="020B0604020202020204" pitchFamily="34" charset="0"/>
            </a:endParaRPr>
          </a:p>
        </p:txBody>
      </p:sp>
      <p:sp>
        <p:nvSpPr>
          <p:cNvPr id="3" name="Прямоугольная выноска 2"/>
          <p:cNvSpPr/>
          <p:nvPr/>
        </p:nvSpPr>
        <p:spPr>
          <a:xfrm>
            <a:off x="292608" y="1207008"/>
            <a:ext cx="5486400" cy="3035808"/>
          </a:xfrm>
          <a:prstGeom prst="wedgeRectCallout">
            <a:avLst>
              <a:gd name="adj1" fmla="val 67805"/>
              <a:gd name="adj2" fmla="val 71143"/>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TextBox 4"/>
          <p:cNvSpPr txBox="1"/>
          <p:nvPr/>
        </p:nvSpPr>
        <p:spPr>
          <a:xfrm>
            <a:off x="292608" y="1207008"/>
            <a:ext cx="5486400" cy="3046988"/>
          </a:xfrm>
          <a:prstGeom prst="rect">
            <a:avLst/>
          </a:prstGeom>
          <a:noFill/>
        </p:spPr>
        <p:txBody>
          <a:bodyPr wrap="square" rtlCol="0">
            <a:spAutoFit/>
          </a:bodyPr>
          <a:lstStyle/>
          <a:p>
            <a:pPr algn="ctr"/>
            <a:r>
              <a:rPr lang="fr-FR" sz="3200" b="1" dirty="0" smtClean="0">
                <a:latin typeface="Arial "/>
              </a:rPr>
              <a:t>Valérie a 12 ans. Elles est grande et brune, aux cheveux longs? Elle est gaie. Elle préfère le dessin et les maths. Elle est un peu bavarde.</a:t>
            </a:r>
            <a:endParaRPr lang="ru-RU" sz="3200" b="1" dirty="0">
              <a:latin typeface="Arial "/>
            </a:endParaRPr>
          </a:p>
        </p:txBody>
      </p:sp>
      <p:pic>
        <p:nvPicPr>
          <p:cNvPr id="8" name="Рисунок 7"/>
          <p:cNvPicPr>
            <a:picLocks noChangeAspect="1"/>
          </p:cNvPicPr>
          <p:nvPr/>
        </p:nvPicPr>
        <p:blipFill rotWithShape="1">
          <a:blip r:embed="rId2"/>
          <a:srcRect l="10738" t="59498" r="76327" b="10375"/>
          <a:stretch/>
        </p:blipFill>
        <p:spPr>
          <a:xfrm flipH="1">
            <a:off x="9422295" y="3633431"/>
            <a:ext cx="2462539" cy="3224569"/>
          </a:xfrm>
          <a:prstGeom prst="rect">
            <a:avLst/>
          </a:prstGeom>
        </p:spPr>
      </p:pic>
      <p:pic>
        <p:nvPicPr>
          <p:cNvPr id="4098" name="Picture 2" descr="Une fille brune aux cheveux bouclés - Telecharger Vectoriel Gratuit,  Clipart Graphique, Vecteur Dessins et Pictogramme Grat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111" y="1207008"/>
            <a:ext cx="1883779" cy="20789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ersonnes - Мои сохраненные материалы - #personnes #материалы #Мои  #сохраненные | Long hair styles, How to draw hair, Long hair girl"/>
          <p:cNvPicPr>
            <a:picLocks noChangeAspect="1" noChangeArrowheads="1"/>
          </p:cNvPicPr>
          <p:nvPr/>
        </p:nvPicPr>
        <p:blipFill rotWithShape="1">
          <a:blip r:embed="rId4">
            <a:extLst>
              <a:ext uri="{28A0092B-C50C-407E-A947-70E740481C1C}">
                <a14:useLocalDpi xmlns:a14="http://schemas.microsoft.com/office/drawing/2010/main" val="0"/>
              </a:ext>
            </a:extLst>
          </a:blip>
          <a:srcRect t="14085" b="34476"/>
          <a:stretch/>
        </p:blipFill>
        <p:spPr bwMode="auto">
          <a:xfrm>
            <a:off x="8492890" y="1470991"/>
            <a:ext cx="3503526" cy="18149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ecteur Gratuite | Fond De Maths De Dessin Animé"/>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684" y="3344428"/>
            <a:ext cx="2579935" cy="171858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dessiner - Images Gratuites à Imprimer"/>
          <p:cNvPicPr>
            <a:picLocks noChangeAspect="1" noChangeArrowheads="1"/>
          </p:cNvPicPr>
          <p:nvPr/>
        </p:nvPicPr>
        <p:blipFill rotWithShape="1">
          <a:blip r:embed="rId6">
            <a:extLst>
              <a:ext uri="{28A0092B-C50C-407E-A947-70E740481C1C}">
                <a14:useLocalDpi xmlns:a14="http://schemas.microsoft.com/office/drawing/2010/main" val="0"/>
              </a:ext>
            </a:extLst>
          </a:blip>
          <a:srcRect l="11434" t="20752" r="10488"/>
          <a:stretch/>
        </p:blipFill>
        <p:spPr bwMode="auto">
          <a:xfrm>
            <a:off x="6492770" y="4979897"/>
            <a:ext cx="2663687" cy="187810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Je bavarde trop en classe - Astrapi"/>
          <p:cNvPicPr>
            <a:picLocks noChangeAspect="1" noChangeArrowheads="1"/>
          </p:cNvPicPr>
          <p:nvPr/>
        </p:nvPicPr>
        <p:blipFill rotWithShape="1">
          <a:blip r:embed="rId7">
            <a:extLst>
              <a:ext uri="{28A0092B-C50C-407E-A947-70E740481C1C}">
                <a14:useLocalDpi xmlns:a14="http://schemas.microsoft.com/office/drawing/2010/main" val="0"/>
              </a:ext>
            </a:extLst>
          </a:blip>
          <a:srcRect l="30403" r="27858"/>
          <a:stretch/>
        </p:blipFill>
        <p:spPr bwMode="auto">
          <a:xfrm>
            <a:off x="2092952" y="4460236"/>
            <a:ext cx="1792141" cy="239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32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0243" y="348342"/>
            <a:ext cx="4425043" cy="584775"/>
          </a:xfrm>
          <a:prstGeom prst="rect">
            <a:avLst/>
          </a:prstGeom>
          <a:solidFill>
            <a:schemeClr val="bg1"/>
          </a:solidFill>
          <a:ln>
            <a:solidFill>
              <a:srgbClr val="002060"/>
            </a:solidFill>
          </a:ln>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Il est beau, non!</a:t>
            </a:r>
            <a:endParaRPr lang="ru-RU" sz="3200" b="1" dirty="0">
              <a:solidFill>
                <a:srgbClr val="002060"/>
              </a:solidFill>
              <a:latin typeface="Arial" panose="020B0604020202020204" pitchFamily="34" charset="0"/>
              <a:cs typeface="Arial" panose="020B0604020202020204" pitchFamily="34" charset="0"/>
            </a:endParaRPr>
          </a:p>
        </p:txBody>
      </p:sp>
      <p:sp>
        <p:nvSpPr>
          <p:cNvPr id="3" name="Прямоугольная выноска 2"/>
          <p:cNvSpPr/>
          <p:nvPr/>
        </p:nvSpPr>
        <p:spPr>
          <a:xfrm>
            <a:off x="292608" y="1207008"/>
            <a:ext cx="5628154" cy="3350678"/>
          </a:xfrm>
          <a:prstGeom prst="wedgeRectCallout">
            <a:avLst>
              <a:gd name="adj1" fmla="val 67805"/>
              <a:gd name="adj2" fmla="val 71143"/>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TextBox 4"/>
          <p:cNvSpPr txBox="1"/>
          <p:nvPr/>
        </p:nvSpPr>
        <p:spPr>
          <a:xfrm>
            <a:off x="248511" y="1018256"/>
            <a:ext cx="5486400" cy="3539430"/>
          </a:xfrm>
          <a:prstGeom prst="rect">
            <a:avLst/>
          </a:prstGeom>
          <a:noFill/>
        </p:spPr>
        <p:txBody>
          <a:bodyPr wrap="square" rtlCol="0">
            <a:spAutoFit/>
          </a:bodyPr>
          <a:lstStyle/>
          <a:p>
            <a:r>
              <a:rPr lang="fr-FR" sz="3200" b="1" dirty="0" smtClean="0">
                <a:latin typeface="Arial "/>
              </a:rPr>
              <a:t>Claude est aussi grand que Marc. Il a les cheveux bruns. Ses yeux sont en amende. Il porte des lunettes. Claude est moins sportif que Marc. Il est assez bavard.</a:t>
            </a:r>
            <a:endParaRPr lang="ru-RU" sz="3200" b="1" dirty="0">
              <a:latin typeface="Arial "/>
            </a:endParaRPr>
          </a:p>
        </p:txBody>
      </p:sp>
      <p:pic>
        <p:nvPicPr>
          <p:cNvPr id="2" name="Рисунок 1"/>
          <p:cNvPicPr>
            <a:picLocks noChangeAspect="1"/>
          </p:cNvPicPr>
          <p:nvPr/>
        </p:nvPicPr>
        <p:blipFill rotWithShape="1">
          <a:blip r:embed="rId2"/>
          <a:srcRect l="68232" t="65081" r="22601" b="14267"/>
          <a:stretch/>
        </p:blipFill>
        <p:spPr>
          <a:xfrm flipH="1">
            <a:off x="9303022" y="3635072"/>
            <a:ext cx="2729950" cy="3222928"/>
          </a:xfrm>
          <a:prstGeom prst="rect">
            <a:avLst/>
          </a:prstGeom>
        </p:spPr>
      </p:pic>
      <p:pic>
        <p:nvPicPr>
          <p:cNvPr id="3074" name="Picture 2" descr="Le trait d'eye-liner en fonction de la forme de vos yeux"/>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45" r="4074" b="32919"/>
          <a:stretch/>
        </p:blipFill>
        <p:spPr bwMode="auto">
          <a:xfrm>
            <a:off x="9579958" y="1369053"/>
            <a:ext cx="2454118" cy="8175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 COMPARAISON | L'éducation française, Vocabulaire français, French  expressions"/>
          <p:cNvPicPr>
            <a:picLocks noChangeAspect="1" noChangeArrowheads="1"/>
          </p:cNvPicPr>
          <p:nvPr/>
        </p:nvPicPr>
        <p:blipFill rotWithShape="1">
          <a:blip r:embed="rId4">
            <a:extLst>
              <a:ext uri="{28A0092B-C50C-407E-A947-70E740481C1C}">
                <a14:useLocalDpi xmlns:a14="http://schemas.microsoft.com/office/drawing/2010/main" val="0"/>
              </a:ext>
            </a:extLst>
          </a:blip>
          <a:srcRect l="-691" t="15858" r="66079" b="54700"/>
          <a:stretch/>
        </p:blipFill>
        <p:spPr bwMode="auto">
          <a:xfrm>
            <a:off x="5880511" y="1207008"/>
            <a:ext cx="3422511" cy="22413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 Vogue Monture Des Lunettes Cadre Rétro Lentille Clair Femme Homme  Lecture 1#: Amazon.fr: Vêtements et accessoi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511" y="3820489"/>
            <a:ext cx="3223729" cy="126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31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0243" y="348342"/>
            <a:ext cx="4425043" cy="584775"/>
          </a:xfrm>
          <a:prstGeom prst="rect">
            <a:avLst/>
          </a:prstGeom>
          <a:solidFill>
            <a:schemeClr val="bg1"/>
          </a:solidFill>
          <a:ln>
            <a:solidFill>
              <a:srgbClr val="002060"/>
            </a:solidFill>
          </a:ln>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Il est beu, non!</a:t>
            </a:r>
            <a:endParaRPr lang="ru-RU" sz="3200" b="1" dirty="0">
              <a:solidFill>
                <a:srgbClr val="002060"/>
              </a:solidFill>
              <a:latin typeface="Arial" panose="020B0604020202020204" pitchFamily="34" charset="0"/>
              <a:cs typeface="Arial" panose="020B0604020202020204" pitchFamily="34" charset="0"/>
            </a:endParaRPr>
          </a:p>
        </p:txBody>
      </p:sp>
      <p:sp>
        <p:nvSpPr>
          <p:cNvPr id="3" name="Прямоугольная выноска 2"/>
          <p:cNvSpPr/>
          <p:nvPr/>
        </p:nvSpPr>
        <p:spPr>
          <a:xfrm>
            <a:off x="292608" y="1207008"/>
            <a:ext cx="6545514" cy="3539430"/>
          </a:xfrm>
          <a:prstGeom prst="wedgeRectCallout">
            <a:avLst>
              <a:gd name="adj1" fmla="val 67805"/>
              <a:gd name="adj2" fmla="val 71143"/>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TextBox 4"/>
          <p:cNvSpPr txBox="1"/>
          <p:nvPr/>
        </p:nvSpPr>
        <p:spPr>
          <a:xfrm>
            <a:off x="292608" y="1207008"/>
            <a:ext cx="6545514" cy="3539430"/>
          </a:xfrm>
          <a:prstGeom prst="rect">
            <a:avLst/>
          </a:prstGeom>
          <a:noFill/>
        </p:spPr>
        <p:txBody>
          <a:bodyPr wrap="square" rtlCol="0">
            <a:spAutoFit/>
          </a:bodyPr>
          <a:lstStyle/>
          <a:p>
            <a:pPr algn="ctr"/>
            <a:r>
              <a:rPr lang="fr-FR" sz="3200" b="1" dirty="0" smtClean="0">
                <a:latin typeface="Arial "/>
              </a:rPr>
              <a:t>Christine est sympatique. Elle a 11 ans. Cette une fille aux cheveux chatîns. Elle a les yeux bleus, la bouche bien dessinée, les joues pâles. Elle est un peu timide. Christine est plus sportive que Valérie.</a:t>
            </a:r>
            <a:endParaRPr lang="ru-RU" sz="3200" b="1" dirty="0">
              <a:latin typeface="Arial "/>
            </a:endParaRPr>
          </a:p>
        </p:txBody>
      </p:sp>
      <p:pic>
        <p:nvPicPr>
          <p:cNvPr id="2" name="Рисунок 1"/>
          <p:cNvPicPr>
            <a:picLocks noChangeAspect="1"/>
          </p:cNvPicPr>
          <p:nvPr/>
        </p:nvPicPr>
        <p:blipFill rotWithShape="1">
          <a:blip r:embed="rId2"/>
          <a:srcRect l="25148" t="62364" r="65380" b="16440"/>
          <a:stretch/>
        </p:blipFill>
        <p:spPr>
          <a:xfrm>
            <a:off x="9382541" y="3478743"/>
            <a:ext cx="2464904" cy="3101007"/>
          </a:xfrm>
          <a:prstGeom prst="rect">
            <a:avLst/>
          </a:prstGeom>
        </p:spPr>
      </p:pic>
      <p:pic>
        <p:nvPicPr>
          <p:cNvPr id="2050" name="Picture 2" descr="Les anges ont les yeux bleus | By Miss and Mrs Hin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2972" y="1901956"/>
            <a:ext cx="2514473" cy="10747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rendre à dessiner des cheveux - Dessindi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99" t="21158" r="25169"/>
          <a:stretch/>
        </p:blipFill>
        <p:spPr bwMode="auto">
          <a:xfrm>
            <a:off x="7036525" y="1207008"/>
            <a:ext cx="1948449" cy="25206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s 300+ meilleures images de Bouche en 2020 | visage, dessin des lèvres,  levre dessin"/>
          <p:cNvPicPr>
            <a:picLocks noChangeAspect="1" noChangeArrowheads="1"/>
          </p:cNvPicPr>
          <p:nvPr/>
        </p:nvPicPr>
        <p:blipFill rotWithShape="1">
          <a:blip r:embed="rId5">
            <a:extLst>
              <a:ext uri="{28A0092B-C50C-407E-A947-70E740481C1C}">
                <a14:useLocalDpi xmlns:a14="http://schemas.microsoft.com/office/drawing/2010/main" val="0"/>
              </a:ext>
            </a:extLst>
          </a:blip>
          <a:srcRect t="23027" b="10230"/>
          <a:stretch/>
        </p:blipFill>
        <p:spPr bwMode="auto">
          <a:xfrm>
            <a:off x="7400207" y="3478743"/>
            <a:ext cx="1420249" cy="16829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ne jolie fille aux cheveux bleus et les yeux vert en épingle lavande joues  pâles smiling vector dessin en couleur ou de l'illustration Image  Vectorielle Stock - Alam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099" t="42194" r="29432" b="19923"/>
          <a:stretch/>
        </p:blipFill>
        <p:spPr bwMode="auto">
          <a:xfrm>
            <a:off x="4969186" y="5304453"/>
            <a:ext cx="2067339" cy="150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672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hablon">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Shablon</Template>
  <TotalTime>1074</TotalTime>
  <Words>507</Words>
  <Application>Microsoft Office PowerPoint</Application>
  <PresentationFormat>Широкоэкранный</PresentationFormat>
  <Paragraphs>134</Paragraphs>
  <Slides>21</Slides>
  <Notes>0</Notes>
  <HiddenSlides>0</HiddenSlides>
  <MMClips>1</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21</vt:i4>
      </vt:variant>
    </vt:vector>
  </HeadingPairs>
  <TitlesOfParts>
    <vt:vector size="30" baseType="lpstr">
      <vt:lpstr>Arial</vt:lpstr>
      <vt:lpstr>Arial </vt:lpstr>
      <vt:lpstr>Calibri</vt:lpstr>
      <vt:lpstr>Calibri Light</vt:lpstr>
      <vt:lpstr>Century Gothic</vt:lpstr>
      <vt:lpstr>Georgia</vt:lpstr>
      <vt:lpstr>Segoe UI</vt:lpstr>
      <vt:lpstr>Wingdings</vt:lpstr>
      <vt:lpstr>Shablon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Документы</dc:creator>
  <cp:lastModifiedBy>Пользователь</cp:lastModifiedBy>
  <cp:revision>78</cp:revision>
  <dcterms:created xsi:type="dcterms:W3CDTF">2020-09-27T12:11:07Z</dcterms:created>
  <dcterms:modified xsi:type="dcterms:W3CDTF">2020-10-29T06:01:38Z</dcterms:modified>
</cp:coreProperties>
</file>