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85" r:id="rId4"/>
    <p:sldId id="264" r:id="rId5"/>
    <p:sldId id="291" r:id="rId6"/>
    <p:sldId id="288" r:id="rId7"/>
    <p:sldId id="289" r:id="rId8"/>
    <p:sldId id="290" r:id="rId9"/>
    <p:sldId id="292" r:id="rId10"/>
    <p:sldId id="293" r:id="rId11"/>
    <p:sldId id="287" r:id="rId12"/>
    <p:sldId id="277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3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57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7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43309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29156" y="2421222"/>
            <a:ext cx="9675607" cy="282545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60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poser une question?</a:t>
            </a:r>
          </a:p>
          <a:p>
            <a:pPr marL="38918">
              <a:spcBef>
                <a:spcPts val="233"/>
              </a:spcBef>
            </a:pP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S’entraîner.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4000" y="2421221"/>
            <a:ext cx="445156" cy="270496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9172" y="145675"/>
            <a:ext cx="140536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9173" y="163244"/>
            <a:ext cx="1405367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27554" y="449537"/>
            <a:ext cx="1276313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7-sinf</a:t>
            </a:r>
            <a:endParaRPr lang="ru-RU" sz="3200" b="1" spc="21" dirty="0" smtClean="0">
              <a:solidFill>
                <a:srgbClr val="FEFEFE"/>
              </a:solidFill>
              <a:latin typeface="Arial"/>
              <a:cs typeface="Arial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830473" y="235427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</a:t>
            </a:r>
            <a:r>
              <a:rPr lang="en-US" sz="6000" kern="0" spc="-519" dirty="0" err="1" smtClean="0">
                <a:solidFill>
                  <a:sysClr val="window" lastClr="FFFFFF"/>
                </a:solidFill>
              </a:rPr>
              <a:t>Fransuz</a:t>
            </a:r>
            <a:r>
              <a:rPr lang="en-US" sz="6000" kern="0" spc="-519" dirty="0" smtClean="0">
                <a:solidFill>
                  <a:sysClr val="window" lastClr="FFFFFF"/>
                </a:solidFill>
              </a:rPr>
              <a:t> </a:t>
            </a:r>
            <a:r>
              <a:rPr lang="en-US" sz="6000" kern="0" spc="-519" dirty="0" err="1" smtClean="0">
                <a:solidFill>
                  <a:sysClr val="window" lastClr="FFFFFF"/>
                </a:solidFill>
              </a:rPr>
              <a:t>tili</a:t>
            </a:r>
            <a:endParaRPr lang="en-US" sz="6000" kern="0" spc="11" dirty="0">
              <a:solidFill>
                <a:sysClr val="window" lastClr="FFFFFF"/>
              </a:solidFill>
            </a:endParaRPr>
          </a:p>
        </p:txBody>
      </p:sp>
      <p:pic>
        <p:nvPicPr>
          <p:cNvPr id="1028" name="Picture 4" descr="S'ENTRAÎNER - La conjugaison du verbe S'Entraîner à tous les tem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" t="4966" r="11743" b="31730"/>
          <a:stretch/>
        </p:blipFill>
        <p:spPr bwMode="auto">
          <a:xfrm>
            <a:off x="6888919" y="3484764"/>
            <a:ext cx="4465621" cy="3282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016" y="49524"/>
            <a:ext cx="1734984" cy="25540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24397" y="584451"/>
            <a:ext cx="81326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Où est la place des auxiliaires dans les phrases négatives?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005621"/>
              </p:ext>
            </p:extLst>
          </p:nvPr>
        </p:nvGraphicFramePr>
        <p:xfrm>
          <a:off x="207816" y="1900239"/>
          <a:ext cx="10861966" cy="4666815"/>
        </p:xfrm>
        <a:graphic>
          <a:graphicData uri="http://schemas.openxmlformats.org/drawingml/2006/table">
            <a:tbl>
              <a:tblPr/>
              <a:tblGrid>
                <a:gridCol w="5430983">
                  <a:extLst>
                    <a:ext uri="{9D8B030D-6E8A-4147-A177-3AD203B41FA5}">
                      <a16:colId xmlns:a16="http://schemas.microsoft.com/office/drawing/2014/main" val="3992253719"/>
                    </a:ext>
                  </a:extLst>
                </a:gridCol>
                <a:gridCol w="5430983">
                  <a:extLst>
                    <a:ext uri="{9D8B030D-6E8A-4147-A177-3AD203B41FA5}">
                      <a16:colId xmlns:a16="http://schemas.microsoft.com/office/drawing/2014/main" val="2360662698"/>
                    </a:ext>
                  </a:extLst>
                </a:gridCol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NE...PAS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000" b="1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Nous </a:t>
                      </a:r>
                      <a:r>
                        <a:rPr lang="fr-FR" sz="30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</a:t>
                      </a:r>
                      <a:r>
                        <a:rPr lang="fr-FR" sz="30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avons</a:t>
                      </a:r>
                      <a:r>
                        <a:rPr lang="fr-FR" sz="30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 fait de </a:t>
                      </a:r>
                      <a:r>
                        <a:rPr lang="fr-FR" sz="3000" b="1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sport.</a:t>
                      </a:r>
                      <a:endParaRPr lang="fr-FR" sz="3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872098"/>
                  </a:ext>
                </a:extLst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NE...JAMAIS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000" b="1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 </a:t>
                      </a:r>
                      <a:r>
                        <a:rPr lang="fr-FR" sz="30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</a:t>
                      </a:r>
                      <a:r>
                        <a:rPr lang="fr-FR" sz="30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r>
                        <a:rPr lang="fr-FR" sz="30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jamais allé au </a:t>
                      </a:r>
                      <a:r>
                        <a:rPr lang="fr-FR" sz="3000" b="1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cinéma.</a:t>
                      </a:r>
                      <a:endParaRPr lang="fr-FR" sz="3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130691"/>
                  </a:ext>
                </a:extLst>
              </a:tr>
              <a:tr h="103321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NE...PAS ENCORE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000" b="1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n'</a:t>
                      </a:r>
                      <a:r>
                        <a:rPr lang="fr-FR" sz="30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fr-FR" sz="3000" b="1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 encore fini mes exercices.</a:t>
                      </a:r>
                      <a:endParaRPr lang="fr-FR" sz="3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627656"/>
                  </a:ext>
                </a:extLst>
              </a:tr>
              <a:tr h="103321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NE...PLUS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000" b="1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Nous n'</a:t>
                      </a:r>
                      <a:r>
                        <a:rPr lang="fr-FR" sz="30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avons</a:t>
                      </a:r>
                      <a:r>
                        <a:rPr lang="fr-FR" sz="3000" b="1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plus </a:t>
                      </a:r>
                      <a:r>
                        <a:rPr lang="fr-FR" sz="30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écrit</a:t>
                      </a:r>
                      <a:r>
                        <a:rPr lang="fr-FR" sz="3000" b="1" i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lettres</a:t>
                      </a:r>
                      <a:r>
                        <a:rPr lang="fr-FR" sz="30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3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803795"/>
                  </a:ext>
                </a:extLst>
              </a:tr>
              <a:tr h="538087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NE...RIEN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b="1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lang="en-US" sz="3000" b="1" i="1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</a:t>
                      </a:r>
                      <a:r>
                        <a:rPr lang="en-US" sz="3000" b="1" i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US" sz="30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1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rien</a:t>
                      </a:r>
                      <a:r>
                        <a:rPr lang="en-US" sz="3000" b="1" i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i="1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trouvé</a:t>
                      </a:r>
                      <a:r>
                        <a:rPr lang="en-US" sz="3000" b="1" i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915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4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708565" y="682505"/>
            <a:ext cx="658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faire: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496" t="39110" r="27639" b="29640"/>
          <a:stretch/>
        </p:blipFill>
        <p:spPr>
          <a:xfrm>
            <a:off x="47761" y="1390392"/>
            <a:ext cx="12000497" cy="40787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33604" y="2996483"/>
            <a:ext cx="4662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 ce film?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3604" y="3471549"/>
            <a:ext cx="57842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avez 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 sa lettre?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03962" y="3946615"/>
            <a:ext cx="41684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trouvé ...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3604" y="4440634"/>
            <a:ext cx="5675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 Lola ce matin.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3604" y="4934653"/>
            <a:ext cx="641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accepté ma proposition.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4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13993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83976" y="1625954"/>
            <a:ext cx="9608170" cy="21073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Apprendre par coeur les mots interrogatifs en français.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Faire l’activité </a:t>
            </a:r>
            <a:r>
              <a:rPr lang="fr-FR" sz="45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à la page 12</a:t>
            </a: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FEMMES ACTIVES ET FOYER - Union Nationale : Les devoirs à la maison... sans  s'énerver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85" y="2679606"/>
            <a:ext cx="32575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708321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 descr="Презентация на тему: &quot;Aujourdhui le sujet de notre leçon est «Une journée  idéale». «Мій день»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4"/>
          <a:stretch/>
        </p:blipFill>
        <p:spPr bwMode="auto">
          <a:xfrm>
            <a:off x="785941" y="124691"/>
            <a:ext cx="10477804" cy="66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90857" y="310352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" name="TextBox 3"/>
          <p:cNvSpPr txBox="1"/>
          <p:nvPr/>
        </p:nvSpPr>
        <p:spPr>
          <a:xfrm>
            <a:off x="1877169" y="601660"/>
            <a:ext cx="499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9432" y="601660"/>
            <a:ext cx="3813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avec vous...</a:t>
            </a:r>
          </a:p>
        </p:txBody>
      </p:sp>
      <p:sp>
        <p:nvSpPr>
          <p:cNvPr id="9" name="Google Shape;956;p38"/>
          <p:cNvSpPr/>
          <p:nvPr/>
        </p:nvSpPr>
        <p:spPr>
          <a:xfrm rot="17495056">
            <a:off x="2154947" y="383443"/>
            <a:ext cx="653353" cy="758250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57314" y="1513551"/>
            <a:ext cx="3835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200" b="1" dirty="0" smtClean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Vérifier votre devoir</a:t>
            </a:r>
            <a:endParaRPr lang="ru-RU" sz="2000" dirty="0">
              <a:solidFill>
                <a:srgbClr val="EB45B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5299" y="5078955"/>
            <a:ext cx="7447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des activités de grammaire d’apès le manuel de français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6036" y="1556016"/>
            <a:ext cx="4668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Apprendre comment poser une question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La vérité sur les notes à l'école : pourquoi elles sont biaisées | Parents  du 21ème siè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02" y="2716551"/>
            <a:ext cx="3080166" cy="204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d Man Sitting Beside Many Interrogation Marks. 3d Render. Stock Photo,  Picture And Royalty Free Image. Image 66268348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r="7356" b="5240"/>
          <a:stretch/>
        </p:blipFill>
        <p:spPr bwMode="auto">
          <a:xfrm>
            <a:off x="6285699" y="2716551"/>
            <a:ext cx="2807972" cy="204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708565" y="623785"/>
            <a:ext cx="658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Vérifions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devoirs!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591" y="1212856"/>
            <a:ext cx="116717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1 à la page </a:t>
            </a: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Lisez le texte et posez toutes les questions </a:t>
            </a: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possibles.</a:t>
            </a:r>
            <a:endParaRPr lang="ru-RU" sz="2800" dirty="0">
              <a:solidFill>
                <a:srgbClr val="0070C0"/>
              </a:solidFill>
            </a:endParaRPr>
          </a:p>
          <a:p>
            <a:pPr algn="just"/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591" y="2077459"/>
            <a:ext cx="118868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 </a:t>
            </a:r>
            <a:r>
              <a:rPr lang="fr-FR" sz="2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Legrand est né en 1975 à Rouen. Il est très intelligent. Il a</a:t>
            </a:r>
          </a:p>
          <a:p>
            <a:r>
              <a:rPr lang="fr-FR" sz="2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ans et il travaille à la ferme.</a:t>
            </a:r>
          </a:p>
          <a:p>
            <a:r>
              <a:rPr lang="fr-FR" sz="2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année il va à Paris pour voir son ami Gérard. Il aime</a:t>
            </a:r>
          </a:p>
          <a:p>
            <a:r>
              <a:rPr lang="fr-FR" sz="2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écouter de la musique. Il a vingt ou trente disques chez lui.</a:t>
            </a:r>
          </a:p>
          <a:p>
            <a:r>
              <a:rPr lang="fr-FR" sz="2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Devant sa maison il y a un beau jardin avec des arbres fruitiers.</a:t>
            </a:r>
          </a:p>
          <a:p>
            <a:r>
              <a:rPr lang="fr-FR" sz="2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printemps, quand le soleil brille, devant sa fenêtre, sur des buissons,</a:t>
            </a:r>
          </a:p>
          <a:p>
            <a:r>
              <a:rPr lang="fr-FR" sz="2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apparaissent des roses qui ont une odeur délicieuse.</a:t>
            </a:r>
            <a:endParaRPr lang="ru-RU" sz="2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4301" y="2491890"/>
            <a:ext cx="2514264" cy="13852"/>
          </a:xfrm>
          <a:prstGeom prst="line">
            <a:avLst/>
          </a:prstGeom>
          <a:ln w="28575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907322" y="2478038"/>
            <a:ext cx="2618172" cy="13852"/>
          </a:xfrm>
          <a:prstGeom prst="line">
            <a:avLst/>
          </a:prstGeom>
          <a:ln w="28575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188036" y="2491890"/>
            <a:ext cx="1524001" cy="0"/>
          </a:xfrm>
          <a:prstGeom prst="line">
            <a:avLst/>
          </a:prstGeom>
          <a:ln w="28575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94301" y="2992582"/>
            <a:ext cx="1108026" cy="1"/>
          </a:xfrm>
          <a:prstGeom prst="line">
            <a:avLst/>
          </a:prstGeom>
          <a:ln w="28575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480956" y="2881745"/>
            <a:ext cx="1433944" cy="0"/>
          </a:xfrm>
          <a:prstGeom prst="line">
            <a:avLst/>
          </a:prstGeom>
          <a:ln w="28575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641273" y="3283527"/>
            <a:ext cx="2549236" cy="0"/>
          </a:xfrm>
          <a:prstGeom prst="line">
            <a:avLst/>
          </a:prstGeom>
          <a:ln w="28575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551709" y="3657601"/>
            <a:ext cx="2199916" cy="15720"/>
          </a:xfrm>
          <a:prstGeom prst="line">
            <a:avLst/>
          </a:prstGeom>
          <a:ln w="28575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485409" y="3673321"/>
            <a:ext cx="2216727" cy="0"/>
          </a:xfrm>
          <a:prstGeom prst="line">
            <a:avLst/>
          </a:prstGeom>
          <a:ln w="28575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480956" y="3269673"/>
            <a:ext cx="1004453" cy="0"/>
          </a:xfrm>
          <a:prstGeom prst="line">
            <a:avLst/>
          </a:prstGeom>
          <a:ln w="28575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453747" y="3283527"/>
            <a:ext cx="1004453" cy="0"/>
          </a:xfrm>
          <a:prstGeom prst="line">
            <a:avLst/>
          </a:prstGeom>
          <a:ln w="28575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7198915" y="4057025"/>
            <a:ext cx="2978727" cy="12052"/>
          </a:xfrm>
          <a:prstGeom prst="line">
            <a:avLst/>
          </a:prstGeom>
          <a:ln w="28575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978729" y="4856057"/>
            <a:ext cx="1004453" cy="0"/>
          </a:xfrm>
          <a:prstGeom prst="line">
            <a:avLst/>
          </a:prstGeom>
          <a:ln w="28575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94301" y="4432963"/>
            <a:ext cx="2099132" cy="18080"/>
          </a:xfrm>
          <a:prstGeom prst="line">
            <a:avLst/>
          </a:prstGeom>
          <a:ln w="28575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216408" y="4856057"/>
            <a:ext cx="3338777" cy="0"/>
          </a:xfrm>
          <a:prstGeom prst="line">
            <a:avLst/>
          </a:prstGeom>
          <a:ln w="28575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586430" y="4865666"/>
            <a:ext cx="3422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est né...?</a:t>
            </a:r>
          </a:p>
          <a:p>
            <a:pPr marL="342900" indent="-342900">
              <a:buAutoNum type="arabicPeriod"/>
            </a:pPr>
            <a:r>
              <a:rPr lang="fr-FR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et où ...?</a:t>
            </a:r>
          </a:p>
          <a:p>
            <a:pPr marL="342900" indent="-342900">
              <a:buAutoNum type="arabicPeriod"/>
            </a:pPr>
            <a:r>
              <a:rPr lang="fr-FR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...?</a:t>
            </a:r>
          </a:p>
          <a:p>
            <a:pPr marL="342900" indent="-342900">
              <a:buAutoNum type="arabicPeriod"/>
            </a:pPr>
            <a:r>
              <a:rPr lang="fr-FR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Où...?</a:t>
            </a:r>
          </a:p>
          <a:p>
            <a:pPr marL="342900" indent="-342900">
              <a:buAutoNum type="arabicPeriod"/>
            </a:pPr>
            <a:r>
              <a:rPr lang="fr-FR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Pourquoi...?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90793" y="4842574"/>
            <a:ext cx="4194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Comment s’appelle...?</a:t>
            </a:r>
          </a:p>
          <a:p>
            <a:r>
              <a:rPr lang="fr-FR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Qu’est ce que ...?</a:t>
            </a:r>
          </a:p>
          <a:p>
            <a:r>
              <a:rPr lang="fr-FR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Combien de...?</a:t>
            </a:r>
          </a:p>
          <a:p>
            <a:r>
              <a:rPr lang="fr-FR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Quels...?</a:t>
            </a:r>
            <a:endParaRPr lang="fr-FR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Quand...?</a:t>
            </a:r>
          </a:p>
        </p:txBody>
      </p:sp>
    </p:spTree>
    <p:extLst>
      <p:ext uri="{BB962C8B-B14F-4D97-AF65-F5344CB8AC3E}">
        <p14:creationId xmlns:p14="http://schemas.microsoft.com/office/powerpoint/2010/main" val="12651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957" y="346364"/>
            <a:ext cx="1819687" cy="2678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2072" y="54818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Poser 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questions </a:t>
            </a: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Formel 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inversion du sujet - verbe </a:t>
            </a:r>
            <a:endParaRPr lang="fr-F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: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est-ce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Familier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intonation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820" y="1448740"/>
            <a:ext cx="21515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70C0"/>
                </a:solidFill>
                <a:latin typeface="Arial" panose="020B0604020202020204" pitchFamily="34" charset="0"/>
              </a:rPr>
              <a:t>REGISTRE</a:t>
            </a:r>
            <a:endParaRPr lang="ru-RU" sz="3000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778058" y="1332117"/>
            <a:ext cx="540327" cy="2072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778058" y="1725739"/>
            <a:ext cx="6440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778058" y="1884219"/>
            <a:ext cx="540327" cy="285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8897" t="57292" r="13584" b="10511"/>
          <a:stretch/>
        </p:blipFill>
        <p:spPr>
          <a:xfrm>
            <a:off x="212247" y="3183610"/>
            <a:ext cx="11822798" cy="34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314" y="3976255"/>
            <a:ext cx="1734984" cy="25540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879" t="18890" r="15499" b="6864"/>
          <a:stretch/>
        </p:blipFill>
        <p:spPr>
          <a:xfrm>
            <a:off x="41565" y="713027"/>
            <a:ext cx="10336251" cy="613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957" y="346364"/>
            <a:ext cx="1819687" cy="2678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2072" y="54818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Interrogation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4271" y="4692256"/>
            <a:ext cx="2863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Où vas-tu?</a:t>
            </a:r>
            <a:endParaRPr lang="ru-RU" sz="4000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650100" y="1217190"/>
            <a:ext cx="489937" cy="897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157269" y="1256066"/>
            <a:ext cx="1058476" cy="17180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990725" y="2974161"/>
            <a:ext cx="6029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avec</a:t>
            </a:r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un mot interrogatif</a:t>
            </a:r>
            <a:endParaRPr lang="ru-RU" sz="4000" dirty="0">
              <a:solidFill>
                <a:srgbClr val="0070C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438399" y="2738097"/>
            <a:ext cx="1" cy="8525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754213" y="3658624"/>
            <a:ext cx="43423" cy="10336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38634" y="3756994"/>
            <a:ext cx="4203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Vas-tu à l’école?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91850" y="1959510"/>
            <a:ext cx="6056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</a:rPr>
              <a:t>s</a:t>
            </a:r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ans</a:t>
            </a:r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un mot interrogatif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5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957" y="346364"/>
            <a:ext cx="1819687" cy="2678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2072" y="54818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Interrogation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57795" y="1102982"/>
            <a:ext cx="20359" cy="655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178154" y="2299075"/>
            <a:ext cx="2" cy="690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954961" y="1745077"/>
            <a:ext cx="46330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Sans un mot interrogatif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1892" y="2990385"/>
            <a:ext cx="114834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Inversion:Verbe-pronom </a:t>
            </a:r>
            <a:r>
              <a:rPr lang="fr-FR" sz="3000" b="1" dirty="0">
                <a:solidFill>
                  <a:srgbClr val="0070C0"/>
                </a:solidFill>
                <a:latin typeface="Arial" panose="020B0604020202020204" pitchFamily="34" charset="0"/>
              </a:rPr>
              <a:t>sujet+complément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Vas-tu 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à l’école? 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56767" y="4913096"/>
            <a:ext cx="6206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Intonation:       Tu vas à l’école? 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6191881" y="3544383"/>
            <a:ext cx="0" cy="452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961578" y="5017072"/>
            <a:ext cx="433152" cy="31526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163199" y="4423307"/>
            <a:ext cx="0" cy="452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52400" y="4052487"/>
            <a:ext cx="12092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Est-ce-que-pronom sujet+complément: </a:t>
            </a: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Est-ce-que</a:t>
            </a: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tu vas à l’école? </a:t>
            </a:r>
          </a:p>
        </p:txBody>
      </p:sp>
    </p:spTree>
    <p:extLst>
      <p:ext uri="{BB962C8B-B14F-4D97-AF65-F5344CB8AC3E}">
        <p14:creationId xmlns:p14="http://schemas.microsoft.com/office/powerpoint/2010/main" val="22599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957" y="346364"/>
            <a:ext cx="1819687" cy="2678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2072" y="54818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Interrogation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57795" y="1102982"/>
            <a:ext cx="20359" cy="655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178154" y="2299075"/>
            <a:ext cx="2" cy="690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954961" y="1745077"/>
            <a:ext cx="46170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Avec un mot interrogatif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1232" y="2990038"/>
            <a:ext cx="120949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Mot interrogatif + verbe-pronom sujet + complément: 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Où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vas-tu? 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1232" y="5481978"/>
            <a:ext cx="9587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Sujet + verbe + mot interrogatif:       Tu vas </a:t>
            </a: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où</a:t>
            </a: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? 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6191881" y="3544383"/>
            <a:ext cx="0" cy="452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191881" y="4911469"/>
            <a:ext cx="0" cy="452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83587" y="3894685"/>
            <a:ext cx="12092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rgbClr val="0070C0"/>
                </a:solidFill>
                <a:latin typeface="Arial" panose="020B0604020202020204" pitchFamily="34" charset="0"/>
              </a:rPr>
              <a:t>Mot interrogatif 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+ est-ce-que + pronom sujet + compl.: </a:t>
            </a:r>
          </a:p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Où 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est-ce-que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tu vas? </a:t>
            </a:r>
          </a:p>
        </p:txBody>
      </p:sp>
    </p:spTree>
    <p:extLst>
      <p:ext uri="{BB962C8B-B14F-4D97-AF65-F5344CB8AC3E}">
        <p14:creationId xmlns:p14="http://schemas.microsoft.com/office/powerpoint/2010/main" val="6000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016" y="4096106"/>
            <a:ext cx="1734984" cy="2554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398" t="39397" r="24019" b="15814"/>
          <a:stretch/>
        </p:blipFill>
        <p:spPr>
          <a:xfrm>
            <a:off x="154068" y="1857771"/>
            <a:ext cx="10302948" cy="47924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22072" y="74215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Quelle est la place des auxiliaires?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417</Words>
  <Application>Microsoft Office PowerPoint</Application>
  <PresentationFormat>Широкоэкранный</PresentationFormat>
  <Paragraphs>74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XTB</dc:creator>
  <cp:lastModifiedBy>Пользователь</cp:lastModifiedBy>
  <cp:revision>179</cp:revision>
  <dcterms:created xsi:type="dcterms:W3CDTF">2020-04-14T20:23:07Z</dcterms:created>
  <dcterms:modified xsi:type="dcterms:W3CDTF">2020-09-25T05:15:55Z</dcterms:modified>
</cp:coreProperties>
</file>