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72" r:id="rId3"/>
    <p:sldId id="285" r:id="rId4"/>
    <p:sldId id="264" r:id="rId5"/>
    <p:sldId id="291" r:id="rId6"/>
    <p:sldId id="288" r:id="rId7"/>
    <p:sldId id="289" r:id="rId8"/>
    <p:sldId id="290" r:id="rId9"/>
    <p:sldId id="292" r:id="rId10"/>
    <p:sldId id="293" r:id="rId11"/>
    <p:sldId id="287" r:id="rId12"/>
    <p:sldId id="277" r:id="rId13"/>
    <p:sldId id="27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38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733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0576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073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43309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29156" y="2421222"/>
            <a:ext cx="9675607" cy="282545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en-US" sz="60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60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Comment poser une question?</a:t>
            </a:r>
          </a:p>
          <a:p>
            <a:pPr marL="38918">
              <a:spcBef>
                <a:spcPts val="233"/>
              </a:spcBef>
            </a:pPr>
            <a:r>
              <a:rPr lang="fr-FR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S’entraîner.</a:t>
            </a:r>
            <a:endParaRPr 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4000" y="2421221"/>
            <a:ext cx="445156" cy="270496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9172" y="145675"/>
            <a:ext cx="1405368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9173" y="163244"/>
            <a:ext cx="1405367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27554" y="449537"/>
            <a:ext cx="1276313" cy="526322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200" b="1" spc="21" dirty="0" smtClean="0">
                <a:solidFill>
                  <a:srgbClr val="FEFEFE"/>
                </a:solidFill>
                <a:latin typeface="Arial"/>
                <a:cs typeface="Arial"/>
              </a:rPr>
              <a:t>7-sinf</a:t>
            </a:r>
            <a:endParaRPr lang="ru-RU" sz="3200" b="1" spc="21" dirty="0" smtClean="0">
              <a:solidFill>
                <a:srgbClr val="FEFEFE"/>
              </a:solidFill>
              <a:latin typeface="Arial"/>
              <a:cs typeface="Arial"/>
            </a:endParaRP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2830473" y="235427"/>
            <a:ext cx="6170227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6000" kern="0" spc="-519" dirty="0" smtClean="0">
                <a:solidFill>
                  <a:sysClr val="window" lastClr="FFFFFF"/>
                </a:solidFill>
              </a:rPr>
              <a:t>        </a:t>
            </a:r>
            <a:r>
              <a:rPr lang="en-US" sz="6000" kern="0" spc="-519" dirty="0" err="1" smtClean="0">
                <a:solidFill>
                  <a:sysClr val="window" lastClr="FFFFFF"/>
                </a:solidFill>
              </a:rPr>
              <a:t>Fransuz</a:t>
            </a:r>
            <a:r>
              <a:rPr lang="en-US" sz="6000" kern="0" spc="-519" dirty="0" smtClean="0">
                <a:solidFill>
                  <a:sysClr val="window" lastClr="FFFFFF"/>
                </a:solidFill>
              </a:rPr>
              <a:t> </a:t>
            </a:r>
            <a:r>
              <a:rPr lang="en-US" sz="6000" kern="0" spc="-519" dirty="0" err="1" smtClean="0">
                <a:solidFill>
                  <a:sysClr val="window" lastClr="FFFFFF"/>
                </a:solidFill>
              </a:rPr>
              <a:t>tili</a:t>
            </a:r>
            <a:endParaRPr lang="en-US" sz="6000" kern="0" spc="11" dirty="0">
              <a:solidFill>
                <a:sysClr val="window" lastClr="FFFFFF"/>
              </a:solidFill>
            </a:endParaRPr>
          </a:p>
        </p:txBody>
      </p:sp>
      <p:pic>
        <p:nvPicPr>
          <p:cNvPr id="1028" name="Picture 4" descr="S'ENTRAÎNER - La conjugaison du verbe S'Entraîner à tous les temp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1" t="4966" r="11743" b="31730"/>
          <a:stretch/>
        </p:blipFill>
        <p:spPr bwMode="auto">
          <a:xfrm>
            <a:off x="6888919" y="3484764"/>
            <a:ext cx="4465621" cy="328283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50427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49524"/>
            <a:ext cx="9712037" cy="2968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85630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7016" y="49524"/>
            <a:ext cx="1734984" cy="255407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324397" y="584451"/>
            <a:ext cx="813261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Où est la place des auxiliaires dans les phrases négatives?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4005621"/>
              </p:ext>
            </p:extLst>
          </p:nvPr>
        </p:nvGraphicFramePr>
        <p:xfrm>
          <a:off x="207816" y="1900239"/>
          <a:ext cx="10861966" cy="4666815"/>
        </p:xfrm>
        <a:graphic>
          <a:graphicData uri="http://schemas.openxmlformats.org/drawingml/2006/table">
            <a:tbl>
              <a:tblPr/>
              <a:tblGrid>
                <a:gridCol w="5430983">
                  <a:extLst>
                    <a:ext uri="{9D8B030D-6E8A-4147-A177-3AD203B41FA5}">
                      <a16:colId xmlns:a16="http://schemas.microsoft.com/office/drawing/2014/main" val="3992253719"/>
                    </a:ext>
                  </a:extLst>
                </a:gridCol>
                <a:gridCol w="5430983">
                  <a:extLst>
                    <a:ext uri="{9D8B030D-6E8A-4147-A177-3AD203B41FA5}">
                      <a16:colId xmlns:a16="http://schemas.microsoft.com/office/drawing/2014/main" val="2360662698"/>
                    </a:ext>
                  </a:extLst>
                </a:gridCol>
              </a:tblGrid>
              <a:tr h="1031145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NE...PAS</a:t>
                      </a:r>
                      <a:endParaRPr lang="en-US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3000" b="1" i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Nous </a:t>
                      </a:r>
                      <a:r>
                        <a:rPr lang="fr-FR" sz="3000" b="1" i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n’</a:t>
                      </a:r>
                      <a:r>
                        <a:rPr lang="fr-FR" sz="3000" b="1" i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avons</a:t>
                      </a:r>
                      <a:r>
                        <a:rPr lang="fr-FR" sz="3000" b="1" i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pas fait de </a:t>
                      </a:r>
                      <a:r>
                        <a:rPr lang="fr-FR" sz="3000" b="1" i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sport.</a:t>
                      </a:r>
                      <a:endParaRPr lang="fr-FR" sz="3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1872098"/>
                  </a:ext>
                </a:extLst>
              </a:tr>
              <a:tr h="1031145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NE...JAMAIS</a:t>
                      </a:r>
                      <a:endParaRPr lang="en-US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3000" b="1" i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 </a:t>
                      </a:r>
                      <a:r>
                        <a:rPr lang="fr-FR" sz="3000" b="1" i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n’</a:t>
                      </a:r>
                      <a:r>
                        <a:rPr lang="fr-FR" sz="3000" b="1" i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</a:t>
                      </a:r>
                      <a:r>
                        <a:rPr lang="fr-FR" sz="3000" b="1" i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jamais allé au </a:t>
                      </a:r>
                      <a:r>
                        <a:rPr lang="fr-FR" sz="3000" b="1" i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cinéma.</a:t>
                      </a:r>
                      <a:endParaRPr lang="fr-FR" sz="3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7130691"/>
                  </a:ext>
                </a:extLst>
              </a:tr>
              <a:tr h="1033219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NE...PAS ENCORE</a:t>
                      </a:r>
                      <a:endParaRPr lang="en-US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3000" b="1" i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Je n'</a:t>
                      </a:r>
                      <a:r>
                        <a:rPr lang="fr-FR" sz="3000" b="1" i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</a:t>
                      </a:r>
                      <a:r>
                        <a:rPr lang="fr-FR" sz="3000" b="1" i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pas encore fini mes exercices.</a:t>
                      </a:r>
                      <a:endParaRPr lang="fr-FR" sz="3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2627656"/>
                  </a:ext>
                </a:extLst>
              </a:tr>
              <a:tr h="1033219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NE...PLUS</a:t>
                      </a:r>
                      <a:endParaRPr lang="en-US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3000" b="1" i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Nous n'</a:t>
                      </a:r>
                      <a:r>
                        <a:rPr lang="fr-FR" sz="3000" b="1" i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avons</a:t>
                      </a:r>
                      <a:r>
                        <a:rPr lang="fr-FR" sz="3000" b="1" i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plus </a:t>
                      </a:r>
                      <a:r>
                        <a:rPr lang="fr-FR" sz="3000" b="1" i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écrit</a:t>
                      </a:r>
                      <a:r>
                        <a:rPr lang="fr-FR" sz="3000" b="1" i="1" baseline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lettres</a:t>
                      </a:r>
                      <a:r>
                        <a:rPr lang="fr-FR" sz="3000" b="1" i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fr-FR" sz="3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3803795"/>
                  </a:ext>
                </a:extLst>
              </a:tr>
              <a:tr h="538087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NE...RIEN</a:t>
                      </a:r>
                      <a:endParaRPr lang="en-US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000" b="1" i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Je </a:t>
                      </a:r>
                      <a:r>
                        <a:rPr lang="en-US" sz="3000" b="1" i="1" dirty="0" err="1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n’</a:t>
                      </a:r>
                      <a:r>
                        <a:rPr lang="en-US" sz="3000" b="1" i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</a:t>
                      </a:r>
                      <a:r>
                        <a:rPr lang="en-US" sz="3000" b="1" i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="1" i="1" dirty="0" err="1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rien</a:t>
                      </a:r>
                      <a:r>
                        <a:rPr lang="en-US" sz="3000" b="1" i="1" baseline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="1" i="1" baseline="0" dirty="0" err="1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trouvé</a:t>
                      </a:r>
                      <a:r>
                        <a:rPr lang="en-US" sz="3000" b="1" i="1" baseline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3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69158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843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49524"/>
            <a:ext cx="9712037" cy="2968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85630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TextBox 2"/>
          <p:cNvSpPr txBox="1"/>
          <p:nvPr/>
        </p:nvSpPr>
        <p:spPr>
          <a:xfrm rot="10800000" flipV="1">
            <a:off x="2708565" y="682505"/>
            <a:ext cx="65878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Activités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faire: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0496" t="39110" r="27639" b="29640"/>
          <a:stretch/>
        </p:blipFill>
        <p:spPr>
          <a:xfrm>
            <a:off x="47761" y="1390392"/>
            <a:ext cx="12000497" cy="407873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633604" y="2996483"/>
            <a:ext cx="466205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 </a:t>
            </a:r>
            <a:r>
              <a:rPr lang="fr-FR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n’</a:t>
            </a:r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fr-FR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</a:t>
            </a:r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vu ce film?</a:t>
            </a:r>
            <a:endParaRPr lang="ru-RU" sz="3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33604" y="3471549"/>
            <a:ext cx="57842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Vous </a:t>
            </a:r>
            <a:r>
              <a:rPr lang="fr-FR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n’</a:t>
            </a:r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avez </a:t>
            </a:r>
            <a:r>
              <a:rPr lang="fr-FR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</a:t>
            </a:r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lu sa lettre?</a:t>
            </a:r>
            <a:endParaRPr lang="ru-RU" sz="3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503962" y="3946615"/>
            <a:ext cx="41684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</a:t>
            </a:r>
            <a:r>
              <a:rPr lang="fr-FR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n’</a:t>
            </a:r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fr-FR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</a:t>
            </a:r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trouvé ...</a:t>
            </a:r>
            <a:endParaRPr lang="ru-RU" sz="3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33604" y="4440634"/>
            <a:ext cx="56751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</a:t>
            </a:r>
            <a:r>
              <a:rPr lang="fr-FR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n’</a:t>
            </a:r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 </a:t>
            </a:r>
            <a:r>
              <a:rPr lang="fr-FR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</a:t>
            </a:r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vu Lola ce matin.</a:t>
            </a:r>
            <a:endParaRPr lang="ru-RU" sz="3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633604" y="4934653"/>
            <a:ext cx="64146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</a:t>
            </a:r>
            <a:r>
              <a:rPr lang="fr-FR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n’</a:t>
            </a:r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fr-FR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</a:t>
            </a:r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accepté ma proposition.</a:t>
            </a:r>
            <a:endParaRPr lang="ru-RU" sz="3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740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8" grpId="0"/>
      <p:bldP spid="19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5151" y="245312"/>
            <a:ext cx="11902073" cy="13993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85152" y="481559"/>
            <a:ext cx="11902072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Devoir: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83976" y="1625954"/>
            <a:ext cx="9608170" cy="210730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fr-FR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Apprendre par coeur les mots interrogatifs en français.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fr-FR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Faire l’activité </a:t>
            </a:r>
            <a:r>
              <a:rPr lang="fr-FR" sz="45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à la page 12</a:t>
            </a:r>
            <a:endParaRPr lang="ru-RU" sz="4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 descr="FEMMES ACTIVES ET FOYER - Union Nationale : Les devoirs à la maison... sans  s'énerver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8085" y="2679606"/>
            <a:ext cx="3257550" cy="398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05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85152" y="481559"/>
            <a:ext cx="11902072" cy="708321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122" name="Picture 2" descr="Презентация на тему: &quot;Aujourdhui le sujet de notre leçon est «Une journée  idéale». «Мій день»&quot;. Скачать бесплатно и без регистрации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04"/>
          <a:stretch/>
        </p:blipFill>
        <p:spPr bwMode="auto">
          <a:xfrm>
            <a:off x="785941" y="124691"/>
            <a:ext cx="10477804" cy="666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799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29048"/>
            <a:ext cx="9712037" cy="232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790857" y="310352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TextBox 3"/>
          <p:cNvSpPr txBox="1"/>
          <p:nvPr/>
        </p:nvSpPr>
        <p:spPr>
          <a:xfrm>
            <a:off x="1877169" y="601660"/>
            <a:ext cx="49998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Aujourd’hui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19432" y="601660"/>
            <a:ext cx="38132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avec vous...</a:t>
            </a:r>
          </a:p>
        </p:txBody>
      </p:sp>
      <p:sp>
        <p:nvSpPr>
          <p:cNvPr id="9" name="Google Shape;956;p38"/>
          <p:cNvSpPr/>
          <p:nvPr/>
        </p:nvSpPr>
        <p:spPr>
          <a:xfrm rot="17495056">
            <a:off x="2154947" y="383443"/>
            <a:ext cx="653353" cy="758250"/>
          </a:xfrm>
          <a:custGeom>
            <a:avLst/>
            <a:gdLst/>
            <a:ahLst/>
            <a:cxnLst/>
            <a:rect l="l" t="t" r="r" b="b"/>
            <a:pathLst>
              <a:path w="17958" h="17909" extrusionOk="0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457314" y="1513551"/>
            <a:ext cx="38359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b="1" dirty="0" smtClean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Vérifier votre devoir</a:t>
            </a:r>
            <a:endParaRPr lang="ru-RU" sz="2000" dirty="0">
              <a:solidFill>
                <a:srgbClr val="EB45B4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75299" y="5078955"/>
            <a:ext cx="74477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Faire des activités de grammaire d’apès le manuel de français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26036" y="1556016"/>
            <a:ext cx="46689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Apprendre comment poser une question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6" name="Picture 2" descr="La vérité sur les notes à l'école : pourquoi elles sont biaisées | Parents  du 21ème siècl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002" y="2716551"/>
            <a:ext cx="3080166" cy="2045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3d Man Sitting Beside Many Interrogation Marks. 3d Render. Stock Photo,  Picture And Royalty Free Image. Image 66268348.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4" r="7356" b="5240"/>
          <a:stretch/>
        </p:blipFill>
        <p:spPr bwMode="auto">
          <a:xfrm>
            <a:off x="6285699" y="2716551"/>
            <a:ext cx="2807972" cy="2045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1721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49524"/>
            <a:ext cx="9712037" cy="2968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85630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TextBox 2"/>
          <p:cNvSpPr txBox="1"/>
          <p:nvPr/>
        </p:nvSpPr>
        <p:spPr>
          <a:xfrm rot="10800000" flipV="1">
            <a:off x="2708565" y="623785"/>
            <a:ext cx="65878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Vérifions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devoirs!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6591" y="1212856"/>
            <a:ext cx="11671784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fr-FR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Faire </a:t>
            </a:r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l’activité 1 à la page </a:t>
            </a:r>
            <a:r>
              <a:rPr lang="fr-FR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Lisez le texte et posez toutes les questions </a:t>
            </a:r>
            <a:r>
              <a:rPr lang="fr-FR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possibles.</a:t>
            </a:r>
            <a:endParaRPr lang="ru-RU" sz="2800" dirty="0">
              <a:solidFill>
                <a:srgbClr val="0070C0"/>
              </a:solidFill>
            </a:endParaRPr>
          </a:p>
          <a:p>
            <a:pPr algn="just"/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6591" y="2077459"/>
            <a:ext cx="11886864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Michel </a:t>
            </a:r>
            <a:r>
              <a:rPr lang="fr-FR" sz="2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Legrand est né en 1975 à Rouen. Il est très intelligent. Il a</a:t>
            </a:r>
          </a:p>
          <a:p>
            <a:r>
              <a:rPr lang="fr-FR" sz="2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 ans et il travaille à la ferme.</a:t>
            </a:r>
          </a:p>
          <a:p>
            <a:r>
              <a:rPr lang="fr-FR" sz="2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Chaque année il va à Paris pour voir son ami Gérard. Il aime</a:t>
            </a:r>
          </a:p>
          <a:p>
            <a:r>
              <a:rPr lang="fr-FR" sz="2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écouter de la musique. Il a vingt ou trente disques chez lui.</a:t>
            </a:r>
          </a:p>
          <a:p>
            <a:r>
              <a:rPr lang="fr-FR" sz="2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Devant sa maison il y a un beau jardin avec des arbres fruitiers.</a:t>
            </a:r>
          </a:p>
          <a:p>
            <a:r>
              <a:rPr lang="fr-FR" sz="2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 printemps, quand le soleil brille, devant sa fenêtre, sur des buissons,</a:t>
            </a:r>
          </a:p>
          <a:p>
            <a:r>
              <a:rPr lang="fr-FR" sz="2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apparaissent des roses qui ont une odeur délicieuse.</a:t>
            </a:r>
            <a:endParaRPr lang="ru-RU" sz="26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94301" y="2491890"/>
            <a:ext cx="2514264" cy="13852"/>
          </a:xfrm>
          <a:prstGeom prst="line">
            <a:avLst/>
          </a:prstGeom>
          <a:ln w="28575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3907322" y="2478038"/>
            <a:ext cx="2618172" cy="13852"/>
          </a:xfrm>
          <a:prstGeom prst="line">
            <a:avLst/>
          </a:prstGeom>
          <a:ln w="28575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8188036" y="2491890"/>
            <a:ext cx="1524001" cy="0"/>
          </a:xfrm>
          <a:prstGeom prst="line">
            <a:avLst/>
          </a:prstGeom>
          <a:ln w="28575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194301" y="2992582"/>
            <a:ext cx="1108026" cy="1"/>
          </a:xfrm>
          <a:prstGeom prst="line">
            <a:avLst/>
          </a:prstGeom>
          <a:ln w="28575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3480956" y="2881745"/>
            <a:ext cx="1433944" cy="0"/>
          </a:xfrm>
          <a:prstGeom prst="line">
            <a:avLst/>
          </a:prstGeom>
          <a:ln w="28575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4641273" y="3283527"/>
            <a:ext cx="2549236" cy="0"/>
          </a:xfrm>
          <a:prstGeom prst="line">
            <a:avLst/>
          </a:prstGeom>
          <a:ln w="28575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1551709" y="3657601"/>
            <a:ext cx="2199916" cy="15720"/>
          </a:xfrm>
          <a:prstGeom prst="line">
            <a:avLst/>
          </a:prstGeom>
          <a:ln w="28575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4485409" y="3673321"/>
            <a:ext cx="2216727" cy="0"/>
          </a:xfrm>
          <a:prstGeom prst="line">
            <a:avLst/>
          </a:prstGeom>
          <a:ln w="28575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3480956" y="3269673"/>
            <a:ext cx="1004453" cy="0"/>
          </a:xfrm>
          <a:prstGeom prst="line">
            <a:avLst/>
          </a:prstGeom>
          <a:ln w="28575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7453747" y="3283527"/>
            <a:ext cx="1004453" cy="0"/>
          </a:xfrm>
          <a:prstGeom prst="line">
            <a:avLst/>
          </a:prstGeom>
          <a:ln w="28575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V="1">
            <a:off x="7198915" y="4057025"/>
            <a:ext cx="2978727" cy="12052"/>
          </a:xfrm>
          <a:prstGeom prst="line">
            <a:avLst/>
          </a:prstGeom>
          <a:ln w="28575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2978729" y="4856057"/>
            <a:ext cx="1004453" cy="0"/>
          </a:xfrm>
          <a:prstGeom prst="line">
            <a:avLst/>
          </a:prstGeom>
          <a:ln w="28575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194301" y="4432963"/>
            <a:ext cx="2099132" cy="18080"/>
          </a:xfrm>
          <a:prstGeom prst="line">
            <a:avLst/>
          </a:prstGeom>
          <a:ln w="28575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5216408" y="4856057"/>
            <a:ext cx="3338777" cy="0"/>
          </a:xfrm>
          <a:prstGeom prst="line">
            <a:avLst/>
          </a:prstGeom>
          <a:ln w="28575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1586430" y="4865666"/>
            <a:ext cx="34224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fr-FR" sz="24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 est né...?</a:t>
            </a:r>
          </a:p>
          <a:p>
            <a:pPr marL="342900" indent="-342900">
              <a:buAutoNum type="arabicPeriod"/>
            </a:pPr>
            <a:r>
              <a:rPr lang="fr-FR" sz="24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Quand et où ...?</a:t>
            </a:r>
          </a:p>
          <a:p>
            <a:pPr marL="342900" indent="-342900">
              <a:buAutoNum type="arabicPeriod"/>
            </a:pPr>
            <a:r>
              <a:rPr lang="fr-FR" sz="24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Comment ...?</a:t>
            </a:r>
          </a:p>
          <a:p>
            <a:pPr marL="342900" indent="-342900">
              <a:buAutoNum type="arabicPeriod"/>
            </a:pPr>
            <a:r>
              <a:rPr lang="fr-FR" sz="24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Où...?</a:t>
            </a:r>
          </a:p>
          <a:p>
            <a:pPr marL="342900" indent="-342900">
              <a:buAutoNum type="arabicPeriod"/>
            </a:pPr>
            <a:r>
              <a:rPr lang="fr-FR" sz="24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Pourquoi...?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590793" y="4842574"/>
            <a:ext cx="41949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Comment s’appelle...?</a:t>
            </a:r>
          </a:p>
          <a:p>
            <a:r>
              <a:rPr lang="fr-FR" sz="24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Qu’est ce que ...?</a:t>
            </a:r>
          </a:p>
          <a:p>
            <a:r>
              <a:rPr lang="fr-FR" sz="24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Combien de...?</a:t>
            </a:r>
          </a:p>
          <a:p>
            <a:r>
              <a:rPr lang="fr-FR" sz="24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Quels...?</a:t>
            </a:r>
            <a:endParaRPr lang="fr-FR" sz="24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4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 Quand...?</a:t>
            </a:r>
          </a:p>
        </p:txBody>
      </p:sp>
    </p:spTree>
    <p:extLst>
      <p:ext uri="{BB962C8B-B14F-4D97-AF65-F5344CB8AC3E}">
        <p14:creationId xmlns:p14="http://schemas.microsoft.com/office/powerpoint/2010/main" val="1265126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49524"/>
            <a:ext cx="9712037" cy="2968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85630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2957" y="346364"/>
            <a:ext cx="1819687" cy="267876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422072" y="548180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Poser </a:t>
            </a:r>
            <a:r>
              <a:rPr lang="fr-F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questions </a:t>
            </a:r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Formel </a:t>
            </a:r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fr-FR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inversion du sujet - verbe </a:t>
            </a:r>
            <a:endParaRPr lang="fr-FR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 :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est-ce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Familier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intonation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22820" y="1448740"/>
            <a:ext cx="215155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000" b="1" dirty="0">
                <a:solidFill>
                  <a:srgbClr val="0070C0"/>
                </a:solidFill>
                <a:latin typeface="Arial" panose="020B0604020202020204" pitchFamily="34" charset="0"/>
              </a:rPr>
              <a:t>REGISTRE</a:t>
            </a:r>
            <a:endParaRPr lang="ru-RU" sz="3000" dirty="0">
              <a:solidFill>
                <a:srgbClr val="0070C0"/>
              </a:solidFill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2778058" y="1332117"/>
            <a:ext cx="540327" cy="20728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2778058" y="1725739"/>
            <a:ext cx="644014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2778058" y="1884219"/>
            <a:ext cx="540327" cy="28592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3"/>
          <a:srcRect l="8897" t="57292" r="13584" b="10511"/>
          <a:stretch/>
        </p:blipFill>
        <p:spPr>
          <a:xfrm>
            <a:off x="212247" y="3183610"/>
            <a:ext cx="11822798" cy="3425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090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49524"/>
            <a:ext cx="9712037" cy="2968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85630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2314" y="3976255"/>
            <a:ext cx="1734984" cy="25540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0879" t="18890" r="15499" b="6864"/>
          <a:stretch/>
        </p:blipFill>
        <p:spPr>
          <a:xfrm>
            <a:off x="41565" y="713027"/>
            <a:ext cx="10336251" cy="613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232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49524"/>
            <a:ext cx="9712037" cy="2968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85630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2957" y="346364"/>
            <a:ext cx="1819687" cy="267876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422072" y="548180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Interrogation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54271" y="4692256"/>
            <a:ext cx="28632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Où vas-tu?</a:t>
            </a:r>
            <a:endParaRPr lang="ru-RU" sz="4000" dirty="0">
              <a:solidFill>
                <a:srgbClr val="0070C0"/>
              </a:solidFill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4650100" y="1217190"/>
            <a:ext cx="489937" cy="89792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7157269" y="1256066"/>
            <a:ext cx="1058476" cy="171809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5990725" y="2974161"/>
            <a:ext cx="60292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avec</a:t>
            </a:r>
            <a:r>
              <a:rPr lang="fr-FR" sz="4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un mot interrogatif</a:t>
            </a:r>
            <a:endParaRPr lang="ru-RU" sz="4000" dirty="0">
              <a:solidFill>
                <a:srgbClr val="0070C0"/>
              </a:solidFill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 flipH="1">
            <a:off x="2438399" y="2738097"/>
            <a:ext cx="1" cy="85258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8754213" y="3658624"/>
            <a:ext cx="43423" cy="103363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838634" y="3756994"/>
            <a:ext cx="42039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Vas-tu à l’école?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-91850" y="1959510"/>
            <a:ext cx="60564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>
                <a:solidFill>
                  <a:srgbClr val="002060"/>
                </a:solidFill>
                <a:latin typeface="Arial" panose="020B0604020202020204" pitchFamily="34" charset="0"/>
              </a:rPr>
              <a:t>s</a:t>
            </a:r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ans</a:t>
            </a:r>
            <a:r>
              <a:rPr lang="fr-FR" sz="4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un mot interrogatif</a:t>
            </a:r>
            <a:endParaRPr lang="ru-RU" sz="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558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  <p:bldP spid="24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49524"/>
            <a:ext cx="9712037" cy="2968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85630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2957" y="346364"/>
            <a:ext cx="1819687" cy="267876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422072" y="548180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Interrogation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6157795" y="1102982"/>
            <a:ext cx="20359" cy="65586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6178154" y="2299075"/>
            <a:ext cx="2" cy="69096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3954961" y="1745077"/>
            <a:ext cx="463300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Sans un mot interrogatif</a:t>
            </a:r>
            <a:endParaRPr lang="ru-RU" sz="3000" dirty="0">
              <a:solidFill>
                <a:srgbClr val="0070C0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81892" y="2990385"/>
            <a:ext cx="1148346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Inversion:Verbe-pronom </a:t>
            </a:r>
            <a:r>
              <a:rPr lang="fr-FR" sz="3000" b="1" dirty="0">
                <a:solidFill>
                  <a:srgbClr val="0070C0"/>
                </a:solidFill>
                <a:latin typeface="Arial" panose="020B0604020202020204" pitchFamily="34" charset="0"/>
              </a:rPr>
              <a:t>sujet+complément</a:t>
            </a:r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: </a:t>
            </a:r>
            <a:r>
              <a:rPr lang="fr-FR" sz="30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Vas-tu </a:t>
            </a:r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à l’école? </a:t>
            </a:r>
            <a:endParaRPr lang="ru-RU" sz="3000" dirty="0">
              <a:solidFill>
                <a:srgbClr val="0070C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856767" y="4913096"/>
            <a:ext cx="62061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Intonation:       Tu vas à l’école? </a:t>
            </a:r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6191881" y="3544383"/>
            <a:ext cx="0" cy="45255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V="1">
            <a:off x="5961578" y="5017072"/>
            <a:ext cx="433152" cy="315268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6163199" y="4423307"/>
            <a:ext cx="0" cy="45255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152400" y="4052487"/>
            <a:ext cx="120926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Est-ce-que-pronom sujet+complément: </a:t>
            </a: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Est-ce-que</a:t>
            </a:r>
            <a:r>
              <a:rPr lang="fr-FR" sz="2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tu vas à l’école? </a:t>
            </a:r>
          </a:p>
        </p:txBody>
      </p:sp>
    </p:spTree>
    <p:extLst>
      <p:ext uri="{BB962C8B-B14F-4D97-AF65-F5344CB8AC3E}">
        <p14:creationId xmlns:p14="http://schemas.microsoft.com/office/powerpoint/2010/main" val="2259975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49524"/>
            <a:ext cx="9712037" cy="2968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85630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2957" y="346364"/>
            <a:ext cx="1819687" cy="267876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422072" y="548180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Interrogation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6157795" y="1102982"/>
            <a:ext cx="20359" cy="65586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6178154" y="2299075"/>
            <a:ext cx="2" cy="69096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3954961" y="1745077"/>
            <a:ext cx="461709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Avec un mot interrogatif</a:t>
            </a:r>
            <a:endParaRPr lang="ru-RU" sz="3000" dirty="0">
              <a:solidFill>
                <a:srgbClr val="0070C0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81232" y="2990038"/>
            <a:ext cx="1209497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Mot interrogatif + verbe-pronom sujet + complément: </a:t>
            </a:r>
            <a:r>
              <a:rPr lang="fr-FR" sz="30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Où</a:t>
            </a:r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vas-tu? </a:t>
            </a:r>
            <a:endParaRPr lang="ru-RU" sz="3000" dirty="0">
              <a:solidFill>
                <a:srgbClr val="0070C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81232" y="5481978"/>
            <a:ext cx="95877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Sujet + verbe + mot interrogatif:       Tu vas </a:t>
            </a: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où</a:t>
            </a:r>
            <a:r>
              <a:rPr lang="fr-FR" sz="2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? </a:t>
            </a:r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6191881" y="3544383"/>
            <a:ext cx="0" cy="45255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6191881" y="4911469"/>
            <a:ext cx="0" cy="45255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283587" y="3894685"/>
            <a:ext cx="1209262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000" b="1" dirty="0">
                <a:solidFill>
                  <a:srgbClr val="0070C0"/>
                </a:solidFill>
                <a:latin typeface="Arial" panose="020B0604020202020204" pitchFamily="34" charset="0"/>
              </a:rPr>
              <a:t>Mot interrogatif </a:t>
            </a:r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+ est-ce-que + pronom sujet + compl.: </a:t>
            </a:r>
          </a:p>
          <a:p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Où </a:t>
            </a:r>
            <a:r>
              <a:rPr lang="fr-FR" sz="30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est-ce-que</a:t>
            </a:r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tu vas? </a:t>
            </a:r>
          </a:p>
        </p:txBody>
      </p:sp>
    </p:spTree>
    <p:extLst>
      <p:ext uri="{BB962C8B-B14F-4D97-AF65-F5344CB8AC3E}">
        <p14:creationId xmlns:p14="http://schemas.microsoft.com/office/powerpoint/2010/main" val="600082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0" grpId="0"/>
      <p:bldP spid="31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49524"/>
            <a:ext cx="9712037" cy="2968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85630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7016" y="4096106"/>
            <a:ext cx="1734984" cy="25540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0398" t="39397" r="24019" b="15814"/>
          <a:stretch/>
        </p:blipFill>
        <p:spPr>
          <a:xfrm>
            <a:off x="154068" y="1857771"/>
            <a:ext cx="10302948" cy="479241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422072" y="742150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Quelle est la place des auxiliaires?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851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3481</TotalTime>
  <Words>417</Words>
  <Application>Microsoft Office PowerPoint</Application>
  <PresentationFormat>Широкоэкранный</PresentationFormat>
  <Paragraphs>74</Paragraphs>
  <Slides>13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XTB</dc:creator>
  <cp:lastModifiedBy>Пользователь</cp:lastModifiedBy>
  <cp:revision>179</cp:revision>
  <dcterms:created xsi:type="dcterms:W3CDTF">2020-04-14T20:23:07Z</dcterms:created>
  <dcterms:modified xsi:type="dcterms:W3CDTF">2020-09-25T05:15:55Z</dcterms:modified>
</cp:coreProperties>
</file>