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9" r:id="rId2"/>
    <p:sldId id="287" r:id="rId3"/>
    <p:sldId id="269" r:id="rId4"/>
    <p:sldId id="295" r:id="rId5"/>
    <p:sldId id="298" r:id="rId6"/>
    <p:sldId id="296" r:id="rId7"/>
    <p:sldId id="297" r:id="rId8"/>
    <p:sldId id="304" r:id="rId9"/>
    <p:sldId id="302" r:id="rId10"/>
    <p:sldId id="310" r:id="rId11"/>
    <p:sldId id="313" r:id="rId12"/>
    <p:sldId id="311" r:id="rId13"/>
    <p:sldId id="312" r:id="rId14"/>
    <p:sldId id="292" r:id="rId15"/>
    <p:sldId id="294" r:id="rId16"/>
    <p:sldId id="291" r:id="rId17"/>
    <p:sldId id="293" r:id="rId18"/>
    <p:sldId id="314" r:id="rId19"/>
    <p:sldId id="305" r:id="rId20"/>
    <p:sldId id="288" r:id="rId21"/>
    <p:sldId id="27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5B4"/>
    <a:srgbClr val="F33D68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85819" autoAdjust="0"/>
  </p:normalViewPr>
  <p:slideViewPr>
    <p:cSldViewPr snapToGrid="0">
      <p:cViewPr varScale="1">
        <p:scale>
          <a:sx n="71" d="100"/>
          <a:sy n="71" d="100"/>
        </p:scale>
        <p:origin x="492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18275" y="1730341"/>
            <a:ext cx="11436441" cy="190212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</a:t>
            </a:r>
            <a:r>
              <a:rPr lang="fr-FR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AIMEZ-VOUS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 </a:t>
            </a:r>
          </a:p>
          <a:p>
            <a:pPr marL="38918">
              <a:spcBef>
                <a:spcPts val="233"/>
              </a:spcBef>
            </a:pPr>
            <a:r>
              <a:rPr lang="fr-FR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AVENTURES</a:t>
            </a:r>
            <a:r>
              <a:rPr lang="fr-FR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8976" y="1799396"/>
            <a:ext cx="569777" cy="1833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294651"/>
            <a:ext cx="1817002" cy="9545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2" y="294651"/>
            <a:ext cx="1817003" cy="9545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94974" y="448705"/>
            <a:ext cx="1659998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=""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8976" y="3962043"/>
            <a:ext cx="569777" cy="1809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9" r="5704"/>
          <a:stretch/>
        </p:blipFill>
        <p:spPr bwMode="auto">
          <a:xfrm>
            <a:off x="8754036" y="2835731"/>
            <a:ext cx="3281082" cy="3716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4297"/>
            <a:ext cx="11754130" cy="2807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37338" y="1388640"/>
            <a:ext cx="612622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BON VOYAGE!</a:t>
            </a:r>
          </a:p>
        </p:txBody>
      </p:sp>
    </p:spTree>
    <p:extLst>
      <p:ext uri="{BB962C8B-B14F-4D97-AF65-F5344CB8AC3E}">
        <p14:creationId xmlns:p14="http://schemas.microsoft.com/office/powerpoint/2010/main" val="4277812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7919"/>
            <a:ext cx="11903090" cy="2815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0865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47" y="1968314"/>
            <a:ext cx="11919417" cy="2806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685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862" y="1156447"/>
            <a:ext cx="9898903" cy="1120028"/>
          </a:xfrm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 TRAIN OU EN AVION?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6128" y="2474311"/>
            <a:ext cx="108024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Lisez le dialogue et relevez les mots qui signiﬁ  ent les moyens </a:t>
            </a:r>
            <a:r>
              <a:rPr lang="fr-FR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 transport</a:t>
            </a:r>
            <a:r>
              <a:rPr lang="fr-FR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3740" y="3560036"/>
            <a:ext cx="104931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Nicole</a:t>
            </a:r>
            <a:r>
              <a:rPr lang="fr-FR" sz="2400" dirty="0"/>
              <a:t>:  Frédéric, où iras-tu, en vacances, cette année?</a:t>
            </a:r>
          </a:p>
          <a:p>
            <a:r>
              <a:rPr lang="fr-FR" sz="2400" b="1" dirty="0"/>
              <a:t>Frédéric</a:t>
            </a:r>
            <a:r>
              <a:rPr lang="fr-FR" sz="2400" dirty="0"/>
              <a:t>:  Je reste à Paris. Mon ami allemand viendra chez moi. Et </a:t>
            </a:r>
            <a:r>
              <a:rPr lang="fr-FR" sz="2400" dirty="0" smtClean="0"/>
              <a:t> toi</a:t>
            </a:r>
            <a:r>
              <a:rPr lang="fr-FR" sz="2400" dirty="0"/>
              <a:t>?</a:t>
            </a:r>
          </a:p>
          <a:p>
            <a:r>
              <a:rPr lang="fr-FR" sz="2400" b="1" dirty="0"/>
              <a:t>Nicole</a:t>
            </a:r>
            <a:r>
              <a:rPr lang="fr-FR" sz="2400" dirty="0"/>
              <a:t>:  Moi, j’irai en Corse.</a:t>
            </a:r>
          </a:p>
          <a:p>
            <a:r>
              <a:rPr lang="fr-FR" sz="2400" b="1" dirty="0"/>
              <a:t>Frédéric</a:t>
            </a:r>
            <a:r>
              <a:rPr lang="fr-FR" sz="2400" dirty="0"/>
              <a:t>:  Comment veux-tu y aller?  </a:t>
            </a:r>
            <a:r>
              <a:rPr lang="fr-FR" sz="2400" b="1" dirty="0"/>
              <a:t>En train? En avion? En </a:t>
            </a:r>
            <a:r>
              <a:rPr lang="fr-FR" sz="2400" b="1" dirty="0" smtClean="0"/>
              <a:t>voiture</a:t>
            </a:r>
            <a:r>
              <a:rPr lang="fr-FR" sz="2400" b="1" dirty="0"/>
              <a:t>?</a:t>
            </a:r>
          </a:p>
          <a:p>
            <a:r>
              <a:rPr lang="fr-FR" sz="2400" b="1" dirty="0"/>
              <a:t>Nicole</a:t>
            </a:r>
            <a:r>
              <a:rPr lang="fr-FR" sz="2400" dirty="0"/>
              <a:t>:  Je préfère le train. Mais on ne peut pas aller </a:t>
            </a:r>
            <a:r>
              <a:rPr lang="fr-FR" sz="2400" b="1" dirty="0"/>
              <a:t>en Corse </a:t>
            </a:r>
            <a:r>
              <a:rPr lang="fr-FR" sz="2400" b="1" dirty="0" smtClean="0"/>
              <a:t> </a:t>
            </a:r>
            <a:r>
              <a:rPr lang="fr-FR" sz="2400" dirty="0" smtClean="0"/>
              <a:t>directement </a:t>
            </a:r>
            <a:r>
              <a:rPr lang="fr-FR" sz="2400" dirty="0"/>
              <a:t>en train. Je prendrai le train Paris–Marseille, et après, je </a:t>
            </a:r>
            <a:r>
              <a:rPr lang="fr-FR" sz="2400" dirty="0" smtClean="0"/>
              <a:t> prendrai  </a:t>
            </a:r>
            <a:r>
              <a:rPr lang="fr-FR" sz="2400" b="1" dirty="0"/>
              <a:t>le  Ferry  </a:t>
            </a:r>
            <a:r>
              <a:rPr lang="fr-FR" sz="2400" dirty="0"/>
              <a:t>de Marseille  jusqu’à Ajaccio, et je serai  en Corse. </a:t>
            </a:r>
          </a:p>
          <a:p>
            <a:r>
              <a:rPr lang="fr-FR" sz="2400" dirty="0"/>
              <a:t>J’ai déjà réservé une place. Et ton ami, comment arrivera-t-il à Paris?</a:t>
            </a:r>
          </a:p>
        </p:txBody>
      </p:sp>
    </p:spTree>
    <p:extLst>
      <p:ext uri="{BB962C8B-B14F-4D97-AF65-F5344CB8AC3E}">
        <p14:creationId xmlns:p14="http://schemas.microsoft.com/office/powerpoint/2010/main" val="3542377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293" y="1224606"/>
            <a:ext cx="1092349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latin typeface="Arial" pitchFamily="34" charset="0"/>
                <a:cs typeface="Arial" pitchFamily="34" charset="0"/>
              </a:rPr>
              <a:t>Frédéric: 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Il arrivera en avion, car en été il y a toujours beaucoup </a:t>
            </a:r>
            <a:r>
              <a:rPr lang="fr-FR" sz="3600" dirty="0" smtClean="0">
                <a:latin typeface="Arial" pitchFamily="34" charset="0"/>
                <a:cs typeface="Arial" pitchFamily="34" charset="0"/>
              </a:rPr>
              <a:t>de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touristes. C’est plus commode et plus rapide. Quand il sera là, </a:t>
            </a:r>
            <a:r>
              <a:rPr lang="fr-FR" sz="3600" dirty="0" smtClean="0">
                <a:latin typeface="Arial" pitchFamily="34" charset="0"/>
                <a:cs typeface="Arial" pitchFamily="34" charset="0"/>
              </a:rPr>
              <a:t>je lui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montrerai toutes les curiosités de Paris. Nous ferons un voyage en </a:t>
            </a:r>
            <a:r>
              <a:rPr lang="fr-FR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36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fr-FR" sz="3600" b="1" dirty="0">
                <a:latin typeface="Arial" pitchFamily="34" charset="0"/>
                <a:cs typeface="Arial" pitchFamily="34" charset="0"/>
              </a:rPr>
              <a:t>bateau-mouche»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sur la Seine.</a:t>
            </a:r>
          </a:p>
          <a:p>
            <a:r>
              <a:rPr lang="fr-FR" sz="3600" b="1" dirty="0">
                <a:latin typeface="Arial" pitchFamily="34" charset="0"/>
                <a:cs typeface="Arial" pitchFamily="34" charset="0"/>
              </a:rPr>
              <a:t>Nicole: 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C’est chouette! Et moi, je préfère le calme. Je me reposerai </a:t>
            </a:r>
            <a:r>
              <a:rPr lang="fr-FR" sz="3600" dirty="0" smtClean="0">
                <a:latin typeface="Arial" pitchFamily="34" charset="0"/>
                <a:cs typeface="Arial" pitchFamily="34" charset="0"/>
              </a:rPr>
              <a:t>au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bord de la mer, sur une plage ensoleillée et </a:t>
            </a:r>
            <a:r>
              <a:rPr lang="fr-FR" sz="3600" dirty="0" smtClean="0">
                <a:latin typeface="Arial" pitchFamily="34" charset="0"/>
                <a:cs typeface="Arial" pitchFamily="34" charset="0"/>
              </a:rPr>
              <a:t>tranquille.</a:t>
            </a:r>
          </a:p>
          <a:p>
            <a:r>
              <a:rPr lang="fr-FR" sz="3600" b="1" dirty="0" smtClean="0">
                <a:latin typeface="Arial" pitchFamily="34" charset="0"/>
                <a:cs typeface="Arial" pitchFamily="34" charset="0"/>
              </a:rPr>
              <a:t>Frédéric: </a:t>
            </a:r>
            <a:r>
              <a:rPr lang="fr-FR" sz="3600" dirty="0" smtClean="0">
                <a:latin typeface="Arial" pitchFamily="34" charset="0"/>
                <a:cs typeface="Arial" pitchFamily="34" charset="0"/>
              </a:rPr>
              <a:t>Je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te souhaite de bonnes vacances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!</a:t>
            </a:r>
            <a:endParaRPr lang="fr-F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107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227" y="2339788"/>
            <a:ext cx="10772962" cy="2608729"/>
          </a:xfrm>
        </p:spPr>
        <p:txBody>
          <a:bodyPr numCol="2">
            <a:normAutofit fontScale="90000"/>
          </a:bodyPr>
          <a:lstStyle/>
          <a:p>
            <a:r>
              <a:rPr lang="fr-FR" sz="4400" dirty="0">
                <a:solidFill>
                  <a:srgbClr val="002060"/>
                </a:solidFill>
              </a:rPr>
              <a:t>Le voyage en train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Le voyage en voiture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Le voyage en bateau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Le voyage en </a:t>
            </a:r>
            <a:r>
              <a:rPr lang="fr-FR" sz="4400" dirty="0" smtClean="0">
                <a:solidFill>
                  <a:srgbClr val="002060"/>
                </a:solidFill>
              </a:rPr>
              <a:t>avion</a:t>
            </a:r>
            <a:br>
              <a:rPr lang="fr-FR" sz="4400" dirty="0" smtClean="0">
                <a:solidFill>
                  <a:srgbClr val="002060"/>
                </a:solidFill>
              </a:rPr>
            </a:br>
            <a:r>
              <a:rPr lang="fr-FR" sz="4400" dirty="0" smtClean="0">
                <a:solidFill>
                  <a:srgbClr val="002060"/>
                </a:solidFill>
              </a:rPr>
              <a:t/>
            </a:r>
            <a:br>
              <a:rPr lang="fr-FR" sz="4400" dirty="0" smtClean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en bateau-mouche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en ferry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en TGV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en ballon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44060" y="1332307"/>
            <a:ext cx="52982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002060"/>
                </a:solidFill>
                <a:latin typeface="Calibri Light"/>
                <a:ea typeface="+mj-ea"/>
                <a:cs typeface="+mj-cs"/>
              </a:rPr>
              <a:t>Boîte aux mots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23765" y="4594971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admirer</a:t>
            </a:r>
          </a:p>
          <a:p>
            <a:r>
              <a:rPr lang="fr-FR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aller simple</a:t>
            </a:r>
          </a:p>
          <a:p>
            <a:r>
              <a:rPr lang="fr-FR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aller-retour</a:t>
            </a:r>
          </a:p>
          <a:p>
            <a:r>
              <a:rPr lang="fr-FR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réserver la place</a:t>
            </a:r>
          </a:p>
        </p:txBody>
      </p:sp>
    </p:spTree>
    <p:extLst>
      <p:ext uri="{BB962C8B-B14F-4D97-AF65-F5344CB8AC3E}">
        <p14:creationId xmlns:p14="http://schemas.microsoft.com/office/powerpoint/2010/main" val="10960306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11149" y="1136739"/>
            <a:ext cx="68213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</a:rPr>
              <a:t>COMMENT S’EXPRIMER AU FUTUR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06824" y="1997839"/>
            <a:ext cx="1070385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/>
              <a:t>Observez et lisez ces phrases.</a:t>
            </a:r>
          </a:p>
          <a:p>
            <a:r>
              <a:rPr lang="fr-FR" sz="3200" dirty="0" smtClean="0"/>
              <a:t>–</a:t>
            </a:r>
            <a:r>
              <a:rPr lang="fr-FR" sz="3200" b="1" dirty="0" smtClean="0"/>
              <a:t>Demain</a:t>
            </a:r>
            <a:r>
              <a:rPr lang="fr-FR" sz="3200" dirty="0"/>
              <a:t>, Marc et Claude  parleront  de leur voyage.</a:t>
            </a:r>
          </a:p>
          <a:p>
            <a:r>
              <a:rPr lang="fr-FR" sz="3200" dirty="0" smtClean="0"/>
              <a:t>–</a:t>
            </a:r>
            <a:r>
              <a:rPr lang="fr-FR" sz="3200" b="1" dirty="0" smtClean="0"/>
              <a:t>Bientôt</a:t>
            </a:r>
            <a:r>
              <a:rPr lang="fr-FR" sz="3200" dirty="0"/>
              <a:t>, Nicolas  partira  en France.</a:t>
            </a:r>
          </a:p>
          <a:p>
            <a:r>
              <a:rPr lang="fr-FR" sz="3200" dirty="0" smtClean="0"/>
              <a:t>–</a:t>
            </a:r>
            <a:r>
              <a:rPr lang="fr-FR" sz="3200" b="1" dirty="0" smtClean="0"/>
              <a:t>L’année </a:t>
            </a:r>
            <a:r>
              <a:rPr lang="fr-FR" sz="3200" b="1" dirty="0"/>
              <a:t>prochaine, </a:t>
            </a:r>
            <a:r>
              <a:rPr lang="fr-FR" sz="3200" dirty="0"/>
              <a:t>nous  ferons  un voyage en Asie Centrale.</a:t>
            </a:r>
          </a:p>
          <a:p>
            <a:r>
              <a:rPr lang="fr-FR" sz="3200" dirty="0" smtClean="0"/>
              <a:t>–</a:t>
            </a:r>
            <a:r>
              <a:rPr lang="fr-FR" sz="3200" b="1" dirty="0" smtClean="0"/>
              <a:t>Dans </a:t>
            </a:r>
            <a:r>
              <a:rPr lang="fr-FR" sz="3200" b="1" dirty="0"/>
              <a:t>une semaine, </a:t>
            </a:r>
            <a:r>
              <a:rPr lang="fr-FR" sz="3200" dirty="0"/>
              <a:t>mon ami  arrivera  chez moi pour passer </a:t>
            </a:r>
            <a:r>
              <a:rPr lang="fr-FR" sz="3200" dirty="0" smtClean="0"/>
              <a:t>les vacances</a:t>
            </a:r>
            <a:r>
              <a:rPr lang="fr-FR" sz="3200" dirty="0"/>
              <a:t>.</a:t>
            </a:r>
          </a:p>
          <a:p>
            <a:r>
              <a:rPr lang="fr-FR" sz="3200" dirty="0"/>
              <a:t>– </a:t>
            </a:r>
            <a:r>
              <a:rPr lang="fr-FR" sz="3200" dirty="0" smtClean="0"/>
              <a:t>Iras-tu </a:t>
            </a:r>
            <a:r>
              <a:rPr lang="fr-FR" sz="3200" dirty="0"/>
              <a:t>à l’exposition </a:t>
            </a:r>
            <a:r>
              <a:rPr lang="fr-FR" sz="3200" b="1" dirty="0"/>
              <a:t>demain</a:t>
            </a:r>
            <a:r>
              <a:rPr lang="fr-FR" sz="3200" dirty="0" smtClean="0"/>
              <a:t>? </a:t>
            </a:r>
            <a:r>
              <a:rPr lang="fr-FR" sz="3200" dirty="0"/>
              <a:t>– Je ne  pourrai  pas. J’ai d’autres </a:t>
            </a:r>
            <a:r>
              <a:rPr lang="fr-FR" sz="3200" dirty="0" smtClean="0"/>
              <a:t>projets </a:t>
            </a:r>
            <a:r>
              <a:rPr lang="fr-FR" sz="3200" dirty="0"/>
              <a:t>pour demain</a:t>
            </a:r>
          </a:p>
        </p:txBody>
      </p:sp>
    </p:spTree>
    <p:extLst>
      <p:ext uri="{BB962C8B-B14F-4D97-AF65-F5344CB8AC3E}">
        <p14:creationId xmlns:p14="http://schemas.microsoft.com/office/powerpoint/2010/main" val="2589489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9587" y="1264022"/>
            <a:ext cx="1065007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latin typeface="Arial" pitchFamily="34" charset="0"/>
                <a:cs typeface="Arial" pitchFamily="34" charset="0"/>
              </a:rPr>
              <a:t>Lisez la lettre de Valérie et dites quel moyen de transports elle 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préfère</a:t>
            </a:r>
            <a:r>
              <a:rPr lang="fr-FR" sz="4400" dirty="0" smtClean="0">
                <a:latin typeface="Arial" pitchFamily="34" charset="0"/>
                <a:cs typeface="Arial" pitchFamily="34" charset="0"/>
              </a:rPr>
              <a:t>.</a:t>
            </a:r>
            <a:endParaRPr lang="fr-FR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1964" y="2875529"/>
            <a:ext cx="1053353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latin typeface="Gill Sans MT Condensed" pitchFamily="34" charset="0"/>
              </a:rPr>
              <a:t>Avignon,  le 15  juin</a:t>
            </a:r>
          </a:p>
          <a:p>
            <a:r>
              <a:rPr lang="fr-FR" sz="3200" dirty="0">
                <a:latin typeface="Gill Sans MT Condensed" pitchFamily="34" charset="0"/>
              </a:rPr>
              <a:t>Chère Alice.</a:t>
            </a:r>
          </a:p>
          <a:p>
            <a:r>
              <a:rPr lang="fr-FR" sz="3200" dirty="0">
                <a:latin typeface="Gill Sans MT Condensed" pitchFamily="34" charset="0"/>
              </a:rPr>
              <a:t>Je  suis  très heureuse,  parce que  les  vacances  </a:t>
            </a:r>
            <a:r>
              <a:rPr lang="fr-FR" sz="3200" dirty="0" smtClean="0">
                <a:latin typeface="Gill Sans MT Condensed" pitchFamily="34" charset="0"/>
              </a:rPr>
              <a:t>d’été approchent  </a:t>
            </a:r>
            <a:r>
              <a:rPr lang="fr-FR" sz="3200" dirty="0">
                <a:latin typeface="Gill Sans MT Condensed" pitchFamily="34" charset="0"/>
              </a:rPr>
              <a:t>et  sut  out  parce que  tu  m’as invitée à  </a:t>
            </a:r>
            <a:r>
              <a:rPr lang="fr-FR" sz="3200" dirty="0" smtClean="0">
                <a:latin typeface="Gill Sans MT Condensed" pitchFamily="34" charset="0"/>
              </a:rPr>
              <a:t>la Rochelle</a:t>
            </a:r>
            <a:r>
              <a:rPr lang="fr-FR" sz="3200" dirty="0">
                <a:latin typeface="Gill Sans MT Condensed" pitchFamily="34" charset="0"/>
              </a:rPr>
              <a:t>.</a:t>
            </a:r>
          </a:p>
          <a:p>
            <a:r>
              <a:rPr lang="fr-FR" sz="3200" dirty="0">
                <a:latin typeface="Gill Sans MT Condensed" pitchFamily="34" charset="0"/>
              </a:rPr>
              <a:t>Je  pense que  je  pourrai y  aller au  début  des  vacances. </a:t>
            </a:r>
            <a:r>
              <a:rPr lang="fr-FR" sz="3200" dirty="0" smtClean="0">
                <a:latin typeface="Gill Sans MT Condensed" pitchFamily="34" charset="0"/>
              </a:rPr>
              <a:t> J’ai  </a:t>
            </a:r>
            <a:r>
              <a:rPr lang="fr-FR" sz="3200" dirty="0">
                <a:latin typeface="Gill Sans MT Condensed" pitchFamily="34" charset="0"/>
              </a:rPr>
              <a:t>demandé à  mes  parents. Ils  sont  d’accord. Papa  </a:t>
            </a:r>
            <a:r>
              <a:rPr lang="fr-FR" sz="3200" dirty="0" smtClean="0">
                <a:latin typeface="Gill Sans MT Condensed" pitchFamily="34" charset="0"/>
              </a:rPr>
              <a:t>m’achètera  </a:t>
            </a:r>
            <a:r>
              <a:rPr lang="fr-FR" sz="3200" dirty="0">
                <a:latin typeface="Gill Sans MT Condensed" pitchFamily="34" charset="0"/>
              </a:rPr>
              <a:t>un  billet  en  train  aller-retour.</a:t>
            </a:r>
          </a:p>
        </p:txBody>
      </p:sp>
    </p:spTree>
    <p:extLst>
      <p:ext uri="{BB962C8B-B14F-4D97-AF65-F5344CB8AC3E}">
        <p14:creationId xmlns:p14="http://schemas.microsoft.com/office/powerpoint/2010/main" val="225770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298" y="1216988"/>
            <a:ext cx="10515600" cy="4360769"/>
          </a:xfrm>
        </p:spPr>
        <p:txBody>
          <a:bodyPr>
            <a:noAutofit/>
          </a:bodyPr>
          <a:lstStyle/>
          <a:p>
            <a:r>
              <a:rPr lang="fr-FR" sz="3600" dirty="0" smtClean="0">
                <a:latin typeface="Gill Sans MT Condensed" pitchFamily="34" charset="0"/>
              </a:rPr>
              <a:t>J’aime  </a:t>
            </a:r>
            <a:r>
              <a:rPr lang="fr-FR" sz="3600" dirty="0">
                <a:latin typeface="Gill Sans MT Condensed" pitchFamily="34" charset="0"/>
              </a:rPr>
              <a:t>voyager  en  train,  parce qu’ on  peut  admirer  le </a:t>
            </a:r>
            <a:br>
              <a:rPr lang="fr-FR" sz="3600" dirty="0">
                <a:latin typeface="Gill Sans MT Condensed" pitchFamily="34" charset="0"/>
              </a:rPr>
            </a:br>
            <a:r>
              <a:rPr lang="fr-FR" sz="3600" dirty="0">
                <a:latin typeface="Gill Sans MT Condensed" pitchFamily="34" charset="0"/>
              </a:rPr>
              <a:t>paysage  par  la  fenêtre.</a:t>
            </a:r>
            <a:br>
              <a:rPr lang="fr-FR" sz="3600" dirty="0">
                <a:latin typeface="Gill Sans MT Condensed" pitchFamily="34" charset="0"/>
              </a:rPr>
            </a:br>
            <a:r>
              <a:rPr lang="fr-FR" sz="3600" dirty="0">
                <a:latin typeface="Gill Sans MT Condensed" pitchFamily="34" charset="0"/>
              </a:rPr>
              <a:t>Ecris-moi  pour  me dire quels vêtements  je  dois  </a:t>
            </a:r>
            <a:r>
              <a:rPr lang="fr-FR" sz="3600" dirty="0" smtClean="0">
                <a:latin typeface="Gill Sans MT Condensed" pitchFamily="34" charset="0"/>
              </a:rPr>
              <a:t>metre </a:t>
            </a:r>
            <a:r>
              <a:rPr lang="fr-FR" sz="3600" dirty="0">
                <a:latin typeface="Gill Sans MT Condensed" pitchFamily="34" charset="0"/>
              </a:rPr>
              <a:t/>
            </a:r>
            <a:br>
              <a:rPr lang="fr-FR" sz="3600" dirty="0">
                <a:latin typeface="Gill Sans MT Condensed" pitchFamily="34" charset="0"/>
              </a:rPr>
            </a:br>
            <a:r>
              <a:rPr lang="fr-FR" sz="3600" dirty="0">
                <a:latin typeface="Gill Sans MT Condensed" pitchFamily="34" charset="0"/>
              </a:rPr>
              <a:t>dans  ma  valise  parce que  je ne  suis  pas au  courant  de </a:t>
            </a:r>
            <a:r>
              <a:rPr lang="fr-FR" sz="3600" dirty="0" smtClean="0">
                <a:latin typeface="Gill Sans MT Condensed" pitchFamily="34" charset="0"/>
              </a:rPr>
              <a:t>temps </a:t>
            </a:r>
            <a:r>
              <a:rPr lang="fr-FR" sz="3600" dirty="0">
                <a:latin typeface="Gill Sans MT Condensed" pitchFamily="34" charset="0"/>
              </a:rPr>
              <a:t>qu’il  fait à  la Rochelle.</a:t>
            </a:r>
            <a:br>
              <a:rPr lang="fr-FR" sz="3600" dirty="0">
                <a:latin typeface="Gill Sans MT Condensed" pitchFamily="34" charset="0"/>
              </a:rPr>
            </a:br>
            <a:r>
              <a:rPr lang="fr-FR" sz="3600" dirty="0">
                <a:latin typeface="Gill Sans MT Condensed" pitchFamily="34" charset="0"/>
              </a:rPr>
              <a:t>A  bientôt. Je </a:t>
            </a:r>
            <a:r>
              <a:rPr lang="fr-FR" sz="3600" dirty="0" smtClean="0">
                <a:latin typeface="Gill Sans MT Condensed" pitchFamily="34" charset="0"/>
              </a:rPr>
              <a:t>t’embrasse</a:t>
            </a:r>
            <a:r>
              <a:rPr lang="fr-FR" sz="3600" dirty="0">
                <a:latin typeface="Gill Sans MT Condensed" pitchFamily="34" charset="0"/>
              </a:rPr>
              <a:t>.</a:t>
            </a:r>
            <a:br>
              <a:rPr lang="fr-FR" sz="3600" dirty="0">
                <a:latin typeface="Gill Sans MT Condensed" pitchFamily="34" charset="0"/>
              </a:rPr>
            </a:br>
            <a:endParaRPr lang="fr-FR" sz="3600" dirty="0">
              <a:latin typeface="Gill Sans MT Condense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99681" y="5340954"/>
            <a:ext cx="12313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>
                <a:solidFill>
                  <a:prstClr val="black"/>
                </a:solidFill>
                <a:latin typeface="Gill Sans MT Condensed" pitchFamily="34" charset="0"/>
                <a:ea typeface="+mj-ea"/>
                <a:cs typeface="+mj-cs"/>
              </a:rPr>
              <a:t>Valérie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3642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75765" y="1119699"/>
            <a:ext cx="104349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Abou-Ali-Ibn-Sino  (Avicenne 980 – 1037)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2018958"/>
            <a:ext cx="64545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latin typeface="Arial" pitchFamily="34" charset="0"/>
                <a:cs typeface="Arial" pitchFamily="34" charset="0"/>
              </a:rPr>
              <a:t>Abou-Ali-Ibn-Sino est né non loin de Boukhara. Il s’intéressait à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tout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et à l’âge de 17 il était déjà connu comme savant et médecin.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Ibn-Sino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a guéri l’emir de Boukhara et celui-ci lui permet de prendre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des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livres à la bibliothèque de Samanide à Boukhara. C’est pourquoi il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pu élargir et approfondir ses connaissances dans la médecine et la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phylosophie.</a:t>
            </a:r>
            <a:endParaRPr lang="fr-FR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Картинки по запросу &quot;Abou-Ali-Ibn-Sino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693" y="1892111"/>
            <a:ext cx="3219636" cy="4654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11769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=""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155306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=""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=""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=""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24576" y="1332231"/>
            <a:ext cx="11235730" cy="259770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Racontez de votre dérnière voyage.</a:t>
            </a:r>
            <a:b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4576" y="2959198"/>
            <a:ext cx="96818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Apprenez </a:t>
            </a:r>
            <a:r>
              <a:rPr lang="fr-FR" sz="4800" b="1" dirty="0">
                <a:latin typeface="Arial" panose="020B0604020202020204" pitchFamily="34" charset="0"/>
                <a:cs typeface="Arial" panose="020B0604020202020204" pitchFamily="34" charset="0"/>
              </a:rPr>
              <a:t>les mots </a:t>
            </a:r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nouveaux.</a:t>
            </a:r>
            <a:endParaRPr lang="fr-FR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le devoirs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273" y="3790195"/>
            <a:ext cx="2741763" cy="292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7541" y="1223680"/>
            <a:ext cx="113224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/>
              <a:t>Il vivait et travaillait à l’époque de la réaction féodale et dans ses </a:t>
            </a:r>
            <a:r>
              <a:rPr lang="fr-FR" sz="3200" dirty="0" smtClean="0"/>
              <a:t>oeuvres </a:t>
            </a:r>
            <a:r>
              <a:rPr lang="fr-FR" sz="3200" dirty="0"/>
              <a:t>il exprimait les espoirs du peuple.</a:t>
            </a:r>
          </a:p>
          <a:p>
            <a:r>
              <a:rPr lang="fr-FR" sz="3200" dirty="0"/>
              <a:t>Dans ses oeuvres «Le canon de la science médicale», «Le livre </a:t>
            </a:r>
            <a:r>
              <a:rPr lang="fr-FR" sz="3200" dirty="0" smtClean="0"/>
              <a:t>de </a:t>
            </a:r>
            <a:r>
              <a:rPr lang="fr-FR" sz="3200" dirty="0"/>
              <a:t>la guérison», «Le livre des connaissances» il montre ses </a:t>
            </a:r>
            <a:r>
              <a:rPr lang="fr-FR" sz="3200" dirty="0" smtClean="0"/>
              <a:t>idées phylosophique</a:t>
            </a:r>
            <a:r>
              <a:rPr lang="fr-FR" sz="3200" dirty="0"/>
              <a:t>.</a:t>
            </a:r>
          </a:p>
        </p:txBody>
      </p:sp>
      <p:pic>
        <p:nvPicPr>
          <p:cNvPr id="2050" name="Picture 2" descr="Картинки по запросу &quot;Abou-Ali-Ibn-Sino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928" y="3547970"/>
            <a:ext cx="6433484" cy="29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70583" y="1161015"/>
            <a:ext cx="112687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/>
              <a:t>En 1000 Ibn-Sino est arrivé à Gourgandj, aujourd’hui Ourgantch, où </a:t>
            </a:r>
          </a:p>
          <a:p>
            <a:r>
              <a:rPr lang="fr-FR" sz="3200" dirty="0"/>
              <a:t>il a passé douze ans. Ici il a fait connaissance avec le grand savant </a:t>
            </a:r>
          </a:p>
          <a:p>
            <a:r>
              <a:rPr lang="fr-FR" sz="3200" dirty="0" smtClean="0"/>
              <a:t>Birouni. Il </a:t>
            </a:r>
            <a:r>
              <a:rPr lang="fr-FR" sz="3200" dirty="0"/>
              <a:t>était le grand savant et médecin de l’époque. Il a écrit plus de </a:t>
            </a:r>
            <a:r>
              <a:rPr lang="fr-FR" sz="3200" dirty="0" smtClean="0"/>
              <a:t>250 </a:t>
            </a:r>
            <a:r>
              <a:rPr lang="fr-FR" sz="3200" dirty="0"/>
              <a:t>oeuvres. Mais aujourd’hui sont connues seulement 160. Ses oeuvres </a:t>
            </a:r>
            <a:r>
              <a:rPr lang="fr-FR" sz="3200" dirty="0" smtClean="0"/>
              <a:t>sont </a:t>
            </a:r>
            <a:r>
              <a:rPr lang="fr-FR" sz="3200" dirty="0"/>
              <a:t>traduites en plusieurs langues et connues presque dans tous les </a:t>
            </a:r>
            <a:r>
              <a:rPr lang="fr-FR" sz="3200" dirty="0" smtClean="0"/>
              <a:t>pays </a:t>
            </a:r>
            <a:r>
              <a:rPr lang="fr-FR" sz="3200" dirty="0"/>
              <a:t>du monde.</a:t>
            </a:r>
          </a:p>
        </p:txBody>
      </p:sp>
      <p:pic>
        <p:nvPicPr>
          <p:cNvPr id="3074" name="Picture 2" descr="Картинки по запросу &quot;Abou-Ali-Ibn-Sino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410" y="3678086"/>
            <a:ext cx="3730626" cy="317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951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29608" y="1091496"/>
            <a:ext cx="49605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b="1" dirty="0">
                <a:solidFill>
                  <a:srgbClr val="002060"/>
                </a:solidFill>
              </a:rPr>
              <a:t>La fête des voisins.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35105" y="1922493"/>
            <a:ext cx="104259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/>
              <a:t>Qu’est-ce que c’est? </a:t>
            </a:r>
            <a:endParaRPr lang="fr-FR" sz="3600" b="1" dirty="0" smtClean="0"/>
          </a:p>
          <a:p>
            <a:r>
              <a:rPr lang="fr-FR" sz="3600" dirty="0" smtClean="0"/>
              <a:t>La </a:t>
            </a:r>
            <a:r>
              <a:rPr lang="fr-FR" sz="3600" dirty="0"/>
              <a:t>fête des voisins permet aux </a:t>
            </a:r>
          </a:p>
          <a:p>
            <a:r>
              <a:rPr lang="fr-FR" sz="3600" dirty="0"/>
              <a:t>voisins de se rencontrer de façon convivale pour  rompre </a:t>
            </a:r>
            <a:r>
              <a:rPr lang="fr-FR" sz="3600" dirty="0" smtClean="0"/>
              <a:t>l’isolement </a:t>
            </a:r>
            <a:r>
              <a:rPr lang="fr-FR" sz="3600" dirty="0"/>
              <a:t>qui, selon ses organisateurs, gagne de plus </a:t>
            </a:r>
            <a:r>
              <a:rPr lang="fr-FR" sz="3600" dirty="0" smtClean="0"/>
              <a:t>en </a:t>
            </a:r>
            <a:r>
              <a:rPr lang="fr-FR" sz="3600" dirty="0"/>
              <a:t>plus les habitants des villes.</a:t>
            </a:r>
            <a:endParaRPr lang="fr-FR" sz="3600" b="1" dirty="0"/>
          </a:p>
        </p:txBody>
      </p:sp>
      <p:sp>
        <p:nvSpPr>
          <p:cNvPr id="2" name="AutoShape 2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" name="AutoShape 4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6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8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AutoShape 10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AutoShape 12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391" y="4695148"/>
            <a:ext cx="5704915" cy="2162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24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9272" y="1759109"/>
            <a:ext cx="7467598" cy="4154984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fr-FR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L’idée est de créer un </a:t>
            </a:r>
            <a:r>
              <a:rPr lang="fr-FR" sz="4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sentiment </a:t>
            </a:r>
            <a:r>
              <a:rPr lang="fr-FR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d’appartenance à son quartier, à sa rue ou son </a:t>
            </a:r>
            <a:r>
              <a:rPr lang="fr-FR" sz="4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immeuble</a:t>
            </a:r>
            <a:r>
              <a:rPr lang="fr-FR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en passant quelques heures ensemble dans une </a:t>
            </a:r>
            <a:r>
              <a:rPr lang="fr-FR" sz="4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ambiance </a:t>
            </a:r>
            <a:r>
              <a:rPr lang="fr-FR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 fête.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Картинки по запросу &quot;La fête des voisins.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870" y="1223682"/>
            <a:ext cx="3941250" cy="549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0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8223" y="1331258"/>
            <a:ext cx="109324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>
                <a:solidFill>
                  <a:srgbClr val="002060"/>
                </a:solidFill>
              </a:rPr>
              <a:t>Date: </a:t>
            </a:r>
            <a:r>
              <a:rPr lang="fr-FR" sz="4000" dirty="0">
                <a:solidFill>
                  <a:srgbClr val="002060"/>
                </a:solidFill>
              </a:rPr>
              <a:t>entre la dernière semaine de mai et la première </a:t>
            </a:r>
            <a:r>
              <a:rPr lang="fr-FR" sz="4000" dirty="0" smtClean="0">
                <a:solidFill>
                  <a:srgbClr val="002060"/>
                </a:solidFill>
              </a:rPr>
              <a:t>semaine </a:t>
            </a:r>
            <a:r>
              <a:rPr lang="fr-FR" sz="4000" dirty="0">
                <a:solidFill>
                  <a:srgbClr val="002060"/>
                </a:solidFill>
              </a:rPr>
              <a:t>de </a:t>
            </a:r>
            <a:r>
              <a:rPr lang="fr-FR" sz="4000" dirty="0" smtClean="0">
                <a:solidFill>
                  <a:srgbClr val="002060"/>
                </a:solidFill>
              </a:rPr>
              <a:t>juin.</a:t>
            </a:r>
            <a:endParaRPr lang="fr-FR" sz="40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2682" y="3013301"/>
            <a:ext cx="1066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latin typeface="Arial" pitchFamily="34" charset="0"/>
                <a:cs typeface="Arial" pitchFamily="34" charset="0"/>
              </a:rPr>
              <a:t>Dites: Quand a lieu la fête des voisins? </a:t>
            </a:r>
            <a:endParaRPr lang="fr-FR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3600" dirty="0" smtClean="0">
                <a:latin typeface="Arial" pitchFamily="34" charset="0"/>
                <a:cs typeface="Arial" pitchFamily="34" charset="0"/>
              </a:rPr>
              <a:t>Comment expliquez-vous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cette fête? </a:t>
            </a:r>
            <a:endParaRPr lang="fr-FR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3600" dirty="0" smtClean="0">
                <a:latin typeface="Arial" pitchFamily="34" charset="0"/>
                <a:cs typeface="Arial" pitchFamily="34" charset="0"/>
              </a:rPr>
              <a:t>Est-ce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qu’il y a la fête pareille </a:t>
            </a:r>
            <a:r>
              <a:rPr lang="fr-FR" sz="3600" dirty="0" smtClean="0">
                <a:latin typeface="Arial" pitchFamily="34" charset="0"/>
                <a:cs typeface="Arial" pitchFamily="34" charset="0"/>
              </a:rPr>
              <a:t>dans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votre pays?</a:t>
            </a:r>
          </a:p>
        </p:txBody>
      </p:sp>
    </p:spTree>
    <p:extLst>
      <p:ext uri="{BB962C8B-B14F-4D97-AF65-F5344CB8AC3E}">
        <p14:creationId xmlns:p14="http://schemas.microsoft.com/office/powerpoint/2010/main" val="3152196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613647" y="883041"/>
            <a:ext cx="112282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 14 juillet.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60611" y="1922928"/>
            <a:ext cx="62797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latin typeface="Arial" pitchFamily="34" charset="0"/>
                <a:cs typeface="Arial" pitchFamily="34" charset="0"/>
              </a:rPr>
              <a:t>En France, le 14 juillet commémore la prise de la Bastille, qui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eu lieu le 14 juillet 1789. Cet événement historique marque le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début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de la Révolution française. La Bastille, située à l’est de Paris,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fut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construite sous Charles V. On y enfermait les personnes qui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s’opposaient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à la politique du roi. La prise et la destruction de la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Bastille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par les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évolutionnaires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sont le symbole de la liberté.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031" y="1225404"/>
            <a:ext cx="3896206" cy="552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3667950"/>
      </p:ext>
    </p:extLst>
  </p:cSld>
  <p:clrMapOvr>
    <a:masterClrMapping/>
  </p:clrMapOvr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6982</TotalTime>
  <Words>813</Words>
  <Application>Microsoft Office PowerPoint</Application>
  <PresentationFormat>Широкоэкранный</PresentationFormat>
  <Paragraphs>61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Gill Sans MT Condensed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EN TRAIN OU EN AVION?</vt:lpstr>
      <vt:lpstr>Презентация PowerPoint</vt:lpstr>
      <vt:lpstr>Le voyage en train Le voyage en voiture Le voyage en bateau Le voyage en avion  en bateau-mouche en ferry en TGV en ballon</vt:lpstr>
      <vt:lpstr>Презентация PowerPoint</vt:lpstr>
      <vt:lpstr>Презентация PowerPoint</vt:lpstr>
      <vt:lpstr>J’aime  voyager  en  train,  parce qu’ on  peut  admirer  le  paysage  par  la  fenêtre. Ecris-moi  pour  me dire quels vêtements  je  dois  metre  dans  ma  valise  parce que  je ne  suis  pas au  courant  de temps qu’il  fait à  la Rochelle. A  bientôt. Je t’embrasse. </vt:lpstr>
      <vt:lpstr>Презентация PowerPoint</vt:lpstr>
      <vt:lpstr>Racontez de votre dérnière voyage.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296</cp:revision>
  <dcterms:created xsi:type="dcterms:W3CDTF">2020-09-27T12:11:07Z</dcterms:created>
  <dcterms:modified xsi:type="dcterms:W3CDTF">2021-02-26T12:40:21Z</dcterms:modified>
</cp:coreProperties>
</file>