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9" r:id="rId2"/>
    <p:sldId id="336" r:id="rId3"/>
    <p:sldId id="343" r:id="rId4"/>
    <p:sldId id="337" r:id="rId5"/>
    <p:sldId id="344" r:id="rId6"/>
    <p:sldId id="325" r:id="rId7"/>
    <p:sldId id="324" r:id="rId8"/>
    <p:sldId id="326" r:id="rId9"/>
    <p:sldId id="328" r:id="rId10"/>
    <p:sldId id="341" r:id="rId11"/>
    <p:sldId id="327" r:id="rId12"/>
    <p:sldId id="342" r:id="rId13"/>
    <p:sldId id="323" r:id="rId14"/>
    <p:sldId id="335" r:id="rId15"/>
    <p:sldId id="329" r:id="rId16"/>
    <p:sldId id="345" r:id="rId17"/>
    <p:sldId id="331" r:id="rId18"/>
    <p:sldId id="338" r:id="rId19"/>
    <p:sldId id="340" r:id="rId20"/>
    <p:sldId id="27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5B4"/>
    <a:srgbClr val="F33D68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1" autoAdjust="0"/>
    <p:restoredTop sz="86447" autoAdjust="0"/>
  </p:normalViewPr>
  <p:slideViewPr>
    <p:cSldViewPr snapToGrid="0">
      <p:cViewPr varScale="1">
        <p:scale>
          <a:sx n="61" d="100"/>
          <a:sy n="61" d="100"/>
        </p:scale>
        <p:origin x="105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20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4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4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659337" y="1789445"/>
            <a:ext cx="11217941" cy="95314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en-US" sz="6000" b="1" dirty="0" err="1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60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 FETE!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84884" y="1888733"/>
            <a:ext cx="569777" cy="183306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9173" y="294651"/>
            <a:ext cx="1817002" cy="9545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9172" y="294651"/>
            <a:ext cx="1817003" cy="9545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994974" y="448705"/>
            <a:ext cx="1659998" cy="526322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3200" b="1" spc="21" dirty="0">
                <a:solidFill>
                  <a:srgbClr val="FEFEFE"/>
                </a:solidFill>
                <a:latin typeface="Arial"/>
                <a:cs typeface="Arial"/>
              </a:rPr>
              <a:t>7-sinf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84883" y="3821478"/>
            <a:ext cx="569777" cy="180914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0FE51D2-6819-4627-9E48-13AD398C9696}"/>
              </a:ext>
            </a:extLst>
          </p:cNvPr>
          <p:cNvSpPr txBox="1"/>
          <p:nvPr/>
        </p:nvSpPr>
        <p:spPr>
          <a:xfrm>
            <a:off x="2918450" y="31631"/>
            <a:ext cx="6337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81" algn="ctr" defTabSz="1935419">
              <a:spcBef>
                <a:spcPts val="241"/>
              </a:spcBef>
              <a:defRPr/>
            </a:pPr>
            <a:r>
              <a:rPr lang="en-US" sz="6600" b="1" kern="0" spc="-519" dirty="0">
                <a:solidFill>
                  <a:sysClr val="window" lastClr="FFFFFF"/>
                </a:solidFill>
              </a:rPr>
              <a:t>Le Fran</a:t>
            </a:r>
            <a:r>
              <a:rPr lang="fr-FR" sz="6600" b="1" kern="0" spc="-519" dirty="0">
                <a:solidFill>
                  <a:sysClr val="window" lastClr="FFFFFF"/>
                </a:solidFill>
              </a:rPr>
              <a:t>ç</a:t>
            </a:r>
            <a:r>
              <a:rPr lang="en-US" sz="6600" b="1" kern="0" spc="-519" dirty="0">
                <a:solidFill>
                  <a:sysClr val="window" lastClr="FFFFFF"/>
                </a:solidFill>
              </a:rPr>
              <a:t>ais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37" y="2868333"/>
            <a:ext cx="7285206" cy="327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39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395" y="931158"/>
            <a:ext cx="7265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Lisez la lettre et trouvez de quelle fête on parle.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0612" y="1606778"/>
            <a:ext cx="11455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70C0"/>
                </a:solidFill>
                <a:latin typeface="Candara" pitchFamily="34" charset="0"/>
                <a:cs typeface="Arial" pitchFamily="34" charset="0"/>
              </a:rPr>
              <a:t>Avignon, le 3 janvier</a:t>
            </a:r>
          </a:p>
          <a:p>
            <a:pPr algn="just"/>
            <a:r>
              <a:rPr lang="fr-FR" sz="2400" b="1" dirty="0">
                <a:solidFill>
                  <a:srgbClr val="0070C0"/>
                </a:solidFill>
                <a:latin typeface="Candara" pitchFamily="34" charset="0"/>
                <a:cs typeface="Arial" pitchFamily="34" charset="0"/>
              </a:rPr>
              <a:t>Chère Alice</a:t>
            </a:r>
          </a:p>
          <a:p>
            <a:pPr algn="just"/>
            <a:r>
              <a:rPr lang="fr-FR" sz="2400" b="1" dirty="0">
                <a:solidFill>
                  <a:srgbClr val="0070C0"/>
                </a:solidFill>
                <a:latin typeface="Candara" pitchFamily="34" charset="0"/>
                <a:cs typeface="Arial" pitchFamily="34" charset="0"/>
              </a:rPr>
              <a:t>Je t’écris quelques mots pour te parler de la dernière fête des Rois. C’était chouette! Toute la famille était réunie à table. On a préparé une grosse galette et les petits enfants  s’attendaient à une surprise. La mère a découpé la galette  en morceaux. Les enfants essayaient de deviner où se trouvait la fève cachée... On a distribué les morceaux...</a:t>
            </a:r>
          </a:p>
          <a:p>
            <a:pPr algn="just"/>
            <a:r>
              <a:rPr lang="fr-FR" sz="2400" b="1" dirty="0">
                <a:solidFill>
                  <a:srgbClr val="0070C0"/>
                </a:solidFill>
                <a:latin typeface="Candara" pitchFamily="34" charset="0"/>
                <a:cs typeface="Arial" pitchFamily="34" charset="0"/>
              </a:rPr>
              <a:t>Qui est devenu la reine? Devine!.. Oui, c’était moi! Quand j’ai mangé ma part, j’ai trouvé la fève dedans.  Alors tout le monde a crié: «Vive la reine»! On m’a souhaité beaucoup de succès, de bonheur, de santé. J’ai été très heureuse. C’était super! Et toi, comment as-tu célébré cette fête? Ecris-moi vite pour me raconter tout ça!</a:t>
            </a:r>
          </a:p>
          <a:p>
            <a:pPr algn="just"/>
            <a:r>
              <a:rPr lang="fr-FR" sz="2400" b="1" dirty="0">
                <a:solidFill>
                  <a:srgbClr val="0070C0"/>
                </a:solidFill>
                <a:latin typeface="Candara" pitchFamily="34" charset="0"/>
                <a:cs typeface="Arial" pitchFamily="34" charset="0"/>
              </a:rPr>
              <a:t>Je t’embrasse.</a:t>
            </a:r>
          </a:p>
          <a:p>
            <a:pPr algn="just"/>
            <a:r>
              <a:rPr lang="fr-FR" sz="2400" b="1" dirty="0">
                <a:solidFill>
                  <a:srgbClr val="0070C0"/>
                </a:solidFill>
                <a:latin typeface="Candara" pitchFamily="34" charset="0"/>
                <a:cs typeface="Arial" pitchFamily="34" charset="0"/>
              </a:rPr>
              <a:t>Ta cousine Valérie.</a:t>
            </a:r>
          </a:p>
        </p:txBody>
      </p:sp>
    </p:spTree>
    <p:extLst>
      <p:ext uri="{BB962C8B-B14F-4D97-AF65-F5344CB8AC3E}">
        <p14:creationId xmlns:p14="http://schemas.microsoft.com/office/powerpoint/2010/main" val="117263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6400" y="2133600"/>
            <a:ext cx="11430000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3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Fête de Noël</a:t>
            </a:r>
          </a:p>
          <a:p>
            <a:pPr algn="ctr"/>
            <a:r>
              <a:rPr lang="fr-FR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Pâques</a:t>
            </a:r>
          </a:p>
          <a:p>
            <a:pPr algn="ctr"/>
            <a:r>
              <a:rPr lang="fr-FR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Mardi Gras</a:t>
            </a:r>
          </a:p>
          <a:p>
            <a:pPr algn="ctr"/>
            <a:r>
              <a:rPr lang="fr-FR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Fête des Rois</a:t>
            </a:r>
          </a:p>
          <a:p>
            <a:pPr algn="ctr"/>
            <a:endParaRPr lang="fr-FR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 déguisement</a:t>
            </a:r>
          </a:p>
          <a:p>
            <a:pPr algn="ctr"/>
            <a:r>
              <a:rPr lang="fr-FR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 coutume</a:t>
            </a:r>
          </a:p>
          <a:p>
            <a:pPr algn="ctr"/>
            <a:r>
              <a:rPr lang="fr-FR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 reine</a:t>
            </a:r>
          </a:p>
          <a:p>
            <a:pPr algn="ctr"/>
            <a:r>
              <a:rPr lang="fr-FR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le succès</a:t>
            </a:r>
          </a:p>
          <a:p>
            <a:pPr algn="ctr"/>
            <a:r>
              <a:rPr lang="fr-FR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 fève</a:t>
            </a:r>
          </a:p>
          <a:p>
            <a:pPr algn="ctr"/>
            <a:r>
              <a:rPr lang="fr-FR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 galette</a:t>
            </a:r>
          </a:p>
          <a:p>
            <a:pPr algn="ctr"/>
            <a:endParaRPr lang="fr-FR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fr-FR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célébrer</a:t>
            </a:r>
          </a:p>
          <a:p>
            <a:pPr algn="ctr"/>
            <a:r>
              <a:rPr lang="fr-FR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être heureux(euse)</a:t>
            </a:r>
          </a:p>
          <a:p>
            <a:pPr algn="ctr"/>
            <a:r>
              <a:rPr lang="fr-FR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avoir de la chance</a:t>
            </a:r>
          </a:p>
          <a:p>
            <a:pPr algn="ctr"/>
            <a:r>
              <a:rPr lang="fr-FR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souhaiter</a:t>
            </a:r>
          </a:p>
          <a:p>
            <a:pPr algn="ctr"/>
            <a:r>
              <a:rPr lang="fr-FR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 parade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33800" y="1260882"/>
            <a:ext cx="4889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4000" b="1" dirty="0">
                <a:solidFill>
                  <a:srgbClr val="002060"/>
                </a:solidFill>
              </a:rPr>
              <a:t>Boîte aux mots</a:t>
            </a:r>
          </a:p>
        </p:txBody>
      </p:sp>
    </p:spTree>
    <p:extLst>
      <p:ext uri="{BB962C8B-B14F-4D97-AF65-F5344CB8AC3E}">
        <p14:creationId xmlns:p14="http://schemas.microsoft.com/office/powerpoint/2010/main" val="370035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600" y="1093570"/>
            <a:ext cx="1140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RELATIONS LOGIQUES DE CAUSE ET DE CONSÉQUENCE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98550" y="2328206"/>
            <a:ext cx="9918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</a:rPr>
              <a:t>Les connecteurs logiques servent à établir des relations entre deux idées, deux faits et expriment la cause, la conséquence, l'opposition, etc.</a:t>
            </a:r>
          </a:p>
        </p:txBody>
      </p:sp>
    </p:spTree>
    <p:extLst>
      <p:ext uri="{BB962C8B-B14F-4D97-AF65-F5344CB8AC3E}">
        <p14:creationId xmlns:p14="http://schemas.microsoft.com/office/powerpoint/2010/main" val="93630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0" y="-1"/>
            <a:ext cx="11986419" cy="674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18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5600" y="2086155"/>
            <a:ext cx="117348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>
                <a:solidFill>
                  <a:srgbClr val="000000"/>
                </a:solidFill>
                <a:latin typeface="Verdana"/>
              </a:rPr>
              <a:t>Connecteurs exprimant la </a:t>
            </a:r>
            <a:r>
              <a:rPr lang="fr-FR" sz="2400" b="1" dirty="0">
                <a:solidFill>
                  <a:srgbClr val="0000FF"/>
                </a:solidFill>
                <a:latin typeface="Verdana"/>
              </a:rPr>
              <a:t>cause</a:t>
            </a:r>
            <a:r>
              <a:rPr lang="fr-FR" sz="2400" dirty="0">
                <a:solidFill>
                  <a:srgbClr val="000000"/>
                </a:solidFill>
                <a:latin typeface="Verdana"/>
              </a:rPr>
              <a:t> : </a:t>
            </a:r>
            <a:r>
              <a:rPr lang="fr-FR" sz="2400" i="1" dirty="0">
                <a:solidFill>
                  <a:srgbClr val="000000"/>
                </a:solidFill>
                <a:latin typeface="Verdana"/>
              </a:rPr>
              <a:t>car, en effet, parce que, puisque, comme,...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>
                <a:solidFill>
                  <a:srgbClr val="000000"/>
                </a:solidFill>
                <a:latin typeface="Verdana"/>
              </a:rPr>
              <a:t>Connecteurs exprimant la </a:t>
            </a:r>
            <a:r>
              <a:rPr lang="fr-FR" sz="2400" b="1" dirty="0">
                <a:solidFill>
                  <a:srgbClr val="0000FF"/>
                </a:solidFill>
                <a:latin typeface="Verdana"/>
              </a:rPr>
              <a:t>conséquence</a:t>
            </a:r>
            <a:r>
              <a:rPr lang="fr-FR" sz="2400" dirty="0">
                <a:solidFill>
                  <a:srgbClr val="000000"/>
                </a:solidFill>
                <a:latin typeface="Verdana"/>
              </a:rPr>
              <a:t> </a:t>
            </a:r>
            <a:r>
              <a:rPr lang="fr-FR" sz="2400" i="1" dirty="0">
                <a:solidFill>
                  <a:srgbClr val="000000"/>
                </a:solidFill>
                <a:latin typeface="Verdana"/>
              </a:rPr>
              <a:t>: donc, ainsi, c'est pourquoi, si bien que, de sorte que,...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>
                <a:solidFill>
                  <a:srgbClr val="000000"/>
                </a:solidFill>
                <a:latin typeface="Verdana"/>
              </a:rPr>
              <a:t>Connecteurs exprimant l'</a:t>
            </a:r>
            <a:r>
              <a:rPr lang="fr-FR" sz="2400" b="1" dirty="0">
                <a:solidFill>
                  <a:srgbClr val="0000FF"/>
                </a:solidFill>
                <a:latin typeface="Verdana"/>
              </a:rPr>
              <a:t>opposition</a:t>
            </a:r>
            <a:r>
              <a:rPr lang="fr-FR" sz="2400" dirty="0">
                <a:solidFill>
                  <a:srgbClr val="000000"/>
                </a:solidFill>
                <a:latin typeface="Verdana"/>
              </a:rPr>
              <a:t> : </a:t>
            </a:r>
            <a:r>
              <a:rPr lang="fr-FR" sz="2400" i="1" dirty="0">
                <a:solidFill>
                  <a:srgbClr val="000000"/>
                </a:solidFill>
                <a:latin typeface="Verdana"/>
              </a:rPr>
              <a:t>mais, or, pourtant, cependant, bien que, même si,...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>
                <a:solidFill>
                  <a:srgbClr val="000000"/>
                </a:solidFill>
                <a:latin typeface="Verdana"/>
              </a:rPr>
              <a:t>Connecteurs exprimant l'</a:t>
            </a:r>
            <a:r>
              <a:rPr lang="fr-FR" sz="2400" b="1" dirty="0">
                <a:solidFill>
                  <a:srgbClr val="0000FF"/>
                </a:solidFill>
                <a:latin typeface="Verdana"/>
              </a:rPr>
              <a:t>addition</a:t>
            </a:r>
            <a:r>
              <a:rPr lang="fr-FR" sz="2400" dirty="0">
                <a:solidFill>
                  <a:srgbClr val="000000"/>
                </a:solidFill>
                <a:latin typeface="Verdana"/>
              </a:rPr>
              <a:t> : </a:t>
            </a:r>
            <a:r>
              <a:rPr lang="fr-FR" sz="2400" i="1" dirty="0">
                <a:solidFill>
                  <a:srgbClr val="000000"/>
                </a:solidFill>
                <a:latin typeface="Verdana"/>
              </a:rPr>
              <a:t>et, en outre, de plus, de même que, ...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>
                <a:solidFill>
                  <a:srgbClr val="000000"/>
                </a:solidFill>
                <a:latin typeface="Verdana"/>
              </a:rPr>
              <a:t>Connecteurs exprimant la </a:t>
            </a:r>
            <a:r>
              <a:rPr lang="fr-FR" sz="2400" b="1" dirty="0">
                <a:solidFill>
                  <a:srgbClr val="0000FF"/>
                </a:solidFill>
                <a:latin typeface="Verdana"/>
              </a:rPr>
              <a:t>reformulation</a:t>
            </a:r>
            <a:r>
              <a:rPr lang="fr-FR" sz="2400" dirty="0">
                <a:solidFill>
                  <a:srgbClr val="000000"/>
                </a:solidFill>
                <a:latin typeface="Verdana"/>
              </a:rPr>
              <a:t> : </a:t>
            </a:r>
            <a:r>
              <a:rPr lang="fr-FR" sz="2400" i="1" dirty="0">
                <a:solidFill>
                  <a:srgbClr val="000000"/>
                </a:solidFill>
                <a:latin typeface="Verdana"/>
              </a:rPr>
              <a:t>ou, en un mot,...</a:t>
            </a:r>
            <a:endParaRPr lang="ru-RU" sz="2400" b="0" i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89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39090" y="1582069"/>
            <a:ext cx="1151382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3200" b="1" dirty="0">
                <a:solidFill>
                  <a:srgbClr val="002060"/>
                </a:solidFill>
                <a:latin typeface="Verdana"/>
              </a:rPr>
              <a:t>D'autres connecteurs permettent d'exprimer le temps, le lieu, la condition, etc.</a:t>
            </a:r>
            <a:endParaRPr lang="fr-FR" sz="3200" dirty="0">
              <a:solidFill>
                <a:srgbClr val="002060"/>
              </a:solidFill>
              <a:latin typeface="Verdana"/>
            </a:endParaRPr>
          </a:p>
          <a:p>
            <a:pPr algn="just"/>
            <a:r>
              <a:rPr lang="fr-FR" sz="3200" dirty="0">
                <a:solidFill>
                  <a:srgbClr val="002060"/>
                </a:solidFill>
                <a:latin typeface="Verdana"/>
              </a:rPr>
              <a:t>En changeant de connecteurs, il est  parfois possible de transformer une relation.</a:t>
            </a:r>
          </a:p>
          <a:p>
            <a:pPr algn="just"/>
            <a:r>
              <a:rPr lang="fr-FR" sz="3200" dirty="0">
                <a:solidFill>
                  <a:srgbClr val="002060"/>
                </a:solidFill>
                <a:latin typeface="Verdana"/>
              </a:rPr>
              <a:t>Ex. Certains parents s'inquiètent parce que des professeurs sont absents (= cause) --).</a:t>
            </a:r>
            <a:br>
              <a:rPr lang="fr-FR" sz="3200" dirty="0">
                <a:solidFill>
                  <a:srgbClr val="002060"/>
                </a:solidFill>
                <a:latin typeface="Verdana"/>
              </a:rPr>
            </a:br>
            <a:r>
              <a:rPr lang="fr-FR" sz="3200" dirty="0">
                <a:solidFill>
                  <a:srgbClr val="002060"/>
                </a:solidFill>
                <a:latin typeface="Verdana"/>
              </a:rPr>
              <a:t>Des professeurs sont absents, c'est pourquoi des parents s'inquiètent (= conséquence).</a:t>
            </a:r>
          </a:p>
        </p:txBody>
      </p:sp>
    </p:spTree>
    <p:extLst>
      <p:ext uri="{BB962C8B-B14F-4D97-AF65-F5344CB8AC3E}">
        <p14:creationId xmlns:p14="http://schemas.microsoft.com/office/powerpoint/2010/main" val="370035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Connecteurs logique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1" t="2899" r="4274" b="46133"/>
          <a:stretch/>
        </p:blipFill>
        <p:spPr bwMode="auto">
          <a:xfrm>
            <a:off x="723901" y="1130300"/>
            <a:ext cx="10925648" cy="50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837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&quot;Connecteurs logique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3" t="54933" r="10681" b="13333"/>
          <a:stretch/>
        </p:blipFill>
        <p:spPr bwMode="auto">
          <a:xfrm>
            <a:off x="584200" y="1727199"/>
            <a:ext cx="11404600" cy="347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35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0" y="-1"/>
            <a:ext cx="11986419" cy="674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2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358803" y="1625826"/>
            <a:ext cx="11262896" cy="273824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Cyrl-UZ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 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activités 1,2,3</a:t>
            </a:r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la page 95.</a:t>
            </a:r>
          </a:p>
          <a:p>
            <a:pPr algn="just"/>
            <a:endParaRPr lang="fr-FR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Cyrl-UZ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Apprenez 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coeur 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mots de lien.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24" y="3807250"/>
            <a:ext cx="2338677" cy="285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08" y="-163321"/>
            <a:ext cx="4086387" cy="215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51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6432" y="1866900"/>
            <a:ext cx="9855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10 mars ...</a:t>
            </a:r>
          </a:p>
          <a:p>
            <a:pPr algn="just"/>
            <a:r>
              <a:rPr lang="fr-F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Nous voilà en Normandie, depuis la semaine dernière, avec toute notre famille.</a:t>
            </a:r>
          </a:p>
          <a:p>
            <a:pPr algn="just"/>
            <a:r>
              <a:rPr lang="fr-F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maison de tante Mathilde est super! Tout près de la Seine. </a:t>
            </a:r>
          </a:p>
          <a:p>
            <a:pPr algn="just"/>
            <a:r>
              <a:rPr lang="fr-F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Dans le jardin il y a des pommiers. Tante Mathilde nous a dit que le pommier c’est </a:t>
            </a:r>
            <a:r>
              <a:rPr lang="fr-FR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l’ARBRE  </a:t>
            </a:r>
            <a:r>
              <a:rPr lang="fr-F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Normandie. Avec les pommes on fait du cidre. C’est bon.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65409" y="1089680"/>
            <a:ext cx="8916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page du carnet de voyage de Christine Grangé</a:t>
            </a:r>
          </a:p>
        </p:txBody>
      </p:sp>
    </p:spTree>
    <p:extLst>
      <p:ext uri="{BB962C8B-B14F-4D97-AF65-F5344CB8AC3E}">
        <p14:creationId xmlns:p14="http://schemas.microsoft.com/office/powerpoint/2010/main" val="420676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2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600" y="1739900"/>
            <a:ext cx="11214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Rouen est une ville historique. Il y a beaucoup de maisons anciennes. C’est ici qu’on a brûlé Jeanne d’Arc, célèbre héroïne française. Nous avons déjà visité le musée qui se trouve sur la place du Vieux-Marché. On nous a beaucoup parlé de cette femme courageuse.</a:t>
            </a:r>
          </a:p>
        </p:txBody>
      </p:sp>
    </p:spTree>
    <p:extLst>
      <p:ext uri="{BB962C8B-B14F-4D97-AF65-F5344CB8AC3E}">
        <p14:creationId xmlns:p14="http://schemas.microsoft.com/office/powerpoint/2010/main" val="29183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6897" y="1858580"/>
            <a:ext cx="1092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Mais ce qui est le plus intéressant, c’est le pique-nique au bord de la Seine. On y est allé un beau matin. C’était super! Nous avons admiré la nature. Marc a pêché à la ligne avec papa. Ils ont pris deux </a:t>
            </a:r>
          </a:p>
          <a:p>
            <a:pPr algn="just"/>
            <a:r>
              <a:rPr lang="fr-FR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gros poissons. Puis maman et tante Mathilde ont préparé une bonne soupe de poissons. C’était délicieux!</a:t>
            </a:r>
            <a:endParaRPr lang="en-US" sz="3600" i="0" dirty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8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F68C2DC-A39C-48F8-A7AD-EEF76530A844}"/>
              </a:ext>
            </a:extLst>
          </p:cNvPr>
          <p:cNvSpPr txBox="1"/>
          <p:nvPr/>
        </p:nvSpPr>
        <p:spPr>
          <a:xfrm>
            <a:off x="609600" y="1612900"/>
            <a:ext cx="11125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paysage est superbe. Les petites collines, les bois, les jardins de pommiers, le  ﬂeuve... . J’aime beaucoup la nature. Notre maîtresse nous a dit qu’il y a des gens qui cassent les branches des arbres, tuent les petites bêtes et les oiseaux. Moi, je voudrais que la nature existe partout, parce que c’est beau... .</a:t>
            </a:r>
          </a:p>
          <a:p>
            <a:pPr algn="just"/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 dommage de n’avoir que dix jours à passer en Normandie... 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92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0700" y="2133600"/>
            <a:ext cx="10795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2060"/>
                </a:solidFill>
                <a:latin typeface="Lora"/>
              </a:rPr>
              <a:t>Vous avez compris ce que Christine a écrit sur son carnet de voyage? </a:t>
            </a:r>
          </a:p>
          <a:p>
            <a:r>
              <a:rPr lang="fr-FR" sz="3200" dirty="0">
                <a:solidFill>
                  <a:srgbClr val="002060"/>
                </a:solidFill>
                <a:latin typeface="Lora"/>
              </a:rPr>
              <a:t>Est-ce que son récit est intéressant? </a:t>
            </a:r>
          </a:p>
          <a:p>
            <a:r>
              <a:rPr lang="fr-FR" sz="3200" dirty="0">
                <a:solidFill>
                  <a:srgbClr val="002060"/>
                </a:solidFill>
                <a:latin typeface="Lora"/>
              </a:rPr>
              <a:t>Et vous? Aimez-vous pique-niquer?</a:t>
            </a:r>
            <a:endParaRPr lang="fr-FR" sz="32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209407"/>
            <a:ext cx="83693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questions pour vous...</a:t>
            </a:r>
          </a:p>
        </p:txBody>
      </p:sp>
    </p:spTree>
    <p:extLst>
      <p:ext uri="{BB962C8B-B14F-4D97-AF65-F5344CB8AC3E}">
        <p14:creationId xmlns:p14="http://schemas.microsoft.com/office/powerpoint/2010/main" val="27992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79700" y="1078468"/>
            <a:ext cx="6024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Répondez aux questions: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5000" y="2081937"/>
            <a:ext cx="108331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Où se situe Rouen? Sur quel  fleuve? Montrez sur la carte.</a:t>
            </a:r>
          </a:p>
          <a:p>
            <a:pPr marL="342900" indent="-342900" algn="just">
              <a:buAutoNum type="arabicPeriod"/>
            </a:pP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quoi cette ville est-elle célèbre? </a:t>
            </a:r>
          </a:p>
          <a:p>
            <a:pPr marL="342900" indent="-342900" algn="just">
              <a:buAutoNum type="arabicPeriod"/>
            </a:pP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quoi est célèbre la Normandie? </a:t>
            </a:r>
          </a:p>
          <a:p>
            <a:pPr marL="342900" indent="-342900" algn="just">
              <a:buAutoNum type="arabicPeriod"/>
            </a:pP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votre pays, votre ville/village par quoi sont-ils célèbres? Parlez-en.</a:t>
            </a:r>
          </a:p>
        </p:txBody>
      </p:sp>
    </p:spTree>
    <p:extLst>
      <p:ext uri="{BB962C8B-B14F-4D97-AF65-F5344CB8AC3E}">
        <p14:creationId xmlns:p14="http://schemas.microsoft.com/office/powerpoint/2010/main" val="409449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0871" y="1072634"/>
            <a:ext cx="6460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002060"/>
                </a:solidFill>
              </a:rPr>
              <a:t>SI VOUS AVEZ DU TEMPS LIBRE...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5300" y="1913235"/>
            <a:ext cx="10680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Arial" pitchFamily="34" charset="0"/>
                <a:cs typeface="Arial" pitchFamily="34" charset="0"/>
              </a:rPr>
              <a:t>Pour fêter une des fêtes vous allez organiser une soirée. Proposez différents thèmes de soirée.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002" y="2409825"/>
            <a:ext cx="37528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2409825"/>
            <a:ext cx="27432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1" y="2844006"/>
            <a:ext cx="4011331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35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1186" y="1294366"/>
            <a:ext cx="11065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Regardez les images. Quelles fêtes reconnaissez-vous?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4" y="2411413"/>
            <a:ext cx="11433175" cy="298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35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3244</TotalTime>
  <Words>676</Words>
  <Application>Microsoft Office PowerPoint</Application>
  <PresentationFormat>Широкоэкранный</PresentationFormat>
  <Paragraphs>70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Candara</vt:lpstr>
      <vt:lpstr>Lora</vt:lpstr>
      <vt:lpstr>Verdana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Guljaxon</cp:lastModifiedBy>
  <cp:revision>242</cp:revision>
  <dcterms:created xsi:type="dcterms:W3CDTF">2020-09-27T12:11:07Z</dcterms:created>
  <dcterms:modified xsi:type="dcterms:W3CDTF">2021-02-16T04:44:29Z</dcterms:modified>
</cp:coreProperties>
</file>