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0"/>
  </p:notesMasterIdLst>
  <p:sldIdLst>
    <p:sldId id="270" r:id="rId4"/>
    <p:sldId id="1778" r:id="rId5"/>
    <p:sldId id="1782" r:id="rId6"/>
    <p:sldId id="1783" r:id="rId7"/>
    <p:sldId id="1784" r:id="rId8"/>
    <p:sldId id="1787" r:id="rId9"/>
    <p:sldId id="1786" r:id="rId10"/>
    <p:sldId id="1785" r:id="rId11"/>
    <p:sldId id="1788" r:id="rId12"/>
    <p:sldId id="1789" r:id="rId13"/>
    <p:sldId id="1790" r:id="rId14"/>
    <p:sldId id="1791" r:id="rId15"/>
    <p:sldId id="1792" r:id="rId16"/>
    <p:sldId id="1747" r:id="rId17"/>
    <p:sldId id="1793" r:id="rId18"/>
    <p:sldId id="179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1135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08381" y="334762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89214" y="2346119"/>
            <a:ext cx="9963734" cy="227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AVZU: BOBNI TAKRORLASHGA DOIR TOPSHIRIQLAR </a:t>
            </a:r>
          </a:p>
          <a:p>
            <a:pPr algn="ctr" eaLnBrk="1" hangingPunct="1">
              <a:spcBef>
                <a:spcPts val="233"/>
              </a:spcBef>
            </a:pP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( NAZORAT ISHI)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5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B9A36-6B8A-45DC-8F45-BF4F603589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1830" y="1032387"/>
            <a:ext cx="1870170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3F14010B-D9E2-44DD-87CE-0C1E48D0CB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32387"/>
                <a:ext cx="10299728" cy="67276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Formula: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        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dirty="0"/>
                  <a:t>= 0,4 kg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/>
                  <a:t>   t = 0,01 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/>
                  <a:t>  </a:t>
                </a:r>
                <a:r>
                  <a:rPr lang="en-US" sz="4000" dirty="0" err="1"/>
                  <a:t>Topish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kerak</a:t>
                </a:r>
                <a:r>
                  <a:rPr lang="en-US" sz="4000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/>
                  <a:t>      F = 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3F14010B-D9E2-44DD-87CE-0C1E48D0C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2387"/>
                <a:ext cx="10299728" cy="6727664"/>
              </a:xfrm>
              <a:prstGeom prst="rect">
                <a:avLst/>
              </a:prstGeom>
              <a:blipFill>
                <a:blip r:embed="rId3"/>
                <a:stretch>
                  <a:fillRect t="-2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9A885B3-C021-46E3-AA5C-861E79A33976}"/>
              </a:ext>
            </a:extLst>
          </p:cNvPr>
          <p:cNvCxnSpPr>
            <a:cxnSpLocks/>
          </p:cNvCxnSpPr>
          <p:nvPr/>
        </p:nvCxnSpPr>
        <p:spPr>
          <a:xfrm>
            <a:off x="139150" y="3926711"/>
            <a:ext cx="311107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DED2584-DFA2-4721-83AB-DA98D2EB56E8}"/>
              </a:ext>
            </a:extLst>
          </p:cNvPr>
          <p:cNvCxnSpPr>
            <a:cxnSpLocks/>
          </p:cNvCxnSpPr>
          <p:nvPr/>
        </p:nvCxnSpPr>
        <p:spPr>
          <a:xfrm>
            <a:off x="3250220" y="1032387"/>
            <a:ext cx="0" cy="30236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6520B2-8779-4176-B1F8-B36F196CA03A}"/>
                  </a:ext>
                </a:extLst>
              </p:cNvPr>
              <p:cNvSpPr txBox="1"/>
              <p:nvPr/>
            </p:nvSpPr>
            <p:spPr>
              <a:xfrm>
                <a:off x="4447652" y="1618623"/>
                <a:ext cx="29665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 = m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6520B2-8779-4176-B1F8-B36F196CA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652" y="1618623"/>
                <a:ext cx="2966546" cy="707886"/>
              </a:xfrm>
              <a:prstGeom prst="rect">
                <a:avLst/>
              </a:prstGeom>
              <a:blipFill>
                <a:blip r:embed="rId4"/>
                <a:stretch>
                  <a:fillRect l="-7407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51A5BB3-37A2-40CC-A05F-2DF64A8EBD15}"/>
              </a:ext>
            </a:extLst>
          </p:cNvPr>
          <p:cNvSpPr txBox="1"/>
          <p:nvPr/>
        </p:nvSpPr>
        <p:spPr>
          <a:xfrm>
            <a:off x="4469754" y="2215613"/>
            <a:ext cx="250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 = F t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AF733-82FA-44C2-BD54-26413C3EC632}"/>
              </a:ext>
            </a:extLst>
          </p:cNvPr>
          <p:cNvSpPr txBox="1"/>
          <p:nvPr/>
        </p:nvSpPr>
        <p:spPr>
          <a:xfrm>
            <a:off x="307907" y="5117727"/>
            <a:ext cx="253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DCE409-5815-4500-83E0-413B73FD4ED0}"/>
              </a:ext>
            </a:extLst>
          </p:cNvPr>
          <p:cNvSpPr txBox="1"/>
          <p:nvPr/>
        </p:nvSpPr>
        <p:spPr>
          <a:xfrm>
            <a:off x="379191" y="5851152"/>
            <a:ext cx="198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EAE3E-1D30-4BC6-ACCB-30E22BDEF748}"/>
              </a:ext>
            </a:extLst>
          </p:cNvPr>
          <p:cNvSpPr txBox="1"/>
          <p:nvPr/>
        </p:nvSpPr>
        <p:spPr>
          <a:xfrm>
            <a:off x="2906304" y="5946510"/>
            <a:ext cx="386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 = 800 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3A831F-B844-4496-91D0-1676DF4B29C9}"/>
                  </a:ext>
                </a:extLst>
              </p:cNvPr>
              <p:cNvSpPr txBox="1"/>
              <p:nvPr/>
            </p:nvSpPr>
            <p:spPr>
              <a:xfrm>
                <a:off x="4036988" y="3525268"/>
                <a:ext cx="29753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F t = m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3A831F-B844-4496-91D0-1676DF4B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988" y="3525268"/>
                <a:ext cx="2975371" cy="707886"/>
              </a:xfrm>
              <a:prstGeom prst="rect">
                <a:avLst/>
              </a:prstGeom>
              <a:blipFill>
                <a:blip r:embed="rId5"/>
                <a:stretch>
                  <a:fillRect l="-7172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FE9497-8D22-4F8B-A4AB-0DB8130AD9B6}"/>
                  </a:ext>
                </a:extLst>
              </p:cNvPr>
              <p:cNvSpPr txBox="1"/>
              <p:nvPr/>
            </p:nvSpPr>
            <p:spPr>
              <a:xfrm>
                <a:off x="7414201" y="3476985"/>
                <a:ext cx="2052789" cy="1084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FE9497-8D22-4F8B-A4AB-0DB8130AD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01" y="3476985"/>
                <a:ext cx="2052789" cy="1084849"/>
              </a:xfrm>
              <a:prstGeom prst="rect">
                <a:avLst/>
              </a:prstGeom>
              <a:blipFill>
                <a:blip r:embed="rId6"/>
                <a:stretch>
                  <a:fillRect l="-11869" b="-11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9A51E19-4419-49A7-8A87-C5917177B61D}"/>
              </a:ext>
            </a:extLst>
          </p:cNvPr>
          <p:cNvSpPr txBox="1"/>
          <p:nvPr/>
        </p:nvSpPr>
        <p:spPr>
          <a:xfrm>
            <a:off x="7672868" y="1536943"/>
            <a:ext cx="145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(1)</a:t>
            </a:r>
            <a:endParaRPr lang="ru-RU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FEB397-F5D2-4692-9794-77F393863F5E}"/>
              </a:ext>
            </a:extLst>
          </p:cNvPr>
          <p:cNvSpPr txBox="1"/>
          <p:nvPr/>
        </p:nvSpPr>
        <p:spPr>
          <a:xfrm>
            <a:off x="7672868" y="2275091"/>
            <a:ext cx="145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(2)</a:t>
            </a:r>
            <a:endParaRPr lang="ru-RU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2C95B1-D807-4D5E-98D1-9FFEAC27AFE4}"/>
              </a:ext>
            </a:extLst>
          </p:cNvPr>
          <p:cNvSpPr txBox="1"/>
          <p:nvPr/>
        </p:nvSpPr>
        <p:spPr>
          <a:xfrm>
            <a:off x="9785618" y="3646820"/>
            <a:ext cx="145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(3)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25DACD-643F-4235-A713-902A36F00DAE}"/>
                  </a:ext>
                </a:extLst>
              </p:cNvPr>
              <p:cNvSpPr txBox="1"/>
              <p:nvPr/>
            </p:nvSpPr>
            <p:spPr>
              <a:xfrm>
                <a:off x="3056963" y="4714565"/>
                <a:ext cx="9231810" cy="119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0,4 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kg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20 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0,01 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0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8 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0,01 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800 N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25DACD-643F-4235-A713-902A36F00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963" y="4714565"/>
                <a:ext cx="9231810" cy="1190262"/>
              </a:xfrm>
              <a:prstGeom prst="rect">
                <a:avLst/>
              </a:prstGeom>
              <a:blipFill>
                <a:blip r:embed="rId7"/>
                <a:stretch>
                  <a:fillRect l="-2310" b="-1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8E5230-CF74-4241-AC64-6F6C10E839E0}"/>
                  </a:ext>
                </a:extLst>
              </p:cNvPr>
              <p:cNvSpPr txBox="1"/>
              <p:nvPr/>
            </p:nvSpPr>
            <p:spPr>
              <a:xfrm>
                <a:off x="3761711" y="2811374"/>
                <a:ext cx="62376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(1)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8E5230-CF74-4241-AC64-6F6C10E83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1" y="2811374"/>
                <a:ext cx="6237694" cy="707886"/>
              </a:xfrm>
              <a:prstGeom prst="rect">
                <a:avLst/>
              </a:prstGeom>
              <a:blipFill>
                <a:blip r:embed="rId8"/>
                <a:stretch>
                  <a:fillRect l="-3421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6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19C9061-F9B1-4F07-95E7-75F86F636C40}"/>
              </a:ext>
            </a:extLst>
          </p:cNvPr>
          <p:cNvSpPr txBox="1">
            <a:spLocks/>
          </p:cNvSpPr>
          <p:nvPr/>
        </p:nvSpPr>
        <p:spPr>
          <a:xfrm>
            <a:off x="409483" y="1135628"/>
            <a:ext cx="10253601" cy="25219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6 m/s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30 kg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aravachaga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kg yuk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qo‘yildi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aravacha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kamaydi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B9A36-6B8A-45DC-8F45-BF4F603589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3084" y="1032387"/>
            <a:ext cx="1528916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CDA3B468-D440-4E43-A249-7663D5D8392A}"/>
              </a:ext>
            </a:extLst>
          </p:cNvPr>
          <p:cNvSpPr/>
          <p:nvPr/>
        </p:nvSpPr>
        <p:spPr>
          <a:xfrm>
            <a:off x="7261812" y="1657187"/>
            <a:ext cx="1728192" cy="119988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675E23FF-E9A6-410D-86C2-15FEB10A6727}"/>
              </a:ext>
            </a:extLst>
          </p:cNvPr>
          <p:cNvSpPr/>
          <p:nvPr/>
        </p:nvSpPr>
        <p:spPr>
          <a:xfrm rot="1757665">
            <a:off x="8494385" y="1545433"/>
            <a:ext cx="1728192" cy="119988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AD3672-D704-441D-8C6F-BA35FD3441EE}"/>
              </a:ext>
            </a:extLst>
          </p:cNvPr>
          <p:cNvSpPr/>
          <p:nvPr/>
        </p:nvSpPr>
        <p:spPr>
          <a:xfrm>
            <a:off x="376384" y="2771494"/>
            <a:ext cx="3672408" cy="13107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8D218E1-880D-4AA4-83EF-07B9B1E647D7}"/>
              </a:ext>
            </a:extLst>
          </p:cNvPr>
          <p:cNvSpPr/>
          <p:nvPr/>
        </p:nvSpPr>
        <p:spPr>
          <a:xfrm>
            <a:off x="714415" y="3846878"/>
            <a:ext cx="1173832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30CC10-571C-42D1-85B5-3BF044FA5145}"/>
              </a:ext>
            </a:extLst>
          </p:cNvPr>
          <p:cNvSpPr/>
          <p:nvPr/>
        </p:nvSpPr>
        <p:spPr>
          <a:xfrm>
            <a:off x="6791233" y="2703377"/>
            <a:ext cx="3672408" cy="1439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3D0EFB7-8205-4C98-927C-8CFD6956D3C9}"/>
              </a:ext>
            </a:extLst>
          </p:cNvPr>
          <p:cNvCxnSpPr>
            <a:cxnSpLocks/>
          </p:cNvCxnSpPr>
          <p:nvPr/>
        </p:nvCxnSpPr>
        <p:spPr>
          <a:xfrm>
            <a:off x="4048792" y="3404748"/>
            <a:ext cx="138451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C8BC10A-B0F2-4857-8575-691E6531CFDD}"/>
              </a:ext>
            </a:extLst>
          </p:cNvPr>
          <p:cNvCxnSpPr>
            <a:cxnSpLocks/>
          </p:cNvCxnSpPr>
          <p:nvPr/>
        </p:nvCxnSpPr>
        <p:spPr>
          <a:xfrm>
            <a:off x="10463641" y="3404748"/>
            <a:ext cx="139291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E211195-5389-4058-B8B6-0182BFE9108C}"/>
                  </a:ext>
                </a:extLst>
              </p:cNvPr>
              <p:cNvSpPr/>
              <p:nvPr/>
            </p:nvSpPr>
            <p:spPr>
              <a:xfrm>
                <a:off x="4048792" y="2378197"/>
                <a:ext cx="122848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ru-RU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7E211195-5389-4058-B8B6-0182BFE91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792" y="2378197"/>
                <a:ext cx="122848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882F433-F2ED-488B-B17F-7CD76B72460D}"/>
                  </a:ext>
                </a:extLst>
              </p:cNvPr>
              <p:cNvSpPr/>
              <p:nvPr/>
            </p:nvSpPr>
            <p:spPr>
              <a:xfrm>
                <a:off x="10308842" y="1784606"/>
                <a:ext cx="122848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ru-RU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882F433-F2ED-488B-B17F-7CD76B724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842" y="1784606"/>
                <a:ext cx="122848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AA8624B7-376E-48D0-9390-38A592CAE1C0}"/>
                  </a:ext>
                </a:extLst>
              </p:cNvPr>
              <p:cNvSpPr/>
              <p:nvPr/>
            </p:nvSpPr>
            <p:spPr>
              <a:xfrm>
                <a:off x="1637912" y="2889542"/>
                <a:ext cx="11057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ru-RU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AA8624B7-376E-48D0-9390-38A592CAE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12" y="2889542"/>
                <a:ext cx="110575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23C60B1-ABB8-4257-AFBC-A0EBE0A0D44D}"/>
                  </a:ext>
                </a:extLst>
              </p:cNvPr>
              <p:cNvSpPr/>
              <p:nvPr/>
            </p:nvSpPr>
            <p:spPr>
              <a:xfrm>
                <a:off x="8253321" y="1085109"/>
                <a:ext cx="11057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ru-RU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23C60B1-ABB8-4257-AFBC-A0EBE0A0D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321" y="1085109"/>
                <a:ext cx="110575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B54837C5-18CA-46EC-9CCE-B62D8B190012}"/>
                  </a:ext>
                </a:extLst>
              </p:cNvPr>
              <p:cNvSpPr/>
              <p:nvPr/>
            </p:nvSpPr>
            <p:spPr>
              <a:xfrm>
                <a:off x="7630290" y="2849879"/>
                <a:ext cx="11057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ru-RU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B54837C5-18CA-46EC-9CCE-B62D8B190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290" y="2849879"/>
                <a:ext cx="110575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>
            <a:extLst>
              <a:ext uri="{FF2B5EF4-FFF2-40B4-BE49-F238E27FC236}">
                <a16:creationId xmlns:a16="http://schemas.microsoft.com/office/drawing/2014/main" id="{6FA345E5-7B94-4F45-B130-566AE52E8CF1}"/>
              </a:ext>
            </a:extLst>
          </p:cNvPr>
          <p:cNvSpPr/>
          <p:nvPr/>
        </p:nvSpPr>
        <p:spPr>
          <a:xfrm>
            <a:off x="1037183" y="4049828"/>
            <a:ext cx="523841" cy="47796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6A5FE24-0D99-4224-BC23-1D71CFAE3328}"/>
              </a:ext>
            </a:extLst>
          </p:cNvPr>
          <p:cNvSpPr/>
          <p:nvPr/>
        </p:nvSpPr>
        <p:spPr>
          <a:xfrm>
            <a:off x="2474389" y="3881294"/>
            <a:ext cx="1173832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3BF964F-1AA6-4651-ADA8-5FFE82852D17}"/>
              </a:ext>
            </a:extLst>
          </p:cNvPr>
          <p:cNvSpPr/>
          <p:nvPr/>
        </p:nvSpPr>
        <p:spPr>
          <a:xfrm>
            <a:off x="2797157" y="4084244"/>
            <a:ext cx="523841" cy="47796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B79AF0F-709B-4CF9-8213-573988E1630F}"/>
              </a:ext>
            </a:extLst>
          </p:cNvPr>
          <p:cNvSpPr/>
          <p:nvPr/>
        </p:nvSpPr>
        <p:spPr>
          <a:xfrm>
            <a:off x="7149618" y="3866546"/>
            <a:ext cx="1173832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20EDC63-B3F6-4BE4-99E4-740234BE1CAC}"/>
              </a:ext>
            </a:extLst>
          </p:cNvPr>
          <p:cNvSpPr/>
          <p:nvPr/>
        </p:nvSpPr>
        <p:spPr>
          <a:xfrm>
            <a:off x="7472386" y="4069496"/>
            <a:ext cx="523841" cy="47796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012497D-A575-49AA-9394-BEB25FF28FED}"/>
              </a:ext>
            </a:extLst>
          </p:cNvPr>
          <p:cNvSpPr/>
          <p:nvPr/>
        </p:nvSpPr>
        <p:spPr>
          <a:xfrm>
            <a:off x="8909592" y="3900962"/>
            <a:ext cx="1173832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9816713-5EE4-4EB0-802F-24FBACB21E1E}"/>
              </a:ext>
            </a:extLst>
          </p:cNvPr>
          <p:cNvSpPr/>
          <p:nvPr/>
        </p:nvSpPr>
        <p:spPr>
          <a:xfrm>
            <a:off x="9232360" y="4103912"/>
            <a:ext cx="523841" cy="47796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6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31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B9A36-6B8A-45DC-8F45-BF4F603589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3084" y="1032387"/>
            <a:ext cx="1528916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6192C5BD-214C-4770-BDFF-5FD3C05F12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31233"/>
                <a:ext cx="10227720" cy="67276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Formula: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/>
                  <a:t>         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= 30 kg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= 6 kg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/>
                  <a:t>    </a:t>
                </a:r>
                <a:r>
                  <a:rPr lang="en-US" sz="4000" dirty="0" err="1"/>
                  <a:t>Topish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kerak</a:t>
                </a:r>
                <a:r>
                  <a:rPr lang="en-US" sz="4000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=?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6192C5BD-214C-4770-BDFF-5FD3C05F1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1233"/>
                <a:ext cx="10227720" cy="6727664"/>
              </a:xfrm>
              <a:prstGeom prst="rect">
                <a:avLst/>
              </a:prstGeom>
              <a:blipFill>
                <a:blip r:embed="rId3"/>
                <a:stretch>
                  <a:fillRect t="-2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9B3CC70-26C2-4831-AB80-A768B8BB134A}"/>
              </a:ext>
            </a:extLst>
          </p:cNvPr>
          <p:cNvCxnSpPr>
            <a:cxnSpLocks/>
          </p:cNvCxnSpPr>
          <p:nvPr/>
        </p:nvCxnSpPr>
        <p:spPr>
          <a:xfrm>
            <a:off x="43969" y="3759302"/>
            <a:ext cx="311107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DF0D760-622B-4F2F-85CA-01FADDA68B20}"/>
              </a:ext>
            </a:extLst>
          </p:cNvPr>
          <p:cNvCxnSpPr>
            <a:cxnSpLocks/>
          </p:cNvCxnSpPr>
          <p:nvPr/>
        </p:nvCxnSpPr>
        <p:spPr>
          <a:xfrm>
            <a:off x="3155039" y="786515"/>
            <a:ext cx="0" cy="30236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D0E4B-EFC4-4D70-A21C-0585C88771E4}"/>
                  </a:ext>
                </a:extLst>
              </p:cNvPr>
              <p:cNvSpPr txBox="1"/>
              <p:nvPr/>
            </p:nvSpPr>
            <p:spPr>
              <a:xfrm>
                <a:off x="4026347" y="1388119"/>
                <a:ext cx="34562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=</a:t>
                </a:r>
                <a:r>
                  <a:rPr lang="ru-RU" sz="4000" dirty="0"/>
                  <a:t> </a:t>
                </a:r>
                <a:r>
                  <a:rPr lang="en-US" sz="4000" dirty="0"/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D0E4B-EFC4-4D70-A21C-0585C887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47" y="1388119"/>
                <a:ext cx="3456249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285DE8-7424-4835-966C-028EC958E6B3}"/>
                  </a:ext>
                </a:extLst>
              </p:cNvPr>
              <p:cNvSpPr txBox="1"/>
              <p:nvPr/>
            </p:nvSpPr>
            <p:spPr>
              <a:xfrm>
                <a:off x="4044827" y="2093097"/>
                <a:ext cx="34562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M 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000" dirty="0"/>
                  <a:t> </a:t>
                </a:r>
                <a:r>
                  <a:rPr lang="en-US" sz="4000" dirty="0"/>
                  <a:t>+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40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285DE8-7424-4835-966C-028EC958E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827" y="2093097"/>
                <a:ext cx="3456243" cy="707886"/>
              </a:xfrm>
              <a:prstGeom prst="rect">
                <a:avLst/>
              </a:prstGeom>
              <a:blipFill>
                <a:blip r:embed="rId5"/>
                <a:stretch>
                  <a:fillRect l="-6360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A789680-896D-421C-9895-B4A5BB67439F}"/>
              </a:ext>
            </a:extLst>
          </p:cNvPr>
          <p:cNvSpPr txBox="1"/>
          <p:nvPr/>
        </p:nvSpPr>
        <p:spPr>
          <a:xfrm>
            <a:off x="616376" y="5030855"/>
            <a:ext cx="269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9DDB3-E669-4D7D-8696-2405EADC4720}"/>
              </a:ext>
            </a:extLst>
          </p:cNvPr>
          <p:cNvSpPr txBox="1"/>
          <p:nvPr/>
        </p:nvSpPr>
        <p:spPr>
          <a:xfrm>
            <a:off x="616375" y="5895000"/>
            <a:ext cx="253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D9A0D3-E105-4FC4-BC96-42D4947B71BB}"/>
                  </a:ext>
                </a:extLst>
              </p:cNvPr>
              <p:cNvSpPr txBox="1"/>
              <p:nvPr/>
            </p:nvSpPr>
            <p:spPr>
              <a:xfrm>
                <a:off x="3997196" y="3480854"/>
                <a:ext cx="3579847" cy="1165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sz="4400" dirty="0"/>
                          <m:t> </m:t>
                        </m:r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ru-RU" sz="4400" dirty="0"/>
                          <m:t> </m:t>
                        </m:r>
                        <m:r>
                          <m:rPr>
                            <m:nor/>
                          </m:rPr>
                          <a:rPr lang="en-US" sz="4400" dirty="0"/>
                          <m:t>+</m:t>
                        </m:r>
                        <m:r>
                          <m:rPr>
                            <m:nor/>
                          </m:rPr>
                          <a:rPr lang="ru-RU" sz="4400" dirty="0"/>
                          <m:t> </m:t>
                        </m:r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/>
                  <a:t> </a:t>
                </a:r>
                <a:endParaRPr lang="ru-RU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D9A0D3-E105-4FC4-BC96-42D4947B7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96" y="3480854"/>
                <a:ext cx="3579847" cy="1165191"/>
              </a:xfrm>
              <a:prstGeom prst="rect">
                <a:avLst/>
              </a:prstGeom>
              <a:blipFill>
                <a:blip r:embed="rId6"/>
                <a:stretch>
                  <a:fillRect b="-5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B261CCA-F088-45C4-9646-3D84B7D5EF28}"/>
              </a:ext>
            </a:extLst>
          </p:cNvPr>
          <p:cNvSpPr txBox="1"/>
          <p:nvPr/>
        </p:nvSpPr>
        <p:spPr>
          <a:xfrm>
            <a:off x="7909055" y="1422040"/>
            <a:ext cx="145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(1)</a:t>
            </a:r>
            <a:endParaRPr lang="ru-RU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B54EE-2DE3-423E-BAB2-0E959E136656}"/>
              </a:ext>
            </a:extLst>
          </p:cNvPr>
          <p:cNvSpPr txBox="1"/>
          <p:nvPr/>
        </p:nvSpPr>
        <p:spPr>
          <a:xfrm>
            <a:off x="7879476" y="2129926"/>
            <a:ext cx="145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(2)</a:t>
            </a:r>
            <a:endParaRPr lang="ru-RU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5D0BC-7D05-4197-95C4-1C212EB4EC6F}"/>
              </a:ext>
            </a:extLst>
          </p:cNvPr>
          <p:cNvSpPr txBox="1"/>
          <p:nvPr/>
        </p:nvSpPr>
        <p:spPr>
          <a:xfrm>
            <a:off x="7831967" y="3602765"/>
            <a:ext cx="145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(3)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C680CF-A23B-4CBE-A6BA-C189D181FC82}"/>
                  </a:ext>
                </a:extLst>
              </p:cNvPr>
              <p:cNvSpPr txBox="1"/>
              <p:nvPr/>
            </p:nvSpPr>
            <p:spPr>
              <a:xfrm>
                <a:off x="3880308" y="2768707"/>
                <a:ext cx="51375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000" dirty="0"/>
                  <a:t> </a:t>
                </a:r>
                <a:r>
                  <a:rPr lang="en-US" sz="4000" dirty="0"/>
                  <a:t>+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C680CF-A23B-4CBE-A6BA-C189D181F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308" y="2768707"/>
                <a:ext cx="5137592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D1764F-5EF6-4C3E-836C-2F8F6230C8B6}"/>
                  </a:ext>
                </a:extLst>
              </p:cNvPr>
              <p:cNvSpPr txBox="1"/>
              <p:nvPr/>
            </p:nvSpPr>
            <p:spPr>
              <a:xfrm>
                <a:off x="3155039" y="4588104"/>
                <a:ext cx="8879645" cy="1313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30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smtClean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30 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kg</m:t>
                        </m:r>
                        <m:r>
                          <m:rPr>
                            <m:nor/>
                          </m:rPr>
                          <a:rPr lang="ru-RU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ru-RU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= 17 m/s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D1764F-5EF6-4C3E-836C-2F8F6230C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39" y="4588104"/>
                <a:ext cx="8879645" cy="13131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1C2752-21C6-441F-85C5-4530BACB5C09}"/>
                  </a:ext>
                </a:extLst>
              </p:cNvPr>
              <p:cNvSpPr txBox="1"/>
              <p:nvPr/>
            </p:nvSpPr>
            <p:spPr>
              <a:xfrm>
                <a:off x="3069524" y="5979486"/>
                <a:ext cx="29442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=17 m/s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1C2752-21C6-441F-85C5-4530BACB5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524" y="5979486"/>
                <a:ext cx="2944279" cy="707886"/>
              </a:xfrm>
              <a:prstGeom prst="rect">
                <a:avLst/>
              </a:prstGeom>
              <a:blipFill>
                <a:blip r:embed="rId9"/>
                <a:stretch>
                  <a:fillRect t="-15517" r="-517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0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38881" y="1017231"/>
            <a:ext cx="11514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velosipedning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impulsini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Velosipedning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100 kg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haydovchisi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Tx/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Osmaga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80 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impulsini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eriod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38882" y="1017231"/>
            <a:ext cx="10914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Sohilda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qayiqdan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m/s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sakraganda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qayiqning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to‘pga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0,01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m/s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tepilgan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5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38882" y="1017231"/>
            <a:ext cx="109141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sirpanib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ketganimizda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yiqilamiz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O‘tmishda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yurtimizda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arava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aravalardan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g‘ildiraklari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4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19C9061-F9B1-4F07-95E7-75F86F636C40}"/>
              </a:ext>
            </a:extLst>
          </p:cNvPr>
          <p:cNvSpPr txBox="1">
            <a:spLocks/>
          </p:cNvSpPr>
          <p:nvPr/>
        </p:nvSpPr>
        <p:spPr>
          <a:xfrm>
            <a:off x="222492" y="1032387"/>
            <a:ext cx="10012887" cy="42177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30 m/s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velosiped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avtomashinaning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impulslarini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Velosipedning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100 kg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haydovchisi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avtomashinaning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400 kg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B9A36-6B8A-45DC-8F45-BF4F603589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1376" y="1032387"/>
            <a:ext cx="1905956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4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B3AE2CCC-AE3F-4EE3-9E34-D827C425EC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980" y="1032387"/>
                <a:ext cx="11233248" cy="67276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Formula:</a:t>
                </a:r>
                <a:endParaRPr lang="en-US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100 kg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400 kg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?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B3AE2CCC-AE3F-4EE3-9E34-D827C425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0" y="1032387"/>
                <a:ext cx="11233248" cy="6727664"/>
              </a:xfrm>
              <a:prstGeom prst="rect">
                <a:avLst/>
              </a:prstGeom>
              <a:blipFill>
                <a:blip r:embed="rId2"/>
                <a:stretch>
                  <a:fillRect t="-2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E500D3C-85FB-4EB6-9686-CB2C1B4F44B0}"/>
              </a:ext>
            </a:extLst>
          </p:cNvPr>
          <p:cNvCxnSpPr>
            <a:cxnSpLocks/>
          </p:cNvCxnSpPr>
          <p:nvPr/>
        </p:nvCxnSpPr>
        <p:spPr>
          <a:xfrm>
            <a:off x="303902" y="3707461"/>
            <a:ext cx="311107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83CA6D3-74C3-43D7-9264-265242BBD8A6}"/>
              </a:ext>
            </a:extLst>
          </p:cNvPr>
          <p:cNvCxnSpPr>
            <a:cxnSpLocks/>
          </p:cNvCxnSpPr>
          <p:nvPr/>
        </p:nvCxnSpPr>
        <p:spPr>
          <a:xfrm>
            <a:off x="3722815" y="1032387"/>
            <a:ext cx="0" cy="41909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CA8B3D-9838-429E-988A-0D99D22D52C8}"/>
                  </a:ext>
                </a:extLst>
              </p:cNvPr>
              <p:cNvSpPr txBox="1"/>
              <p:nvPr/>
            </p:nvSpPr>
            <p:spPr>
              <a:xfrm>
                <a:off x="5867093" y="1535940"/>
                <a:ext cx="20527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P = m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CA8B3D-9838-429E-988A-0D99D22D5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93" y="1535940"/>
                <a:ext cx="2052789" cy="707886"/>
              </a:xfrm>
              <a:prstGeom prst="rect">
                <a:avLst/>
              </a:prstGeom>
              <a:blipFill>
                <a:blip r:embed="rId3"/>
                <a:stretch>
                  <a:fillRect l="-10386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EFB1A5-C31D-4A73-9963-840BF99CE2B4}"/>
                  </a:ext>
                </a:extLst>
              </p:cNvPr>
              <p:cNvSpPr txBox="1"/>
              <p:nvPr/>
            </p:nvSpPr>
            <p:spPr>
              <a:xfrm>
                <a:off x="4093889" y="2320241"/>
                <a:ext cx="32682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dirty="0"/>
                  <a:t> 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EFB1A5-C31D-4A73-9963-840BF99CE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889" y="2320241"/>
                <a:ext cx="326822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E7EA20-2F69-4383-A5C2-623163901487}"/>
                  </a:ext>
                </a:extLst>
              </p:cNvPr>
              <p:cNvSpPr txBox="1"/>
              <p:nvPr/>
            </p:nvSpPr>
            <p:spPr>
              <a:xfrm>
                <a:off x="7745339" y="2302590"/>
                <a:ext cx="3268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E7EA20-2F69-4383-A5C2-623163901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39" y="2302590"/>
                <a:ext cx="3268235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E1498B7-B4F3-42A6-8CD7-17122E9F43C6}"/>
              </a:ext>
            </a:extLst>
          </p:cNvPr>
          <p:cNvSpPr txBox="1"/>
          <p:nvPr/>
        </p:nvSpPr>
        <p:spPr>
          <a:xfrm>
            <a:off x="5543683" y="2938827"/>
            <a:ext cx="283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8C7073-C45F-43A7-A88B-E35DF6103BC5}"/>
                  </a:ext>
                </a:extLst>
              </p:cNvPr>
              <p:cNvSpPr txBox="1"/>
              <p:nvPr/>
            </p:nvSpPr>
            <p:spPr>
              <a:xfrm>
                <a:off x="3937186" y="3652899"/>
                <a:ext cx="7834928" cy="83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/>
                  <a:t> =</a:t>
                </a:r>
                <a:r>
                  <a:rPr lang="ru-RU" sz="3600" dirty="0"/>
                  <a:t> </a:t>
                </a:r>
                <a:r>
                  <a:rPr lang="en-US" sz="3600" dirty="0"/>
                  <a:t>100 kg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30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600" dirty="0"/>
                  <a:t>  = 3000 kg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dirty="0"/>
                  <a:t> m/s </a:t>
                </a:r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8C7073-C45F-43A7-A88B-E35DF610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186" y="3652899"/>
                <a:ext cx="7834928" cy="833626"/>
              </a:xfrm>
              <a:prstGeom prst="rect">
                <a:avLst/>
              </a:prstGeom>
              <a:blipFill>
                <a:blip r:embed="rId6"/>
                <a:stretch>
                  <a:fillRect t="-2190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F59A7C-A084-46D4-AF8E-59DDB740907E}"/>
                  </a:ext>
                </a:extLst>
              </p:cNvPr>
              <p:cNvSpPr txBox="1"/>
              <p:nvPr/>
            </p:nvSpPr>
            <p:spPr>
              <a:xfrm>
                <a:off x="3903792" y="4389748"/>
                <a:ext cx="8205987" cy="83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600" dirty="0"/>
                  <a:t> = </a:t>
                </a:r>
                <a:r>
                  <a:rPr lang="ru-RU" sz="3600" dirty="0"/>
                  <a:t>2</a:t>
                </a:r>
                <a:r>
                  <a:rPr lang="en-US" sz="3600" dirty="0"/>
                  <a:t>400 kg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:r>
                  <a:rPr lang="ru-RU" sz="3600" dirty="0"/>
                  <a:t>7</a:t>
                </a:r>
                <a:r>
                  <a:rPr lang="en-US" sz="3600" dirty="0"/>
                  <a:t>2 000 kg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dirty="0"/>
                  <a:t> m/s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F59A7C-A084-46D4-AF8E-59DDB740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92" y="4389748"/>
                <a:ext cx="8205987" cy="833626"/>
              </a:xfrm>
              <a:prstGeom prst="rect">
                <a:avLst/>
              </a:prstGeom>
              <a:blipFill>
                <a:blip r:embed="rId7"/>
                <a:stretch>
                  <a:fillRect t="-2190" b="-1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7D7F672-4F80-4C79-836E-43CD21FF577D}"/>
              </a:ext>
            </a:extLst>
          </p:cNvPr>
          <p:cNvSpPr txBox="1"/>
          <p:nvPr/>
        </p:nvSpPr>
        <p:spPr>
          <a:xfrm>
            <a:off x="593785" y="5310124"/>
            <a:ext cx="246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F91F8A-1BDA-48ED-AD48-D241F1EFF3C3}"/>
                  </a:ext>
                </a:extLst>
              </p:cNvPr>
              <p:cNvSpPr txBox="1"/>
              <p:nvPr/>
            </p:nvSpPr>
            <p:spPr>
              <a:xfrm>
                <a:off x="3228488" y="5340902"/>
                <a:ext cx="55557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/>
                  <a:t> =</a:t>
                </a:r>
                <a:r>
                  <a:rPr lang="ru-RU" sz="3600" dirty="0"/>
                  <a:t> </a:t>
                </a:r>
                <a:r>
                  <a:rPr lang="en-US" sz="3600" dirty="0"/>
                  <a:t>3000 kg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dirty="0"/>
                  <a:t> m/s </a:t>
                </a:r>
                <a:endParaRPr lang="ru-RU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F91F8A-1BDA-48ED-AD48-D241F1EFF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488" y="5340902"/>
                <a:ext cx="5555789" cy="646331"/>
              </a:xfrm>
              <a:prstGeom prst="rect">
                <a:avLst/>
              </a:prstGeom>
              <a:blipFill>
                <a:blip r:embed="rId8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2B8E5A-026E-44A7-BAD7-CE0593390AFE}"/>
                  </a:ext>
                </a:extLst>
              </p:cNvPr>
              <p:cNvSpPr txBox="1"/>
              <p:nvPr/>
            </p:nvSpPr>
            <p:spPr>
              <a:xfrm>
                <a:off x="3161736" y="6012661"/>
                <a:ext cx="54107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600" dirty="0"/>
                  <a:t> = </a:t>
                </a:r>
                <a:r>
                  <a:rPr lang="ru-RU" sz="3600" dirty="0"/>
                  <a:t>7</a:t>
                </a:r>
                <a:r>
                  <a:rPr lang="en-US" sz="3600" dirty="0"/>
                  <a:t>2 000 kg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dirty="0"/>
                  <a:t> m/s</a:t>
                </a:r>
                <a:endParaRPr lang="ru-RU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2B8E5A-026E-44A7-BAD7-CE0593390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36" y="6012661"/>
                <a:ext cx="5410715" cy="646331"/>
              </a:xfrm>
              <a:prstGeom prst="rect">
                <a:avLst/>
              </a:prstGeom>
              <a:blipFill>
                <a:blip r:embed="rId9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8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6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6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6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6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19C9061-F9B1-4F07-95E7-75F86F636C40}"/>
              </a:ext>
            </a:extLst>
          </p:cNvPr>
          <p:cNvSpPr txBox="1">
            <a:spLocks/>
          </p:cNvSpPr>
          <p:nvPr/>
        </p:nvSpPr>
        <p:spPr>
          <a:xfrm>
            <a:off x="288023" y="1253614"/>
            <a:ext cx="9922143" cy="3215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Osmaga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 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 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turildi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impulsini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B9A36-6B8A-45DC-8F45-BF4F603589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1376" y="1032387"/>
            <a:ext cx="1905956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5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B9A36-6B8A-45DC-8F45-BF4F603589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1376" y="1032387"/>
            <a:ext cx="1905956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2E1514C7-88BE-4E60-8241-242BB61106AE}"/>
              </a:ext>
            </a:extLst>
          </p:cNvPr>
          <p:cNvSpPr txBox="1">
            <a:spLocks/>
          </p:cNvSpPr>
          <p:nvPr/>
        </p:nvSpPr>
        <p:spPr>
          <a:xfrm>
            <a:off x="261794" y="1161670"/>
            <a:ext cx="11089232" cy="6727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t= 4 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F = 10 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I = 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AD13582-C2C2-4225-A4AC-2D2244494967}"/>
              </a:ext>
            </a:extLst>
          </p:cNvPr>
          <p:cNvCxnSpPr>
            <a:cxnSpLocks/>
          </p:cNvCxnSpPr>
          <p:nvPr/>
        </p:nvCxnSpPr>
        <p:spPr>
          <a:xfrm>
            <a:off x="596749" y="3201667"/>
            <a:ext cx="31110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EB5B3EC-75D9-4FDF-B74C-A952C1D5941F}"/>
              </a:ext>
            </a:extLst>
          </p:cNvPr>
          <p:cNvCxnSpPr>
            <a:cxnSpLocks/>
          </p:cNvCxnSpPr>
          <p:nvPr/>
        </p:nvCxnSpPr>
        <p:spPr>
          <a:xfrm>
            <a:off x="3707819" y="1065232"/>
            <a:ext cx="0" cy="21921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583F97-2673-4C0C-B703-D80D2C78CE92}"/>
                  </a:ext>
                </a:extLst>
              </p:cNvPr>
              <p:cNvSpPr txBox="1"/>
              <p:nvPr/>
            </p:nvSpPr>
            <p:spPr>
              <a:xfrm>
                <a:off x="7177294" y="2182334"/>
                <a:ext cx="20527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I = F </a:t>
                </a:r>
                <a14:m>
                  <m:oMath xmlns:m="http://schemas.openxmlformats.org/officeDocument/2006/math">
                    <m:r>
                      <a:rPr lang="ru-RU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dirty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583F97-2673-4C0C-B703-D80D2C78C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94" y="2182334"/>
                <a:ext cx="2052789" cy="769441"/>
              </a:xfrm>
              <a:prstGeom prst="rect">
                <a:avLst/>
              </a:prstGeom>
              <a:blipFill>
                <a:blip r:embed="rId3"/>
                <a:stretch>
                  <a:fillRect l="-11869" t="-16667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165AACC-B697-4AAE-B3AE-FCB4FD6A114C}"/>
              </a:ext>
            </a:extLst>
          </p:cNvPr>
          <p:cNvSpPr txBox="1"/>
          <p:nvPr/>
        </p:nvSpPr>
        <p:spPr>
          <a:xfrm>
            <a:off x="7023495" y="1161670"/>
            <a:ext cx="299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B477A-1904-4BAB-ADA0-4DFD498955F1}"/>
              </a:ext>
            </a:extLst>
          </p:cNvPr>
          <p:cNvSpPr txBox="1"/>
          <p:nvPr/>
        </p:nvSpPr>
        <p:spPr>
          <a:xfrm>
            <a:off x="773468" y="4930204"/>
            <a:ext cx="275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E0502-1A98-48A0-BB2F-A249D37CB55F}"/>
              </a:ext>
            </a:extLst>
          </p:cNvPr>
          <p:cNvSpPr txBox="1"/>
          <p:nvPr/>
        </p:nvSpPr>
        <p:spPr>
          <a:xfrm>
            <a:off x="840974" y="5848006"/>
            <a:ext cx="2011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28E984-D55F-4D39-BA39-A1AC576274CA}"/>
                  </a:ext>
                </a:extLst>
              </p:cNvPr>
              <p:cNvSpPr txBox="1"/>
              <p:nvPr/>
            </p:nvSpPr>
            <p:spPr>
              <a:xfrm>
                <a:off x="4184478" y="4884786"/>
                <a:ext cx="56780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I = 10 N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= 40 N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28E984-D55F-4D39-BA39-A1AC5762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78" y="4884786"/>
                <a:ext cx="5678033" cy="707886"/>
              </a:xfrm>
              <a:prstGeom prst="rect">
                <a:avLst/>
              </a:prstGeom>
              <a:blipFill>
                <a:blip r:embed="rId4"/>
                <a:stretch>
                  <a:fillRect l="-3755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DA8F97-4B51-4227-8F02-16687B8B3E97}"/>
                  </a:ext>
                </a:extLst>
              </p:cNvPr>
              <p:cNvSpPr txBox="1"/>
              <p:nvPr/>
            </p:nvSpPr>
            <p:spPr>
              <a:xfrm>
                <a:off x="3005759" y="5879218"/>
                <a:ext cx="44280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I = 40 N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DA8F97-4B51-4227-8F02-16687B8B3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59" y="5879218"/>
                <a:ext cx="4428020" cy="707886"/>
              </a:xfrm>
              <a:prstGeom prst="rect">
                <a:avLst/>
              </a:prstGeom>
              <a:blipFill>
                <a:blip r:embed="rId5"/>
                <a:stretch>
                  <a:fillRect l="-4821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0C28578-0911-4E6E-B34A-5D3A77F6C0CB}"/>
              </a:ext>
            </a:extLst>
          </p:cNvPr>
          <p:cNvCxnSpPr/>
          <p:nvPr/>
        </p:nvCxnSpPr>
        <p:spPr>
          <a:xfrm>
            <a:off x="4413770" y="1669966"/>
            <a:ext cx="10582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6A30389-7013-4F82-B57F-BABF145B95B4}"/>
              </a:ext>
            </a:extLst>
          </p:cNvPr>
          <p:cNvCxnSpPr>
            <a:cxnSpLocks/>
          </p:cNvCxnSpPr>
          <p:nvPr/>
        </p:nvCxnSpPr>
        <p:spPr>
          <a:xfrm>
            <a:off x="4942912" y="1669966"/>
            <a:ext cx="0" cy="158742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871492-ABA9-4364-BA02-40C2016714F7}"/>
              </a:ext>
            </a:extLst>
          </p:cNvPr>
          <p:cNvSpPr/>
          <p:nvPr/>
        </p:nvSpPr>
        <p:spPr>
          <a:xfrm>
            <a:off x="4615040" y="3227324"/>
            <a:ext cx="604729" cy="8402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113F0-C872-4B3D-9E51-D99A0100CB38}"/>
              </a:ext>
            </a:extLst>
          </p:cNvPr>
          <p:cNvSpPr txBox="1"/>
          <p:nvPr/>
        </p:nvSpPr>
        <p:spPr>
          <a:xfrm>
            <a:off x="5389174" y="3396131"/>
            <a:ext cx="44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4FAA444-3BC6-418F-8120-64E2E67AA0B3}"/>
              </a:ext>
            </a:extLst>
          </p:cNvPr>
          <p:cNvCxnSpPr>
            <a:cxnSpLocks/>
          </p:cNvCxnSpPr>
          <p:nvPr/>
        </p:nvCxnSpPr>
        <p:spPr>
          <a:xfrm>
            <a:off x="6096000" y="1008240"/>
            <a:ext cx="0" cy="21921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2B773A8C-87DC-4401-BEC6-3D05D3820502}"/>
              </a:ext>
            </a:extLst>
          </p:cNvPr>
          <p:cNvCxnSpPr>
            <a:cxnSpLocks/>
          </p:cNvCxnSpPr>
          <p:nvPr/>
        </p:nvCxnSpPr>
        <p:spPr>
          <a:xfrm>
            <a:off x="5380438" y="3543640"/>
            <a:ext cx="0" cy="4619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19C9061-F9B1-4F07-95E7-75F86F636C40}"/>
              </a:ext>
            </a:extLst>
          </p:cNvPr>
          <p:cNvSpPr txBox="1">
            <a:spLocks/>
          </p:cNvSpPr>
          <p:nvPr/>
        </p:nvSpPr>
        <p:spPr>
          <a:xfrm>
            <a:off x="217754" y="1135627"/>
            <a:ext cx="10227576" cy="3215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Sohilda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qayiqdan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60 kg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5 m/s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sakraganda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0,2 m/s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qayiqning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B9A36-6B8A-45DC-8F45-BF4F603589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3084" y="1032387"/>
            <a:ext cx="1528916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1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B9A36-6B8A-45DC-8F45-BF4F603589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0379" y="1032387"/>
            <a:ext cx="1831621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CC98F-45EC-4CAC-8DCA-DE7A9E221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6670" y="1054733"/>
            <a:ext cx="1663018" cy="2577369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379E5668-5423-4A90-8224-2B3EBCE914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163" b="57326" l="12442" r="87791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2638" t="39741" r="12839" b="42668"/>
          <a:stretch/>
        </p:blipFill>
        <p:spPr>
          <a:xfrm>
            <a:off x="2753293" y="2312738"/>
            <a:ext cx="5921680" cy="1798720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7E2AE5D-3612-4A17-9918-C38A757D75A8}"/>
              </a:ext>
            </a:extLst>
          </p:cNvPr>
          <p:cNvCxnSpPr/>
          <p:nvPr/>
        </p:nvCxnSpPr>
        <p:spPr>
          <a:xfrm flipH="1" flipV="1">
            <a:off x="2753293" y="2375668"/>
            <a:ext cx="1203268" cy="11919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311D05-7EF6-4942-A357-202A2C051565}"/>
                  </a:ext>
                </a:extLst>
              </p:cNvPr>
              <p:cNvSpPr txBox="1"/>
              <p:nvPr/>
            </p:nvSpPr>
            <p:spPr>
              <a:xfrm>
                <a:off x="1556244" y="1697030"/>
                <a:ext cx="195636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m/s</a:t>
                </a:r>
                <a:endParaRPr lang="ru-RU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311D05-7EF6-4942-A357-202A2C05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44" y="1697030"/>
                <a:ext cx="1956365" cy="492443"/>
              </a:xfrm>
              <a:prstGeom prst="rect">
                <a:avLst/>
              </a:prstGeom>
              <a:blipFill>
                <a:blip r:embed="rId7"/>
                <a:stretch>
                  <a:fillRect t="-25926" b="-48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Объект 3">
            <a:extLst>
              <a:ext uri="{FF2B5EF4-FFF2-40B4-BE49-F238E27FC236}">
                <a16:creationId xmlns:a16="http://schemas.microsoft.com/office/drawing/2014/main" id="{5C753224-530E-4260-A936-B44705FD20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163" b="57326" l="12442" r="87791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2638" t="39741" r="12839" b="42668"/>
          <a:stretch/>
        </p:blipFill>
        <p:spPr>
          <a:xfrm>
            <a:off x="2866271" y="4681817"/>
            <a:ext cx="5921680" cy="17987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A9F50C-AC9B-4144-BDB4-CB607B567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473" y="3988912"/>
            <a:ext cx="1663018" cy="2899445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3488B5B-48CE-45AB-B6A2-D639EFE26991}"/>
              </a:ext>
            </a:extLst>
          </p:cNvPr>
          <p:cNvCxnSpPr>
            <a:cxnSpLocks/>
          </p:cNvCxnSpPr>
          <p:nvPr/>
        </p:nvCxnSpPr>
        <p:spPr>
          <a:xfrm flipV="1">
            <a:off x="6878375" y="6360341"/>
            <a:ext cx="2927930" cy="53992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8E6589-6854-4511-9803-50B3EC56EF4B}"/>
                  </a:ext>
                </a:extLst>
              </p:cNvPr>
              <p:cNvSpPr txBox="1"/>
              <p:nvPr/>
            </p:nvSpPr>
            <p:spPr>
              <a:xfrm>
                <a:off x="8200001" y="3027448"/>
                <a:ext cx="1831621" cy="536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e>
                      </m:acc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8E6589-6854-4511-9803-50B3EC56E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001" y="3027448"/>
                <a:ext cx="1831621" cy="536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80F18F8-36BE-40CD-B043-728CDF0C0874}"/>
                  </a:ext>
                </a:extLst>
              </p:cNvPr>
              <p:cNvSpPr/>
              <p:nvPr/>
            </p:nvSpPr>
            <p:spPr>
              <a:xfrm>
                <a:off x="5000431" y="1836061"/>
                <a:ext cx="26639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sz="3200" b="1" dirty="0">
                    <a:ea typeface="Cambria Math" panose="02040503050406030204" pitchFamily="18" charset="0"/>
                  </a:rPr>
                  <a:t> =  60 kg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80F18F8-36BE-40CD-B043-728CDF0C0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431" y="1836061"/>
                <a:ext cx="2663920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0044E3C-C22B-41E0-9DA8-86599780C965}"/>
                  </a:ext>
                </a:extLst>
              </p:cNvPr>
              <p:cNvSpPr/>
              <p:nvPr/>
            </p:nvSpPr>
            <p:spPr>
              <a:xfrm>
                <a:off x="4813862" y="4825577"/>
                <a:ext cx="1870740" cy="629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3200" b="1" dirty="0">
                    <a:ea typeface="Cambria Math" panose="02040503050406030204" pitchFamily="18" charset="0"/>
                  </a:rPr>
                  <a:t>= ?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0044E3C-C22B-41E0-9DA8-86599780C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62" y="4825577"/>
                <a:ext cx="1870740" cy="629018"/>
              </a:xfrm>
              <a:prstGeom prst="rect">
                <a:avLst/>
              </a:prstGeom>
              <a:blipFill>
                <a:blip r:embed="rId10"/>
                <a:stretch>
                  <a:fillRect t="-11650" b="-25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76EADE1-DE5E-4D2E-8C1F-1FB5F75EC046}"/>
                  </a:ext>
                </a:extLst>
              </p:cNvPr>
              <p:cNvSpPr/>
              <p:nvPr/>
            </p:nvSpPr>
            <p:spPr>
              <a:xfrm>
                <a:off x="8200001" y="5559194"/>
                <a:ext cx="2242537" cy="649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= 0,2 m/s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E76EADE1-DE5E-4D2E-8C1F-1FB5F75EC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001" y="5559194"/>
                <a:ext cx="2242537" cy="649217"/>
              </a:xfrm>
              <a:prstGeom prst="rect">
                <a:avLst/>
              </a:prstGeom>
              <a:blipFill>
                <a:blip r:embed="rId11"/>
                <a:stretch>
                  <a:fillRect t="-7547" r="-6250" b="-25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33E2A7A3-ACE9-4399-9747-AC86DF1E1425}"/>
                  </a:ext>
                </a:extLst>
              </p:cNvPr>
              <p:cNvSpPr/>
              <p:nvPr/>
            </p:nvSpPr>
            <p:spPr>
              <a:xfrm>
                <a:off x="0" y="5559194"/>
                <a:ext cx="1539011" cy="62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33E2A7A3-ACE9-4399-9747-AC86DF1E1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59194"/>
                <a:ext cx="1539011" cy="624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69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588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9758C165-8AC2-4C93-8FF3-246A88B237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98" y="858874"/>
                <a:ext cx="10307789" cy="67276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= 60 kg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600" dirty="0"/>
                  <a:t> = 5 m/s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= 0,2 m/s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600" dirty="0"/>
                  <a:t> </a:t>
                </a:r>
                <a:r>
                  <a:rPr lang="en-US" sz="3600" dirty="0" err="1"/>
                  <a:t>Topish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kerak</a:t>
                </a:r>
                <a:r>
                  <a:rPr lang="en-US" sz="3600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:r>
                  <a:rPr lang="en-US" sz="3600" dirty="0"/>
                  <a:t>= 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9758C165-8AC2-4C93-8FF3-246A88B23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8" y="858874"/>
                <a:ext cx="10307789" cy="6727664"/>
              </a:xfrm>
              <a:prstGeom prst="rect">
                <a:avLst/>
              </a:prstGeom>
              <a:blipFill>
                <a:blip r:embed="rId2"/>
                <a:stretch>
                  <a:fillRect l="-828" t="-2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8CCC8F5-0CB1-469E-BB1C-F6769820958B}"/>
              </a:ext>
            </a:extLst>
          </p:cNvPr>
          <p:cNvCxnSpPr>
            <a:cxnSpLocks/>
          </p:cNvCxnSpPr>
          <p:nvPr/>
        </p:nvCxnSpPr>
        <p:spPr>
          <a:xfrm>
            <a:off x="151106" y="3372634"/>
            <a:ext cx="290820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07AD8A2-254F-4716-AF54-0E5A62827B7A}"/>
              </a:ext>
            </a:extLst>
          </p:cNvPr>
          <p:cNvCxnSpPr>
            <a:cxnSpLocks/>
          </p:cNvCxnSpPr>
          <p:nvPr/>
        </p:nvCxnSpPr>
        <p:spPr>
          <a:xfrm>
            <a:off x="3059311" y="858874"/>
            <a:ext cx="0" cy="2931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95C380-515D-43D5-B365-16FBF8819A31}"/>
              </a:ext>
            </a:extLst>
          </p:cNvPr>
          <p:cNvSpPr txBox="1"/>
          <p:nvPr/>
        </p:nvSpPr>
        <p:spPr>
          <a:xfrm>
            <a:off x="4293013" y="866886"/>
            <a:ext cx="250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5CCB5-31A1-48E6-B67C-E0AE7F2C036F}"/>
              </a:ext>
            </a:extLst>
          </p:cNvPr>
          <p:cNvSpPr txBox="1"/>
          <p:nvPr/>
        </p:nvSpPr>
        <p:spPr>
          <a:xfrm>
            <a:off x="268024" y="4776184"/>
            <a:ext cx="262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6E308-B08F-4CCC-AD0F-109EF4D603A8}"/>
              </a:ext>
            </a:extLst>
          </p:cNvPr>
          <p:cNvSpPr txBox="1"/>
          <p:nvPr/>
        </p:nvSpPr>
        <p:spPr>
          <a:xfrm>
            <a:off x="268024" y="5936665"/>
            <a:ext cx="247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A5787F-CFC5-4652-8360-B87A365539B0}"/>
                  </a:ext>
                </a:extLst>
              </p:cNvPr>
              <p:cNvSpPr txBox="1"/>
              <p:nvPr/>
            </p:nvSpPr>
            <p:spPr>
              <a:xfrm>
                <a:off x="2621786" y="4725365"/>
                <a:ext cx="8534450" cy="1066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300 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1500 kg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A5787F-CFC5-4652-8360-B87A36553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786" y="4725365"/>
                <a:ext cx="8534450" cy="1066318"/>
              </a:xfrm>
              <a:prstGeom prst="rect">
                <a:avLst/>
              </a:prstGeom>
              <a:blipFill>
                <a:blip r:embed="rId3"/>
                <a:stretch>
                  <a:fillRect b="-3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86E0B5-531C-46C9-82C5-010845D79BCB}"/>
                  </a:ext>
                </a:extLst>
              </p:cNvPr>
              <p:cNvSpPr txBox="1"/>
              <p:nvPr/>
            </p:nvSpPr>
            <p:spPr>
              <a:xfrm>
                <a:off x="3194132" y="1475405"/>
                <a:ext cx="7962106" cy="76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:r>
                  <a:rPr lang="en-US" sz="4000" b="1" dirty="0"/>
                  <a:t>+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4000" b="1" dirty="0"/>
                  <a:t> +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86E0B5-531C-46C9-82C5-010845D79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32" y="1475405"/>
                <a:ext cx="7962106" cy="768159"/>
              </a:xfrm>
              <a:prstGeom prst="rect">
                <a:avLst/>
              </a:prstGeom>
              <a:blipFill>
                <a:blip r:embed="rId4"/>
                <a:stretch>
                  <a:fillRect t="-1111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A1DE0C-C2EB-4A76-ACD3-BE090E04901D}"/>
                  </a:ext>
                </a:extLst>
              </p:cNvPr>
              <p:cNvSpPr txBox="1"/>
              <p:nvPr/>
            </p:nvSpPr>
            <p:spPr>
              <a:xfrm>
                <a:off x="4148301" y="2239770"/>
                <a:ext cx="5302097" cy="75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 0 </a:t>
                </a:r>
                <a:r>
                  <a:rPr lang="en-US" sz="40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en-US" sz="4000" dirty="0"/>
                  <a:t> = 0</a:t>
                </a:r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A1DE0C-C2EB-4A76-ACD3-BE090E049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01" y="2239770"/>
                <a:ext cx="5302097" cy="755463"/>
              </a:xfrm>
              <a:prstGeom prst="rect">
                <a:avLst/>
              </a:prstGeom>
              <a:blipFill>
                <a:blip r:embed="rId5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A680D-BF03-4957-AC5D-0BE68067D866}"/>
                  </a:ext>
                </a:extLst>
              </p:cNvPr>
              <p:cNvSpPr txBox="1"/>
              <p:nvPr/>
            </p:nvSpPr>
            <p:spPr>
              <a:xfrm>
                <a:off x="4020307" y="2916573"/>
                <a:ext cx="5846362" cy="76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A680D-BF03-4957-AC5D-0BE68067D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307" y="2916573"/>
                <a:ext cx="5846362" cy="768159"/>
              </a:xfrm>
              <a:prstGeom prst="rect">
                <a:avLst/>
              </a:prstGeom>
              <a:blipFill>
                <a:blip r:embed="rId6"/>
                <a:stretch>
                  <a:fillRect t="-11905" b="-2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080B90-5AAB-4784-9EE7-DFA2CEF84512}"/>
                  </a:ext>
                </a:extLst>
              </p:cNvPr>
              <p:cNvSpPr txBox="1"/>
              <p:nvPr/>
            </p:nvSpPr>
            <p:spPr>
              <a:xfrm>
                <a:off x="4148301" y="3632409"/>
                <a:ext cx="3988608" cy="1143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40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4000" b="1" dirty="0"/>
                          <m:t> 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080B90-5AAB-4784-9EE7-DFA2CEF84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01" y="3632409"/>
                <a:ext cx="3988608" cy="1143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356E07-6AF5-4AC6-B244-6ECEB3E48298}"/>
                  </a:ext>
                </a:extLst>
              </p:cNvPr>
              <p:cNvSpPr txBox="1"/>
              <p:nvPr/>
            </p:nvSpPr>
            <p:spPr>
              <a:xfrm>
                <a:off x="2394161" y="5884945"/>
                <a:ext cx="6781290" cy="75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1500 kg = 1,5 t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356E07-6AF5-4AC6-B244-6ECEB3E48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161" y="5884945"/>
                <a:ext cx="6781290" cy="755463"/>
              </a:xfrm>
              <a:prstGeom prst="rect">
                <a:avLst/>
              </a:prstGeom>
              <a:blipFill>
                <a:blip r:embed="rId8"/>
                <a:stretch>
                  <a:fillRect t="-15323" b="-26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9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0323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-TOPSHIRIQ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19C9061-F9B1-4F07-95E7-75F86F636C40}"/>
              </a:ext>
            </a:extLst>
          </p:cNvPr>
          <p:cNvSpPr txBox="1">
            <a:spLocks/>
          </p:cNvSpPr>
          <p:nvPr/>
        </p:nvSpPr>
        <p:spPr>
          <a:xfrm>
            <a:off x="217754" y="1135627"/>
            <a:ext cx="10227576" cy="25219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0,4 kg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to‘pga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0,01 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berilganda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u 20 m/s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tepilgan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B9A36-6B8A-45DC-8F45-BF4F603589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3084" y="1032387"/>
            <a:ext cx="1528916" cy="21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1315B-608F-4C21-91FF-F410BDD3AC04}"/>
              </a:ext>
            </a:extLst>
          </p:cNvPr>
          <p:cNvPicPr/>
          <p:nvPr/>
        </p:nvPicPr>
        <p:blipFill rotWithShape="1">
          <a:blip r:embed="rId3"/>
          <a:srcRect l="30548" t="40209" r="65411" b="42913"/>
          <a:stretch/>
        </p:blipFill>
        <p:spPr bwMode="auto">
          <a:xfrm>
            <a:off x="3445154" y="3259392"/>
            <a:ext cx="2306775" cy="3583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72B5133F-DE57-447B-9FA1-C657C26D50E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74211" y="5011494"/>
            <a:ext cx="1563329" cy="1034456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120FA69-A403-4349-8082-ECA436759CFD}"/>
              </a:ext>
            </a:extLst>
          </p:cNvPr>
          <p:cNvCxnSpPr>
            <a:cxnSpLocks/>
          </p:cNvCxnSpPr>
          <p:nvPr/>
        </p:nvCxnSpPr>
        <p:spPr>
          <a:xfrm flipV="1">
            <a:off x="5816029" y="5877517"/>
            <a:ext cx="1295203" cy="48901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24A5B11-662A-49CA-801C-94E20CF48D06}"/>
              </a:ext>
            </a:extLst>
          </p:cNvPr>
          <p:cNvCxnSpPr>
            <a:cxnSpLocks/>
          </p:cNvCxnSpPr>
          <p:nvPr/>
        </p:nvCxnSpPr>
        <p:spPr>
          <a:xfrm flipV="1">
            <a:off x="8573998" y="4736372"/>
            <a:ext cx="1080120" cy="48901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9196BC35-1AEE-42E5-AC22-FD6C7D3664B9}"/>
                  </a:ext>
                </a:extLst>
              </p:cNvPr>
              <p:cNvSpPr/>
              <p:nvPr/>
            </p:nvSpPr>
            <p:spPr>
              <a:xfrm rot="20213645">
                <a:off x="5438626" y="5234414"/>
                <a:ext cx="230677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=?</a:t>
                </a:r>
                <a:endParaRPr lang="ru-RU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9196BC35-1AEE-42E5-AC22-FD6C7D366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13645">
                <a:off x="5438626" y="5234414"/>
                <a:ext cx="2306775" cy="707886"/>
              </a:xfrm>
              <a:prstGeom prst="rect">
                <a:avLst/>
              </a:prstGeom>
              <a:blipFill>
                <a:blip r:embed="rId5"/>
                <a:stretch>
                  <a:fillRect b="-121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745DD7B-6995-42F8-AC50-F8265A00FE3E}"/>
                  </a:ext>
                </a:extLst>
              </p:cNvPr>
              <p:cNvSpPr/>
              <p:nvPr/>
            </p:nvSpPr>
            <p:spPr>
              <a:xfrm>
                <a:off x="8488992" y="4273940"/>
                <a:ext cx="67449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745DD7B-6995-42F8-AC50-F8265A00F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992" y="4273940"/>
                <a:ext cx="67449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8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7874</TotalTime>
  <Words>787</Words>
  <Application>Microsoft Office PowerPoint</Application>
  <PresentationFormat>Широкоэкранный</PresentationFormat>
  <Paragraphs>123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770</cp:revision>
  <dcterms:created xsi:type="dcterms:W3CDTF">2020-03-24T02:20:14Z</dcterms:created>
  <dcterms:modified xsi:type="dcterms:W3CDTF">2021-03-11T09:23:33Z</dcterms:modified>
</cp:coreProperties>
</file>