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8"/>
  </p:notesMasterIdLst>
  <p:sldIdLst>
    <p:sldId id="270" r:id="rId4"/>
    <p:sldId id="1721" r:id="rId5"/>
    <p:sldId id="1722" r:id="rId6"/>
    <p:sldId id="1736" r:id="rId7"/>
    <p:sldId id="1737" r:id="rId8"/>
    <p:sldId id="1738" r:id="rId9"/>
    <p:sldId id="1723" r:id="rId10"/>
    <p:sldId id="1724" r:id="rId11"/>
    <p:sldId id="1725" r:id="rId12"/>
    <p:sldId id="1726" r:id="rId13"/>
    <p:sldId id="1739" r:id="rId14"/>
    <p:sldId id="1734" r:id="rId15"/>
    <p:sldId id="1735" r:id="rId16"/>
    <p:sldId id="16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icone-png.com/png/54/53878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486116" y="2405542"/>
            <a:ext cx="9950566" cy="8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 KINETIK ENERGIYA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Лучница">
            <a:extLst>
              <a:ext uri="{FF2B5EF4-FFF2-40B4-BE49-F238E27FC236}">
                <a16:creationId xmlns:a16="http://schemas.microsoft.com/office/drawing/2014/main" id="{8F8AD0B7-7257-4F15-9CB1-ADF269B5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56" y="3756822"/>
            <a:ext cx="3905671" cy="256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Пользователь\Desktop\B_0112_Ballkamera_Wurf_JP.jpg">
            <a:extLst>
              <a:ext uri="{FF2B5EF4-FFF2-40B4-BE49-F238E27FC236}">
                <a16:creationId xmlns:a16="http://schemas.microsoft.com/office/drawing/2014/main" id="{ECDD9984-5013-455A-BAE2-99CA9AA9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56" y="3774558"/>
            <a:ext cx="4055998" cy="25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QANDAY ENERGIYAGA EGA?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DFA6BB-BD64-45D8-8AF0-4A431D5E4708}"/>
              </a:ext>
            </a:extLst>
          </p:cNvPr>
          <p:cNvPicPr/>
          <p:nvPr/>
        </p:nvPicPr>
        <p:blipFill rotWithShape="1">
          <a:blip r:embed="rId2"/>
          <a:srcRect l="23530" r="15686"/>
          <a:stretch/>
        </p:blipFill>
        <p:spPr bwMode="auto">
          <a:xfrm>
            <a:off x="1716931" y="1386349"/>
            <a:ext cx="6615908" cy="44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E1359F-7FBB-4F64-93F3-8C7A167A0448}"/>
              </a:ext>
            </a:extLst>
          </p:cNvPr>
          <p:cNvSpPr/>
          <p:nvPr/>
        </p:nvSpPr>
        <p:spPr>
          <a:xfrm>
            <a:off x="1073103" y="2790694"/>
            <a:ext cx="1876573" cy="1276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2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QANDAY ENERGIYAGA EGA?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7EF0B828-CF26-41FA-9984-2DE30C1DA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61959" r="30273" b="8447"/>
          <a:stretch/>
        </p:blipFill>
        <p:spPr bwMode="auto">
          <a:xfrm>
            <a:off x="33801" y="915166"/>
            <a:ext cx="9744379" cy="57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66AEC830-E094-40E0-BFFD-1728E374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05" y="4060680"/>
            <a:ext cx="2303481" cy="2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4B82D7-B3E9-4A0F-B1DD-624F8CB0A47A}"/>
              </a:ext>
            </a:extLst>
          </p:cNvPr>
          <p:cNvSpPr txBox="1"/>
          <p:nvPr/>
        </p:nvSpPr>
        <p:spPr>
          <a:xfrm>
            <a:off x="7923158" y="3008519"/>
            <a:ext cx="71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C10E-D342-4370-881A-C1E219D71C5B}"/>
              </a:ext>
            </a:extLst>
          </p:cNvPr>
          <p:cNvSpPr txBox="1"/>
          <p:nvPr/>
        </p:nvSpPr>
        <p:spPr>
          <a:xfrm>
            <a:off x="9615613" y="1370405"/>
            <a:ext cx="27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2F14732-90B5-4647-BD31-949C19AD859B}"/>
              </a:ext>
            </a:extLst>
          </p:cNvPr>
          <p:cNvCxnSpPr>
            <a:cxnSpLocks/>
          </p:cNvCxnSpPr>
          <p:nvPr/>
        </p:nvCxnSpPr>
        <p:spPr>
          <a:xfrm flipH="1">
            <a:off x="5043950" y="1955180"/>
            <a:ext cx="4571663" cy="12113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F76FE6-DF9A-4381-BE91-4AFA70D5000C}"/>
              </a:ext>
            </a:extLst>
          </p:cNvPr>
          <p:cNvSpPr txBox="1"/>
          <p:nvPr/>
        </p:nvSpPr>
        <p:spPr>
          <a:xfrm>
            <a:off x="9778180" y="3218859"/>
            <a:ext cx="245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3CFC9E0-AF13-4F74-A8B6-0358CDF067FF}"/>
              </a:ext>
            </a:extLst>
          </p:cNvPr>
          <p:cNvCxnSpPr>
            <a:cxnSpLocks/>
          </p:cNvCxnSpPr>
          <p:nvPr/>
        </p:nvCxnSpPr>
        <p:spPr>
          <a:xfrm flipH="1">
            <a:off x="8065295" y="3645911"/>
            <a:ext cx="1432666" cy="5279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C41957-EC69-45E6-9946-BBF9FF05F157}"/>
              </a:ext>
            </a:extLst>
          </p:cNvPr>
          <p:cNvSpPr/>
          <p:nvPr/>
        </p:nvSpPr>
        <p:spPr>
          <a:xfrm>
            <a:off x="2720911" y="2698514"/>
            <a:ext cx="1351598" cy="1211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2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352181" y="1012939"/>
            <a:ext cx="114876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633413" algn="just">
              <a:buNone/>
            </a:pP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 km/h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t 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90 km/h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-chi?</a:t>
            </a:r>
          </a:p>
          <a:p>
            <a:pPr marL="0" indent="0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28-MASHQ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11952" y="1351379"/>
            <a:ext cx="1127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28-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“SHERIGINI TOP”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Нашивка 9">
            <a:extLst>
              <a:ext uri="{FF2B5EF4-FFF2-40B4-BE49-F238E27FC236}">
                <a16:creationId xmlns:a16="http://schemas.microsoft.com/office/drawing/2014/main" id="{4454BFDB-2600-4CC4-B1C5-FAE6220EE4D9}"/>
              </a:ext>
            </a:extLst>
          </p:cNvPr>
          <p:cNvSpPr/>
          <p:nvPr/>
        </p:nvSpPr>
        <p:spPr bwMode="auto">
          <a:xfrm>
            <a:off x="353960" y="1036177"/>
            <a:ext cx="4765316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Нашивка 10">
            <a:extLst>
              <a:ext uri="{FF2B5EF4-FFF2-40B4-BE49-F238E27FC236}">
                <a16:creationId xmlns:a16="http://schemas.microsoft.com/office/drawing/2014/main" id="{AF03D3D6-7308-4F32-8064-260011CE3620}"/>
              </a:ext>
            </a:extLst>
          </p:cNvPr>
          <p:cNvSpPr/>
          <p:nvPr/>
        </p:nvSpPr>
        <p:spPr bwMode="auto">
          <a:xfrm>
            <a:off x="5474862" y="1055946"/>
            <a:ext cx="4344863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latin typeface="Arial" charset="0"/>
              </a:rPr>
              <a:t>a)  1000  J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b="1" dirty="0">
              <a:latin typeface="Arial" charset="0"/>
              <a:cs typeface="+mn-cs"/>
            </a:endParaRPr>
          </a:p>
        </p:txBody>
      </p:sp>
      <p:sp>
        <p:nvSpPr>
          <p:cNvPr id="9" name="Нашивка 11">
            <a:extLst>
              <a:ext uri="{FF2B5EF4-FFF2-40B4-BE49-F238E27FC236}">
                <a16:creationId xmlns:a16="http://schemas.microsoft.com/office/drawing/2014/main" id="{86843A21-B96F-4410-ADEB-CB5CF1DB9D83}"/>
              </a:ext>
            </a:extLst>
          </p:cNvPr>
          <p:cNvSpPr/>
          <p:nvPr/>
        </p:nvSpPr>
        <p:spPr bwMode="auto">
          <a:xfrm>
            <a:off x="378276" y="2131552"/>
            <a:ext cx="4765316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" name="Нашивка 12">
            <a:extLst>
              <a:ext uri="{FF2B5EF4-FFF2-40B4-BE49-F238E27FC236}">
                <a16:creationId xmlns:a16="http://schemas.microsoft.com/office/drawing/2014/main" id="{E26589AB-229B-4AE2-A10A-A4A98AFA92BC}"/>
              </a:ext>
            </a:extLst>
          </p:cNvPr>
          <p:cNvSpPr/>
          <p:nvPr/>
        </p:nvSpPr>
        <p:spPr bwMode="auto">
          <a:xfrm>
            <a:off x="5494042" y="2102100"/>
            <a:ext cx="4306504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/>
              <a:t>b)  E = m g h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</p:txBody>
      </p:sp>
      <p:sp>
        <p:nvSpPr>
          <p:cNvPr id="11" name="Нашивка 13">
            <a:extLst>
              <a:ext uri="{FF2B5EF4-FFF2-40B4-BE49-F238E27FC236}">
                <a16:creationId xmlns:a16="http://schemas.microsoft.com/office/drawing/2014/main" id="{79719624-658D-4453-985F-7689FAD62413}"/>
              </a:ext>
            </a:extLst>
          </p:cNvPr>
          <p:cNvSpPr/>
          <p:nvPr/>
        </p:nvSpPr>
        <p:spPr bwMode="auto">
          <a:xfrm>
            <a:off x="319285" y="3168190"/>
            <a:ext cx="4741000" cy="825500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ашивка 14">
            <a:extLst>
              <a:ext uri="{FF2B5EF4-FFF2-40B4-BE49-F238E27FC236}">
                <a16:creationId xmlns:a16="http://schemas.microsoft.com/office/drawing/2014/main" id="{829F835C-44EF-4B83-AA43-AA89217B3554}"/>
              </a:ext>
            </a:extLst>
          </p:cNvPr>
          <p:cNvSpPr/>
          <p:nvPr/>
        </p:nvSpPr>
        <p:spPr bwMode="auto">
          <a:xfrm>
            <a:off x="5593007" y="5250581"/>
            <a:ext cx="4351214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/>
              <a:t>e)  </a:t>
            </a:r>
            <a:r>
              <a:rPr lang="en-US" sz="3600" b="1" dirty="0" err="1"/>
              <a:t>Joul</a:t>
            </a:r>
            <a:r>
              <a:rPr lang="en-US" sz="3600" b="1" dirty="0"/>
              <a:t> (J)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b="1" dirty="0">
              <a:latin typeface="Arial" charset="0"/>
              <a:cs typeface="+mn-cs"/>
            </a:endParaRPr>
          </a:p>
        </p:txBody>
      </p:sp>
      <p:sp>
        <p:nvSpPr>
          <p:cNvPr id="13" name="Нашивка 15">
            <a:extLst>
              <a:ext uri="{FF2B5EF4-FFF2-40B4-BE49-F238E27FC236}">
                <a16:creationId xmlns:a16="http://schemas.microsoft.com/office/drawing/2014/main" id="{7FA0A437-5C3D-453B-B1AC-71C62724EE31}"/>
              </a:ext>
            </a:extLst>
          </p:cNvPr>
          <p:cNvSpPr/>
          <p:nvPr/>
        </p:nvSpPr>
        <p:spPr bwMode="auto">
          <a:xfrm>
            <a:off x="388050" y="4220702"/>
            <a:ext cx="4741000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ашивка 16">
            <a:extLst>
              <a:ext uri="{FF2B5EF4-FFF2-40B4-BE49-F238E27FC236}">
                <a16:creationId xmlns:a16="http://schemas.microsoft.com/office/drawing/2014/main" id="{313C3FBE-A9CE-4106-A4E6-244C946A1D1D}"/>
              </a:ext>
            </a:extLst>
          </p:cNvPr>
          <p:cNvSpPr/>
          <p:nvPr/>
        </p:nvSpPr>
        <p:spPr bwMode="auto">
          <a:xfrm>
            <a:off x="5593007" y="4220702"/>
            <a:ext cx="4344864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/>
              <a:t>d)  A = F 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ашивка 17">
            <a:extLst>
              <a:ext uri="{FF2B5EF4-FFF2-40B4-BE49-F238E27FC236}">
                <a16:creationId xmlns:a16="http://schemas.microsoft.com/office/drawing/2014/main" id="{AE51E4A1-9B93-4F9F-BA88-3573367A8D88}"/>
              </a:ext>
            </a:extLst>
          </p:cNvPr>
          <p:cNvSpPr/>
          <p:nvPr/>
        </p:nvSpPr>
        <p:spPr bwMode="auto">
          <a:xfrm>
            <a:off x="394401" y="5224002"/>
            <a:ext cx="4741000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 kJ = ? J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ашивка 18">
            <a:extLst>
              <a:ext uri="{FF2B5EF4-FFF2-40B4-BE49-F238E27FC236}">
                <a16:creationId xmlns:a16="http://schemas.microsoft.com/office/drawing/2014/main" id="{6717DD31-6B17-47C5-8093-C28C797DD04E}"/>
              </a:ext>
            </a:extLst>
          </p:cNvPr>
          <p:cNvSpPr/>
          <p:nvPr/>
        </p:nvSpPr>
        <p:spPr bwMode="auto">
          <a:xfrm>
            <a:off x="5692438" y="3131979"/>
            <a:ext cx="4251783" cy="827088"/>
          </a:xfrm>
          <a:prstGeom prst="chevron">
            <a:avLst>
              <a:gd name="adj" fmla="val 15608"/>
            </a:avLst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latin typeface="Arial" charset="0"/>
                <a:cs typeface="+mn-cs"/>
              </a:rPr>
              <a:t>c)  </a:t>
            </a:r>
            <a:r>
              <a:rPr lang="en-US" sz="3600" b="1" dirty="0" err="1">
                <a:latin typeface="Arial" charset="0"/>
              </a:rPr>
              <a:t>Faollik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8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0329 -0.463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0.462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509 L -0.00174 -0.446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05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9191E-6 L 0.00053 0.453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00365 0.30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1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5387 L 0.00052 0.149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30394 L 0.00122 0.159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724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46196 L 0.00052 0.607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60718 L -0.04775 0.6076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5648 L -0.05903 0.15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581 L -0.0493 0.15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46203 L -0.04705 -0.463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44745 L -0.04323 -0.4479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  <p:bldP spid="10" grpId="1" animBg="1"/>
      <p:bldP spid="10" grpId="2" animBg="1"/>
      <p:bldP spid="10" grpId="3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6" grpId="1" animBg="1"/>
      <p:bldP spid="16" grpId="2" animBg="1"/>
      <p:bldP spid="1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341150" y="944701"/>
            <a:ext cx="1150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AFA36C4-AFE1-4F13-9027-9D6A2D3308BF}"/>
              </a:ext>
            </a:extLst>
          </p:cNvPr>
          <p:cNvCxnSpPr>
            <a:cxnSpLocks/>
          </p:cNvCxnSpPr>
          <p:nvPr/>
        </p:nvCxnSpPr>
        <p:spPr>
          <a:xfrm>
            <a:off x="827584" y="5517232"/>
            <a:ext cx="7632848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0F4577F-6D39-4494-ABB1-323236E9E95D}"/>
              </a:ext>
            </a:extLst>
          </p:cNvPr>
          <p:cNvSpPr/>
          <p:nvPr/>
        </p:nvSpPr>
        <p:spPr>
          <a:xfrm>
            <a:off x="1763688" y="4005066"/>
            <a:ext cx="1440160" cy="14769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7F7C78A-8E88-4B1E-89FC-468E8D1F9112}"/>
              </a:ext>
            </a:extLst>
          </p:cNvPr>
          <p:cNvSpPr/>
          <p:nvPr/>
        </p:nvSpPr>
        <p:spPr>
          <a:xfrm>
            <a:off x="6238528" y="4005065"/>
            <a:ext cx="1408112" cy="1476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A491713-AB64-492B-B45C-D89D3FEB8F57}"/>
              </a:ext>
            </a:extLst>
          </p:cNvPr>
          <p:cNvCxnSpPr/>
          <p:nvPr/>
        </p:nvCxnSpPr>
        <p:spPr>
          <a:xfrm>
            <a:off x="755576" y="4908302"/>
            <a:ext cx="8137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44BC9D-F1F7-439B-B73A-4A3DB91589FD}"/>
              </a:ext>
            </a:extLst>
          </p:cNvPr>
          <p:cNvSpPr txBox="1"/>
          <p:nvPr/>
        </p:nvSpPr>
        <p:spPr>
          <a:xfrm>
            <a:off x="4262264" y="5503004"/>
            <a:ext cx="81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01A9E88-63BB-4A61-ABA7-33BE6A9BE891}"/>
              </a:ext>
            </a:extLst>
          </p:cNvPr>
          <p:cNvCxnSpPr/>
          <p:nvPr/>
        </p:nvCxnSpPr>
        <p:spPr>
          <a:xfrm>
            <a:off x="7646640" y="4910544"/>
            <a:ext cx="8137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2D4377-3C8A-4BCF-BE92-C768E628F2E9}"/>
                  </a:ext>
                </a:extLst>
              </p:cNvPr>
              <p:cNvSpPr txBox="1"/>
              <p:nvPr/>
            </p:nvSpPr>
            <p:spPr>
              <a:xfrm>
                <a:off x="7873008" y="4319236"/>
                <a:ext cx="8137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2D4377-3C8A-4BCF-BE92-C768E628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08" y="4319236"/>
                <a:ext cx="81379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4474CBF-782A-4CAE-AD4C-2DBA2A3CF12E}"/>
              </a:ext>
            </a:extLst>
          </p:cNvPr>
          <p:cNvSpPr txBox="1"/>
          <p:nvPr/>
        </p:nvSpPr>
        <p:spPr>
          <a:xfrm>
            <a:off x="5486400" y="4380791"/>
            <a:ext cx="81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D755BAA-5082-490C-AD1B-E7232AE260E2}"/>
              </a:ext>
            </a:extLst>
          </p:cNvPr>
          <p:cNvCxnSpPr>
            <a:cxnSpLocks/>
          </p:cNvCxnSpPr>
          <p:nvPr/>
        </p:nvCxnSpPr>
        <p:spPr>
          <a:xfrm>
            <a:off x="2400908" y="6165304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07162AE-4788-4BA9-BB13-61F1D9EB9262}"/>
              </a:ext>
            </a:extLst>
          </p:cNvPr>
          <p:cNvCxnSpPr>
            <a:cxnSpLocks/>
          </p:cNvCxnSpPr>
          <p:nvPr/>
        </p:nvCxnSpPr>
        <p:spPr>
          <a:xfrm>
            <a:off x="2400908" y="5579658"/>
            <a:ext cx="0" cy="596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4154E1-380D-4FA0-8567-5A3C2CA835A4}"/>
              </a:ext>
            </a:extLst>
          </p:cNvPr>
          <p:cNvCxnSpPr>
            <a:cxnSpLocks/>
          </p:cNvCxnSpPr>
          <p:nvPr/>
        </p:nvCxnSpPr>
        <p:spPr>
          <a:xfrm>
            <a:off x="6937412" y="5568332"/>
            <a:ext cx="0" cy="596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2F20D6-B88A-49FA-B9C6-639C1A38A013}"/>
              </a:ext>
            </a:extLst>
          </p:cNvPr>
          <p:cNvSpPr txBox="1"/>
          <p:nvPr/>
        </p:nvSpPr>
        <p:spPr>
          <a:xfrm>
            <a:off x="1130424" y="4067791"/>
            <a:ext cx="81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7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E5E55BB-828E-4F28-9180-A1B04E43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52955"/>
            <a:ext cx="8856984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2">
                <a:extLst>
                  <a:ext uri="{FF2B5EF4-FFF2-40B4-BE49-F238E27FC236}">
                    <a16:creationId xmlns:a16="http://schemas.microsoft.com/office/drawing/2014/main" id="{AAC1391A-A3E2-4C31-ACE4-87648790B0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924" y="1638326"/>
                <a:ext cx="9851922" cy="48657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(1)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Shu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𝒂𝒕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(2)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t =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 a                    (3)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(3)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ru-RU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(4)</a:t>
                </a:r>
              </a:p>
            </p:txBody>
          </p:sp>
        </mc:Choice>
        <mc:Fallback xmlns="">
          <p:sp>
            <p:nvSpPr>
              <p:cNvPr id="18" name="Объект 2">
                <a:extLst>
                  <a:ext uri="{FF2B5EF4-FFF2-40B4-BE49-F238E27FC236}">
                    <a16:creationId xmlns:a16="http://schemas.microsoft.com/office/drawing/2014/main" id="{AAC1391A-A3E2-4C31-ACE4-87648790B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4" y="1638326"/>
                <a:ext cx="9851922" cy="4865712"/>
              </a:xfrm>
              <a:prstGeom prst="rect">
                <a:avLst/>
              </a:prstGeom>
              <a:blipFill>
                <a:blip r:embed="rId2"/>
                <a:stretch>
                  <a:fillRect l="-2166" t="-3509" r="-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29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272A402-6F39-4B3E-A081-36689419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3" y="938315"/>
            <a:ext cx="10515600" cy="1354162"/>
          </a:xfrm>
        </p:spPr>
        <p:txBody>
          <a:bodyPr>
            <a:normAutofit/>
          </a:bodyPr>
          <a:lstStyle/>
          <a:p>
            <a:pPr indent="900113" algn="ctr"/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qonuniga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binoan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45C622B2-89FB-4870-9B79-4280A5302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6129" y="2557948"/>
                <a:ext cx="8775290" cy="200757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(5)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Fs = 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45C622B2-89FB-4870-9B79-4280A530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9" y="2557948"/>
                <a:ext cx="8775290" cy="2007576"/>
              </a:xfrm>
              <a:prstGeom prst="rect">
                <a:avLst/>
              </a:prstGeom>
              <a:blipFill>
                <a:blip r:embed="rId2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F6878152-6F30-4B99-BC7B-9EA5E2D878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335" y="4868764"/>
                <a:ext cx="2826775" cy="116847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F6878152-6F30-4B99-BC7B-9EA5E2D87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35" y="4868764"/>
                <a:ext cx="2826775" cy="1168478"/>
              </a:xfrm>
              <a:prstGeom prst="rect">
                <a:avLst/>
              </a:prstGeom>
              <a:blipFill>
                <a:blip r:embed="rId3"/>
                <a:stretch>
                  <a:fillRect l="-8855" b="-4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47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45E2351-D78C-45E5-999E-D2A5C8A669D0}"/>
                  </a:ext>
                </a:extLst>
              </p:cNvPr>
              <p:cNvSpPr/>
              <p:nvPr/>
            </p:nvSpPr>
            <p:spPr>
              <a:xfrm>
                <a:off x="4041896" y="1022259"/>
                <a:ext cx="3096344" cy="145759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</a:rPr>
                  <a:t>A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ru-RU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ru-R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45E2351-D78C-45E5-999E-D2A5C8A66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96" y="1022259"/>
                <a:ext cx="3096344" cy="1457597"/>
              </a:xfrm>
              <a:prstGeom prst="rect">
                <a:avLst/>
              </a:prstGeom>
              <a:blipFill>
                <a:blip r:embed="rId2"/>
                <a:stretch>
                  <a:fillRect l="-6576" b="-2823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610C2D04-2372-47A1-ADC4-EC48D01EA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603" y="2416993"/>
                <a:ext cx="10943362" cy="19267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722313" algn="just">
                  <a:buFont typeface="Arial" panose="020B0604020202020204" pitchFamily="34" charset="0"/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Bu formula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erishishi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ifodalaydi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610C2D04-2372-47A1-ADC4-EC48D01EA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3" y="2416993"/>
                <a:ext cx="10943362" cy="1926779"/>
              </a:xfrm>
              <a:prstGeom prst="rect">
                <a:avLst/>
              </a:prstGeom>
              <a:blipFill>
                <a:blip r:embed="rId3"/>
                <a:stretch>
                  <a:fillRect l="-2006" t="-8833" r="-1950" b="-34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 descr="C:\Users\Пользователь\Desktop\i (1).jpg">
            <a:extLst>
              <a:ext uri="{FF2B5EF4-FFF2-40B4-BE49-F238E27FC236}">
                <a16:creationId xmlns:a16="http://schemas.microsoft.com/office/drawing/2014/main" id="{3B214145-2368-4FD1-9FD4-FFF319FC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6693" y="4086265"/>
            <a:ext cx="4359181" cy="2330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500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FFC283-C1F9-4615-9167-446C116B5687}"/>
              </a:ext>
            </a:extLst>
          </p:cNvPr>
          <p:cNvSpPr/>
          <p:nvPr/>
        </p:nvSpPr>
        <p:spPr>
          <a:xfrm>
            <a:off x="3233884" y="4328514"/>
            <a:ext cx="3744416" cy="19169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04005C9-0D34-4D4D-8437-8455E2BC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84" y="1106640"/>
            <a:ext cx="11690031" cy="2845692"/>
          </a:xfrm>
        </p:spPr>
        <p:txBody>
          <a:bodyPr>
            <a:normAutofit/>
          </a:bodyPr>
          <a:lstStyle/>
          <a:p>
            <a:pPr indent="722313" algn="just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sistemaning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yarmiga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7C37C23-99E5-431D-9EA2-B83C7C52D672}"/>
                  </a:ext>
                </a:extLst>
              </p:cNvPr>
              <p:cNvSpPr/>
              <p:nvPr/>
            </p:nvSpPr>
            <p:spPr>
              <a:xfrm>
                <a:off x="3569899" y="4580455"/>
                <a:ext cx="2642070" cy="1413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ru-RU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7C37C23-99E5-431D-9EA2-B83C7C52D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99" y="4580455"/>
                <a:ext cx="2642070" cy="1413079"/>
              </a:xfrm>
              <a:prstGeom prst="rect">
                <a:avLst/>
              </a:prstGeom>
              <a:blipFill>
                <a:blip r:embed="rId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3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KINETIK 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778740-72DB-465A-B3B9-BCE68E71532F}"/>
              </a:ext>
            </a:extLst>
          </p:cNvPr>
          <p:cNvSpPr/>
          <p:nvPr/>
        </p:nvSpPr>
        <p:spPr>
          <a:xfrm>
            <a:off x="2766578" y="3138635"/>
            <a:ext cx="6048672" cy="201622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>
                <a:extLst>
                  <a:ext uri="{FF2B5EF4-FFF2-40B4-BE49-F238E27FC236}">
                    <a16:creationId xmlns:a16="http://schemas.microsoft.com/office/drawing/2014/main" id="{76F1FFCB-79F1-4C70-A23F-64955B6AB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230" y="822405"/>
                <a:ext cx="10739436" cy="23162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indent="987425" algn="just" fontAlgn="auto"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oshirish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bajariladigan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Заголовок 1">
                <a:extLst>
                  <a:ext uri="{FF2B5EF4-FFF2-40B4-BE49-F238E27FC236}">
                    <a16:creationId xmlns:a16="http://schemas.microsoft.com/office/drawing/2014/main" id="{76F1FFCB-79F1-4C70-A23F-64955B6AB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30" y="822405"/>
                <a:ext cx="10739436" cy="2316230"/>
              </a:xfrm>
              <a:prstGeom prst="rect">
                <a:avLst/>
              </a:prstGeom>
              <a:blipFill>
                <a:blip r:embed="rId2"/>
                <a:stretch>
                  <a:fillRect l="-1931" r="-1988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75FB43E6-D78A-484F-8553-71A9D66B51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3031" y="3124235"/>
                <a:ext cx="5856026" cy="19470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     </a:t>
                </a:r>
              </a:p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en-US" sz="54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</a:t>
                </a:r>
                <a:r>
                  <a:rPr lang="en-US" sz="7000" b="1" dirty="0">
                    <a:solidFill>
                      <a:schemeClr val="tx1"/>
                    </a:solidFill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7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sSub>
                              <m:sSubPr>
                                <m:ctrlPr>
                                  <a:rPr lang="en-US" sz="7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7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sz="7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7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000" dirty="0">
                    <a:solidFill>
                      <a:schemeClr val="tx1"/>
                    </a:solidFill>
                  </a:rPr>
                  <a:t>  -</a:t>
                </a:r>
                <a:r>
                  <a:rPr lang="ru-RU" sz="7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7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7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sSub>
                              <m:sSubPr>
                                <m:ctrlPr>
                                  <a:rPr lang="en-US" sz="7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7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7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7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75FB43E6-D78A-484F-8553-71A9D66B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031" y="3124235"/>
                <a:ext cx="5856026" cy="1947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89178E4F-EE8D-4BA1-84D7-4C75A2DDD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1147" y="4783638"/>
                <a:ext cx="6459794" cy="165216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89178E4F-EE8D-4BA1-84D7-4C75A2DD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147" y="4783638"/>
                <a:ext cx="6459794" cy="1652168"/>
              </a:xfrm>
              <a:prstGeom prst="rect">
                <a:avLst/>
              </a:prstGeom>
              <a:blipFill>
                <a:blip r:embed="rId4"/>
                <a:stretch>
                  <a:fillRect b="-12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29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E:\Мое\Физика\7 класс\Энергия. Виды энергии\5d3c95ff.jpg">
            <a:extLst>
              <a:ext uri="{FF2B5EF4-FFF2-40B4-BE49-F238E27FC236}">
                <a16:creationId xmlns:a16="http://schemas.microsoft.com/office/drawing/2014/main" id="{438EA231-2F81-4FE2-B6E5-A7BF491B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10" y="1767928"/>
            <a:ext cx="4185095" cy="36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5ACF7-CF03-48D7-B1E7-02B44989CEF9}"/>
              </a:ext>
            </a:extLst>
          </p:cNvPr>
          <p:cNvSpPr txBox="1"/>
          <p:nvPr/>
        </p:nvSpPr>
        <p:spPr>
          <a:xfrm>
            <a:off x="566687" y="5520151"/>
            <a:ext cx="551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C9D38-B132-419E-B27B-A71D3915550B}"/>
              </a:ext>
            </a:extLst>
          </p:cNvPr>
          <p:cNvSpPr txBox="1"/>
          <p:nvPr/>
        </p:nvSpPr>
        <p:spPr>
          <a:xfrm>
            <a:off x="6112376" y="5520150"/>
            <a:ext cx="494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210C726-676A-420E-970D-30CFEB741614}"/>
              </a:ext>
            </a:extLst>
          </p:cNvPr>
          <p:cNvSpPr txBox="1">
            <a:spLocks/>
          </p:cNvSpPr>
          <p:nvPr/>
        </p:nvSpPr>
        <p:spPr>
          <a:xfrm>
            <a:off x="543959" y="24514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D9DD62-B38E-4E5E-AFC7-4CEFEE934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2" y="1810386"/>
            <a:ext cx="4910619" cy="36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3A56E59-2D0D-499B-9CEB-8DD7033B1ECD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096000" y="810586"/>
            <a:ext cx="2725258" cy="95734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17DD867-6F38-48DD-A0A0-997F8F5A715F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3132402" y="810586"/>
            <a:ext cx="2963598" cy="9998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360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t vaqt ichida jismning erishgan tezligi:</vt:lpstr>
      <vt:lpstr>Nyutonning ikkinchi qonuniga binoan jismga ta’sir etgan kuch:</vt:lpstr>
      <vt:lpstr>Презентация PowerPoint</vt:lpstr>
      <vt:lpstr>Jism yoki sistemaning o‘z harakati tufayli ega bo‘ladigan energiyasi kinetik energiya deyiladi. Jismning kinetik energiyasi uning massasi bilan tezligi kvadrati yarmiga teng..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760</cp:revision>
  <dcterms:created xsi:type="dcterms:W3CDTF">2020-03-24T02:20:14Z</dcterms:created>
  <dcterms:modified xsi:type="dcterms:W3CDTF">2021-02-24T06:59:52Z</dcterms:modified>
</cp:coreProperties>
</file>