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21"/>
  </p:notesMasterIdLst>
  <p:sldIdLst>
    <p:sldId id="270" r:id="rId4"/>
    <p:sldId id="1721" r:id="rId5"/>
    <p:sldId id="1722" r:id="rId6"/>
    <p:sldId id="1723" r:id="rId7"/>
    <p:sldId id="1724" r:id="rId8"/>
    <p:sldId id="1725" r:id="rId9"/>
    <p:sldId id="1726" r:id="rId10"/>
    <p:sldId id="1727" r:id="rId11"/>
    <p:sldId id="1728" r:id="rId12"/>
    <p:sldId id="1729" r:id="rId13"/>
    <p:sldId id="1730" r:id="rId14"/>
    <p:sldId id="1731" r:id="rId15"/>
    <p:sldId id="1732" r:id="rId16"/>
    <p:sldId id="1733" r:id="rId17"/>
    <p:sldId id="1734" r:id="rId18"/>
    <p:sldId id="1735" r:id="rId19"/>
    <p:sldId id="1677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E4DC"/>
    <a:srgbClr val="AADBE0"/>
    <a:srgbClr val="70D2C2"/>
    <a:srgbClr val="6C9C90"/>
    <a:srgbClr val="D64646"/>
    <a:srgbClr val="D02023"/>
    <a:srgbClr val="D94D4C"/>
    <a:srgbClr val="D84A49"/>
    <a:srgbClr val="990100"/>
    <a:srgbClr val="E9F4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7.png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1866629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286535" y="2024908"/>
            <a:ext cx="9950566" cy="1691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5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54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54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5400" b="1" dirty="0">
                <a:solidFill>
                  <a:srgbClr val="002060"/>
                </a:solidFill>
                <a:cs typeface="Arial" pitchFamily="34" charset="0"/>
              </a:rPr>
              <a:t> POTENSIAL ENERGIYA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0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639052" y="2050042"/>
            <a:ext cx="727075" cy="16036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D6D6AB68-E550-4BB9-930A-2091774EF330}"/>
              </a:ext>
            </a:extLst>
          </p:cNvPr>
          <p:cNvSpPr/>
          <p:nvPr/>
        </p:nvSpPr>
        <p:spPr>
          <a:xfrm>
            <a:off x="637465" y="4237036"/>
            <a:ext cx="728662" cy="16036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71" y="176981"/>
            <a:ext cx="1539329" cy="1553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 descr="C:\Users\Пользователь\Desktop\B_0112_Ballkamera_Wurf_JP.jpg">
            <a:extLst>
              <a:ext uri="{FF2B5EF4-FFF2-40B4-BE49-F238E27FC236}">
                <a16:creationId xmlns:a16="http://schemas.microsoft.com/office/drawing/2014/main" id="{0332AE5A-D5BB-4428-B74C-023F1C1948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93" r="29093"/>
          <a:stretch>
            <a:fillRect/>
          </a:stretch>
        </p:blipFill>
        <p:spPr bwMode="auto">
          <a:xfrm>
            <a:off x="5002916" y="4022411"/>
            <a:ext cx="2916967" cy="2706535"/>
          </a:xfrm>
          <a:prstGeom prst="rect">
            <a:avLst/>
          </a:prstGeom>
          <a:noFill/>
          <a:ln w="3175">
            <a:noFill/>
          </a:ln>
          <a:effectLst>
            <a:outerShdw dist="50800" dir="5400000" algn="t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1058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POTENSIAL ENERGIYA O‘ZGARISHI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954F41-67AD-4A04-BC1B-09396279B770}"/>
              </a:ext>
            </a:extLst>
          </p:cNvPr>
          <p:cNvSpPr txBox="1"/>
          <p:nvPr/>
        </p:nvSpPr>
        <p:spPr>
          <a:xfrm>
            <a:off x="3357360" y="1131370"/>
            <a:ext cx="837149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180" algn="ctr" defTabSz="1884903">
              <a:spcBef>
                <a:spcPts val="235"/>
              </a:spcBef>
              <a:defRPr/>
            </a:pPr>
            <a:r>
              <a:rPr lang="en-US" sz="4400" kern="0" spc="10" dirty="0" err="1">
                <a:latin typeface="Arial" panose="020B0604020202020204" pitchFamily="34" charset="0"/>
                <a:cs typeface="Arial" panose="020B0604020202020204" pitchFamily="34" charset="0"/>
              </a:rPr>
              <a:t>Potensial</a:t>
            </a:r>
            <a:r>
              <a:rPr lang="en-US" sz="4400" kern="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kern="0" spc="10" dirty="0" err="1">
                <a:latin typeface="Arial" panose="020B0604020202020204" pitchFamily="34" charset="0"/>
                <a:cs typeface="Arial" panose="020B0604020202020204" pitchFamily="34" charset="0"/>
              </a:rPr>
              <a:t>energiyaning</a:t>
            </a:r>
            <a:r>
              <a:rPr lang="en-US" sz="4400" kern="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kern="0" spc="10" dirty="0" err="1">
                <a:latin typeface="Arial" panose="020B0604020202020204" pitchFamily="34" charset="0"/>
                <a:cs typeface="Arial" panose="020B0604020202020204" pitchFamily="34" charset="0"/>
              </a:rPr>
              <a:t>o‘zgarishi</a:t>
            </a:r>
            <a:r>
              <a:rPr lang="en-US" sz="4400" kern="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kern="0" spc="10" dirty="0" err="1">
                <a:latin typeface="Arial" panose="020B0604020202020204" pitchFamily="34" charset="0"/>
                <a:cs typeface="Arial" panose="020B0604020202020204" pitchFamily="34" charset="0"/>
              </a:rPr>
              <a:t>bajarilgan</a:t>
            </a:r>
            <a:r>
              <a:rPr lang="en-US" sz="4400" kern="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kern="0" spc="10" dirty="0" err="1"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en-US" sz="4400" kern="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kern="0" spc="1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400" kern="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kern="0" spc="1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400" kern="0" spc="1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26881779-9F5E-4B56-896C-74C24EF67CFE}"/>
              </a:ext>
            </a:extLst>
          </p:cNvPr>
          <p:cNvCxnSpPr>
            <a:cxnSpLocks/>
          </p:cNvCxnSpPr>
          <p:nvPr/>
        </p:nvCxnSpPr>
        <p:spPr>
          <a:xfrm>
            <a:off x="457028" y="1875760"/>
            <a:ext cx="25657" cy="4740744"/>
          </a:xfrm>
          <a:prstGeom prst="straightConnector1">
            <a:avLst/>
          </a:prstGeom>
          <a:ln w="38100">
            <a:solidFill>
              <a:schemeClr val="accent1"/>
            </a:solidFill>
            <a:prstDash val="lg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5AD5BAEB-6914-4A28-9BAD-866FA415A564}"/>
              </a:ext>
            </a:extLst>
          </p:cNvPr>
          <p:cNvCxnSpPr>
            <a:cxnSpLocks/>
          </p:cNvCxnSpPr>
          <p:nvPr/>
        </p:nvCxnSpPr>
        <p:spPr>
          <a:xfrm flipH="1">
            <a:off x="2213832" y="4549196"/>
            <a:ext cx="7829" cy="2067308"/>
          </a:xfrm>
          <a:prstGeom prst="straightConnector1">
            <a:avLst/>
          </a:prstGeom>
          <a:ln w="38100">
            <a:solidFill>
              <a:schemeClr val="accent1"/>
            </a:solidFill>
            <a:prstDash val="lg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7870B05E-FCBB-46CB-AE0E-673B328C00F8}"/>
              </a:ext>
            </a:extLst>
          </p:cNvPr>
          <p:cNvCxnSpPr>
            <a:cxnSpLocks/>
          </p:cNvCxnSpPr>
          <p:nvPr/>
        </p:nvCxnSpPr>
        <p:spPr>
          <a:xfrm>
            <a:off x="2224862" y="1799433"/>
            <a:ext cx="0" cy="2586242"/>
          </a:xfrm>
          <a:prstGeom prst="straightConnector1">
            <a:avLst/>
          </a:prstGeom>
          <a:ln w="38100">
            <a:solidFill>
              <a:schemeClr val="accent1"/>
            </a:solidFill>
            <a:prstDash val="lg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E31C2F21-73C0-4507-9C53-789DB8EE946D}"/>
              </a:ext>
            </a:extLst>
          </p:cNvPr>
          <p:cNvCxnSpPr>
            <a:cxnSpLocks/>
          </p:cNvCxnSpPr>
          <p:nvPr/>
        </p:nvCxnSpPr>
        <p:spPr>
          <a:xfrm>
            <a:off x="1564128" y="4394468"/>
            <a:ext cx="83356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FBB64D3A-86C6-4450-976F-DD2B44E091C1}"/>
              </a:ext>
            </a:extLst>
          </p:cNvPr>
          <p:cNvCxnSpPr>
            <a:cxnSpLocks/>
          </p:cNvCxnSpPr>
          <p:nvPr/>
        </p:nvCxnSpPr>
        <p:spPr>
          <a:xfrm flipV="1">
            <a:off x="174242" y="6616504"/>
            <a:ext cx="2766421" cy="37755"/>
          </a:xfrm>
          <a:prstGeom prst="line">
            <a:avLst/>
          </a:prstGeom>
          <a:ln w="762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43C663E1-DEC9-434C-8521-679ED991027D}"/>
              </a:ext>
            </a:extLst>
          </p:cNvPr>
          <p:cNvSpPr txBox="1"/>
          <p:nvPr/>
        </p:nvSpPr>
        <p:spPr>
          <a:xfrm>
            <a:off x="13169" y="3168949"/>
            <a:ext cx="6812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ru-RU" sz="36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99DD63A-1427-458F-8B24-62AF2992FE08}"/>
                  </a:ext>
                </a:extLst>
              </p:cNvPr>
              <p:cNvSpPr txBox="1"/>
              <p:nvPr/>
            </p:nvSpPr>
            <p:spPr>
              <a:xfrm>
                <a:off x="2267033" y="2792929"/>
                <a:ext cx="68120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3600" b="1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600" b="1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99DD63A-1427-458F-8B24-62AF2992FE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033" y="2792929"/>
                <a:ext cx="681204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3BCBE5E-23D8-4C24-B5C0-9EC094D14A2C}"/>
                  </a:ext>
                </a:extLst>
              </p:cNvPr>
              <p:cNvSpPr txBox="1"/>
              <p:nvPr/>
            </p:nvSpPr>
            <p:spPr>
              <a:xfrm>
                <a:off x="2224862" y="5179054"/>
                <a:ext cx="68120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3600" b="1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3600" b="1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3BCBE5E-23D8-4C24-B5C0-9EC094D14A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4862" y="5179054"/>
                <a:ext cx="681204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Объект 3">
            <a:extLst>
              <a:ext uri="{FF2B5EF4-FFF2-40B4-BE49-F238E27FC236}">
                <a16:creationId xmlns:a16="http://schemas.microsoft.com/office/drawing/2014/main" id="{960C5D3E-2CAF-4C39-8E08-0F4DED410882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872521" y="867207"/>
            <a:ext cx="1108388" cy="1008553"/>
          </a:xfrm>
          <a:prstGeom prst="rect">
            <a:avLst/>
          </a:prstGeom>
        </p:spPr>
      </p:pic>
      <p:pic>
        <p:nvPicPr>
          <p:cNvPr id="19" name="Объект 3">
            <a:extLst>
              <a:ext uri="{FF2B5EF4-FFF2-40B4-BE49-F238E27FC236}">
                <a16:creationId xmlns:a16="http://schemas.microsoft.com/office/drawing/2014/main" id="{32C10896-4D5A-40B3-8773-55E2CCF9E40F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709561" y="3244885"/>
            <a:ext cx="1157250" cy="1140790"/>
          </a:xfrm>
          <a:prstGeom prst="rect">
            <a:avLst/>
          </a:prstGeom>
        </p:spPr>
      </p:pic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91C42AF4-ED0B-4299-B217-0434BE6A5A54}"/>
              </a:ext>
            </a:extLst>
          </p:cNvPr>
          <p:cNvCxnSpPr>
            <a:cxnSpLocks/>
          </p:cNvCxnSpPr>
          <p:nvPr/>
        </p:nvCxnSpPr>
        <p:spPr>
          <a:xfrm>
            <a:off x="479637" y="1875760"/>
            <a:ext cx="173419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object 4">
                <a:extLst>
                  <a:ext uri="{FF2B5EF4-FFF2-40B4-BE49-F238E27FC236}">
                    <a16:creationId xmlns:a16="http://schemas.microsoft.com/office/drawing/2014/main" id="{07CEE1D5-AD94-4205-9C0C-44D943BE9BC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223416" y="3692274"/>
                <a:ext cx="6639377" cy="5538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28754" rIns="0" bIns="0">
                <a:spAutoFit/>
              </a:bodyPr>
              <a:lstStyle>
                <a:lvl1pPr marL="31750" defTabSz="10223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defTabSz="10223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defTabSz="10223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defTabSz="10223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defTabSz="10223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defTabSz="1022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defTabSz="1022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defTabSz="1022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defTabSz="1022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4028"/>
                  </a:lnSpc>
                  <a:spcBef>
                    <a:spcPts val="233"/>
                  </a:spcBef>
                </a:pPr>
                <a:r>
                  <a:rPr lang="en-US" sz="4800" b="1" dirty="0">
                    <a:cs typeface="Arial" panose="020B0604020202020204" pitchFamily="34" charset="0"/>
                  </a:rPr>
                  <a:t>A = mg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𝒉</m:t>
                        </m:r>
                      </m:e>
                      <m:sub>
                        <m:r>
                          <a:rPr lang="en-US" sz="4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4800" b="1" dirty="0">
                    <a:cs typeface="Arial" panose="020B0604020202020204" pitchFamily="34" charset="0"/>
                  </a:rPr>
                  <a:t>- mg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𝒉</m:t>
                        </m:r>
                      </m:e>
                      <m:sub>
                        <m:r>
                          <a:rPr lang="en-US" sz="4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cs typeface="Arial" panose="020B0604020202020204" pitchFamily="34" charset="0"/>
                  </a:rPr>
                  <a:t> </a:t>
                </a:r>
                <a:endParaRPr lang="en-US" sz="4400" b="1" dirty="0">
                  <a:solidFill>
                    <a:srgbClr val="002060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object 4">
                <a:extLst>
                  <a:ext uri="{FF2B5EF4-FFF2-40B4-BE49-F238E27FC236}">
                    <a16:creationId xmlns:a16="http://schemas.microsoft.com/office/drawing/2014/main" id="{07CEE1D5-AD94-4205-9C0C-44D943BE9B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223416" y="3692274"/>
                <a:ext cx="6639377" cy="553858"/>
              </a:xfrm>
              <a:prstGeom prst="rect">
                <a:avLst/>
              </a:prstGeom>
              <a:blipFill>
                <a:blip r:embed="rId5"/>
                <a:stretch>
                  <a:fillRect t="-67033" b="-64835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object 4">
                <a:extLst>
                  <a:ext uri="{FF2B5EF4-FFF2-40B4-BE49-F238E27FC236}">
                    <a16:creationId xmlns:a16="http://schemas.microsoft.com/office/drawing/2014/main" id="{63C4EC91-5D7F-4DCD-9F82-059ED13ECA0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731606" y="4683378"/>
                <a:ext cx="5235532" cy="6149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28754" rIns="0" bIns="0">
                <a:spAutoFit/>
              </a:bodyPr>
              <a:lstStyle>
                <a:lvl1pPr marL="31750" defTabSz="10223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defTabSz="10223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defTabSz="10223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defTabSz="10223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defTabSz="10223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defTabSz="1022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defTabSz="1022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defTabSz="1022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defTabSz="1022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4028"/>
                  </a:lnSpc>
                  <a:spcBef>
                    <a:spcPts val="233"/>
                  </a:spcBef>
                </a:pPr>
                <a:r>
                  <a:rPr lang="en-US" sz="4800" b="1" dirty="0">
                    <a:cs typeface="Arial" panose="020B0604020202020204" pitchFamily="34" charset="0"/>
                  </a:rPr>
                  <a:t>A =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</m:oMath>
                </a14:m>
                <a:r>
                  <a:rPr lang="en-US" sz="48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endParaRPr lang="en-US" sz="4400" b="1" dirty="0">
                  <a:solidFill>
                    <a:srgbClr val="002060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object 4">
                <a:extLst>
                  <a:ext uri="{FF2B5EF4-FFF2-40B4-BE49-F238E27FC236}">
                    <a16:creationId xmlns:a16="http://schemas.microsoft.com/office/drawing/2014/main" id="{63C4EC91-5D7F-4DCD-9F82-059ED13ECA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731606" y="4683378"/>
                <a:ext cx="5235532" cy="614964"/>
              </a:xfrm>
              <a:prstGeom prst="rect">
                <a:avLst/>
              </a:prstGeom>
              <a:blipFill>
                <a:blip r:embed="rId6"/>
                <a:stretch>
                  <a:fillRect t="-63366" b="-45545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615748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1058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POTENSIAL ENERGIYAGA MISOLLAR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5" descr="Лучница">
            <a:extLst>
              <a:ext uri="{FF2B5EF4-FFF2-40B4-BE49-F238E27FC236}">
                <a16:creationId xmlns:a16="http://schemas.microsoft.com/office/drawing/2014/main" id="{596CF7A1-CBE8-49A6-B0E8-180A5523C5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2447" y="3560162"/>
            <a:ext cx="4791484" cy="3148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4" descr="Пружина">
            <a:extLst>
              <a:ext uri="{FF2B5EF4-FFF2-40B4-BE49-F238E27FC236}">
                <a16:creationId xmlns:a16="http://schemas.microsoft.com/office/drawing/2014/main" id="{E3EDC597-154D-4455-BE51-55655A0B18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094644" y="2875541"/>
            <a:ext cx="2839607" cy="3691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A81AA768-31D1-401E-95C6-A979BE706091}"/>
              </a:ext>
            </a:extLst>
          </p:cNvPr>
          <p:cNvSpPr txBox="1"/>
          <p:nvPr/>
        </p:nvSpPr>
        <p:spPr>
          <a:xfrm>
            <a:off x="191729" y="810586"/>
            <a:ext cx="1180583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sirtidan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ko‘tarilgan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elastik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qilayotgan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potensial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energiyaga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5270338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1058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POTENSIAL ENERGIYAGA MISOLLAR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81AA768-31D1-401E-95C6-A979BE706091}"/>
              </a:ext>
            </a:extLst>
          </p:cNvPr>
          <p:cNvSpPr txBox="1"/>
          <p:nvPr/>
        </p:nvSpPr>
        <p:spPr>
          <a:xfrm>
            <a:off x="0" y="985058"/>
            <a:ext cx="1180583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sirtidan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ko‘tarilgan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potensial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energiyaga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joylashishi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D1F0618-EE9C-4187-A9C1-C2713DB3FF3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5634831" y="2913857"/>
            <a:ext cx="4495801" cy="368787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F693A6F-A3B8-42FC-9480-A5D59B3553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8054" y="2816617"/>
            <a:ext cx="3608336" cy="3882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6002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1058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POTENSIAL ENERGIYAGA MISOLLAR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81AA768-31D1-401E-95C6-A979BE706091}"/>
              </a:ext>
            </a:extLst>
          </p:cNvPr>
          <p:cNvSpPr txBox="1"/>
          <p:nvPr/>
        </p:nvSpPr>
        <p:spPr>
          <a:xfrm>
            <a:off x="0" y="855284"/>
            <a:ext cx="1180583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pastga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tushayotib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elektrostansiyaning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quvvatli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trubinalarini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harakatga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keltiradi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A964646C-61AD-4FC3-AC7D-4567D7BD62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74" y="2913857"/>
            <a:ext cx="5171223" cy="3746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 descr="E:\Мое\Физика\7 класс\Энергия. Виды энергии\800pxsrisailamdamwithga.jpg">
            <a:extLst>
              <a:ext uri="{FF2B5EF4-FFF2-40B4-BE49-F238E27FC236}">
                <a16:creationId xmlns:a16="http://schemas.microsoft.com/office/drawing/2014/main" id="{3A517E65-9407-4BD6-BAAB-7EE653A74F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86563" y="2913856"/>
            <a:ext cx="4807384" cy="3746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3917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1058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POTENSIAL ENERGIYAGA MISOLLAR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81AA768-31D1-401E-95C6-A979BE706091}"/>
              </a:ext>
            </a:extLst>
          </p:cNvPr>
          <p:cNvSpPr txBox="1"/>
          <p:nvPr/>
        </p:nvSpPr>
        <p:spPr>
          <a:xfrm>
            <a:off x="0" y="855284"/>
            <a:ext cx="1180583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Katta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o‘lchamdagi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qoziqlarni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qoqishda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yuqoriga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ko‘tarilgan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ulkan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bolg‘aning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potensial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energiyasidan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/>
          </a:p>
        </p:txBody>
      </p:sp>
      <p:pic>
        <p:nvPicPr>
          <p:cNvPr id="6" name="Picture 4" descr="C:\Users\Пользователь\Desktop\nacalo stroit.jpg">
            <a:extLst>
              <a:ext uri="{FF2B5EF4-FFF2-40B4-BE49-F238E27FC236}">
                <a16:creationId xmlns:a16="http://schemas.microsoft.com/office/drawing/2014/main" id="{D95ADDB2-13F7-4319-B90F-1016069CDE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46762" y="3050676"/>
            <a:ext cx="8077200" cy="380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87956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1058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81AA768-31D1-401E-95C6-A979BE706091}"/>
              </a:ext>
            </a:extLst>
          </p:cNvPr>
          <p:cNvSpPr txBox="1"/>
          <p:nvPr/>
        </p:nvSpPr>
        <p:spPr>
          <a:xfrm>
            <a:off x="193085" y="1012939"/>
            <a:ext cx="1180583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1.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1 kg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25 m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balandlikda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15 m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balandlikda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potensial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? Jism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balandlikdan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balandlikka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tushishida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og‘irlik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87852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1058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81AA768-31D1-401E-95C6-A979BE706091}"/>
              </a:ext>
            </a:extLst>
          </p:cNvPr>
          <p:cNvSpPr txBox="1"/>
          <p:nvPr/>
        </p:nvSpPr>
        <p:spPr>
          <a:xfrm>
            <a:off x="335653" y="1186360"/>
            <a:ext cx="1152069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2.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120 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balandlikdan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parashyutda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tushayotgan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Bolaning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potensial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energiyasini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toping. Bola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parashyutning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birgalikdagi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65 kg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08439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TOPSHIRIQLAR: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267707" y="1233392"/>
            <a:ext cx="1127821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27-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mashqning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masalalarini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Kundalik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turmushda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qayerlarda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potensial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energiyaga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jismlarni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kuzatgansiz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keltiring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4353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1058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POTENSIAL ENERGIYA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D68000-A3EB-41CE-BAF7-9DE149FC4075}"/>
              </a:ext>
            </a:extLst>
          </p:cNvPr>
          <p:cNvSpPr txBox="1"/>
          <p:nvPr/>
        </p:nvSpPr>
        <p:spPr>
          <a:xfrm>
            <a:off x="3126658" y="988947"/>
            <a:ext cx="870363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046810"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Osma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soatlarning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toshlarini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tepaga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ko‘tarib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bajaramiz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mexanizmi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toshlar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pastga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tushishiga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qadar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sv-SE" sz="4000" dirty="0">
                <a:latin typeface="Arial" panose="020B0604020202020204" pitchFamily="34" charset="0"/>
                <a:cs typeface="Arial" panose="020B0604020202020204" pitchFamily="34" charset="0"/>
              </a:rPr>
              <a:t>bajarish qobiliyatiga ega bo‘ladi.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Объект 8">
            <a:extLst>
              <a:ext uri="{FF2B5EF4-FFF2-40B4-BE49-F238E27FC236}">
                <a16:creationId xmlns:a16="http://schemas.microsoft.com/office/drawing/2014/main" id="{1AEED737-65BF-4D1A-A549-4773D070DB18}"/>
              </a:ext>
            </a:extLst>
          </p:cNvPr>
          <p:cNvPicPr>
            <a:picLocks noGrp="1"/>
          </p:cNvPicPr>
          <p:nvPr>
            <p:ph sz="half" idx="2"/>
          </p:nvPr>
        </p:nvPicPr>
        <p:blipFill rotWithShape="1">
          <a:blip r:embed="rId2"/>
          <a:srcRect l="20845" t="25665" r="67771" b="9317"/>
          <a:stretch/>
        </p:blipFill>
        <p:spPr bwMode="auto">
          <a:xfrm>
            <a:off x="243721" y="1106933"/>
            <a:ext cx="3000925" cy="497208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18876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1058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POTENSIAL ENERGIYA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D68000-A3EB-41CE-BAF7-9DE149FC4075}"/>
              </a:ext>
            </a:extLst>
          </p:cNvPr>
          <p:cNvSpPr txBox="1"/>
          <p:nvPr/>
        </p:nvSpPr>
        <p:spPr>
          <a:xfrm>
            <a:off x="341150" y="929954"/>
            <a:ext cx="115097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vaziyatini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o‘zgartirishi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bajara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so‘zi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yunonchada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faollik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439762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1058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POTENSIAL ENERGIYA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9901AC-2234-477D-A280-F17FC1268A79}"/>
              </a:ext>
            </a:extLst>
          </p:cNvPr>
          <p:cNvSpPr txBox="1"/>
          <p:nvPr/>
        </p:nvSpPr>
        <p:spPr>
          <a:xfrm>
            <a:off x="7773954" y="1100283"/>
            <a:ext cx="209371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A = F S</a:t>
            </a:r>
            <a:endParaRPr lang="ru-RU" sz="2000" dirty="0"/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CA749013-7C28-49AA-99A9-4296F3728EB0}"/>
              </a:ext>
            </a:extLst>
          </p:cNvPr>
          <p:cNvCxnSpPr>
            <a:cxnSpLocks/>
          </p:cNvCxnSpPr>
          <p:nvPr/>
        </p:nvCxnSpPr>
        <p:spPr>
          <a:xfrm>
            <a:off x="4186500" y="1959988"/>
            <a:ext cx="0" cy="4745838"/>
          </a:xfrm>
          <a:prstGeom prst="straightConnector1">
            <a:avLst/>
          </a:prstGeom>
          <a:ln w="38100">
            <a:solidFill>
              <a:schemeClr val="tx1"/>
            </a:solidFill>
            <a:prstDash val="lg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07E666E6-7CD6-44F9-9637-D2D9606D074F}"/>
              </a:ext>
            </a:extLst>
          </p:cNvPr>
          <p:cNvSpPr txBox="1"/>
          <p:nvPr/>
        </p:nvSpPr>
        <p:spPr>
          <a:xfrm>
            <a:off x="4418048" y="3558048"/>
            <a:ext cx="6812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ru-RU" sz="48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E1DC32-434B-4B05-B068-2D9E2958F282}"/>
              </a:ext>
            </a:extLst>
          </p:cNvPr>
          <p:cNvSpPr txBox="1"/>
          <p:nvPr/>
        </p:nvSpPr>
        <p:spPr>
          <a:xfrm>
            <a:off x="3484414" y="1233293"/>
            <a:ext cx="9336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44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5167F34-2602-4DFD-9ECE-D11F6B14D273}"/>
                  </a:ext>
                </a:extLst>
              </p:cNvPr>
              <p:cNvSpPr txBox="1"/>
              <p:nvPr/>
            </p:nvSpPr>
            <p:spPr>
              <a:xfrm>
                <a:off x="2902396" y="2230450"/>
                <a:ext cx="1048835" cy="6313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3200" b="1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𝒐𝒈</m:t>
                          </m:r>
                          <m:r>
                            <a:rPr lang="en-US" sz="3200" b="1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b>
                      </m:sSub>
                    </m:oMath>
                  </m:oMathPara>
                </a14:m>
                <a:endParaRPr lang="ru-RU" sz="2939" b="1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5167F34-2602-4DFD-9ECE-D11F6B14D2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2396" y="2230450"/>
                <a:ext cx="1048835" cy="63132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FB7082C6-A680-4A0C-9DC1-C1E918196DC3}"/>
              </a:ext>
            </a:extLst>
          </p:cNvPr>
          <p:cNvCxnSpPr/>
          <p:nvPr/>
        </p:nvCxnSpPr>
        <p:spPr>
          <a:xfrm>
            <a:off x="413898" y="6723856"/>
            <a:ext cx="4504486" cy="0"/>
          </a:xfrm>
          <a:prstGeom prst="line">
            <a:avLst/>
          </a:prstGeom>
          <a:ln w="762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Объект 3">
            <a:extLst>
              <a:ext uri="{FF2B5EF4-FFF2-40B4-BE49-F238E27FC236}">
                <a16:creationId xmlns:a16="http://schemas.microsoft.com/office/drawing/2014/main" id="{42482C44-138D-4BC9-A6E3-6DF3E179E9FB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115978" y="810586"/>
            <a:ext cx="1217156" cy="1348835"/>
          </a:xfrm>
          <a:prstGeom prst="rect">
            <a:avLst/>
          </a:prstGeom>
        </p:spPr>
      </p:pic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01E952AF-A7C8-47F9-A8DA-790AAA8CE830}"/>
              </a:ext>
            </a:extLst>
          </p:cNvPr>
          <p:cNvCxnSpPr>
            <a:cxnSpLocks/>
          </p:cNvCxnSpPr>
          <p:nvPr/>
        </p:nvCxnSpPr>
        <p:spPr>
          <a:xfrm>
            <a:off x="2724556" y="2083098"/>
            <a:ext cx="0" cy="63132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0BDBD9FF-E91C-4807-B788-5E20E2F904E4}"/>
              </a:ext>
            </a:extLst>
          </p:cNvPr>
          <p:cNvSpPr txBox="1"/>
          <p:nvPr/>
        </p:nvSpPr>
        <p:spPr>
          <a:xfrm>
            <a:off x="7773953" y="1999211"/>
            <a:ext cx="206165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A = F h</a:t>
            </a:r>
            <a:endParaRPr lang="ru-RU" sz="20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B5DE65B-097B-47E6-8F3D-CF305D58EC81}"/>
              </a:ext>
            </a:extLst>
          </p:cNvPr>
          <p:cNvSpPr txBox="1"/>
          <p:nvPr/>
        </p:nvSpPr>
        <p:spPr>
          <a:xfrm>
            <a:off x="7806014" y="2940443"/>
            <a:ext cx="24063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A =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mgh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3235393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2000" accel="50000" decel="50000" fill="hold" nodeType="clickEffect">
                                  <p:stCondLst>
                                    <p:cond delay="4000"/>
                                  </p:stCondLst>
                                  <p:childTnLst>
                                    <p:animMotion origin="layout" path="M 2.5E-6 4.81481E-6 L 0.00221 0.630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3152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2000" accel="50000" decel="5000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Motion origin="layout" path="M -0.00039 -0.00463 L -0.00039 0.6092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06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2000" accel="50000" decel="5000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animMotion origin="layout" path="M 4.16667E-7 3.7037E-6 L 0.0276 0.5469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0" y="27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30" grpId="0"/>
      <p:bldP spid="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1058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POTENSIAL ENERGIYA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D68000-A3EB-41CE-BAF7-9DE149FC4075}"/>
              </a:ext>
            </a:extLst>
          </p:cNvPr>
          <p:cNvSpPr txBox="1"/>
          <p:nvPr/>
        </p:nvSpPr>
        <p:spPr>
          <a:xfrm>
            <a:off x="451509" y="1040312"/>
            <a:ext cx="115097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Bajarilishi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potensial</a:t>
            </a:r>
            <a:r>
              <a:rPr lang="en-US" sz="40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energiyasiga</a:t>
            </a:r>
            <a:r>
              <a:rPr lang="en-US" sz="40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44DD2E9-C9D6-4A2A-9979-4CD6AB39A70D}"/>
                  </a:ext>
                </a:extLst>
              </p:cNvPr>
              <p:cNvSpPr txBox="1"/>
              <p:nvPr/>
            </p:nvSpPr>
            <p:spPr>
              <a:xfrm>
                <a:off x="3437500" y="2633590"/>
                <a:ext cx="4331507" cy="15908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6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m g h  </a:t>
                </a:r>
              </a:p>
              <a:p>
                <a:endParaRPr lang="ru-RU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44DD2E9-C9D6-4A2A-9979-4CD6AB39A7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7500" y="2633590"/>
                <a:ext cx="4331507" cy="1590820"/>
              </a:xfrm>
              <a:prstGeom prst="rect">
                <a:avLst/>
              </a:prstGeom>
              <a:blipFill>
                <a:blip r:embed="rId2"/>
                <a:stretch>
                  <a:fillRect t="-12261" r="-76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52954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1058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POTENSIAL ENERGIYA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D68000-A3EB-41CE-BAF7-9DE149FC4075}"/>
              </a:ext>
            </a:extLst>
          </p:cNvPr>
          <p:cNvSpPr txBox="1"/>
          <p:nvPr/>
        </p:nvSpPr>
        <p:spPr>
          <a:xfrm>
            <a:off x="386037" y="1008781"/>
            <a:ext cx="114199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qismlarining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bir-biriga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vaziyatiga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potensial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44DD2E9-C9D6-4A2A-9979-4CD6AB39A70D}"/>
                  </a:ext>
                </a:extLst>
              </p:cNvPr>
              <p:cNvSpPr txBox="1"/>
              <p:nvPr/>
            </p:nvSpPr>
            <p:spPr>
              <a:xfrm>
                <a:off x="3264079" y="3145968"/>
                <a:ext cx="4331507" cy="10983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6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m g h  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44DD2E9-C9D6-4A2A-9979-4CD6AB39A7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4079" y="3145968"/>
                <a:ext cx="4331507" cy="1098378"/>
              </a:xfrm>
              <a:prstGeom prst="rect">
                <a:avLst/>
              </a:prstGeom>
              <a:blipFill>
                <a:blip r:embed="rId2"/>
                <a:stretch>
                  <a:fillRect t="-17778" r="-7595" b="-28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41126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1058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POTENSIAL ENERGIYA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67218E7-E216-4BE1-ABB3-8F6CFA9853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583" y="1099547"/>
            <a:ext cx="3608336" cy="3882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Объект 3">
            <a:extLst>
              <a:ext uri="{FF2B5EF4-FFF2-40B4-BE49-F238E27FC236}">
                <a16:creationId xmlns:a16="http://schemas.microsoft.com/office/drawing/2014/main" id="{0DCE34DB-DCE2-4DA7-A1EE-DE8F2A5A89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0330" y="1099547"/>
            <a:ext cx="3485996" cy="3560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CF20F50-A6EF-4ABA-987E-1A797F1670CF}"/>
                  </a:ext>
                </a:extLst>
              </p:cNvPr>
              <p:cNvSpPr txBox="1"/>
              <p:nvPr/>
            </p:nvSpPr>
            <p:spPr>
              <a:xfrm>
                <a:off x="3453266" y="5050142"/>
                <a:ext cx="4331507" cy="10983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6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m g h  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CF20F50-A6EF-4ABA-987E-1A797F1670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3266" y="5050142"/>
                <a:ext cx="4331507" cy="1098378"/>
              </a:xfrm>
              <a:prstGeom prst="rect">
                <a:avLst/>
              </a:prstGeom>
              <a:blipFill>
                <a:blip r:embed="rId4"/>
                <a:stretch>
                  <a:fillRect t="-17680" r="-7595" b="-276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92277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1058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POTENSIAL ENERGIYA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Объект 6">
            <a:extLst>
              <a:ext uri="{FF2B5EF4-FFF2-40B4-BE49-F238E27FC236}">
                <a16:creationId xmlns:a16="http://schemas.microsoft.com/office/drawing/2014/main" id="{8745C574-BE5B-489C-A226-4D387119E14F}"/>
              </a:ext>
            </a:extLst>
          </p:cNvPr>
          <p:cNvPicPr>
            <a:picLocks/>
          </p:cNvPicPr>
          <p:nvPr/>
        </p:nvPicPr>
        <p:blipFill rotWithShape="1">
          <a:blip r:embed="rId2"/>
          <a:srcRect l="44215" t="55215" r="6405"/>
          <a:stretch/>
        </p:blipFill>
        <p:spPr bwMode="auto">
          <a:xfrm>
            <a:off x="867270" y="1010945"/>
            <a:ext cx="5433681" cy="38763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C056E53-9E19-4736-AC99-4C1E0BA3219D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708059" y="1010945"/>
            <a:ext cx="5021487" cy="30742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392B416-D2C2-42DB-9B86-BE9D15D570EF}"/>
                  </a:ext>
                </a:extLst>
              </p:cNvPr>
              <p:cNvSpPr txBox="1"/>
              <p:nvPr/>
            </p:nvSpPr>
            <p:spPr>
              <a:xfrm>
                <a:off x="3185252" y="5087669"/>
                <a:ext cx="4331507" cy="15908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6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m g h  </a:t>
                </a:r>
              </a:p>
              <a:p>
                <a:endParaRPr lang="ru-RU" sz="32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392B416-D2C2-42DB-9B86-BE9D15D570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5252" y="5087669"/>
                <a:ext cx="4331507" cy="1590820"/>
              </a:xfrm>
              <a:prstGeom prst="rect">
                <a:avLst/>
              </a:prstGeom>
              <a:blipFill>
                <a:blip r:embed="rId4"/>
                <a:stretch>
                  <a:fillRect t="-12644" r="-76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19603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1058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POTENSIAL ENERGIYA O‘ZGARISHI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26881779-9F5E-4B56-896C-74C24EF67CFE}"/>
              </a:ext>
            </a:extLst>
          </p:cNvPr>
          <p:cNvCxnSpPr>
            <a:cxnSpLocks/>
          </p:cNvCxnSpPr>
          <p:nvPr/>
        </p:nvCxnSpPr>
        <p:spPr>
          <a:xfrm>
            <a:off x="457028" y="1875760"/>
            <a:ext cx="25657" cy="4740744"/>
          </a:xfrm>
          <a:prstGeom prst="straightConnector1">
            <a:avLst/>
          </a:prstGeom>
          <a:ln w="38100">
            <a:solidFill>
              <a:schemeClr val="accent1"/>
            </a:solidFill>
            <a:prstDash val="lg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5AD5BAEB-6914-4A28-9BAD-866FA415A564}"/>
              </a:ext>
            </a:extLst>
          </p:cNvPr>
          <p:cNvCxnSpPr>
            <a:cxnSpLocks/>
          </p:cNvCxnSpPr>
          <p:nvPr/>
        </p:nvCxnSpPr>
        <p:spPr>
          <a:xfrm flipH="1">
            <a:off x="2213832" y="4549196"/>
            <a:ext cx="7829" cy="2067308"/>
          </a:xfrm>
          <a:prstGeom prst="straightConnector1">
            <a:avLst/>
          </a:prstGeom>
          <a:ln w="38100">
            <a:solidFill>
              <a:schemeClr val="accent1"/>
            </a:solidFill>
            <a:prstDash val="lg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7870B05E-FCBB-46CB-AE0E-673B328C00F8}"/>
              </a:ext>
            </a:extLst>
          </p:cNvPr>
          <p:cNvCxnSpPr>
            <a:cxnSpLocks/>
          </p:cNvCxnSpPr>
          <p:nvPr/>
        </p:nvCxnSpPr>
        <p:spPr>
          <a:xfrm>
            <a:off x="2224862" y="1799433"/>
            <a:ext cx="0" cy="2586242"/>
          </a:xfrm>
          <a:prstGeom prst="straightConnector1">
            <a:avLst/>
          </a:prstGeom>
          <a:ln w="38100">
            <a:solidFill>
              <a:schemeClr val="accent1"/>
            </a:solidFill>
            <a:prstDash val="lg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E31C2F21-73C0-4507-9C53-789DB8EE946D}"/>
              </a:ext>
            </a:extLst>
          </p:cNvPr>
          <p:cNvCxnSpPr>
            <a:cxnSpLocks/>
          </p:cNvCxnSpPr>
          <p:nvPr/>
        </p:nvCxnSpPr>
        <p:spPr>
          <a:xfrm>
            <a:off x="1564128" y="4394468"/>
            <a:ext cx="83356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FBB64D3A-86C6-4450-976F-DD2B44E091C1}"/>
              </a:ext>
            </a:extLst>
          </p:cNvPr>
          <p:cNvCxnSpPr>
            <a:cxnSpLocks/>
          </p:cNvCxnSpPr>
          <p:nvPr/>
        </p:nvCxnSpPr>
        <p:spPr>
          <a:xfrm flipV="1">
            <a:off x="174242" y="6616504"/>
            <a:ext cx="2766421" cy="37755"/>
          </a:xfrm>
          <a:prstGeom prst="line">
            <a:avLst/>
          </a:prstGeom>
          <a:ln w="762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43C663E1-DEC9-434C-8521-679ED991027D}"/>
              </a:ext>
            </a:extLst>
          </p:cNvPr>
          <p:cNvSpPr txBox="1"/>
          <p:nvPr/>
        </p:nvSpPr>
        <p:spPr>
          <a:xfrm>
            <a:off x="13169" y="3168949"/>
            <a:ext cx="6812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ru-RU" sz="36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99DD63A-1427-458F-8B24-62AF2992FE08}"/>
                  </a:ext>
                </a:extLst>
              </p:cNvPr>
              <p:cNvSpPr txBox="1"/>
              <p:nvPr/>
            </p:nvSpPr>
            <p:spPr>
              <a:xfrm>
                <a:off x="2267033" y="2792929"/>
                <a:ext cx="68120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3600" b="1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600" b="1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99DD63A-1427-458F-8B24-62AF2992FE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033" y="2792929"/>
                <a:ext cx="681204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3BCBE5E-23D8-4C24-B5C0-9EC094D14A2C}"/>
                  </a:ext>
                </a:extLst>
              </p:cNvPr>
              <p:cNvSpPr txBox="1"/>
              <p:nvPr/>
            </p:nvSpPr>
            <p:spPr>
              <a:xfrm>
                <a:off x="2224862" y="5179054"/>
                <a:ext cx="68120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3600" b="1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3600" b="1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3BCBE5E-23D8-4C24-B5C0-9EC094D14A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4862" y="5179054"/>
                <a:ext cx="681204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Объект 3">
            <a:extLst>
              <a:ext uri="{FF2B5EF4-FFF2-40B4-BE49-F238E27FC236}">
                <a16:creationId xmlns:a16="http://schemas.microsoft.com/office/drawing/2014/main" id="{960C5D3E-2CAF-4C39-8E08-0F4DED410882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872521" y="867207"/>
            <a:ext cx="1108388" cy="1008553"/>
          </a:xfrm>
          <a:prstGeom prst="rect">
            <a:avLst/>
          </a:prstGeom>
        </p:spPr>
      </p:pic>
      <p:pic>
        <p:nvPicPr>
          <p:cNvPr id="19" name="Объект 3">
            <a:extLst>
              <a:ext uri="{FF2B5EF4-FFF2-40B4-BE49-F238E27FC236}">
                <a16:creationId xmlns:a16="http://schemas.microsoft.com/office/drawing/2014/main" id="{32C10896-4D5A-40B3-8773-55E2CCF9E40F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709561" y="3244885"/>
            <a:ext cx="1157250" cy="1140790"/>
          </a:xfrm>
          <a:prstGeom prst="rect">
            <a:avLst/>
          </a:prstGeom>
        </p:spPr>
      </p:pic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91C42AF4-ED0B-4299-B217-0434BE6A5A54}"/>
              </a:ext>
            </a:extLst>
          </p:cNvPr>
          <p:cNvCxnSpPr>
            <a:cxnSpLocks/>
          </p:cNvCxnSpPr>
          <p:nvPr/>
        </p:nvCxnSpPr>
        <p:spPr>
          <a:xfrm>
            <a:off x="479637" y="1875760"/>
            <a:ext cx="173419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object 4">
                <a:extLst>
                  <a:ext uri="{FF2B5EF4-FFF2-40B4-BE49-F238E27FC236}">
                    <a16:creationId xmlns:a16="http://schemas.microsoft.com/office/drawing/2014/main" id="{31C7D347-9AAD-4501-A28C-F28CE5DC815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270356" y="1028080"/>
                <a:ext cx="6639377" cy="5538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28754" rIns="0" bIns="0">
                <a:spAutoFit/>
              </a:bodyPr>
              <a:lstStyle>
                <a:lvl1pPr marL="31750" defTabSz="10223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defTabSz="10223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defTabSz="10223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defTabSz="10223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defTabSz="10223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defTabSz="1022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defTabSz="1022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defTabSz="1022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defTabSz="1022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4028"/>
                  </a:lnSpc>
                  <a:spcBef>
                    <a:spcPts val="233"/>
                  </a:spcBef>
                </a:pPr>
                <a:r>
                  <a:rPr lang="en-US" sz="4800" b="1" dirty="0">
                    <a:cs typeface="Arial" panose="020B0604020202020204" pitchFamily="34" charset="0"/>
                  </a:rPr>
                  <a:t>A = </a:t>
                </a:r>
                <a:r>
                  <a:rPr lang="en-US" sz="4800" b="1" dirty="0" err="1">
                    <a:cs typeface="Arial" panose="020B0604020202020204" pitchFamily="34" charset="0"/>
                  </a:rPr>
                  <a:t>mgh</a:t>
                </a:r>
                <a:r>
                  <a:rPr lang="en-US" sz="4800" b="1" dirty="0">
                    <a:cs typeface="Arial" panose="020B0604020202020204" pitchFamily="34" charset="0"/>
                  </a:rPr>
                  <a:t> = mg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1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𝒉</m:t>
                        </m:r>
                      </m:e>
                      <m:sub>
                        <m:r>
                          <a:rPr lang="en-US" sz="4800" b="1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4800" b="1" dirty="0">
                    <a:cs typeface="Arial" panose="020B0604020202020204" pitchFamily="34" charset="0"/>
                  </a:rPr>
                  <a:t>-</a:t>
                </a:r>
                <a:r>
                  <a:rPr lang="en-US" sz="4800" b="1" dirty="0">
                    <a:solidFill>
                      <a:schemeClr val="accent2">
                        <a:lumMod val="50000"/>
                      </a:schemeClr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𝒉</m:t>
                        </m:r>
                      </m:e>
                      <m:sub>
                        <m:r>
                          <a:rPr lang="en-US" sz="4800" b="1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4800" b="1" dirty="0">
                    <a:cs typeface="Arial" panose="020B0604020202020204" pitchFamily="34" charset="0"/>
                  </a:rPr>
                  <a:t>)</a:t>
                </a:r>
                <a:r>
                  <a:rPr lang="en-US" sz="4800" b="1" dirty="0">
                    <a:solidFill>
                      <a:srgbClr val="002060"/>
                    </a:solidFill>
                    <a:cs typeface="Arial" panose="020B0604020202020204" pitchFamily="34" charset="0"/>
                  </a:rPr>
                  <a:t> </a:t>
                </a:r>
                <a:endParaRPr lang="en-US" sz="4400" b="1" dirty="0">
                  <a:solidFill>
                    <a:srgbClr val="002060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object 4">
                <a:extLst>
                  <a:ext uri="{FF2B5EF4-FFF2-40B4-BE49-F238E27FC236}">
                    <a16:creationId xmlns:a16="http://schemas.microsoft.com/office/drawing/2014/main" id="{31C7D347-9AAD-4501-A28C-F28CE5DC81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270356" y="1028080"/>
                <a:ext cx="6639377" cy="553858"/>
              </a:xfrm>
              <a:prstGeom prst="rect">
                <a:avLst/>
              </a:prstGeom>
              <a:blipFill>
                <a:blip r:embed="rId5"/>
                <a:stretch>
                  <a:fillRect l="-3949" t="-67033" r="-4224" b="-64835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AC2FEEA2-C405-47F3-811C-019F7F29704A}"/>
                  </a:ext>
                </a:extLst>
              </p:cNvPr>
              <p:cNvSpPr txBox="1"/>
              <p:nvPr/>
            </p:nvSpPr>
            <p:spPr>
              <a:xfrm>
                <a:off x="3602233" y="2475023"/>
                <a:ext cx="3268587" cy="8972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8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4800" b="1" dirty="0">
                    <a:cs typeface="Arial" panose="020B0604020202020204" pitchFamily="34" charset="0"/>
                  </a:rPr>
                  <a:t>mg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𝒉</m:t>
                        </m:r>
                      </m:e>
                      <m:sub>
                        <m:r>
                          <a:rPr lang="en-US" sz="4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endParaRPr lang="en-US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AC2FEEA2-C405-47F3-811C-019F7F2970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2233" y="2475023"/>
                <a:ext cx="3268587" cy="897233"/>
              </a:xfrm>
              <a:prstGeom prst="rect">
                <a:avLst/>
              </a:prstGeom>
              <a:blipFill>
                <a:blip r:embed="rId6"/>
                <a:stretch>
                  <a:fillRect t="-17007" b="-299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897FC2F-DCB5-4CDC-8776-280D57236688}"/>
                  </a:ext>
                </a:extLst>
              </p:cNvPr>
              <p:cNvSpPr txBox="1"/>
              <p:nvPr/>
            </p:nvSpPr>
            <p:spPr>
              <a:xfrm>
                <a:off x="8024548" y="2472211"/>
                <a:ext cx="3268587" cy="8972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8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4800" b="1" dirty="0">
                    <a:cs typeface="Arial" panose="020B0604020202020204" pitchFamily="34" charset="0"/>
                  </a:rPr>
                  <a:t>mg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𝒉</m:t>
                        </m:r>
                      </m:e>
                      <m:sub>
                        <m:r>
                          <a:rPr lang="en-US" sz="4800" b="1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endParaRPr lang="en-US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897FC2F-DCB5-4CDC-8776-280D572366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4548" y="2472211"/>
                <a:ext cx="3268587" cy="897233"/>
              </a:xfrm>
              <a:prstGeom prst="rect">
                <a:avLst/>
              </a:prstGeom>
              <a:blipFill>
                <a:blip r:embed="rId7"/>
                <a:stretch>
                  <a:fillRect t="-17007" b="-299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object 4">
                <a:extLst>
                  <a:ext uri="{FF2B5EF4-FFF2-40B4-BE49-F238E27FC236}">
                    <a16:creationId xmlns:a16="http://schemas.microsoft.com/office/drawing/2014/main" id="{1E6577BF-5AC4-4528-9C0A-D9C775F92E0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138305" y="1831117"/>
                <a:ext cx="6639377" cy="5538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28754" rIns="0" bIns="0">
                <a:spAutoFit/>
              </a:bodyPr>
              <a:lstStyle>
                <a:lvl1pPr marL="31750" defTabSz="10223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defTabSz="10223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defTabSz="10223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defTabSz="10223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defTabSz="10223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defTabSz="1022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defTabSz="1022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defTabSz="1022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defTabSz="1022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4028"/>
                  </a:lnSpc>
                  <a:spcBef>
                    <a:spcPts val="233"/>
                  </a:spcBef>
                </a:pPr>
                <a:r>
                  <a:rPr lang="en-US" sz="4800" b="1" dirty="0">
                    <a:cs typeface="Arial" panose="020B0604020202020204" pitchFamily="34" charset="0"/>
                  </a:rPr>
                  <a:t>A = mg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𝒉</m:t>
                        </m:r>
                      </m:e>
                      <m:sub>
                        <m:r>
                          <a:rPr lang="en-US" sz="4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4800" b="1" dirty="0">
                    <a:cs typeface="Arial" panose="020B0604020202020204" pitchFamily="34" charset="0"/>
                  </a:rPr>
                  <a:t>- mg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𝒉</m:t>
                        </m:r>
                      </m:e>
                      <m:sub>
                        <m:r>
                          <a:rPr lang="en-US" sz="4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cs typeface="Arial" panose="020B0604020202020204" pitchFamily="34" charset="0"/>
                  </a:rPr>
                  <a:t> </a:t>
                </a:r>
                <a:endParaRPr lang="en-US" sz="4400" b="1" dirty="0">
                  <a:solidFill>
                    <a:srgbClr val="002060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object 4">
                <a:extLst>
                  <a:ext uri="{FF2B5EF4-FFF2-40B4-BE49-F238E27FC236}">
                    <a16:creationId xmlns:a16="http://schemas.microsoft.com/office/drawing/2014/main" id="{1E6577BF-5AC4-4528-9C0A-D9C775F92E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138305" y="1831117"/>
                <a:ext cx="6639377" cy="553858"/>
              </a:xfrm>
              <a:prstGeom prst="rect">
                <a:avLst/>
              </a:prstGeom>
              <a:blipFill>
                <a:blip r:embed="rId8"/>
                <a:stretch>
                  <a:fillRect t="-65934" b="-65934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object 4">
                <a:extLst>
                  <a:ext uri="{FF2B5EF4-FFF2-40B4-BE49-F238E27FC236}">
                    <a16:creationId xmlns:a16="http://schemas.microsoft.com/office/drawing/2014/main" id="{1573C2DF-C91C-45D9-9EFF-89F9A46DC551}"/>
                  </a:ext>
                </a:extLst>
              </p:cNvPr>
              <p:cNvSpPr txBox="1"/>
              <p:nvPr/>
            </p:nvSpPr>
            <p:spPr>
              <a:xfrm>
                <a:off x="5091784" y="3499031"/>
                <a:ext cx="5237671" cy="788089"/>
              </a:xfrm>
              <a:prstGeom prst="rect">
                <a:avLst/>
              </a:prstGeom>
            </p:spPr>
            <p:txBody>
              <a:bodyPr wrap="square" lIns="0" tIns="28754" rIns="0" bIns="0">
                <a:spAutoFit/>
              </a:bodyPr>
              <a:lstStyle/>
              <a:p>
                <a:pPr marL="26139" defTabSz="1187122">
                  <a:lnSpc>
                    <a:spcPts val="5756"/>
                  </a:lnSpc>
                  <a:defRPr/>
                </a:pPr>
                <a:r>
                  <a:rPr lang="en-US" sz="4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ar-AE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ar-AE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ar-AE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ar-AE" sz="4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ar-AE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ar-AE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ar-AE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ar-AE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endParaRPr lang="ar-AE" sz="4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" name="object 4">
                <a:extLst>
                  <a:ext uri="{FF2B5EF4-FFF2-40B4-BE49-F238E27FC236}">
                    <a16:creationId xmlns:a16="http://schemas.microsoft.com/office/drawing/2014/main" id="{1573C2DF-C91C-45D9-9EFF-89F9A46DC5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1784" y="3499031"/>
                <a:ext cx="5237671" cy="788089"/>
              </a:xfrm>
              <a:prstGeom prst="rect">
                <a:avLst/>
              </a:prstGeom>
              <a:blipFill>
                <a:blip r:embed="rId9"/>
                <a:stretch>
                  <a:fillRect l="-6519" t="-27907" b="-356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object 4">
                <a:extLst>
                  <a:ext uri="{FF2B5EF4-FFF2-40B4-BE49-F238E27FC236}">
                    <a16:creationId xmlns:a16="http://schemas.microsoft.com/office/drawing/2014/main" id="{DA8A3943-9BE2-4AE4-9749-9705082D8CD3}"/>
                  </a:ext>
                </a:extLst>
              </p:cNvPr>
              <p:cNvSpPr txBox="1"/>
              <p:nvPr/>
            </p:nvSpPr>
            <p:spPr>
              <a:xfrm>
                <a:off x="5344409" y="4287120"/>
                <a:ext cx="4732419" cy="788089"/>
              </a:xfrm>
              <a:prstGeom prst="rect">
                <a:avLst/>
              </a:prstGeom>
            </p:spPr>
            <p:txBody>
              <a:bodyPr wrap="square" lIns="0" tIns="28754" rIns="0" bIns="0">
                <a:spAutoFit/>
              </a:bodyPr>
              <a:lstStyle/>
              <a:p>
                <a:pPr marL="26139" defTabSz="1187122">
                  <a:lnSpc>
                    <a:spcPts val="5756"/>
                  </a:lnSpc>
                  <a:defRPr/>
                </a:pPr>
                <a:r>
                  <a:rPr lang="en-US" sz="4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ar-AE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ar-AE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ar-AE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ar-AE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ar-AE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ar-AE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endParaRPr lang="ar-AE" sz="4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object 4">
                <a:extLst>
                  <a:ext uri="{FF2B5EF4-FFF2-40B4-BE49-F238E27FC236}">
                    <a16:creationId xmlns:a16="http://schemas.microsoft.com/office/drawing/2014/main" id="{DA8A3943-9BE2-4AE4-9749-9705082D8C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4409" y="4287120"/>
                <a:ext cx="4732419" cy="78808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object 4">
                <a:extLst>
                  <a:ext uri="{FF2B5EF4-FFF2-40B4-BE49-F238E27FC236}">
                    <a16:creationId xmlns:a16="http://schemas.microsoft.com/office/drawing/2014/main" id="{8B180CC7-7086-47E5-8891-58AE82953678}"/>
                  </a:ext>
                </a:extLst>
              </p:cNvPr>
              <p:cNvSpPr txBox="1"/>
              <p:nvPr/>
            </p:nvSpPr>
            <p:spPr>
              <a:xfrm>
                <a:off x="4839157" y="5125493"/>
                <a:ext cx="5237671" cy="788089"/>
              </a:xfrm>
              <a:prstGeom prst="rect">
                <a:avLst/>
              </a:prstGeom>
            </p:spPr>
            <p:txBody>
              <a:bodyPr wrap="square" lIns="0" tIns="28754" rIns="0" bIns="0">
                <a:spAutoFit/>
              </a:bodyPr>
              <a:lstStyle/>
              <a:p>
                <a:pPr marL="26139" defTabSz="1187122">
                  <a:lnSpc>
                    <a:spcPts val="5756"/>
                  </a:lnSpc>
                  <a:defRPr/>
                </a:pPr>
                <a:r>
                  <a:rPr lang="en-US" sz="4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 = -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ar-AE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ar-AE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ar-AE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ar-AE" sz="4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ar-AE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ar-AE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ar-AE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4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ar-AE" sz="4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2" name="object 4">
                <a:extLst>
                  <a:ext uri="{FF2B5EF4-FFF2-40B4-BE49-F238E27FC236}">
                    <a16:creationId xmlns:a16="http://schemas.microsoft.com/office/drawing/2014/main" id="{8B180CC7-7086-47E5-8891-58AE829536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9157" y="5125493"/>
                <a:ext cx="5237671" cy="788089"/>
              </a:xfrm>
              <a:prstGeom prst="rect">
                <a:avLst/>
              </a:prstGeom>
              <a:blipFill>
                <a:blip r:embed="rId11"/>
                <a:stretch>
                  <a:fillRect l="-6636" t="-27907" b="-356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482089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/>
      <p:bldP spid="28" grpId="0"/>
      <p:bldP spid="29" grpId="0"/>
      <p:bldP spid="30" grpId="0"/>
      <p:bldP spid="31" grpId="0"/>
      <p:bldP spid="3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7863</TotalTime>
  <Words>437</Words>
  <Application>Microsoft Office PowerPoint</Application>
  <PresentationFormat>Широкоэкранный</PresentationFormat>
  <Paragraphs>59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17</vt:i4>
      </vt:variant>
    </vt:vector>
  </HeadingPairs>
  <TitlesOfParts>
    <vt:vector size="26" baseType="lpstr">
      <vt:lpstr>Arial</vt:lpstr>
      <vt:lpstr>Calibri</vt:lpstr>
      <vt:lpstr>Calibri Light</vt:lpstr>
      <vt:lpstr>Cambria Math</vt:lpstr>
      <vt:lpstr>Helvetica</vt:lpstr>
      <vt:lpstr>Open Sans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Пользователь</cp:lastModifiedBy>
  <cp:revision>754</cp:revision>
  <dcterms:created xsi:type="dcterms:W3CDTF">2020-03-24T02:20:14Z</dcterms:created>
  <dcterms:modified xsi:type="dcterms:W3CDTF">2021-02-24T06:45:24Z</dcterms:modified>
</cp:coreProperties>
</file>