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1"/>
  </p:notesMasterIdLst>
  <p:sldIdLst>
    <p:sldId id="270" r:id="rId4"/>
    <p:sldId id="1721" r:id="rId5"/>
    <p:sldId id="1722" r:id="rId6"/>
    <p:sldId id="1723" r:id="rId7"/>
    <p:sldId id="1724" r:id="rId8"/>
    <p:sldId id="1725" r:id="rId9"/>
    <p:sldId id="1726" r:id="rId10"/>
    <p:sldId id="1727" r:id="rId11"/>
    <p:sldId id="1728" r:id="rId12"/>
    <p:sldId id="1729" r:id="rId13"/>
    <p:sldId id="1730" r:id="rId14"/>
    <p:sldId id="1731" r:id="rId15"/>
    <p:sldId id="1732" r:id="rId16"/>
    <p:sldId id="1733" r:id="rId17"/>
    <p:sldId id="1734" r:id="rId18"/>
    <p:sldId id="1735" r:id="rId19"/>
    <p:sldId id="16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86535" y="2024908"/>
            <a:ext cx="9950566" cy="16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 POTENSIAL ENERGIYA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Пользователь\Desktop\B_0112_Ballkamera_Wurf_JP.jpg">
            <a:extLst>
              <a:ext uri="{FF2B5EF4-FFF2-40B4-BE49-F238E27FC236}">
                <a16:creationId xmlns:a16="http://schemas.microsoft.com/office/drawing/2014/main" id="{0332AE5A-D5BB-4428-B74C-023F1C19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 r="29093"/>
          <a:stretch>
            <a:fillRect/>
          </a:stretch>
        </p:blipFill>
        <p:spPr bwMode="auto">
          <a:xfrm>
            <a:off x="5002916" y="4022411"/>
            <a:ext cx="2916967" cy="2706535"/>
          </a:xfrm>
          <a:prstGeom prst="rect">
            <a:avLst/>
          </a:prstGeom>
          <a:noFill/>
          <a:ln w="3175">
            <a:noFill/>
          </a:ln>
          <a:effectLst>
            <a:outerShdw dist="50800" dir="5400000" algn="t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 O‘ZGARISHI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54F41-67AD-4A04-BC1B-09396279B770}"/>
              </a:ext>
            </a:extLst>
          </p:cNvPr>
          <p:cNvSpPr txBox="1"/>
          <p:nvPr/>
        </p:nvSpPr>
        <p:spPr>
          <a:xfrm>
            <a:off x="3357360" y="1131370"/>
            <a:ext cx="83714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80" algn="ctr" defTabSz="1884903">
              <a:spcBef>
                <a:spcPts val="235"/>
              </a:spcBef>
              <a:defRPr/>
            </a:pPr>
            <a:r>
              <a:rPr lang="en-US" sz="4400" kern="0" spc="1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400" kern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spc="1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4400" kern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spc="10" dirty="0" err="1"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4400" kern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spc="1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4400" kern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spc="10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4400" kern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spc="1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kern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spc="1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kern="0" spc="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6881779-9F5E-4B56-896C-74C24EF67CFE}"/>
              </a:ext>
            </a:extLst>
          </p:cNvPr>
          <p:cNvCxnSpPr>
            <a:cxnSpLocks/>
          </p:cNvCxnSpPr>
          <p:nvPr/>
        </p:nvCxnSpPr>
        <p:spPr>
          <a:xfrm>
            <a:off x="457028" y="1875760"/>
            <a:ext cx="25657" cy="4740744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AD5BAEB-6914-4A28-9BAD-866FA415A564}"/>
              </a:ext>
            </a:extLst>
          </p:cNvPr>
          <p:cNvCxnSpPr>
            <a:cxnSpLocks/>
          </p:cNvCxnSpPr>
          <p:nvPr/>
        </p:nvCxnSpPr>
        <p:spPr>
          <a:xfrm flipH="1">
            <a:off x="2213832" y="4549196"/>
            <a:ext cx="7829" cy="2067308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870B05E-FCBB-46CB-AE0E-673B328C00F8}"/>
              </a:ext>
            </a:extLst>
          </p:cNvPr>
          <p:cNvCxnSpPr>
            <a:cxnSpLocks/>
          </p:cNvCxnSpPr>
          <p:nvPr/>
        </p:nvCxnSpPr>
        <p:spPr>
          <a:xfrm>
            <a:off x="2224862" y="1799433"/>
            <a:ext cx="0" cy="2586242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31C2F21-73C0-4507-9C53-789DB8EE946D}"/>
              </a:ext>
            </a:extLst>
          </p:cNvPr>
          <p:cNvCxnSpPr>
            <a:cxnSpLocks/>
          </p:cNvCxnSpPr>
          <p:nvPr/>
        </p:nvCxnSpPr>
        <p:spPr>
          <a:xfrm>
            <a:off x="1564128" y="4394468"/>
            <a:ext cx="833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BB64D3A-86C6-4450-976F-DD2B44E091C1}"/>
              </a:ext>
            </a:extLst>
          </p:cNvPr>
          <p:cNvCxnSpPr>
            <a:cxnSpLocks/>
          </p:cNvCxnSpPr>
          <p:nvPr/>
        </p:nvCxnSpPr>
        <p:spPr>
          <a:xfrm flipV="1">
            <a:off x="174242" y="6616504"/>
            <a:ext cx="2766421" cy="37755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C663E1-DEC9-434C-8521-679ED991027D}"/>
              </a:ext>
            </a:extLst>
          </p:cNvPr>
          <p:cNvSpPr txBox="1"/>
          <p:nvPr/>
        </p:nvSpPr>
        <p:spPr>
          <a:xfrm>
            <a:off x="13169" y="3168949"/>
            <a:ext cx="68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9DD63A-1427-458F-8B24-62AF2992FE08}"/>
                  </a:ext>
                </a:extLst>
              </p:cNvPr>
              <p:cNvSpPr txBox="1"/>
              <p:nvPr/>
            </p:nvSpPr>
            <p:spPr>
              <a:xfrm>
                <a:off x="2267033" y="2792929"/>
                <a:ext cx="681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9DD63A-1427-458F-8B24-62AF2992F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033" y="2792929"/>
                <a:ext cx="68120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BCBE5E-23D8-4C24-B5C0-9EC094D14A2C}"/>
                  </a:ext>
                </a:extLst>
              </p:cNvPr>
              <p:cNvSpPr txBox="1"/>
              <p:nvPr/>
            </p:nvSpPr>
            <p:spPr>
              <a:xfrm>
                <a:off x="2224862" y="5179054"/>
                <a:ext cx="681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BCBE5E-23D8-4C24-B5C0-9EC094D14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862" y="5179054"/>
                <a:ext cx="68120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Объект 3">
            <a:extLst>
              <a:ext uri="{FF2B5EF4-FFF2-40B4-BE49-F238E27FC236}">
                <a16:creationId xmlns:a16="http://schemas.microsoft.com/office/drawing/2014/main" id="{960C5D3E-2CAF-4C39-8E08-0F4DED41088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2521" y="867207"/>
            <a:ext cx="1108388" cy="1008553"/>
          </a:xfrm>
          <a:prstGeom prst="rect">
            <a:avLst/>
          </a:prstGeom>
        </p:spPr>
      </p:pic>
      <p:pic>
        <p:nvPicPr>
          <p:cNvPr id="19" name="Объект 3">
            <a:extLst>
              <a:ext uri="{FF2B5EF4-FFF2-40B4-BE49-F238E27FC236}">
                <a16:creationId xmlns:a16="http://schemas.microsoft.com/office/drawing/2014/main" id="{32C10896-4D5A-40B3-8773-55E2CCF9E40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9561" y="3244885"/>
            <a:ext cx="1157250" cy="114079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1C42AF4-ED0B-4299-B217-0434BE6A5A54}"/>
              </a:ext>
            </a:extLst>
          </p:cNvPr>
          <p:cNvCxnSpPr>
            <a:cxnSpLocks/>
          </p:cNvCxnSpPr>
          <p:nvPr/>
        </p:nvCxnSpPr>
        <p:spPr>
          <a:xfrm>
            <a:off x="479637" y="1875760"/>
            <a:ext cx="17341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07CEE1D5-AD94-4205-9C0C-44D943BE9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3416" y="3692274"/>
                <a:ext cx="6639377" cy="553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28754" rIns="0" bIns="0">
                <a:spAutoFit/>
              </a:bodyPr>
              <a:lstStyle>
                <a:lvl1pPr marL="3175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4028"/>
                  </a:lnSpc>
                  <a:spcBef>
                    <a:spcPts val="233"/>
                  </a:spcBef>
                </a:pPr>
                <a:r>
                  <a:rPr lang="en-US" sz="4800" b="1" dirty="0">
                    <a:cs typeface="Arial" panose="020B0604020202020204" pitchFamily="34" charset="0"/>
                  </a:rPr>
                  <a:t>A = mg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cs typeface="Arial" panose="020B0604020202020204" pitchFamily="34" charset="0"/>
                  </a:rPr>
                  <a:t>- mg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endParaRPr lang="en-US" sz="44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07CEE1D5-AD94-4205-9C0C-44D943BE9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416" y="3692274"/>
                <a:ext cx="6639377" cy="553858"/>
              </a:xfrm>
              <a:prstGeom prst="rect">
                <a:avLst/>
              </a:prstGeom>
              <a:blipFill>
                <a:blip r:embed="rId5"/>
                <a:stretch>
                  <a:fillRect t="-67033" b="-64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63C4EC91-5D7F-4DCD-9F82-059ED13EC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1606" y="4683378"/>
                <a:ext cx="5235532" cy="614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28754" rIns="0" bIns="0">
                <a:spAutoFit/>
              </a:bodyPr>
              <a:lstStyle>
                <a:lvl1pPr marL="3175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4028"/>
                  </a:lnSpc>
                  <a:spcBef>
                    <a:spcPts val="233"/>
                  </a:spcBef>
                </a:pPr>
                <a:r>
                  <a:rPr lang="en-US" sz="4800" b="1" dirty="0"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44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63C4EC91-5D7F-4DCD-9F82-059ED13E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1606" y="4683378"/>
                <a:ext cx="5235532" cy="614964"/>
              </a:xfrm>
              <a:prstGeom prst="rect">
                <a:avLst/>
              </a:prstGeom>
              <a:blipFill>
                <a:blip r:embed="rId6"/>
                <a:stretch>
                  <a:fillRect t="-63366" b="-45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574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ENERGIYAGA MISOLLAR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 descr="Лучница">
            <a:extLst>
              <a:ext uri="{FF2B5EF4-FFF2-40B4-BE49-F238E27FC236}">
                <a16:creationId xmlns:a16="http://schemas.microsoft.com/office/drawing/2014/main" id="{596CF7A1-CBE8-49A6-B0E8-180A5523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47" y="3560162"/>
            <a:ext cx="4791484" cy="31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Пружина">
            <a:extLst>
              <a:ext uri="{FF2B5EF4-FFF2-40B4-BE49-F238E27FC236}">
                <a16:creationId xmlns:a16="http://schemas.microsoft.com/office/drawing/2014/main" id="{E3EDC597-154D-4455-BE51-55655A0B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4644" y="2875541"/>
            <a:ext cx="2839607" cy="3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81AA768-31D1-401E-95C6-A979BE706091}"/>
              </a:ext>
            </a:extLst>
          </p:cNvPr>
          <p:cNvSpPr txBox="1"/>
          <p:nvPr/>
        </p:nvSpPr>
        <p:spPr>
          <a:xfrm>
            <a:off x="191729" y="810586"/>
            <a:ext cx="118058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sirtidan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270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ENERGIYAGA MISOLLAR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1AA768-31D1-401E-95C6-A979BE706091}"/>
              </a:ext>
            </a:extLst>
          </p:cNvPr>
          <p:cNvSpPr txBox="1"/>
          <p:nvPr/>
        </p:nvSpPr>
        <p:spPr>
          <a:xfrm>
            <a:off x="0" y="985058"/>
            <a:ext cx="118058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joylashishi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1F0618-EE9C-4187-A9C1-C2713DB3F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34831" y="2913857"/>
            <a:ext cx="4495801" cy="36878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93A6F-A3B8-42FC-9480-A5D59B355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54" y="2816617"/>
            <a:ext cx="3608336" cy="38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0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ENERGIYAGA MISOLLAR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1AA768-31D1-401E-95C6-A979BE706091}"/>
              </a:ext>
            </a:extLst>
          </p:cNvPr>
          <p:cNvSpPr txBox="1"/>
          <p:nvPr/>
        </p:nvSpPr>
        <p:spPr>
          <a:xfrm>
            <a:off x="0" y="855284"/>
            <a:ext cx="118058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tushayotib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elektrostansiyaning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quvvatli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trubinalarini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964646C-61AD-4FC3-AC7D-4567D7BD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4" y="2913857"/>
            <a:ext cx="5171223" cy="374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Мое\Физика\7 класс\Энергия. Виды энергии\800pxsrisailamdamwithga.jpg">
            <a:extLst>
              <a:ext uri="{FF2B5EF4-FFF2-40B4-BE49-F238E27FC236}">
                <a16:creationId xmlns:a16="http://schemas.microsoft.com/office/drawing/2014/main" id="{3A517E65-9407-4BD6-BAAB-7EE653A7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6563" y="2913856"/>
            <a:ext cx="4807384" cy="37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ENERGIYAGA MISOLLAR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1AA768-31D1-401E-95C6-A979BE706091}"/>
              </a:ext>
            </a:extLst>
          </p:cNvPr>
          <p:cNvSpPr txBox="1"/>
          <p:nvPr/>
        </p:nvSpPr>
        <p:spPr>
          <a:xfrm>
            <a:off x="0" y="855284"/>
            <a:ext cx="118058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o‘lchamdagi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qoziqlarni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qoqishda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bolg‘aning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6" name="Picture 4" descr="C:\Users\Пользователь\Desktop\nacalo stroit.jpg">
            <a:extLst>
              <a:ext uri="{FF2B5EF4-FFF2-40B4-BE49-F238E27FC236}">
                <a16:creationId xmlns:a16="http://schemas.microsoft.com/office/drawing/2014/main" id="{D95ADDB2-13F7-4319-B90F-1016069CD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762" y="3050676"/>
            <a:ext cx="8077200" cy="380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9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1AA768-31D1-401E-95C6-A979BE706091}"/>
              </a:ext>
            </a:extLst>
          </p:cNvPr>
          <p:cNvSpPr txBox="1"/>
          <p:nvPr/>
        </p:nvSpPr>
        <p:spPr>
          <a:xfrm>
            <a:off x="193085" y="1012939"/>
            <a:ext cx="118058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1 kg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25 m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15 m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? Jism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balandlikka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tushishida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8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1AA768-31D1-401E-95C6-A979BE706091}"/>
              </a:ext>
            </a:extLst>
          </p:cNvPr>
          <p:cNvSpPr txBox="1"/>
          <p:nvPr/>
        </p:nvSpPr>
        <p:spPr>
          <a:xfrm>
            <a:off x="335653" y="1186360"/>
            <a:ext cx="11520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parashyutda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Bola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parashyutning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birgalikdagi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43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67707" y="1233392"/>
            <a:ext cx="11278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27-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turmushda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qayerlarda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kuzatgansiz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3126658" y="988947"/>
            <a:ext cx="87036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soatlarning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tepaga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mexanizmi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bajarish qobiliyatiga ega bo‘ladi.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8">
            <a:extLst>
              <a:ext uri="{FF2B5EF4-FFF2-40B4-BE49-F238E27FC236}">
                <a16:creationId xmlns:a16="http://schemas.microsoft.com/office/drawing/2014/main" id="{1AEED737-65BF-4D1A-A549-4773D070DB1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0845" t="25665" r="67771" b="9317"/>
          <a:stretch/>
        </p:blipFill>
        <p:spPr bwMode="auto">
          <a:xfrm>
            <a:off x="243721" y="1106933"/>
            <a:ext cx="3000925" cy="4972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88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341150" y="929954"/>
            <a:ext cx="11509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vaziyatini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yunonchada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faollik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97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901AC-2234-477D-A280-F17FC1268A79}"/>
              </a:ext>
            </a:extLst>
          </p:cNvPr>
          <p:cNvSpPr txBox="1"/>
          <p:nvPr/>
        </p:nvSpPr>
        <p:spPr>
          <a:xfrm>
            <a:off x="7773954" y="1100283"/>
            <a:ext cx="2093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 = F S</a:t>
            </a:r>
            <a:endParaRPr lang="ru-RU" sz="20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A749013-7C28-49AA-99A9-4296F3728EB0}"/>
              </a:ext>
            </a:extLst>
          </p:cNvPr>
          <p:cNvCxnSpPr>
            <a:cxnSpLocks/>
          </p:cNvCxnSpPr>
          <p:nvPr/>
        </p:nvCxnSpPr>
        <p:spPr>
          <a:xfrm>
            <a:off x="4186500" y="1959988"/>
            <a:ext cx="0" cy="4745838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E666E6-7CD6-44F9-9637-D2D9606D074F}"/>
              </a:ext>
            </a:extLst>
          </p:cNvPr>
          <p:cNvSpPr txBox="1"/>
          <p:nvPr/>
        </p:nvSpPr>
        <p:spPr>
          <a:xfrm>
            <a:off x="4418048" y="3558048"/>
            <a:ext cx="68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DC32-434B-4B05-B068-2D9E2958F282}"/>
              </a:ext>
            </a:extLst>
          </p:cNvPr>
          <p:cNvSpPr txBox="1"/>
          <p:nvPr/>
        </p:nvSpPr>
        <p:spPr>
          <a:xfrm>
            <a:off x="3484414" y="1233293"/>
            <a:ext cx="933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67F34-2602-4DFD-9ECE-D11F6B14D273}"/>
                  </a:ext>
                </a:extLst>
              </p:cNvPr>
              <p:cNvSpPr txBox="1"/>
              <p:nvPr/>
            </p:nvSpPr>
            <p:spPr>
              <a:xfrm>
                <a:off x="2902396" y="2230450"/>
                <a:ext cx="1048835" cy="631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𝒐𝒈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sz="2939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67F34-2602-4DFD-9ECE-D11F6B14D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96" y="2230450"/>
                <a:ext cx="1048835" cy="631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B7082C6-A680-4A0C-9DC1-C1E918196DC3}"/>
              </a:ext>
            </a:extLst>
          </p:cNvPr>
          <p:cNvCxnSpPr/>
          <p:nvPr/>
        </p:nvCxnSpPr>
        <p:spPr>
          <a:xfrm>
            <a:off x="413898" y="6723856"/>
            <a:ext cx="4504486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Объект 3">
            <a:extLst>
              <a:ext uri="{FF2B5EF4-FFF2-40B4-BE49-F238E27FC236}">
                <a16:creationId xmlns:a16="http://schemas.microsoft.com/office/drawing/2014/main" id="{42482C44-138D-4BC9-A6E3-6DF3E179E9F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15978" y="810586"/>
            <a:ext cx="1217156" cy="1348835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1E952AF-A7C8-47F9-A8DA-790AAA8CE830}"/>
              </a:ext>
            </a:extLst>
          </p:cNvPr>
          <p:cNvCxnSpPr>
            <a:cxnSpLocks/>
          </p:cNvCxnSpPr>
          <p:nvPr/>
        </p:nvCxnSpPr>
        <p:spPr>
          <a:xfrm>
            <a:off x="2724556" y="2083098"/>
            <a:ext cx="0" cy="631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BDBD9FF-E91C-4807-B788-5E20E2F904E4}"/>
              </a:ext>
            </a:extLst>
          </p:cNvPr>
          <p:cNvSpPr txBox="1"/>
          <p:nvPr/>
        </p:nvSpPr>
        <p:spPr>
          <a:xfrm>
            <a:off x="7773953" y="1999211"/>
            <a:ext cx="2061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 = F h</a:t>
            </a:r>
            <a:endParaRPr lang="ru-RU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5DE65B-097B-47E6-8F3D-CF305D58EC81}"/>
              </a:ext>
            </a:extLst>
          </p:cNvPr>
          <p:cNvSpPr txBox="1"/>
          <p:nvPr/>
        </p:nvSpPr>
        <p:spPr>
          <a:xfrm>
            <a:off x="7806014" y="2940443"/>
            <a:ext cx="2406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mgh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353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4.81481E-6 L 0.00221 0.63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200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39 -0.00463 L -0.00039 0.6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200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7 3.7037E-6 L 0.0276 0.54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451509" y="1040312"/>
            <a:ext cx="11509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energiyasiga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DD2E9-C9D6-4A2A-9979-4CD6AB39A70D}"/>
                  </a:ext>
                </a:extLst>
              </p:cNvPr>
              <p:cNvSpPr txBox="1"/>
              <p:nvPr/>
            </p:nvSpPr>
            <p:spPr>
              <a:xfrm>
                <a:off x="3437500" y="2633590"/>
                <a:ext cx="4331507" cy="1590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m g h  </a:t>
                </a:r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DD2E9-C9D6-4A2A-9979-4CD6AB39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00" y="2633590"/>
                <a:ext cx="4331507" cy="1590820"/>
              </a:xfrm>
              <a:prstGeom prst="rect">
                <a:avLst/>
              </a:prstGeom>
              <a:blipFill>
                <a:blip r:embed="rId2"/>
                <a:stretch>
                  <a:fillRect t="-12261" r="-7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29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68000-A3EB-41CE-BAF7-9DE149FC4075}"/>
              </a:ext>
            </a:extLst>
          </p:cNvPr>
          <p:cNvSpPr txBox="1"/>
          <p:nvPr/>
        </p:nvSpPr>
        <p:spPr>
          <a:xfrm>
            <a:off x="386037" y="1008781"/>
            <a:ext cx="1141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vaziyatiga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DD2E9-C9D6-4A2A-9979-4CD6AB39A70D}"/>
                  </a:ext>
                </a:extLst>
              </p:cNvPr>
              <p:cNvSpPr txBox="1"/>
              <p:nvPr/>
            </p:nvSpPr>
            <p:spPr>
              <a:xfrm>
                <a:off x="3264079" y="3145968"/>
                <a:ext cx="4331507" cy="1098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m g h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DD2E9-C9D6-4A2A-9979-4CD6AB39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79" y="3145968"/>
                <a:ext cx="4331507" cy="1098378"/>
              </a:xfrm>
              <a:prstGeom prst="rect">
                <a:avLst/>
              </a:prstGeom>
              <a:blipFill>
                <a:blip r:embed="rId2"/>
                <a:stretch>
                  <a:fillRect t="-17778" r="-7595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1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7218E7-E216-4BE1-ABB3-8F6CFA985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3" y="1099547"/>
            <a:ext cx="3608336" cy="38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0DCE34DB-DCE2-4DA7-A1EE-DE8F2A5A8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0" y="1099547"/>
            <a:ext cx="3485996" cy="356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F20F50-A6EF-4ABA-987E-1A797F1670CF}"/>
                  </a:ext>
                </a:extLst>
              </p:cNvPr>
              <p:cNvSpPr txBox="1"/>
              <p:nvPr/>
            </p:nvSpPr>
            <p:spPr>
              <a:xfrm>
                <a:off x="3453266" y="5050142"/>
                <a:ext cx="4331507" cy="1098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m g h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F20F50-A6EF-4ABA-987E-1A797F16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66" y="5050142"/>
                <a:ext cx="4331507" cy="1098378"/>
              </a:xfrm>
              <a:prstGeom prst="rect">
                <a:avLst/>
              </a:prstGeom>
              <a:blipFill>
                <a:blip r:embed="rId4"/>
                <a:stretch>
                  <a:fillRect t="-17680" r="-7595" b="-27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22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8745C574-BE5B-489C-A226-4D387119E14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44215" t="55215" r="6405"/>
          <a:stretch/>
        </p:blipFill>
        <p:spPr bwMode="auto">
          <a:xfrm>
            <a:off x="867270" y="1010945"/>
            <a:ext cx="5433681" cy="387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056E53-9E19-4736-AC99-4C1E0BA321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08059" y="1010945"/>
            <a:ext cx="5021487" cy="3074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92B416-D2C2-42DB-9B86-BE9D15D570EF}"/>
                  </a:ext>
                </a:extLst>
              </p:cNvPr>
              <p:cNvSpPr txBox="1"/>
              <p:nvPr/>
            </p:nvSpPr>
            <p:spPr>
              <a:xfrm>
                <a:off x="3185252" y="5087669"/>
                <a:ext cx="4331507" cy="1590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m g h  </a:t>
                </a:r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92B416-D2C2-42DB-9B86-BE9D15D57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52" y="5087669"/>
                <a:ext cx="4331507" cy="1590820"/>
              </a:xfrm>
              <a:prstGeom prst="rect">
                <a:avLst/>
              </a:prstGeom>
              <a:blipFill>
                <a:blip r:embed="rId4"/>
                <a:stretch>
                  <a:fillRect t="-12644" r="-7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96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1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 ENERGIYA O‘ZGARISHI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6881779-9F5E-4B56-896C-74C24EF67CFE}"/>
              </a:ext>
            </a:extLst>
          </p:cNvPr>
          <p:cNvCxnSpPr>
            <a:cxnSpLocks/>
          </p:cNvCxnSpPr>
          <p:nvPr/>
        </p:nvCxnSpPr>
        <p:spPr>
          <a:xfrm>
            <a:off x="457028" y="1875760"/>
            <a:ext cx="25657" cy="4740744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AD5BAEB-6914-4A28-9BAD-866FA415A564}"/>
              </a:ext>
            </a:extLst>
          </p:cNvPr>
          <p:cNvCxnSpPr>
            <a:cxnSpLocks/>
          </p:cNvCxnSpPr>
          <p:nvPr/>
        </p:nvCxnSpPr>
        <p:spPr>
          <a:xfrm flipH="1">
            <a:off x="2213832" y="4549196"/>
            <a:ext cx="7829" cy="2067308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870B05E-FCBB-46CB-AE0E-673B328C00F8}"/>
              </a:ext>
            </a:extLst>
          </p:cNvPr>
          <p:cNvCxnSpPr>
            <a:cxnSpLocks/>
          </p:cNvCxnSpPr>
          <p:nvPr/>
        </p:nvCxnSpPr>
        <p:spPr>
          <a:xfrm>
            <a:off x="2224862" y="1799433"/>
            <a:ext cx="0" cy="2586242"/>
          </a:xfrm>
          <a:prstGeom prst="straightConnector1">
            <a:avLst/>
          </a:prstGeom>
          <a:ln w="3810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31C2F21-73C0-4507-9C53-789DB8EE946D}"/>
              </a:ext>
            </a:extLst>
          </p:cNvPr>
          <p:cNvCxnSpPr>
            <a:cxnSpLocks/>
          </p:cNvCxnSpPr>
          <p:nvPr/>
        </p:nvCxnSpPr>
        <p:spPr>
          <a:xfrm>
            <a:off x="1564128" y="4394468"/>
            <a:ext cx="8335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BB64D3A-86C6-4450-976F-DD2B44E091C1}"/>
              </a:ext>
            </a:extLst>
          </p:cNvPr>
          <p:cNvCxnSpPr>
            <a:cxnSpLocks/>
          </p:cNvCxnSpPr>
          <p:nvPr/>
        </p:nvCxnSpPr>
        <p:spPr>
          <a:xfrm flipV="1">
            <a:off x="174242" y="6616504"/>
            <a:ext cx="2766421" cy="37755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C663E1-DEC9-434C-8521-679ED991027D}"/>
              </a:ext>
            </a:extLst>
          </p:cNvPr>
          <p:cNvSpPr txBox="1"/>
          <p:nvPr/>
        </p:nvSpPr>
        <p:spPr>
          <a:xfrm>
            <a:off x="13169" y="3168949"/>
            <a:ext cx="68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9DD63A-1427-458F-8B24-62AF2992FE08}"/>
                  </a:ext>
                </a:extLst>
              </p:cNvPr>
              <p:cNvSpPr txBox="1"/>
              <p:nvPr/>
            </p:nvSpPr>
            <p:spPr>
              <a:xfrm>
                <a:off x="2267033" y="2792929"/>
                <a:ext cx="681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9DD63A-1427-458F-8B24-62AF2992F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033" y="2792929"/>
                <a:ext cx="68120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BCBE5E-23D8-4C24-B5C0-9EC094D14A2C}"/>
                  </a:ext>
                </a:extLst>
              </p:cNvPr>
              <p:cNvSpPr txBox="1"/>
              <p:nvPr/>
            </p:nvSpPr>
            <p:spPr>
              <a:xfrm>
                <a:off x="2224862" y="5179054"/>
                <a:ext cx="681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BCBE5E-23D8-4C24-B5C0-9EC094D14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862" y="5179054"/>
                <a:ext cx="68120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Объект 3">
            <a:extLst>
              <a:ext uri="{FF2B5EF4-FFF2-40B4-BE49-F238E27FC236}">
                <a16:creationId xmlns:a16="http://schemas.microsoft.com/office/drawing/2014/main" id="{960C5D3E-2CAF-4C39-8E08-0F4DED41088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2521" y="867207"/>
            <a:ext cx="1108388" cy="1008553"/>
          </a:xfrm>
          <a:prstGeom prst="rect">
            <a:avLst/>
          </a:prstGeom>
        </p:spPr>
      </p:pic>
      <p:pic>
        <p:nvPicPr>
          <p:cNvPr id="19" name="Объект 3">
            <a:extLst>
              <a:ext uri="{FF2B5EF4-FFF2-40B4-BE49-F238E27FC236}">
                <a16:creationId xmlns:a16="http://schemas.microsoft.com/office/drawing/2014/main" id="{32C10896-4D5A-40B3-8773-55E2CCF9E40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9561" y="3244885"/>
            <a:ext cx="1157250" cy="114079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1C42AF4-ED0B-4299-B217-0434BE6A5A54}"/>
              </a:ext>
            </a:extLst>
          </p:cNvPr>
          <p:cNvCxnSpPr>
            <a:cxnSpLocks/>
          </p:cNvCxnSpPr>
          <p:nvPr/>
        </p:nvCxnSpPr>
        <p:spPr>
          <a:xfrm>
            <a:off x="479637" y="1875760"/>
            <a:ext cx="17341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31C7D347-9AAD-4501-A28C-F28CE5DC81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0356" y="1028080"/>
                <a:ext cx="6639377" cy="553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28754" rIns="0" bIns="0">
                <a:spAutoFit/>
              </a:bodyPr>
              <a:lstStyle>
                <a:lvl1pPr marL="3175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4028"/>
                  </a:lnSpc>
                  <a:spcBef>
                    <a:spcPts val="233"/>
                  </a:spcBef>
                </a:pPr>
                <a:r>
                  <a:rPr lang="en-US" sz="4800" b="1" dirty="0">
                    <a:cs typeface="Arial" panose="020B0604020202020204" pitchFamily="34" charset="0"/>
                  </a:rPr>
                  <a:t>A = </a:t>
                </a:r>
                <a:r>
                  <a:rPr lang="en-US" sz="4800" b="1" dirty="0" err="1">
                    <a:cs typeface="Arial" panose="020B0604020202020204" pitchFamily="34" charset="0"/>
                  </a:rPr>
                  <a:t>mgh</a:t>
                </a:r>
                <a:r>
                  <a:rPr lang="en-US" sz="4800" b="1" dirty="0">
                    <a:cs typeface="Arial" panose="020B0604020202020204" pitchFamily="34" charset="0"/>
                  </a:rPr>
                  <a:t> = mg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cs typeface="Arial" panose="020B0604020202020204" pitchFamily="34" charset="0"/>
                  </a:rPr>
                  <a:t>-</a:t>
                </a:r>
                <a:r>
                  <a:rPr lang="en-US" sz="4800" b="1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cs typeface="Arial" panose="020B0604020202020204" pitchFamily="34" charset="0"/>
                  </a:rPr>
                  <a:t>)</a:t>
                </a:r>
                <a:r>
                  <a:rPr lang="en-US" sz="48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endParaRPr lang="en-US" sz="44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31C7D347-9AAD-4501-A28C-F28CE5DC8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0356" y="1028080"/>
                <a:ext cx="6639377" cy="553858"/>
              </a:xfrm>
              <a:prstGeom prst="rect">
                <a:avLst/>
              </a:prstGeom>
              <a:blipFill>
                <a:blip r:embed="rId5"/>
                <a:stretch>
                  <a:fillRect l="-3949" t="-67033" r="-4224" b="-64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2FEEA2-C405-47F3-811C-019F7F29704A}"/>
                  </a:ext>
                </a:extLst>
              </p:cNvPr>
              <p:cNvSpPr txBox="1"/>
              <p:nvPr/>
            </p:nvSpPr>
            <p:spPr>
              <a:xfrm>
                <a:off x="3602233" y="2475023"/>
                <a:ext cx="3268587" cy="897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800" b="1" dirty="0">
                    <a:cs typeface="Arial" panose="020B0604020202020204" pitchFamily="34" charset="0"/>
                  </a:rPr>
                  <a:t>mg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2FEEA2-C405-47F3-811C-019F7F297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233" y="2475023"/>
                <a:ext cx="3268587" cy="897233"/>
              </a:xfrm>
              <a:prstGeom prst="rect">
                <a:avLst/>
              </a:prstGeom>
              <a:blipFill>
                <a:blip r:embed="rId6"/>
                <a:stretch>
                  <a:fillRect t="-17007" b="-29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97FC2F-DCB5-4CDC-8776-280D57236688}"/>
                  </a:ext>
                </a:extLst>
              </p:cNvPr>
              <p:cNvSpPr txBox="1"/>
              <p:nvPr/>
            </p:nvSpPr>
            <p:spPr>
              <a:xfrm>
                <a:off x="8024548" y="2472211"/>
                <a:ext cx="3268587" cy="897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800" b="1" dirty="0">
                    <a:cs typeface="Arial" panose="020B0604020202020204" pitchFamily="34" charset="0"/>
                  </a:rPr>
                  <a:t>mg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97FC2F-DCB5-4CDC-8776-280D57236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548" y="2472211"/>
                <a:ext cx="3268587" cy="897233"/>
              </a:xfrm>
              <a:prstGeom prst="rect">
                <a:avLst/>
              </a:prstGeom>
              <a:blipFill>
                <a:blip r:embed="rId7"/>
                <a:stretch>
                  <a:fillRect t="-17007" b="-29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1E6577BF-5AC4-4528-9C0A-D9C775F92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305" y="1831117"/>
                <a:ext cx="6639377" cy="553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28754" rIns="0" bIns="0">
                <a:spAutoFit/>
              </a:bodyPr>
              <a:lstStyle>
                <a:lvl1pPr marL="3175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10223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4028"/>
                  </a:lnSpc>
                  <a:spcBef>
                    <a:spcPts val="233"/>
                  </a:spcBef>
                </a:pPr>
                <a:r>
                  <a:rPr lang="en-US" sz="4800" b="1" dirty="0">
                    <a:cs typeface="Arial" panose="020B0604020202020204" pitchFamily="34" charset="0"/>
                  </a:rPr>
                  <a:t>A = mg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cs typeface="Arial" panose="020B0604020202020204" pitchFamily="34" charset="0"/>
                  </a:rPr>
                  <a:t>- mg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endParaRPr lang="en-US" sz="4400" b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1E6577BF-5AC4-4528-9C0A-D9C775F9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8305" y="1831117"/>
                <a:ext cx="6639377" cy="553858"/>
              </a:xfrm>
              <a:prstGeom prst="rect">
                <a:avLst/>
              </a:prstGeom>
              <a:blipFill>
                <a:blip r:embed="rId8"/>
                <a:stretch>
                  <a:fillRect t="-65934" b="-659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1573C2DF-C91C-45D9-9EFF-89F9A46DC551}"/>
                  </a:ext>
                </a:extLst>
              </p:cNvPr>
              <p:cNvSpPr txBox="1"/>
              <p:nvPr/>
            </p:nvSpPr>
            <p:spPr>
              <a:xfrm>
                <a:off x="5091784" y="3499031"/>
                <a:ext cx="5237671" cy="788089"/>
              </a:xfrm>
              <a:prstGeom prst="rect">
                <a:avLst/>
              </a:prstGeom>
            </p:spPr>
            <p:txBody>
              <a:bodyPr wrap="square" lIns="0" tIns="28754" rIns="0" bIns="0">
                <a:spAutoFit/>
              </a:bodyPr>
              <a:lstStyle/>
              <a:p>
                <a:pPr marL="26139" defTabSz="1187122">
                  <a:lnSpc>
                    <a:spcPts val="5756"/>
                  </a:lnSpc>
                  <a:defRPr/>
                </a:pP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ar-AE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ar-AE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1573C2DF-C91C-45D9-9EFF-89F9A46DC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84" y="3499031"/>
                <a:ext cx="5237671" cy="788089"/>
              </a:xfrm>
              <a:prstGeom prst="rect">
                <a:avLst/>
              </a:prstGeom>
              <a:blipFill>
                <a:blip r:embed="rId9"/>
                <a:stretch>
                  <a:fillRect l="-6519" t="-27907" b="-35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4">
                <a:extLst>
                  <a:ext uri="{FF2B5EF4-FFF2-40B4-BE49-F238E27FC236}">
                    <a16:creationId xmlns:a16="http://schemas.microsoft.com/office/drawing/2014/main" id="{DA8A3943-9BE2-4AE4-9749-9705082D8CD3}"/>
                  </a:ext>
                </a:extLst>
              </p:cNvPr>
              <p:cNvSpPr txBox="1"/>
              <p:nvPr/>
            </p:nvSpPr>
            <p:spPr>
              <a:xfrm>
                <a:off x="5344409" y="4287120"/>
                <a:ext cx="4732419" cy="788089"/>
              </a:xfrm>
              <a:prstGeom prst="rect">
                <a:avLst/>
              </a:prstGeom>
            </p:spPr>
            <p:txBody>
              <a:bodyPr wrap="square" lIns="0" tIns="28754" rIns="0" bIns="0">
                <a:spAutoFit/>
              </a:bodyPr>
              <a:lstStyle/>
              <a:p>
                <a:pPr marL="26139" defTabSz="1187122">
                  <a:lnSpc>
                    <a:spcPts val="5756"/>
                  </a:lnSpc>
                  <a:defRPr/>
                </a:pP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ar-AE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ar-AE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ar-AE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object 4">
                <a:extLst>
                  <a:ext uri="{FF2B5EF4-FFF2-40B4-BE49-F238E27FC236}">
                    <a16:creationId xmlns:a16="http://schemas.microsoft.com/office/drawing/2014/main" id="{DA8A3943-9BE2-4AE4-9749-9705082D8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409" y="4287120"/>
                <a:ext cx="4732419" cy="7880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8B180CC7-7086-47E5-8891-58AE82953678}"/>
                  </a:ext>
                </a:extLst>
              </p:cNvPr>
              <p:cNvSpPr txBox="1"/>
              <p:nvPr/>
            </p:nvSpPr>
            <p:spPr>
              <a:xfrm>
                <a:off x="4839157" y="5125493"/>
                <a:ext cx="5237671" cy="788089"/>
              </a:xfrm>
              <a:prstGeom prst="rect">
                <a:avLst/>
              </a:prstGeom>
            </p:spPr>
            <p:txBody>
              <a:bodyPr wrap="square" lIns="0" tIns="28754" rIns="0" bIns="0">
                <a:spAutoFit/>
              </a:bodyPr>
              <a:lstStyle/>
              <a:p>
                <a:pPr marL="26139" defTabSz="1187122">
                  <a:lnSpc>
                    <a:spcPts val="5756"/>
                  </a:lnSpc>
                  <a:defRPr/>
                </a:pP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ar-AE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ar-AE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ar-AE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8B180CC7-7086-47E5-8891-58AE82953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57" y="5125493"/>
                <a:ext cx="5237671" cy="788089"/>
              </a:xfrm>
              <a:prstGeom prst="rect">
                <a:avLst/>
              </a:prstGeom>
              <a:blipFill>
                <a:blip r:embed="rId11"/>
                <a:stretch>
                  <a:fillRect l="-6636" t="-27907" b="-35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20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7863</TotalTime>
  <Words>437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754</cp:revision>
  <dcterms:created xsi:type="dcterms:W3CDTF">2020-03-24T02:20:14Z</dcterms:created>
  <dcterms:modified xsi:type="dcterms:W3CDTF">2021-02-24T06:45:24Z</dcterms:modified>
</cp:coreProperties>
</file>