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4" r:id="rId3"/>
  </p:sldMasterIdLst>
  <p:notesMasterIdLst>
    <p:notesMasterId r:id="rId24"/>
  </p:notesMasterIdLst>
  <p:sldIdLst>
    <p:sldId id="270" r:id="rId4"/>
    <p:sldId id="1757" r:id="rId5"/>
    <p:sldId id="606" r:id="rId6"/>
    <p:sldId id="1765" r:id="rId7"/>
    <p:sldId id="1764" r:id="rId8"/>
    <p:sldId id="1766" r:id="rId9"/>
    <p:sldId id="1767" r:id="rId10"/>
    <p:sldId id="1768" r:id="rId11"/>
    <p:sldId id="1769" r:id="rId12"/>
    <p:sldId id="1770" r:id="rId13"/>
    <p:sldId id="1771" r:id="rId14"/>
    <p:sldId id="1773" r:id="rId15"/>
    <p:sldId id="1772" r:id="rId16"/>
    <p:sldId id="1774" r:id="rId17"/>
    <p:sldId id="1775" r:id="rId18"/>
    <p:sldId id="1749" r:id="rId19"/>
    <p:sldId id="1776" r:id="rId20"/>
    <p:sldId id="1777" r:id="rId21"/>
    <p:sldId id="1693" r:id="rId22"/>
    <p:sldId id="1763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E4DC"/>
    <a:srgbClr val="AADBE0"/>
    <a:srgbClr val="70D2C2"/>
    <a:srgbClr val="6C9C90"/>
    <a:srgbClr val="D64646"/>
    <a:srgbClr val="D02023"/>
    <a:srgbClr val="D94D4C"/>
    <a:srgbClr val="D84A49"/>
    <a:srgbClr val="990100"/>
    <a:srgbClr val="E9F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966F6-9851-4762-B994-2E2B5AE0CFB6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D5D1B-9368-4D72-B7B4-E9D468FFC4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877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727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32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D5D1B-9368-4D72-B7B4-E9D468FFC46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4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22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58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8" y="279965"/>
            <a:ext cx="10363203" cy="30819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9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7" y="2989530"/>
            <a:ext cx="3328416" cy="22237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445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9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7" y="4980570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445"/>
            </a:lvl1pPr>
            <a:lvl2pPr marL="148722" indent="-148722">
              <a:buFont typeface="Arial" panose="020B0604020202020204" pitchFamily="34" charset="0"/>
              <a:buChar char="•"/>
              <a:defRPr sz="1445"/>
            </a:lvl2pPr>
            <a:lvl3pPr marL="297444" indent="-148722">
              <a:defRPr sz="1445"/>
            </a:lvl3pPr>
            <a:lvl4pPr marL="520523" indent="-223081">
              <a:defRPr sz="1445"/>
            </a:lvl4pPr>
            <a:lvl5pPr marL="743606" indent="-223081">
              <a:defRPr sz="144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8" y="933461"/>
            <a:ext cx="10363203" cy="218617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652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82787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24" y="216474"/>
            <a:ext cx="10920148" cy="651406"/>
          </a:xfrm>
        </p:spPr>
        <p:txBody>
          <a:bodyPr lIns="0" tIns="0" rIns="0" bIns="0"/>
          <a:lstStyle>
            <a:lvl1pPr>
              <a:defRPr sz="4233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2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3" y="1577340"/>
            <a:ext cx="5303519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6370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EDF2B47-7C58-458B-A014-B081B81A8D06}"/>
              </a:ext>
            </a:extLst>
          </p:cNvPr>
          <p:cNvGrpSpPr/>
          <p:nvPr userDrawn="1"/>
        </p:nvGrpSpPr>
        <p:grpSpPr>
          <a:xfrm>
            <a:off x="12578642" y="2"/>
            <a:ext cx="2196697" cy="1816099"/>
            <a:chOff x="12554553" y="1"/>
            <a:chExt cx="1647523" cy="1816099"/>
          </a:xfrm>
        </p:grpSpPr>
        <p:sp>
          <p:nvSpPr>
            <p:cNvPr id="4" name="Rectangle: Folded Corner 3">
              <a:extLst>
                <a:ext uri="{FF2B5EF4-FFF2-40B4-BE49-F238E27FC236}">
                  <a16:creationId xmlns:a16="http://schemas.microsoft.com/office/drawing/2014/main" id="{C7ACA455-4437-4416-A6F0-33D534A6AE9F}"/>
                </a:ext>
              </a:extLst>
            </p:cNvPr>
            <p:cNvSpPr/>
            <p:nvPr userDrawn="1"/>
          </p:nvSpPr>
          <p:spPr>
            <a:xfrm>
              <a:off x="12554553" y="1"/>
              <a:ext cx="1644047" cy="1816099"/>
            </a:xfrm>
            <a:prstGeom prst="foldedCorner">
              <a:avLst/>
            </a:prstGeom>
            <a:ln>
              <a:noFill/>
            </a:ln>
            <a:effectLst>
              <a:outerShdw blurRad="101600" dist="635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Ins="0" rtlCol="0" anchor="t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 insert your own icons*: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Insert</a:t>
              </a: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&gt;&gt; </a:t>
              </a:r>
              <a:r>
                <a:rPr kumimoji="0" lang="en-US" sz="1400" b="1" i="0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Icons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7931F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1" u="none" strike="noStrike" kern="1200" cap="none" spc="0" normalizeH="0" baseline="0" noProof="0">
                  <a:ln>
                    <a:noFill/>
                  </a:ln>
                  <a:solidFill>
                    <a:srgbClr val="F7931F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(*Only available to Office 365 subscribers)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180DD64-6AC6-41B8-826F-6BE55763C6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13802026" y="424090"/>
              <a:ext cx="400050" cy="6572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62880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1"/>
            <a:ext cx="10515600" cy="73905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39389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409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4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43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6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368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38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18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4404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presentationgo.com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resentationgo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5F1FB-CFC8-4A00-90F8-2E234E416F6A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FE32-1CD1-4385-8DE1-29BD0C09D8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0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6" r:id="rId12"/>
    <p:sldLayoutId id="214748367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 rIns="0"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112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rgbClr val="EFEDEE"/>
            </a:gs>
            <a:gs pos="53000">
              <a:srgbClr val="F1EFF0"/>
            </a:gs>
            <a:gs pos="77000">
              <a:srgbClr val="EFEDEE"/>
            </a:gs>
            <a:gs pos="100000">
              <a:srgbClr val="EFEBE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6332"/>
            <a:ext cx="10515600" cy="73905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19200"/>
            <a:ext cx="10515600" cy="495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6305911"/>
            <a:ext cx="12192000" cy="5520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presentationgo</a:t>
            </a:r>
            <a:r>
              <a:rPr kumimoji="0" lang="en-US" sz="3200" b="0" i="0" u="none" strike="noStrike" kern="1200" cap="none" spc="15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.com</a:t>
            </a:r>
          </a:p>
        </p:txBody>
      </p:sp>
      <p:sp>
        <p:nvSpPr>
          <p:cNvPr id="23" name="Freeform 22"/>
          <p:cNvSpPr/>
          <p:nvPr userDrawn="1"/>
        </p:nvSpPr>
        <p:spPr>
          <a:xfrm rot="5400000">
            <a:off x="183153" y="21288"/>
            <a:ext cx="369496" cy="761203"/>
          </a:xfrm>
          <a:custGeom>
            <a:avLst/>
            <a:gdLst>
              <a:gd name="connsiteX0" fmla="*/ 210916 w 1034764"/>
              <a:gd name="connsiteY0" fmla="*/ 535701 h 1598797"/>
              <a:gd name="connsiteX1" fmla="*/ 331908 w 1034764"/>
              <a:gd name="connsiteY1" fmla="*/ 284049 h 1598797"/>
              <a:gd name="connsiteX2" fmla="*/ 741774 w 1034764"/>
              <a:gd name="connsiteY2" fmla="*/ 315409 h 1598797"/>
              <a:gd name="connsiteX3" fmla="*/ 403935 w 1034764"/>
              <a:gd name="connsiteY3" fmla="*/ 375418 h 1598797"/>
              <a:gd name="connsiteX4" fmla="*/ 266699 w 1034764"/>
              <a:gd name="connsiteY4" fmla="*/ 689905 h 1598797"/>
              <a:gd name="connsiteX5" fmla="*/ 266698 w 1034764"/>
              <a:gd name="connsiteY5" fmla="*/ 689907 h 1598797"/>
              <a:gd name="connsiteX6" fmla="*/ 210916 w 1034764"/>
              <a:gd name="connsiteY6" fmla="*/ 535701 h 1598797"/>
              <a:gd name="connsiteX7" fmla="*/ 134938 w 1034764"/>
              <a:gd name="connsiteY7" fmla="*/ 517381 h 1598797"/>
              <a:gd name="connsiteX8" fmla="*/ 517383 w 1034764"/>
              <a:gd name="connsiteY8" fmla="*/ 899826 h 1598797"/>
              <a:gd name="connsiteX9" fmla="*/ 899828 w 1034764"/>
              <a:gd name="connsiteY9" fmla="*/ 517381 h 1598797"/>
              <a:gd name="connsiteX10" fmla="*/ 517383 w 1034764"/>
              <a:gd name="connsiteY10" fmla="*/ 134936 h 1598797"/>
              <a:gd name="connsiteX11" fmla="*/ 134938 w 1034764"/>
              <a:gd name="connsiteY11" fmla="*/ 517381 h 1598797"/>
              <a:gd name="connsiteX12" fmla="*/ 0 w 1034764"/>
              <a:gd name="connsiteY12" fmla="*/ 517382 h 1598797"/>
              <a:gd name="connsiteX13" fmla="*/ 517382 w 1034764"/>
              <a:gd name="connsiteY13" fmla="*/ 0 h 1598797"/>
              <a:gd name="connsiteX14" fmla="*/ 1034764 w 1034764"/>
              <a:gd name="connsiteY14" fmla="*/ 517382 h 1598797"/>
              <a:gd name="connsiteX15" fmla="*/ 621653 w 1034764"/>
              <a:gd name="connsiteY15" fmla="*/ 1024253 h 1598797"/>
              <a:gd name="connsiteX16" fmla="*/ 620527 w 1034764"/>
              <a:gd name="connsiteY16" fmla="*/ 1024366 h 1598797"/>
              <a:gd name="connsiteX17" fmla="*/ 662992 w 1034764"/>
              <a:gd name="connsiteY17" fmla="*/ 1598797 h 1598797"/>
              <a:gd name="connsiteX18" fmla="*/ 371775 w 1034764"/>
              <a:gd name="connsiteY18" fmla="*/ 1598797 h 1598797"/>
              <a:gd name="connsiteX19" fmla="*/ 414241 w 1034764"/>
              <a:gd name="connsiteY19" fmla="*/ 1024367 h 1598797"/>
              <a:gd name="connsiteX20" fmla="*/ 413112 w 1034764"/>
              <a:gd name="connsiteY20" fmla="*/ 1024253 h 1598797"/>
              <a:gd name="connsiteX21" fmla="*/ 0 w 1034764"/>
              <a:gd name="connsiteY21" fmla="*/ 517382 h 1598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34764" h="1598797">
                <a:moveTo>
                  <a:pt x="210916" y="535701"/>
                </a:moveTo>
                <a:cubicBezTo>
                  <a:pt x="207764" y="443901"/>
                  <a:pt x="249915" y="348683"/>
                  <a:pt x="331908" y="284049"/>
                </a:cubicBezTo>
                <a:cubicBezTo>
                  <a:pt x="463097" y="180634"/>
                  <a:pt x="646600" y="194675"/>
                  <a:pt x="741774" y="315409"/>
                </a:cubicBezTo>
                <a:cubicBezTo>
                  <a:pt x="631231" y="275026"/>
                  <a:pt x="502220" y="297941"/>
                  <a:pt x="403935" y="375418"/>
                </a:cubicBezTo>
                <a:cubicBezTo>
                  <a:pt x="305650" y="452895"/>
                  <a:pt x="253243" y="572989"/>
                  <a:pt x="266699" y="689905"/>
                </a:cubicBezTo>
                <a:lnTo>
                  <a:pt x="266698" y="689907"/>
                </a:lnTo>
                <a:cubicBezTo>
                  <a:pt x="231008" y="644631"/>
                  <a:pt x="212807" y="590781"/>
                  <a:pt x="210916" y="535701"/>
                </a:cubicBezTo>
                <a:close/>
                <a:moveTo>
                  <a:pt x="134938" y="517381"/>
                </a:moveTo>
                <a:cubicBezTo>
                  <a:pt x="134938" y="728600"/>
                  <a:pt x="306164" y="899826"/>
                  <a:pt x="517383" y="899826"/>
                </a:cubicBezTo>
                <a:cubicBezTo>
                  <a:pt x="728602" y="899826"/>
                  <a:pt x="899828" y="728600"/>
                  <a:pt x="899828" y="517381"/>
                </a:cubicBezTo>
                <a:cubicBezTo>
                  <a:pt x="899828" y="306162"/>
                  <a:pt x="728602" y="134936"/>
                  <a:pt x="517383" y="134936"/>
                </a:cubicBezTo>
                <a:cubicBezTo>
                  <a:pt x="306164" y="134936"/>
                  <a:pt x="134938" y="306162"/>
                  <a:pt x="134938" y="517381"/>
                </a:cubicBezTo>
                <a:close/>
                <a:moveTo>
                  <a:pt x="0" y="517382"/>
                </a:moveTo>
                <a:cubicBezTo>
                  <a:pt x="0" y="231640"/>
                  <a:pt x="231640" y="0"/>
                  <a:pt x="517382" y="0"/>
                </a:cubicBezTo>
                <a:cubicBezTo>
                  <a:pt x="803124" y="0"/>
                  <a:pt x="1034764" y="231640"/>
                  <a:pt x="1034764" y="517382"/>
                </a:cubicBezTo>
                <a:cubicBezTo>
                  <a:pt x="1034764" y="767406"/>
                  <a:pt x="857415" y="976008"/>
                  <a:pt x="621653" y="1024253"/>
                </a:cubicBezTo>
                <a:lnTo>
                  <a:pt x="620527" y="1024366"/>
                </a:lnTo>
                <a:lnTo>
                  <a:pt x="662992" y="1598797"/>
                </a:lnTo>
                <a:lnTo>
                  <a:pt x="371775" y="1598797"/>
                </a:lnTo>
                <a:lnTo>
                  <a:pt x="414241" y="1024367"/>
                </a:lnTo>
                <a:lnTo>
                  <a:pt x="413112" y="1024253"/>
                </a:lnTo>
                <a:cubicBezTo>
                  <a:pt x="177349" y="976008"/>
                  <a:pt x="0" y="767406"/>
                  <a:pt x="0" y="5173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2700" dist="12700" dir="2700000" algn="tl" rotWithShape="0">
              <a:schemeClr val="bg1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-2206544" y="-73804"/>
            <a:ext cx="1977374" cy="612144"/>
            <a:chOff x="-2096383" y="21447"/>
            <a:chExt cx="1483030" cy="612144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-2096383" y="21447"/>
              <a:ext cx="25271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1" name="TextBox 10"/>
            <p:cNvSpPr txBox="1"/>
            <p:nvPr userDrawn="1"/>
          </p:nvSpPr>
          <p:spPr>
            <a:xfrm>
              <a:off x="-1002010" y="387370"/>
              <a:ext cx="309219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 userDrawn="1"/>
        </p:nvSpPr>
        <p:spPr>
          <a:xfrm>
            <a:off x="-118532" y="6959601"/>
            <a:ext cx="131478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</a:rPr>
              <a:t>© 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A5CD28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+mn-cs"/>
                <a:hlinkClick r:id="rId4" tooltip="PresentationGo!"/>
              </a:rPr>
              <a:t>presentationgo.com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608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>
          <a:solidFill>
            <a:schemeClr val="tx1"/>
          </a:solidFill>
          <a:latin typeface="Helvetica" panose="020B05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9.png"/><Relationship Id="rId7" Type="http://schemas.openxmlformats.org/officeDocument/2006/relationships/image" Target="../media/image5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object 2"/>
          <p:cNvSpPr>
            <a:spLocks/>
          </p:cNvSpPr>
          <p:nvPr/>
        </p:nvSpPr>
        <p:spPr bwMode="auto">
          <a:xfrm>
            <a:off x="0" y="0"/>
            <a:ext cx="12191999" cy="2011357"/>
          </a:xfrm>
          <a:custGeom>
            <a:avLst/>
            <a:gdLst>
              <a:gd name="T0" fmla="*/ 22945975 w 5760085"/>
              <a:gd name="T1" fmla="*/ 0 h 1021080"/>
              <a:gd name="T2" fmla="*/ 0 w 5760085"/>
              <a:gd name="T3" fmla="*/ 0 h 1021080"/>
              <a:gd name="T4" fmla="*/ 0 w 5760085"/>
              <a:gd name="T5" fmla="*/ 9630003 h 1021080"/>
              <a:gd name="T6" fmla="*/ 22945975 w 5760085"/>
              <a:gd name="T7" fmla="*/ 9630003 h 1021080"/>
              <a:gd name="T8" fmla="*/ 2294597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6" name="object 2"/>
          <p:cNvSpPr txBox="1">
            <a:spLocks/>
          </p:cNvSpPr>
          <p:nvPr/>
        </p:nvSpPr>
        <p:spPr>
          <a:xfrm>
            <a:off x="2508381" y="334762"/>
            <a:ext cx="6656332" cy="1384680"/>
          </a:xfrm>
          <a:prstGeom prst="rect">
            <a:avLst/>
          </a:prstGeom>
        </p:spPr>
        <p:txBody>
          <a:bodyPr wrap="square" lIns="0" tIns="30169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235" algn="ctr" defTabSz="1888868">
              <a:spcBef>
                <a:spcPts val="235"/>
              </a:spcBef>
              <a:defRPr/>
            </a:pPr>
            <a:r>
              <a:rPr lang="en-US" sz="8800" kern="0" spc="10" dirty="0">
                <a:solidFill>
                  <a:sysClr val="window" lastClr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I Z I K A</a:t>
            </a:r>
          </a:p>
        </p:txBody>
      </p:sp>
      <p:sp>
        <p:nvSpPr>
          <p:cNvPr id="18445" name="object 4"/>
          <p:cNvSpPr txBox="1">
            <a:spLocks noChangeArrowheads="1"/>
          </p:cNvSpPr>
          <p:nvPr/>
        </p:nvSpPr>
        <p:spPr bwMode="auto">
          <a:xfrm>
            <a:off x="1505013" y="2174920"/>
            <a:ext cx="11370328" cy="2665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8816" rIns="0" bIns="0">
            <a:spAutoFit/>
          </a:bodyPr>
          <a:lstStyle>
            <a:lvl1pPr marL="31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10223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1022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ts val="233"/>
              </a:spcBef>
            </a:pPr>
            <a:r>
              <a:rPr lang="ru-RU" sz="4000" b="1" dirty="0">
                <a:solidFill>
                  <a:srgbClr val="002060"/>
                </a:solidFill>
                <a:cs typeface="Arial" pitchFamily="34" charset="0"/>
              </a:rPr>
              <a:t>M</a:t>
            </a: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AVZU: JISM KINETIK ENERGIYASINING   		UNING TEZLIGI VA MASSASIGA </a:t>
            </a:r>
          </a:p>
          <a:p>
            <a:pPr eaLnBrk="1" hangingPunct="1">
              <a:spcBef>
                <a:spcPts val="233"/>
              </a:spcBef>
            </a:pPr>
            <a:r>
              <a:rPr lang="en-US" sz="4000" b="1" dirty="0">
                <a:solidFill>
                  <a:srgbClr val="002060"/>
                </a:solidFill>
                <a:cs typeface="Arial" pitchFamily="34" charset="0"/>
              </a:rPr>
              <a:t>			BOG‘LIQLIGINI ANIQLASH</a:t>
            </a:r>
          </a:p>
          <a:p>
            <a:pPr algn="ctr" eaLnBrk="1" hangingPunct="1">
              <a:spcBef>
                <a:spcPts val="233"/>
              </a:spcBef>
            </a:pPr>
            <a:endParaRPr lang="en-US" sz="48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68F1F853-C18B-4CBC-AD87-9483E6657303}"/>
              </a:ext>
            </a:extLst>
          </p:cNvPr>
          <p:cNvSpPr>
            <a:spLocks/>
          </p:cNvSpPr>
          <p:nvPr/>
        </p:nvSpPr>
        <p:spPr bwMode="auto">
          <a:xfrm>
            <a:off x="9616895" y="413481"/>
            <a:ext cx="2058233" cy="962697"/>
          </a:xfrm>
          <a:custGeom>
            <a:avLst/>
            <a:gdLst>
              <a:gd name="T0" fmla="*/ 2404266 w 603885"/>
              <a:gd name="T1" fmla="*/ 0 h 603885"/>
              <a:gd name="T2" fmla="*/ 0 w 603885"/>
              <a:gd name="T3" fmla="*/ 0 h 603885"/>
              <a:gd name="T4" fmla="*/ 0 w 603885"/>
              <a:gd name="T5" fmla="*/ 5699134 h 603885"/>
              <a:gd name="T6" fmla="*/ 2404266 w 603885"/>
              <a:gd name="T7" fmla="*/ 5699134 h 603885"/>
              <a:gd name="T8" fmla="*/ 2404266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ru-RU" sz="7869" dirty="0"/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75008494-61E4-463C-93FC-17CA4E6B573C}"/>
              </a:ext>
            </a:extLst>
          </p:cNvPr>
          <p:cNvSpPr txBox="1"/>
          <p:nvPr/>
        </p:nvSpPr>
        <p:spPr>
          <a:xfrm>
            <a:off x="9722908" y="523152"/>
            <a:ext cx="1846206" cy="732168"/>
          </a:xfrm>
          <a:prstGeom prst="rect">
            <a:avLst/>
          </a:prstGeom>
        </p:spPr>
        <p:txBody>
          <a:bodyPr wrap="square" lIns="0" tIns="32746" rIns="0" bIns="0">
            <a:spAutoFit/>
          </a:bodyPr>
          <a:lstStyle/>
          <a:p>
            <a:pPr algn="ctr" defTabSz="1189620">
              <a:spcBef>
                <a:spcPts val="259"/>
              </a:spcBef>
              <a:defRPr/>
            </a:pP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4543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543" b="1" spc="21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4000" b="1" spc="-10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689" b="1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17" name="object 5">
            <a:extLst>
              <a:ext uri="{FF2B5EF4-FFF2-40B4-BE49-F238E27FC236}">
                <a16:creationId xmlns:a16="http://schemas.microsoft.com/office/drawing/2014/main" id="{4E418E96-8D0E-4CF2-BB71-0FCCC8070997}"/>
              </a:ext>
            </a:extLst>
          </p:cNvPr>
          <p:cNvSpPr/>
          <p:nvPr/>
        </p:nvSpPr>
        <p:spPr>
          <a:xfrm>
            <a:off x="639052" y="2253183"/>
            <a:ext cx="599813" cy="186662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8" name="object 6">
            <a:extLst>
              <a:ext uri="{FF2B5EF4-FFF2-40B4-BE49-F238E27FC236}">
                <a16:creationId xmlns:a16="http://schemas.microsoft.com/office/drawing/2014/main" id="{D6D6AB68-E550-4BB9-930A-2091774EF330}"/>
              </a:ext>
            </a:extLst>
          </p:cNvPr>
          <p:cNvSpPr/>
          <p:nvPr/>
        </p:nvSpPr>
        <p:spPr>
          <a:xfrm>
            <a:off x="639052" y="4656608"/>
            <a:ext cx="599813" cy="186663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722B2BF1-2D3B-48C0-8AEE-EE5C76C827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71" y="334762"/>
            <a:ext cx="1539329" cy="150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720C6D24-FE7F-4DB5-914E-B248CF161C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595" y="4276506"/>
            <a:ext cx="3662005" cy="238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8798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957BAB-18AC-4013-9F49-FBF1A8D2445D}"/>
              </a:ext>
            </a:extLst>
          </p:cNvPr>
          <p:cNvPicPr/>
          <p:nvPr/>
        </p:nvPicPr>
        <p:blipFill rotWithShape="1">
          <a:blip r:embed="rId2"/>
          <a:srcRect l="15553" t="57319" r="22073" b="20723"/>
          <a:stretch/>
        </p:blipFill>
        <p:spPr bwMode="auto">
          <a:xfrm>
            <a:off x="551313" y="1072765"/>
            <a:ext cx="10540662" cy="4191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05321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Masofa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o‘lchab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22B1BECE-024D-498E-8994-4F68CD44E5C5}"/>
              </a:ext>
            </a:extLst>
          </p:cNvPr>
          <p:cNvSpPr txBox="1">
            <a:spLocks/>
          </p:cNvSpPr>
          <p:nvPr/>
        </p:nvSpPr>
        <p:spPr>
          <a:xfrm>
            <a:off x="358877" y="2671855"/>
            <a:ext cx="10972800" cy="19173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Tezlanish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ko‘rsatkichlaridan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foydalanib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sharchaning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brusokka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urilish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vaqtidagi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aniqlaymiz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en-US" sz="3200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Текст 2">
                <a:extLst>
                  <a:ext uri="{FF2B5EF4-FFF2-40B4-BE49-F238E27FC236}">
                    <a16:creationId xmlns:a16="http://schemas.microsoft.com/office/drawing/2014/main" id="{DAC901F1-2A10-4A66-A430-843C4A5A48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25329" y="1136695"/>
                <a:ext cx="2708787" cy="1183644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:r>
                  <a:rPr lang="en-US" sz="3600" dirty="0"/>
                  <a:t>   </a:t>
                </a:r>
                <a:r>
                  <a:rPr lang="en-US" sz="4800" b="1" dirty="0">
                    <a:solidFill>
                      <a:srgbClr val="002060"/>
                    </a:solidFill>
                  </a:rPr>
                  <a:t>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7" name="Текст 2">
                <a:extLst>
                  <a:ext uri="{FF2B5EF4-FFF2-40B4-BE49-F238E27FC236}">
                    <a16:creationId xmlns:a16="http://schemas.microsoft.com/office/drawing/2014/main" id="{DAC901F1-2A10-4A66-A430-843C4A5A48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329" y="1136695"/>
                <a:ext cx="2708787" cy="11836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Текст 2">
                <a:extLst>
                  <a:ext uri="{FF2B5EF4-FFF2-40B4-BE49-F238E27FC236}">
                    <a16:creationId xmlns:a16="http://schemas.microsoft.com/office/drawing/2014/main" id="{3D06E40E-2FE7-49C4-B300-08A15342190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808838" y="1136694"/>
                <a:ext cx="2708787" cy="1183645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8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>
                    <a:solidFill>
                      <a:srgbClr val="00206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𝟐𝐬</m:t>
                        </m:r>
                      </m:num>
                      <m:den>
                        <m:sSup>
                          <m:sSupPr>
                            <m:ctrlP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𝐭</m:t>
                            </m:r>
                          </m:e>
                          <m:sup>
                            <m:r>
                              <a:rPr lang="en-US" sz="48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8" name="Текст 2">
                <a:extLst>
                  <a:ext uri="{FF2B5EF4-FFF2-40B4-BE49-F238E27FC236}">
                    <a16:creationId xmlns:a16="http://schemas.microsoft.com/office/drawing/2014/main" id="{3D06E40E-2FE7-49C4-B300-08A1534219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8838" y="1136694"/>
                <a:ext cx="2708787" cy="11836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314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energiyani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cs typeface="Arial" panose="020B0604020202020204" pitchFamily="34" charset="0"/>
              </a:rPr>
              <a:t>hisoblash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8177152-AE2C-4D9A-8F08-AD4F1A4DD330}"/>
              </a:ext>
            </a:extLst>
          </p:cNvPr>
          <p:cNvSpPr/>
          <p:nvPr/>
        </p:nvSpPr>
        <p:spPr>
          <a:xfrm>
            <a:off x="3757991" y="1020527"/>
            <a:ext cx="3960226" cy="1912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6AEDD6-0F6A-4434-9F21-A83643F9614A}"/>
                  </a:ext>
                </a:extLst>
              </p:cNvPr>
              <p:cNvSpPr txBox="1"/>
              <p:nvPr/>
            </p:nvSpPr>
            <p:spPr>
              <a:xfrm>
                <a:off x="4037391" y="1131845"/>
                <a:ext cx="3401426" cy="1683281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26AEDD6-0F6A-4434-9F21-A83643F96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7391" y="1131845"/>
                <a:ext cx="3401426" cy="1683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6C26344-2D48-405E-8A74-DBCC21583881}"/>
              </a:ext>
            </a:extLst>
          </p:cNvPr>
          <p:cNvSpPr/>
          <p:nvPr/>
        </p:nvSpPr>
        <p:spPr>
          <a:xfrm>
            <a:off x="322075" y="3168150"/>
            <a:ext cx="1114662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Brusokning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surilishida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bajarilgan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ish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orasidagi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natijalarini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dirty="0" err="1"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qilamiz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82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MASSA VA TEZLIKGA BOG‘LIQLIGI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5B9371E5-F78F-40BB-9993-CC4C5BC2294C}"/>
                  </a:ext>
                </a:extLst>
              </p:cNvPr>
              <p:cNvSpPr/>
              <p:nvPr/>
            </p:nvSpPr>
            <p:spPr>
              <a:xfrm>
                <a:off x="6244431" y="3959814"/>
                <a:ext cx="4343400" cy="1524001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8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8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8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8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ru-RU" sz="8000" b="1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8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𝝑</m:t>
                        </m:r>
                      </m:e>
                      <m:sup>
                        <m:r>
                          <a:rPr lang="en-US" sz="80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5" name="Прямоугольник: скругленные углы 4">
                <a:extLst>
                  <a:ext uri="{FF2B5EF4-FFF2-40B4-BE49-F238E27FC236}">
                    <a16:creationId xmlns:a16="http://schemas.microsoft.com/office/drawing/2014/main" id="{5B9371E5-F78F-40BB-9993-CC4C5BC22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4431" y="3959814"/>
                <a:ext cx="4343400" cy="1524001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C79316D-43F3-440C-96E8-B3AF567E99D2}"/>
                  </a:ext>
                </a:extLst>
              </p:cNvPr>
              <p:cNvSpPr/>
              <p:nvPr/>
            </p:nvSpPr>
            <p:spPr>
              <a:xfrm>
                <a:off x="529431" y="3959815"/>
                <a:ext cx="4343400" cy="1524001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8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8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8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88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8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</m:oMath>
                </a14:m>
                <a:r>
                  <a:rPr lang="en-US" sz="8800" dirty="0">
                    <a:solidFill>
                      <a:schemeClr val="tx1"/>
                    </a:solidFill>
                  </a:rPr>
                  <a:t> m</a:t>
                </a:r>
                <a:endParaRPr lang="ru-RU" sz="4400" dirty="0"/>
              </a:p>
            </p:txBody>
          </p:sp>
        </mc:Choice>
        <mc:Fallback xmlns="">
          <p:sp>
            <p:nvSpPr>
              <p:cNvPr id="7" name="Прямоугольник: скругленные углы 6">
                <a:extLst>
                  <a:ext uri="{FF2B5EF4-FFF2-40B4-BE49-F238E27FC236}">
                    <a16:creationId xmlns:a16="http://schemas.microsoft.com/office/drawing/2014/main" id="{CC79316D-43F3-440C-96E8-B3AF567E9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31" y="3959815"/>
                <a:ext cx="4343400" cy="1524001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73B2DC9-4E09-4F34-BBAE-9123E73EC972}"/>
                  </a:ext>
                </a:extLst>
              </p:cNvPr>
              <p:cNvSpPr/>
              <p:nvPr/>
            </p:nvSpPr>
            <p:spPr>
              <a:xfrm>
                <a:off x="3137437" y="1141705"/>
                <a:ext cx="5067300" cy="21336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6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6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60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6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6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6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6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6000" b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6000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C73B2DC9-4E09-4F34-BBAE-9123E73EC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7437" y="1141705"/>
                <a:ext cx="5067300" cy="2133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43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6FBF00B4-FDBD-47D0-81FF-B51654BC912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33"/>
          <a:stretch/>
        </p:blipFill>
        <p:spPr>
          <a:xfrm>
            <a:off x="346467" y="1094786"/>
            <a:ext cx="4649760" cy="21608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0A179C09-C031-4700-BFF6-66FAC55952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6467" y="3022796"/>
            <a:ext cx="4906965" cy="30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3">
                <a:extLst>
                  <a:ext uri="{FF2B5EF4-FFF2-40B4-BE49-F238E27FC236}">
                    <a16:creationId xmlns:a16="http://schemas.microsoft.com/office/drawing/2014/main" id="{1635AF33-DE7E-4008-B093-2990EE8E6368}"/>
                  </a:ext>
                </a:extLst>
              </p:cNvPr>
              <p:cNvSpPr>
                <a:spLocks noGrp="1"/>
              </p:cNvSpPr>
              <p:nvPr>
                <p:ph sz="half" idx="3"/>
              </p:nvPr>
            </p:nvSpPr>
            <p:spPr>
              <a:xfrm>
                <a:off x="5253432" y="1094786"/>
                <a:ext cx="6294555" cy="482260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Toshbaqa: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= 400 g</a:t>
                </a:r>
              </a:p>
              <a:p>
                <a:pPr marL="0" indent="0">
                  <a:buNone/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</m:t>
                    </m:r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Quyon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=  1.8 kg</a:t>
                </a:r>
              </a:p>
              <a:p>
                <a:pPr marL="0" indent="0">
                  <a:buNone/>
                </a:pPr>
                <a:r>
                  <a:rPr lang="en-US" sz="4000" dirty="0">
                    <a:ea typeface="Cambria Math" panose="02040503050406030204" pitchFamily="18" charset="0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</m:t>
                    </m:r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𝜗</m:t>
                    </m:r>
                    <m:r>
                      <a:rPr lang="en-US" sz="4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4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Yo‘lbars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    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m =  40 kg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  <m:r>
                        <a:rPr lang="en-US" sz="4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=80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𝑘𝑚</m:t>
                          </m:r>
                        </m:num>
                        <m:den>
                          <m:r>
                            <a:rPr lang="en-US" sz="4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Объект 3">
                <a:extLst>
                  <a:ext uri="{FF2B5EF4-FFF2-40B4-BE49-F238E27FC236}">
                    <a16:creationId xmlns:a16="http://schemas.microsoft.com/office/drawing/2014/main" id="{1635AF33-DE7E-4008-B093-2990EE8E63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5253432" y="1094786"/>
                <a:ext cx="6294555" cy="4822602"/>
              </a:xfrm>
              <a:blipFill>
                <a:blip r:embed="rId4"/>
                <a:stretch>
                  <a:fillRect l="-4942" t="-45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61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485B1A94-FFBB-464C-96CC-03DC3AD27D16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>
              <a:xfrm>
                <a:off x="185291" y="888800"/>
                <a:ext cx="5692679" cy="5762724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Berilgan:</a:t>
                </a:r>
              </a:p>
              <a:p>
                <a:pPr marL="0" indent="0" algn="l">
                  <a:buNone/>
                </a:pP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sz="3200" dirty="0"/>
                  <a:t> = 400 g = 0,4 kg</a:t>
                </a:r>
              </a:p>
              <a:p>
                <a:pPr marL="0" indent="0" algn="l">
                  <a:buNone/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=0,2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0,06 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3200" dirty="0">
                  <a:ea typeface="Cambria Math" panose="02040503050406030204" pitchFamily="18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sz="3200" dirty="0"/>
                  <a:t> = 1,8 kg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sub>
                    </m:sSub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10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2,8 m/s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/>
                  <a:t> </a:t>
                </a: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40 kg</a:t>
                </a: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𝜗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80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𝑘𝑚</m:t>
                        </m:r>
                      </m:num>
                      <m:den>
                        <m:r>
                          <a:rPr lang="en-US" sz="32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22,2 m/s</a:t>
                </a:r>
              </a:p>
              <a:p>
                <a:pPr marL="0" indent="0" algn="l">
                  <a:buNone/>
                </a:pPr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Topish</a:t>
                </a:r>
                <a:r>
                  <a:rPr lang="en-US" sz="32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kerak</a:t>
                </a:r>
                <a:r>
                  <a:rPr lang="en-US" sz="3200" b="1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:</a:t>
                </a:r>
                <a:endParaRPr lang="en-US" sz="2800" b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marL="0" indent="0" algn="l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 ?</a:t>
                </a:r>
              </a:p>
              <a:p>
                <a:pPr algn="l"/>
                <a:endParaRPr lang="ru-RU" sz="2800" dirty="0"/>
              </a:p>
            </p:txBody>
          </p:sp>
        </mc:Choice>
        <mc:Fallback xmlns="">
          <p:sp>
            <p:nvSpPr>
              <p:cNvPr id="11" name="Объект 2">
                <a:extLst>
                  <a:ext uri="{FF2B5EF4-FFF2-40B4-BE49-F238E27FC236}">
                    <a16:creationId xmlns:a16="http://schemas.microsoft.com/office/drawing/2014/main" id="{485B1A94-FFBB-464C-96CC-03DC3AD27D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185291" y="888800"/>
                <a:ext cx="5692679" cy="5762724"/>
              </a:xfrm>
              <a:blipFill>
                <a:blip r:embed="rId2"/>
                <a:stretch>
                  <a:fillRect l="-4818" t="-3386" b="-2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3">
                <a:extLst>
                  <a:ext uri="{FF2B5EF4-FFF2-40B4-BE49-F238E27FC236}">
                    <a16:creationId xmlns:a16="http://schemas.microsoft.com/office/drawing/2014/main" id="{BC30376E-37DB-4AD7-AC49-9CB0CD707E9B}"/>
                  </a:ext>
                </a:extLst>
              </p:cNvPr>
              <p:cNvSpPr>
                <a:spLocks noGrp="1"/>
              </p:cNvSpPr>
              <p:nvPr>
                <p:ph sz="half" idx="3"/>
              </p:nvPr>
            </p:nvSpPr>
            <p:spPr>
              <a:xfrm>
                <a:off x="7067723" y="1597197"/>
                <a:ext cx="4938986" cy="723916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𝒌𝒕</m:t>
                        </m:r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</a:rPr>
                              <m:t> 0,4 </m:t>
                            </m:r>
                            <m:r>
                              <a:rPr lang="en-US" sz="32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∙0,06</m:t>
                            </m:r>
                          </m:e>
                          <m:sup>
                            <m:r>
                              <a:rPr lang="en-US" sz="3200" b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/>
                  <a:t> = 0,72 </a:t>
                </a:r>
                <a:r>
                  <a:rPr lang="en-US" sz="3200" dirty="0" err="1"/>
                  <a:t>mJ</a:t>
                </a:r>
                <a:endParaRPr lang="ru-RU" sz="3200" dirty="0"/>
              </a:p>
            </p:txBody>
          </p:sp>
        </mc:Choice>
        <mc:Fallback xmlns="">
          <p:sp>
            <p:nvSpPr>
              <p:cNvPr id="12" name="Объект 3">
                <a:extLst>
                  <a:ext uri="{FF2B5EF4-FFF2-40B4-BE49-F238E27FC236}">
                    <a16:creationId xmlns:a16="http://schemas.microsoft.com/office/drawing/2014/main" id="{BC30376E-37DB-4AD7-AC49-9CB0CD707E9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3"/>
              </p:nvPr>
            </p:nvSpPr>
            <p:spPr>
              <a:xfrm>
                <a:off x="7067723" y="1597197"/>
                <a:ext cx="4938986" cy="723916"/>
              </a:xfrm>
              <a:blipFill>
                <a:blip r:embed="rId3"/>
                <a:stretch>
                  <a:fillRect b="-20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0B7044B-1BC8-4341-BF70-C28DA22512DF}"/>
              </a:ext>
            </a:extLst>
          </p:cNvPr>
          <p:cNvCxnSpPr>
            <a:cxnSpLocks/>
          </p:cNvCxnSpPr>
          <p:nvPr/>
        </p:nvCxnSpPr>
        <p:spPr>
          <a:xfrm>
            <a:off x="250771" y="5522130"/>
            <a:ext cx="4387099" cy="1408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27DB86C-C19C-49EC-A879-23A82C8727A4}"/>
              </a:ext>
            </a:extLst>
          </p:cNvPr>
          <p:cNvCxnSpPr>
            <a:cxnSpLocks/>
          </p:cNvCxnSpPr>
          <p:nvPr/>
        </p:nvCxnSpPr>
        <p:spPr>
          <a:xfrm>
            <a:off x="4441835" y="782141"/>
            <a:ext cx="96391" cy="474703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DF5CBC90-6570-42FF-9FCC-6DA6605CCB16}"/>
              </a:ext>
            </a:extLst>
          </p:cNvPr>
          <p:cNvSpPr/>
          <p:nvPr/>
        </p:nvSpPr>
        <p:spPr>
          <a:xfrm>
            <a:off x="4637870" y="782141"/>
            <a:ext cx="21595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Formula: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68D6649-3526-4487-94C4-00136DA4CAF4}"/>
                  </a:ext>
                </a:extLst>
              </p:cNvPr>
              <p:cNvSpPr/>
              <p:nvPr/>
            </p:nvSpPr>
            <p:spPr>
              <a:xfrm>
                <a:off x="4569091" y="1585599"/>
                <a:ext cx="1993430" cy="991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84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84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84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84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84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884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2884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7852" dirty="0"/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068D6649-3526-4487-94C4-00136DA4CA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091" y="1585599"/>
                <a:ext cx="1993430" cy="9916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50B38EA-EDC9-4EA1-8BD4-750F2C275B25}"/>
                  </a:ext>
                </a:extLst>
              </p:cNvPr>
              <p:cNvSpPr/>
              <p:nvPr/>
            </p:nvSpPr>
            <p:spPr>
              <a:xfrm>
                <a:off x="4477780" y="2629027"/>
                <a:ext cx="2276433" cy="991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884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𝒌𝒕</m:t>
                          </m:r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84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884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2884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84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2884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2884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2884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7852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A50B38EA-EDC9-4EA1-8BD4-750F2C275B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7780" y="2629027"/>
                <a:ext cx="2276433" cy="9916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Объект 3">
                <a:extLst>
                  <a:ext uri="{FF2B5EF4-FFF2-40B4-BE49-F238E27FC236}">
                    <a16:creationId xmlns:a16="http://schemas.microsoft.com/office/drawing/2014/main" id="{F6DE8CD8-8642-404B-91A1-68A4E736C72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7723" y="2481826"/>
                <a:ext cx="4938986" cy="782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𝒌𝒒</m:t>
                        </m:r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kern="0" dirty="0">
                                <a:latin typeface="Cambria Math" panose="02040503050406030204" pitchFamily="18" charset="0"/>
                              </a:rPr>
                              <m:t> 1,8 </m:t>
                            </m:r>
                            <m:r>
                              <a:rPr lang="en-US" sz="3200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b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200" b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𝟖</m:t>
                            </m:r>
                          </m:e>
                          <m:sup>
                            <m:r>
                              <a:rPr lang="en-US" sz="3200" b="1" ker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kern="0" dirty="0"/>
                  <a:t> = 7,056 J</a:t>
                </a:r>
                <a:endParaRPr lang="ru-RU" sz="3200" kern="0" dirty="0"/>
              </a:p>
            </p:txBody>
          </p:sp>
        </mc:Choice>
        <mc:Fallback xmlns="">
          <p:sp>
            <p:nvSpPr>
              <p:cNvPr id="18" name="Объект 3">
                <a:extLst>
                  <a:ext uri="{FF2B5EF4-FFF2-40B4-BE49-F238E27FC236}">
                    <a16:creationId xmlns:a16="http://schemas.microsoft.com/office/drawing/2014/main" id="{F6DE8CD8-8642-404B-91A1-68A4E736C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723" y="2481826"/>
                <a:ext cx="4938986" cy="782650"/>
              </a:xfrm>
              <a:prstGeom prst="rect">
                <a:avLst/>
              </a:prstGeom>
              <a:blipFill>
                <a:blip r:embed="rId6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Объект 3">
                <a:extLst>
                  <a:ext uri="{FF2B5EF4-FFF2-40B4-BE49-F238E27FC236}">
                    <a16:creationId xmlns:a16="http://schemas.microsoft.com/office/drawing/2014/main" id="{8E650069-BCB5-4129-A008-D87D4302F73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94672" y="3823893"/>
                <a:ext cx="5894278" cy="78265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𝒌𝒚</m:t>
                        </m:r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ker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b="1" i="1" ker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kern="0" dirty="0">
                                <a:latin typeface="Cambria Math" panose="02040503050406030204" pitchFamily="18" charset="0"/>
                              </a:rPr>
                              <m:t> 40 </m:t>
                            </m:r>
                            <m:r>
                              <a:rPr lang="en-US" sz="3200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en-US" sz="3200" b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𝟐𝟐</m:t>
                            </m:r>
                            <m:r>
                              <a:rPr lang="en-US" sz="3200" b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200" b="1" kern="0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sz="3200" b="1" ker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kern="0" dirty="0"/>
                  <a:t> = 9856,6J</a:t>
                </a:r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kern="0" dirty="0"/>
                  <a:t>1 kJ</a:t>
                </a:r>
                <a:endParaRPr lang="ru-RU" sz="3200" kern="0" dirty="0"/>
              </a:p>
            </p:txBody>
          </p:sp>
        </mc:Choice>
        <mc:Fallback xmlns="">
          <p:sp>
            <p:nvSpPr>
              <p:cNvPr id="19" name="Объект 3">
                <a:extLst>
                  <a:ext uri="{FF2B5EF4-FFF2-40B4-BE49-F238E27FC236}">
                    <a16:creationId xmlns:a16="http://schemas.microsoft.com/office/drawing/2014/main" id="{8E650069-BCB5-4129-A008-D87D4302F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4672" y="3823893"/>
                <a:ext cx="5894278" cy="782650"/>
              </a:xfrm>
              <a:prstGeom prst="rect">
                <a:avLst/>
              </a:prstGeom>
              <a:blipFill>
                <a:blip r:embed="rId7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7922BB2-0DCE-4CC4-AE41-FBC99FE0ED57}"/>
              </a:ext>
            </a:extLst>
          </p:cNvPr>
          <p:cNvSpPr/>
          <p:nvPr/>
        </p:nvSpPr>
        <p:spPr>
          <a:xfrm>
            <a:off x="7846026" y="782141"/>
            <a:ext cx="365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F7A2C31-488F-423C-BF99-D1B4BD977C2C}"/>
              </a:ext>
            </a:extLst>
          </p:cNvPr>
          <p:cNvSpPr/>
          <p:nvPr/>
        </p:nvSpPr>
        <p:spPr>
          <a:xfrm>
            <a:off x="4538226" y="4386998"/>
            <a:ext cx="19900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Объект 3">
                <a:extLst>
                  <a:ext uri="{FF2B5EF4-FFF2-40B4-BE49-F238E27FC236}">
                    <a16:creationId xmlns:a16="http://schemas.microsoft.com/office/drawing/2014/main" id="{4E907E4F-CFD5-4802-A194-7D23D4DA660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97461" y="5136950"/>
                <a:ext cx="2944761" cy="492443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𝒌𝒕</m:t>
                        </m:r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ker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kern="0" dirty="0"/>
                  <a:t>0,72 </a:t>
                </a:r>
                <a:r>
                  <a:rPr lang="en-US" sz="3200" kern="0" dirty="0" err="1"/>
                  <a:t>mJ</a:t>
                </a:r>
                <a:endParaRPr lang="ru-RU" sz="3200" kern="0" dirty="0"/>
              </a:p>
            </p:txBody>
          </p:sp>
        </mc:Choice>
        <mc:Fallback xmlns="">
          <p:sp>
            <p:nvSpPr>
              <p:cNvPr id="22" name="Объект 3">
                <a:extLst>
                  <a:ext uri="{FF2B5EF4-FFF2-40B4-BE49-F238E27FC236}">
                    <a16:creationId xmlns:a16="http://schemas.microsoft.com/office/drawing/2014/main" id="{4E907E4F-CFD5-4802-A194-7D23D4DA6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461" y="5136950"/>
                <a:ext cx="2944761" cy="492443"/>
              </a:xfrm>
              <a:prstGeom prst="rect">
                <a:avLst/>
              </a:prstGeom>
              <a:blipFill>
                <a:blip r:embed="rId8"/>
                <a:stretch>
                  <a:fillRect t="-26250" b="-5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Объект 3">
                <a:extLst>
                  <a:ext uri="{FF2B5EF4-FFF2-40B4-BE49-F238E27FC236}">
                    <a16:creationId xmlns:a16="http://schemas.microsoft.com/office/drawing/2014/main" id="{F494FFC4-5E0B-4D71-A56F-141B29F738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79260" y="5716745"/>
                <a:ext cx="2974215" cy="53668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𝒌𝒒</m:t>
                        </m:r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3200" b="1" ker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kern="0" dirty="0"/>
                  <a:t>7,056 J</a:t>
                </a:r>
                <a:endParaRPr lang="ru-RU" sz="3200" kern="0" dirty="0"/>
              </a:p>
            </p:txBody>
          </p:sp>
        </mc:Choice>
        <mc:Fallback xmlns="">
          <p:sp>
            <p:nvSpPr>
              <p:cNvPr id="23" name="Объект 3">
                <a:extLst>
                  <a:ext uri="{FF2B5EF4-FFF2-40B4-BE49-F238E27FC236}">
                    <a16:creationId xmlns:a16="http://schemas.microsoft.com/office/drawing/2014/main" id="{F494FFC4-5E0B-4D71-A56F-141B29F73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260" y="5716745"/>
                <a:ext cx="2974215" cy="536685"/>
              </a:xfrm>
              <a:prstGeom prst="rect">
                <a:avLst/>
              </a:prstGeom>
              <a:blipFill>
                <a:blip r:embed="rId9"/>
                <a:stretch>
                  <a:fillRect t="-25000" b="-35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Объект 3">
                <a:extLst>
                  <a:ext uri="{FF2B5EF4-FFF2-40B4-BE49-F238E27FC236}">
                    <a16:creationId xmlns:a16="http://schemas.microsoft.com/office/drawing/2014/main" id="{009EACCB-9AC1-48A4-8E30-407A296BA5A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797436" y="6283041"/>
                <a:ext cx="2974215" cy="537519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200" b="1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𝒌𝒚</m:t>
                        </m:r>
                        <m:r>
                          <a:rPr lang="en-US" sz="3200" b="1" ker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3200" kern="0" dirty="0"/>
                  <a:t>1 kJ</a:t>
                </a:r>
                <a:endParaRPr lang="ru-RU" sz="3200" kern="0" dirty="0"/>
              </a:p>
            </p:txBody>
          </p:sp>
        </mc:Choice>
        <mc:Fallback xmlns="">
          <p:sp>
            <p:nvSpPr>
              <p:cNvPr id="24" name="Объект 3">
                <a:extLst>
                  <a:ext uri="{FF2B5EF4-FFF2-40B4-BE49-F238E27FC236}">
                    <a16:creationId xmlns:a16="http://schemas.microsoft.com/office/drawing/2014/main" id="{009EACCB-9AC1-48A4-8E30-407A296BA5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436" y="6283041"/>
                <a:ext cx="2974215" cy="537519"/>
              </a:xfrm>
              <a:prstGeom prst="rect">
                <a:avLst/>
              </a:prstGeom>
              <a:blipFill>
                <a:blip r:embed="rId10"/>
                <a:stretch>
                  <a:fillRect t="-25000" b="-35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FCBB1B1-86CF-4323-BCDA-089BD0DC6F96}"/>
              </a:ext>
            </a:extLst>
          </p:cNvPr>
          <p:cNvCxnSpPr>
            <a:cxnSpLocks/>
          </p:cNvCxnSpPr>
          <p:nvPr/>
        </p:nvCxnSpPr>
        <p:spPr>
          <a:xfrm>
            <a:off x="6865870" y="842208"/>
            <a:ext cx="31210" cy="298168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5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 build="p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310686D0-0369-4CCF-846D-BA81FEB243F1}"/>
              </a:ext>
            </a:extLst>
          </p:cNvPr>
          <p:cNvSpPr/>
          <p:nvPr/>
        </p:nvSpPr>
        <p:spPr>
          <a:xfrm>
            <a:off x="427703" y="829840"/>
            <a:ext cx="11400503" cy="22794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Boltiq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qirg‘oqlarini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plitalar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kirgizib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joylashtirilgan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qushlari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plitalardan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oziqlanish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maqsadida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ayyorlik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foydalanishadi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87A1A24-1929-4934-BF9D-7F9ED34009D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0582" y="3150863"/>
            <a:ext cx="2895600" cy="36122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93EF748-C94D-42B7-A44E-CF86CAB97E7A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45990" y="3187191"/>
            <a:ext cx="2895600" cy="280264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B09A487-302F-4D47-BF2E-F6F36FFAACE4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021518" y="4055353"/>
            <a:ext cx="2715552" cy="28026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02CEE7C-8A32-429D-81FA-A6DC033579C0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8816998" y="3150863"/>
            <a:ext cx="2715553" cy="287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2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F7A924-037C-4EDE-925D-849CF69AF078}"/>
              </a:ext>
            </a:extLst>
          </p:cNvPr>
          <p:cNvPicPr/>
          <p:nvPr/>
        </p:nvPicPr>
        <p:blipFill rotWithShape="1">
          <a:blip r:embed="rId3"/>
          <a:srcRect l="23595" t="17370"/>
          <a:stretch/>
        </p:blipFill>
        <p:spPr>
          <a:xfrm>
            <a:off x="292788" y="3838981"/>
            <a:ext cx="5181956" cy="287404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EB5F3F-3460-4FC6-9E7E-07313800635F}"/>
              </a:ext>
            </a:extLst>
          </p:cNvPr>
          <p:cNvPicPr/>
          <p:nvPr/>
        </p:nvPicPr>
        <p:blipFill rotWithShape="1">
          <a:blip r:embed="rId4"/>
          <a:srcRect l="4489" t="26738" r="1550" b="20364"/>
          <a:stretch/>
        </p:blipFill>
        <p:spPr bwMode="auto">
          <a:xfrm>
            <a:off x="292788" y="896555"/>
            <a:ext cx="3276600" cy="7905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DEA0CFF-3726-463B-B335-D1B4F2D31A81}"/>
              </a:ext>
            </a:extLst>
          </p:cNvPr>
          <p:cNvCxnSpPr>
            <a:cxnSpLocks/>
          </p:cNvCxnSpPr>
          <p:nvPr/>
        </p:nvCxnSpPr>
        <p:spPr>
          <a:xfrm>
            <a:off x="1174758" y="1744320"/>
            <a:ext cx="0" cy="3599439"/>
          </a:xfrm>
          <a:prstGeom prst="line">
            <a:avLst/>
          </a:prstGeom>
          <a:ln w="57150">
            <a:solidFill>
              <a:schemeClr val="accent6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D2120CD2-245F-40ED-8C58-A904F8EF321B}"/>
                  </a:ext>
                </a:extLst>
              </p:cNvPr>
              <p:cNvSpPr/>
              <p:nvPr/>
            </p:nvSpPr>
            <p:spPr>
              <a:xfrm>
                <a:off x="1443916" y="1731909"/>
                <a:ext cx="63671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D2120CD2-245F-40ED-8C58-A904F8EF32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3916" y="1731909"/>
                <a:ext cx="63671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2B031C2-88F5-4E44-80A7-EBCA828457FC}"/>
                  </a:ext>
                </a:extLst>
              </p:cNvPr>
              <p:cNvSpPr/>
              <p:nvPr/>
            </p:nvSpPr>
            <p:spPr>
              <a:xfrm rot="16649667">
                <a:off x="-597497" y="2248239"/>
                <a:ext cx="238039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𝟒𝟓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02B031C2-88F5-4E44-80A7-EBCA828457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649667">
                <a:off x="-597497" y="2248239"/>
                <a:ext cx="2380395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E70C765-FDBD-4A85-9782-9DEF3454B221}"/>
              </a:ext>
            </a:extLst>
          </p:cNvPr>
          <p:cNvSpPr/>
          <p:nvPr/>
        </p:nvSpPr>
        <p:spPr>
          <a:xfrm>
            <a:off x="5577712" y="896555"/>
            <a:ext cx="60898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jonivorlarini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45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metrgacha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balandlikka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ko‘tariladi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o‘ljasini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beton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plita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ustiga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tashlaydi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Shundan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tezlik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oziqlanadi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282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S A V O L :</a:t>
            </a:r>
            <a:endParaRPr lang="ru-RU" sz="6448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:a16="http://schemas.microsoft.com/office/drawing/2014/main" id="{16855B43-E610-4A88-990C-B1AE647D3BA9}"/>
              </a:ext>
            </a:extLst>
          </p:cNvPr>
          <p:cNvSpPr txBox="1">
            <a:spLocks/>
          </p:cNvSpPr>
          <p:nvPr/>
        </p:nvSpPr>
        <p:spPr>
          <a:xfrm>
            <a:off x="371126" y="1050642"/>
            <a:ext cx="9293984" cy="374570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Ovlangan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baliqlar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o‘rtacha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tezlikda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pastga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tushadi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Havoning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qarshiligini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hisobga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olmang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turdagi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energiyalar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aylanadi</a:t>
            </a:r>
            <a:r>
              <a: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5E49B58-6C86-415A-827E-E343BFA106D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014811" y="1239771"/>
            <a:ext cx="1946129" cy="283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0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узырек для мыслей: облако 3">
            <a:extLst>
              <a:ext uri="{FF2B5EF4-FFF2-40B4-BE49-F238E27FC236}">
                <a16:creationId xmlns:a16="http://schemas.microsoft.com/office/drawing/2014/main" id="{23F63E94-246A-49AC-AED3-A21670482E59}"/>
              </a:ext>
            </a:extLst>
          </p:cNvPr>
          <p:cNvSpPr/>
          <p:nvPr/>
        </p:nvSpPr>
        <p:spPr>
          <a:xfrm rot="3718146">
            <a:off x="9075034" y="99570"/>
            <a:ext cx="1215805" cy="4444661"/>
          </a:xfrm>
          <a:prstGeom prst="cloud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D2AE90-EF65-4ECC-8ADE-2BC7ED25C23F}"/>
                  </a:ext>
                </a:extLst>
              </p:cNvPr>
              <p:cNvSpPr txBox="1"/>
              <p:nvPr/>
            </p:nvSpPr>
            <p:spPr>
              <a:xfrm rot="20141608">
                <a:off x="8031098" y="1759166"/>
                <a:ext cx="38862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7D2AE90-EF65-4ECC-8ADE-2BC7ED25C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141608">
                <a:off x="8031098" y="1759166"/>
                <a:ext cx="388620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Объект 4">
            <a:extLst>
              <a:ext uri="{FF2B5EF4-FFF2-40B4-BE49-F238E27FC236}">
                <a16:creationId xmlns:a16="http://schemas.microsoft.com/office/drawing/2014/main" id="{73CC1625-39E8-4289-9EF0-58517F39E7AD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/>
          <a:srcRect l="5772" t="17757" r="2833" b="17261"/>
          <a:stretch/>
        </p:blipFill>
        <p:spPr bwMode="auto">
          <a:xfrm>
            <a:off x="941984" y="1861536"/>
            <a:ext cx="6172200" cy="4540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8B7AFA-1B6D-449E-BCDA-BAB20835B0D0}"/>
              </a:ext>
            </a:extLst>
          </p:cNvPr>
          <p:cNvSpPr txBox="1"/>
          <p:nvPr/>
        </p:nvSpPr>
        <p:spPr>
          <a:xfrm>
            <a:off x="950865" y="1351530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 =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 kg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2904AD4A-36DB-49E0-9FE0-E2235F3F9135}"/>
              </a:ext>
            </a:extLst>
          </p:cNvPr>
          <p:cNvCxnSpPr>
            <a:cxnSpLocks/>
          </p:cNvCxnSpPr>
          <p:nvPr/>
        </p:nvCxnSpPr>
        <p:spPr>
          <a:xfrm>
            <a:off x="1320232" y="1953095"/>
            <a:ext cx="885599" cy="1150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0F20EC-3BB0-46A8-8B1B-88FAB892E364}"/>
                  </a:ext>
                </a:extLst>
              </p:cNvPr>
              <p:cNvSpPr txBox="1"/>
              <p:nvPr/>
            </p:nvSpPr>
            <p:spPr>
              <a:xfrm rot="20940673">
                <a:off x="8096257" y="3580010"/>
                <a:ext cx="166435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𝑬</m:t>
                      </m:r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A0F20EC-3BB0-46A8-8B1B-88FAB892E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40673">
                <a:off x="8096257" y="3580010"/>
                <a:ext cx="1664358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DFFE3DEC-153D-4811-8B40-F28CE76EB369}"/>
              </a:ext>
            </a:extLst>
          </p:cNvPr>
          <p:cNvCxnSpPr>
            <a:cxnSpLocks/>
          </p:cNvCxnSpPr>
          <p:nvPr/>
        </p:nvCxnSpPr>
        <p:spPr>
          <a:xfrm flipH="1">
            <a:off x="920644" y="4065670"/>
            <a:ext cx="12458" cy="1813094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98497045-83C6-4C6D-99A5-ABCF553E1E5B}"/>
              </a:ext>
            </a:extLst>
          </p:cNvPr>
          <p:cNvSpPr txBox="1"/>
          <p:nvPr/>
        </p:nvSpPr>
        <p:spPr>
          <a:xfrm>
            <a:off x="300831" y="5991290"/>
            <a:ext cx="2402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 = 70 cm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0A272568-D924-4432-BDBC-E40300EE94F9}"/>
              </a:ext>
            </a:extLst>
          </p:cNvPr>
          <p:cNvCxnSpPr>
            <a:cxnSpLocks/>
          </p:cNvCxnSpPr>
          <p:nvPr/>
        </p:nvCxnSpPr>
        <p:spPr>
          <a:xfrm>
            <a:off x="530951" y="3136710"/>
            <a:ext cx="795420" cy="119200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6C95F02-3433-4771-854E-6DD52C176140}"/>
              </a:ext>
            </a:extLst>
          </p:cNvPr>
          <p:cNvSpPr txBox="1"/>
          <p:nvPr/>
        </p:nvSpPr>
        <p:spPr>
          <a:xfrm>
            <a:off x="-29900" y="2518355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 = 20 kg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FC1EA6-38E6-45FA-8856-FFBEFF11B914}"/>
              </a:ext>
            </a:extLst>
          </p:cNvPr>
          <p:cNvSpPr txBox="1"/>
          <p:nvPr/>
        </p:nvSpPr>
        <p:spPr>
          <a:xfrm>
            <a:off x="6246199" y="5293989"/>
            <a:ext cx="2057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m =</a:t>
            </a:r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0 kg</a:t>
            </a:r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8769B8-41A2-4E6D-AA0B-E0E570FF0054}"/>
              </a:ext>
            </a:extLst>
          </p:cNvPr>
          <p:cNvSpPr txBox="1"/>
          <p:nvPr/>
        </p:nvSpPr>
        <p:spPr>
          <a:xfrm>
            <a:off x="142030" y="892490"/>
            <a:ext cx="79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3CD1E2-5A10-4E0B-88F6-9D3A118C4BF8}"/>
              </a:ext>
            </a:extLst>
          </p:cNvPr>
          <p:cNvSpPr/>
          <p:nvPr/>
        </p:nvSpPr>
        <p:spPr>
          <a:xfrm>
            <a:off x="3319334" y="4017530"/>
            <a:ext cx="4572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45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 TUSHUNCHALAR</a:t>
            </a:r>
            <a:endParaRPr lang="ru-RU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2C7E1D-14CB-40E2-8193-539F9C7134BA}"/>
              </a:ext>
            </a:extLst>
          </p:cNvPr>
          <p:cNvSpPr txBox="1"/>
          <p:nvPr/>
        </p:nvSpPr>
        <p:spPr>
          <a:xfrm>
            <a:off x="2516345" y="1363579"/>
            <a:ext cx="5337768" cy="86757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8620" tIns="94310" rIns="188620" bIns="94310" rtlCol="0">
            <a:spAutoFit/>
          </a:bodyPr>
          <a:lstStyle/>
          <a:p>
            <a:pPr defTabSz="1188025">
              <a:spcAft>
                <a:spcPts val="194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Energiya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2F9865-1A1B-4330-A6B3-15279C2CF712}"/>
              </a:ext>
            </a:extLst>
          </p:cNvPr>
          <p:cNvSpPr txBox="1"/>
          <p:nvPr/>
        </p:nvSpPr>
        <p:spPr>
          <a:xfrm>
            <a:off x="2516344" y="2431543"/>
            <a:ext cx="5337769" cy="8675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8620" tIns="94310" rIns="188620" bIns="94310" rtlCol="0">
            <a:spAutoFit/>
          </a:bodyPr>
          <a:lstStyle/>
          <a:p>
            <a:pPr defTabSz="1188025">
              <a:spcAft>
                <a:spcPts val="194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Kinetik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energiya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B1FEE-8DFF-48FA-ABF1-F57B8B56F1FA}"/>
              </a:ext>
            </a:extLst>
          </p:cNvPr>
          <p:cNvSpPr txBox="1"/>
          <p:nvPr/>
        </p:nvSpPr>
        <p:spPr>
          <a:xfrm>
            <a:off x="2516346" y="4872348"/>
            <a:ext cx="5337770" cy="86757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8620" tIns="94310" rIns="188620" bIns="94310" rtlCol="0">
            <a:spAutoFit/>
          </a:bodyPr>
          <a:lstStyle/>
          <a:p>
            <a:pPr defTabSz="1188025">
              <a:spcAft>
                <a:spcPts val="194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Saqlanish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qonuni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4765D14-9D65-4034-A774-C01E4FCC06EF}"/>
              </a:ext>
            </a:extLst>
          </p:cNvPr>
          <p:cNvSpPr txBox="1"/>
          <p:nvPr/>
        </p:nvSpPr>
        <p:spPr>
          <a:xfrm>
            <a:off x="2516345" y="3693702"/>
            <a:ext cx="5337771" cy="867570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188620" tIns="94310" rIns="188620" bIns="94310" rtlCol="0">
            <a:spAutoFit/>
          </a:bodyPr>
          <a:lstStyle/>
          <a:p>
            <a:pPr defTabSz="1188025">
              <a:spcAft>
                <a:spcPts val="194"/>
              </a:spcAft>
              <a:defRPr/>
            </a:pP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Potensial</a:t>
            </a:r>
            <a:r>
              <a:rPr lang="en-US" sz="4400" b="1" kern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400" b="1" kern="0" dirty="0" err="1">
                <a:latin typeface="Arial" pitchFamily="34" charset="0"/>
                <a:cs typeface="Arial" pitchFamily="34" charset="0"/>
              </a:rPr>
              <a:t>energiya</a:t>
            </a:r>
            <a:endParaRPr lang="en-US" sz="44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1">
            <a:extLst>
              <a:ext uri="{FF2B5EF4-FFF2-40B4-BE49-F238E27FC236}">
                <a16:creationId xmlns:a16="http://schemas.microsoft.com/office/drawing/2014/main" id="{A6522A05-5A66-483D-9840-61DC443CBBD5}"/>
              </a:ext>
            </a:extLst>
          </p:cNvPr>
          <p:cNvSpPr/>
          <p:nvPr/>
        </p:nvSpPr>
        <p:spPr>
          <a:xfrm>
            <a:off x="1050842" y="1294747"/>
            <a:ext cx="1116493" cy="1005234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620" tIns="94310" rIns="188620" bIns="94310" rtlCol="0" anchor="ctr"/>
          <a:lstStyle/>
          <a:p>
            <a:pPr algn="ctr" defTabSz="1188025">
              <a:defRPr/>
            </a:pPr>
            <a:r>
              <a:rPr lang="en-US" sz="7852" b="1" kern="0" dirty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7D257B15-1263-4754-9B24-72CFFCDC3843}"/>
              </a:ext>
            </a:extLst>
          </p:cNvPr>
          <p:cNvSpPr/>
          <p:nvPr/>
        </p:nvSpPr>
        <p:spPr>
          <a:xfrm>
            <a:off x="1161109" y="2431543"/>
            <a:ext cx="1116481" cy="10052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620" tIns="94310" rIns="188620" bIns="94310" rtlCol="0" anchor="ctr"/>
          <a:lstStyle/>
          <a:p>
            <a:pPr algn="ctr" defTabSz="1188025">
              <a:defRPr/>
            </a:pPr>
            <a:r>
              <a:rPr lang="en-US" sz="7852" b="1" kern="0" dirty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BBB257B4-0624-4425-83EE-465FFFA13E1E}"/>
              </a:ext>
            </a:extLst>
          </p:cNvPr>
          <p:cNvSpPr/>
          <p:nvPr/>
        </p:nvSpPr>
        <p:spPr>
          <a:xfrm>
            <a:off x="1161112" y="3568338"/>
            <a:ext cx="1116478" cy="1082233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620" tIns="94310" rIns="188620" bIns="94310" rtlCol="0" anchor="ctr"/>
          <a:lstStyle/>
          <a:p>
            <a:pPr algn="ctr" defTabSz="1188025">
              <a:defRPr/>
            </a:pPr>
            <a:r>
              <a:rPr lang="en-US" sz="7852" b="1" kern="0" dirty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sp>
        <p:nvSpPr>
          <p:cNvPr id="11" name="Oval 15">
            <a:extLst>
              <a:ext uri="{FF2B5EF4-FFF2-40B4-BE49-F238E27FC236}">
                <a16:creationId xmlns:a16="http://schemas.microsoft.com/office/drawing/2014/main" id="{C99927E5-E23E-4BE3-9D86-DDC72A39BAE9}"/>
              </a:ext>
            </a:extLst>
          </p:cNvPr>
          <p:cNvSpPr/>
          <p:nvPr/>
        </p:nvSpPr>
        <p:spPr>
          <a:xfrm>
            <a:off x="1242571" y="4746894"/>
            <a:ext cx="1075503" cy="1118479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188620" tIns="94310" rIns="188620" bIns="94310" rtlCol="0" anchor="ctr"/>
          <a:lstStyle/>
          <a:p>
            <a:pPr algn="ctr" defTabSz="1188025">
              <a:defRPr/>
            </a:pPr>
            <a:r>
              <a:rPr lang="en-US" sz="7852" b="1" kern="0" dirty="0">
                <a:solidFill>
                  <a:srgbClr val="FFFFFF"/>
                </a:solidFill>
                <a:latin typeface="Open Sans Ligh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752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5540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r>
              <a: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Объект 4">
            <a:extLst>
              <a:ext uri="{FF2B5EF4-FFF2-40B4-BE49-F238E27FC236}">
                <a16:creationId xmlns:a16="http://schemas.microsoft.com/office/drawing/2014/main" id="{7B08506A-88E3-4BFA-9A01-1F6CCCA84616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24631" y="1002883"/>
            <a:ext cx="11430000" cy="5978487"/>
          </a:xfrm>
          <a:prstGeom prst="rect">
            <a:avLst/>
          </a:prstGeom>
        </p:spPr>
      </p:pic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04C449A-CFDA-4F1A-83F8-5C068E2F9451}"/>
              </a:ext>
            </a:extLst>
          </p:cNvPr>
          <p:cNvCxnSpPr>
            <a:cxnSpLocks/>
          </p:cNvCxnSpPr>
          <p:nvPr/>
        </p:nvCxnSpPr>
        <p:spPr>
          <a:xfrm flipH="1">
            <a:off x="2050327" y="5189197"/>
            <a:ext cx="10699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BB8C4442-4D9C-45C3-916A-7E749BC301D9}"/>
              </a:ext>
            </a:extLst>
          </p:cNvPr>
          <p:cNvCxnSpPr>
            <a:cxnSpLocks/>
          </p:cNvCxnSpPr>
          <p:nvPr/>
        </p:nvCxnSpPr>
        <p:spPr>
          <a:xfrm flipH="1">
            <a:off x="4530167" y="5123656"/>
            <a:ext cx="1140490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Выноска: изогнутая линия 18">
                <a:extLst>
                  <a:ext uri="{FF2B5EF4-FFF2-40B4-BE49-F238E27FC236}">
                    <a16:creationId xmlns:a16="http://schemas.microsoft.com/office/drawing/2014/main" id="{7F611738-00CA-4ACE-9B0C-4D77A437DD94}"/>
                  </a:ext>
                </a:extLst>
              </p:cNvPr>
              <p:cNvSpPr/>
              <p:nvPr/>
            </p:nvSpPr>
            <p:spPr>
              <a:xfrm>
                <a:off x="6501213" y="1517772"/>
                <a:ext cx="2791218" cy="1167484"/>
              </a:xfrm>
              <a:prstGeom prst="borderCallout2">
                <a:avLst>
                  <a:gd name="adj1" fmla="val 49548"/>
                  <a:gd name="adj2" fmla="val -1677"/>
                  <a:gd name="adj3" fmla="val 18750"/>
                  <a:gd name="adj4" fmla="val -16667"/>
                  <a:gd name="adj5" fmla="val 212011"/>
                  <a:gd name="adj6" fmla="val -19110"/>
                </a:avLst>
              </a:prstGeom>
              <a:solidFill>
                <a:schemeClr val="accent4">
                  <a:lumMod val="75000"/>
                </a:schemeClr>
              </a:solidFill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 =</a:t>
                </a:r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40 kg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Выноска: изогнутая линия 18">
                <a:extLst>
                  <a:ext uri="{FF2B5EF4-FFF2-40B4-BE49-F238E27FC236}">
                    <a16:creationId xmlns:a16="http://schemas.microsoft.com/office/drawing/2014/main" id="{7F611738-00CA-4ACE-9B0C-4D77A437DD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213" y="1517772"/>
                <a:ext cx="2791218" cy="1167484"/>
              </a:xfrm>
              <a:prstGeom prst="borderCallout2">
                <a:avLst>
                  <a:gd name="adj1" fmla="val 49548"/>
                  <a:gd name="adj2" fmla="val -1677"/>
                  <a:gd name="adj3" fmla="val 18750"/>
                  <a:gd name="adj4" fmla="val -16667"/>
                  <a:gd name="adj5" fmla="val 212011"/>
                  <a:gd name="adj6" fmla="val -19110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Выноска: изогнутая линия 19">
                <a:extLst>
                  <a:ext uri="{FF2B5EF4-FFF2-40B4-BE49-F238E27FC236}">
                    <a16:creationId xmlns:a16="http://schemas.microsoft.com/office/drawing/2014/main" id="{F7A1AEF9-A8EB-4ED7-9037-70A763D933E6}"/>
                  </a:ext>
                </a:extLst>
              </p:cNvPr>
              <p:cNvSpPr/>
              <p:nvPr/>
            </p:nvSpPr>
            <p:spPr>
              <a:xfrm>
                <a:off x="2739231" y="1517772"/>
                <a:ext cx="2791218" cy="1190456"/>
              </a:xfrm>
              <a:prstGeom prst="borderCallout2">
                <a:avLst>
                  <a:gd name="adj1" fmla="val 49548"/>
                  <a:gd name="adj2" fmla="val -1677"/>
                  <a:gd name="adj3" fmla="val 18750"/>
                  <a:gd name="adj4" fmla="val -16667"/>
                  <a:gd name="adj5" fmla="val 220033"/>
                  <a:gd name="adj6" fmla="val 9490"/>
                </a:avLst>
              </a:prstGeom>
              <a:solidFill>
                <a:schemeClr val="accent4">
                  <a:lumMod val="75000"/>
                </a:schemeClr>
              </a:solidFill>
              <a:scene3d>
                <a:camera prst="isometricOffAxis2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 =</a:t>
                </a:r>
                <a:r>
                  <a:rPr lang="ru-RU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45 kg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𝝑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𝒎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3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𝒔</m:t>
                      </m:r>
                    </m:oMath>
                  </m:oMathPara>
                </a14:m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Выноска: изогнутая линия 19">
                <a:extLst>
                  <a:ext uri="{FF2B5EF4-FFF2-40B4-BE49-F238E27FC236}">
                    <a16:creationId xmlns:a16="http://schemas.microsoft.com/office/drawing/2014/main" id="{F7A1AEF9-A8EB-4ED7-9037-70A763D933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231" y="1517772"/>
                <a:ext cx="2791218" cy="1190456"/>
              </a:xfrm>
              <a:prstGeom prst="borderCallout2">
                <a:avLst>
                  <a:gd name="adj1" fmla="val 49548"/>
                  <a:gd name="adj2" fmla="val -1677"/>
                  <a:gd name="adj3" fmla="val 18750"/>
                  <a:gd name="adj4" fmla="val -16667"/>
                  <a:gd name="adj5" fmla="val 220033"/>
                  <a:gd name="adj6" fmla="val 9490"/>
                </a:avLst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0BC2C4-1122-4E95-A8C2-12B32882F388}"/>
                  </a:ext>
                </a:extLst>
              </p:cNvPr>
              <p:cNvSpPr txBox="1"/>
              <p:nvPr/>
            </p:nvSpPr>
            <p:spPr>
              <a:xfrm rot="20940673">
                <a:off x="6270803" y="4276665"/>
                <a:ext cx="18549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D0BC2C4-1122-4E95-A8C2-12B32882F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940673">
                <a:off x="6270803" y="4276665"/>
                <a:ext cx="185498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DA01A8-347F-49F9-BC32-BAE2A70ABE06}"/>
                  </a:ext>
                </a:extLst>
              </p:cNvPr>
              <p:cNvSpPr txBox="1"/>
              <p:nvPr/>
            </p:nvSpPr>
            <p:spPr>
              <a:xfrm rot="20488233">
                <a:off x="3459703" y="4119206"/>
                <a:ext cx="19281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𝑬</m:t>
                          </m:r>
                        </m:e>
                        <m:sub>
                          <m:r>
                            <a:rPr lang="en-US" sz="48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4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=?</m:t>
                      </m:r>
                    </m:oMath>
                  </m:oMathPara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DA01A8-347F-49F9-BC32-BAE2A70AB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20488233">
                <a:off x="3459703" y="4119206"/>
                <a:ext cx="1928140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10E34A3-2B7A-4D9A-9871-001A07D13D03}"/>
              </a:ext>
            </a:extLst>
          </p:cNvPr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49758" y1="9016" x2="69565" y2="10656"/>
                        <a14:backgroundMark x1="34300" y1="79508" x2="29952" y2="8647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98236" y="4483511"/>
            <a:ext cx="1979375" cy="237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45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C95E9C-E352-4460-9323-5A5D603FE5F3}"/>
              </a:ext>
            </a:extLst>
          </p:cNvPr>
          <p:cNvSpPr/>
          <p:nvPr/>
        </p:nvSpPr>
        <p:spPr>
          <a:xfrm>
            <a:off x="1136481" y="1494446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/>
              <p:nvPr/>
            </p:nvSpPr>
            <p:spPr>
              <a:xfrm>
                <a:off x="1293476" y="1580482"/>
                <a:ext cx="3489923" cy="1683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76" y="1580482"/>
                <a:ext cx="3489923" cy="1683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A262C-98F4-49E7-874F-771A0BB0F80E}"/>
              </a:ext>
            </a:extLst>
          </p:cNvPr>
          <p:cNvSpPr/>
          <p:nvPr/>
        </p:nvSpPr>
        <p:spPr>
          <a:xfrm>
            <a:off x="6416403" y="1494446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/>
              <p:nvPr/>
            </p:nvSpPr>
            <p:spPr>
              <a:xfrm>
                <a:off x="6822967" y="1724517"/>
                <a:ext cx="3500904" cy="119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=</a:t>
                </a:r>
                <a:r>
                  <a:rPr lang="ru-RU" sz="6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6600" b="1" dirty="0">
                    <a:solidFill>
                      <a:schemeClr val="bg1"/>
                    </a:solidFill>
                  </a:rPr>
                  <a:t>mgh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967" y="1724517"/>
                <a:ext cx="3500904" cy="1198983"/>
              </a:xfrm>
              <a:prstGeom prst="rect">
                <a:avLst/>
              </a:prstGeom>
              <a:blipFill>
                <a:blip r:embed="rId3"/>
                <a:stretch>
                  <a:fillRect t="-16751" r="-5565" b="-31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29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9C95E9C-E352-4460-9323-5A5D603FE5F3}"/>
              </a:ext>
            </a:extLst>
          </p:cNvPr>
          <p:cNvSpPr/>
          <p:nvPr/>
        </p:nvSpPr>
        <p:spPr>
          <a:xfrm>
            <a:off x="1136481" y="1140486"/>
            <a:ext cx="4046797" cy="181651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/>
              <p:nvPr/>
            </p:nvSpPr>
            <p:spPr>
              <a:xfrm>
                <a:off x="1293476" y="1226522"/>
                <a:ext cx="3489923" cy="168328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54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𝝑</m:t>
                              </m:r>
                            </m:e>
                            <m:sup>
                              <m:r>
                                <a:rPr lang="en-US" sz="54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54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785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9929641-2877-4830-9AA4-2E3171560D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3476" y="1226522"/>
                <a:ext cx="3489923" cy="16832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4CA262C-98F4-49E7-874F-771A0BB0F80E}"/>
              </a:ext>
            </a:extLst>
          </p:cNvPr>
          <p:cNvSpPr/>
          <p:nvPr/>
        </p:nvSpPr>
        <p:spPr>
          <a:xfrm>
            <a:off x="6416403" y="1140486"/>
            <a:ext cx="4046796" cy="184339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52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/>
              <p:nvPr/>
            </p:nvSpPr>
            <p:spPr>
              <a:xfrm>
                <a:off x="6822967" y="1370557"/>
                <a:ext cx="3500904" cy="11989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6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66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6600" b="1" dirty="0">
                    <a:solidFill>
                      <a:schemeClr val="bg1"/>
                    </a:solidFill>
                  </a:rPr>
                  <a:t>=</a:t>
                </a:r>
                <a:r>
                  <a:rPr lang="ru-RU" sz="66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6600" b="1" dirty="0">
                    <a:solidFill>
                      <a:schemeClr val="bg1"/>
                    </a:solidFill>
                  </a:rPr>
                  <a:t>mgh</a:t>
                </a:r>
                <a:endParaRPr lang="ru-RU" sz="5400" b="1" dirty="0"/>
              </a:p>
            </p:txBody>
          </p:sp>
        </mc:Choice>
        <mc:Fallback xmlns=""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AAF28C06-97C9-40FA-A282-2FE39DDCF9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2967" y="1370557"/>
                <a:ext cx="3500904" cy="1198983"/>
              </a:xfrm>
              <a:prstGeom prst="rect">
                <a:avLst/>
              </a:prstGeom>
              <a:blipFill>
                <a:blip r:embed="rId3"/>
                <a:stretch>
                  <a:fillRect t="-16751" r="-5565" b="-314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1354764-BD8D-44C5-89FC-438E070658F1}"/>
                  </a:ext>
                </a:extLst>
              </p:cNvPr>
              <p:cNvSpPr/>
              <p:nvPr/>
            </p:nvSpPr>
            <p:spPr>
              <a:xfrm>
                <a:off x="3159879" y="4837859"/>
                <a:ext cx="5203485" cy="1198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593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593" b="1" i="1">
                              <a:latin typeface="Cambria Math" panose="02040503050406030204" pitchFamily="18" charset="0"/>
                            </a:rPr>
                            <m:t>𝑬</m:t>
                          </m:r>
                          <m:r>
                            <a:rPr lang="en-US" sz="6593" b="1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593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6593" b="1" i="1">
                              <a:latin typeface="Cambria Math" panose="02040503050406030204" pitchFamily="18" charset="0"/>
                            </a:rPr>
                            <m:t>𝒌</m:t>
                          </m:r>
                        </m:sub>
                      </m:sSub>
                      <m:r>
                        <a:rPr lang="en-US" sz="6593" b="1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6593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593" b="1" i="1">
                              <a:latin typeface="Cambria Math" panose="02040503050406030204" pitchFamily="18" charset="0"/>
                            </a:rPr>
                            <m:t>𝑬</m:t>
                          </m:r>
                        </m:e>
                        <m:sub>
                          <m:r>
                            <a:rPr lang="en-US" sz="6593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</m:oMath>
                  </m:oMathPara>
                </a14:m>
                <a:endParaRPr lang="ru-RU" sz="6593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71354764-BD8D-44C5-89FC-438E070658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879" y="4837859"/>
                <a:ext cx="5203485" cy="119814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E7D3058-9C08-46A9-9866-105B7F97FB83}"/>
                  </a:ext>
                </a:extLst>
              </p:cNvPr>
              <p:cNvSpPr/>
              <p:nvPr/>
            </p:nvSpPr>
            <p:spPr>
              <a:xfrm>
                <a:off x="217126" y="3312309"/>
                <a:ext cx="5642618" cy="11069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59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593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659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6593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1E7D3058-9C08-46A9-9866-105B7F97FB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26" y="3312309"/>
                <a:ext cx="5642618" cy="110690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0E962A2-12F6-490C-97FA-EAD6AC54B459}"/>
                  </a:ext>
                </a:extLst>
              </p:cNvPr>
              <p:cNvSpPr/>
              <p:nvPr/>
            </p:nvSpPr>
            <p:spPr>
              <a:xfrm>
                <a:off x="6332256" y="3362423"/>
                <a:ext cx="5642618" cy="1185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593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593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6593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6593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6593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6593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6593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A0E962A2-12F6-490C-97FA-EAD6AC54B4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2256" y="3362423"/>
                <a:ext cx="5642618" cy="11855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814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TOPSHIRIQ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68D1851-7347-41FE-B1E5-92667B7856B0}"/>
              </a:ext>
            </a:extLst>
          </p:cNvPr>
          <p:cNvSpPr/>
          <p:nvPr/>
        </p:nvSpPr>
        <p:spPr>
          <a:xfrm>
            <a:off x="4835353" y="874455"/>
            <a:ext cx="7005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ru-RU" sz="40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Massasi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400 g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qushning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potensial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energiyasi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nimaga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alt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270106-9911-4D2A-8F29-52AFC746266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" r="73780" b="42361"/>
          <a:stretch/>
        </p:blipFill>
        <p:spPr>
          <a:xfrm>
            <a:off x="178064" y="989612"/>
            <a:ext cx="3675843" cy="544169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5F004DC2-D6F6-490E-9E03-84988F1315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7606" y="3072607"/>
                <a:ext cx="3585133" cy="670825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= mgh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Объект 2">
                <a:extLst>
                  <a:ext uri="{FF2B5EF4-FFF2-40B4-BE49-F238E27FC236}">
                    <a16:creationId xmlns:a16="http://schemas.microsoft.com/office/drawing/2014/main" id="{5F004DC2-D6F6-490E-9E03-84988F131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7606" y="3072607"/>
                <a:ext cx="3585133" cy="670825"/>
              </a:xfrm>
              <a:prstGeom prst="rect">
                <a:avLst/>
              </a:prstGeom>
              <a:blipFill>
                <a:blip r:embed="rId3"/>
                <a:stretch>
                  <a:fillRect t="-23636" b="-36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B6AAA415-DE92-4CDC-874A-02F29C6DE8B9}"/>
              </a:ext>
            </a:extLst>
          </p:cNvPr>
          <p:cNvSpPr txBox="1"/>
          <p:nvPr/>
        </p:nvSpPr>
        <p:spPr>
          <a:xfrm>
            <a:off x="4078855" y="983217"/>
            <a:ext cx="1776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D2C46C-6C51-4A12-8E2E-AE068F90B69E}"/>
              </a:ext>
            </a:extLst>
          </p:cNvPr>
          <p:cNvSpPr txBox="1"/>
          <p:nvPr/>
        </p:nvSpPr>
        <p:spPr>
          <a:xfrm>
            <a:off x="4078855" y="3236484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2">
                <a:extLst>
                  <a:ext uri="{FF2B5EF4-FFF2-40B4-BE49-F238E27FC236}">
                    <a16:creationId xmlns:a16="http://schemas.microsoft.com/office/drawing/2014/main" id="{985F6845-CEC7-4754-AA48-A516DBFC1D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53907" y="4144831"/>
                <a:ext cx="7478356" cy="1344920"/>
              </a:xfrm>
              <a:prstGeom prst="rect">
                <a:avLst/>
              </a:prstGeom>
            </p:spPr>
            <p:txBody>
              <a:bodyPr wrap="square" lIns="0" tIns="0" rIns="0" bIns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0.4 kg </a:t>
                </a:r>
                <a14:m>
                  <m:oMath xmlns:m="http://schemas.openxmlformats.org/officeDocument/2006/math"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sSup>
                          <m:sSupPr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360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36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12 m = 48 J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600" b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36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48 J</a:t>
                </a:r>
              </a:p>
            </p:txBody>
          </p:sp>
        </mc:Choice>
        <mc:Fallback xmlns="">
          <p:sp>
            <p:nvSpPr>
              <p:cNvPr id="12" name="Объект 2">
                <a:extLst>
                  <a:ext uri="{FF2B5EF4-FFF2-40B4-BE49-F238E27FC236}">
                    <a16:creationId xmlns:a16="http://schemas.microsoft.com/office/drawing/2014/main" id="{985F6845-CEC7-4754-AA48-A516DBFC1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907" y="4144831"/>
                <a:ext cx="7478356" cy="1344920"/>
              </a:xfrm>
              <a:prstGeom prst="rect">
                <a:avLst/>
              </a:prstGeom>
              <a:blipFill>
                <a:blip r:embed="rId4"/>
                <a:stretch>
                  <a:fillRect t="-6335" b="-14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4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8D36AE-D685-4A06-AF05-62CEBACD746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" r="74951" b="44265"/>
          <a:stretch/>
        </p:blipFill>
        <p:spPr>
          <a:xfrm>
            <a:off x="161283" y="996276"/>
            <a:ext cx="2891633" cy="52203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Объект 5">
            <a:extLst>
              <a:ext uri="{FF2B5EF4-FFF2-40B4-BE49-F238E27FC236}">
                <a16:creationId xmlns:a16="http://schemas.microsoft.com/office/drawing/2014/main" id="{B33917D9-806A-4070-BB8A-35825A7F50B6}"/>
              </a:ext>
            </a:extLst>
          </p:cNvPr>
          <p:cNvSpPr txBox="1">
            <a:spLocks noGrp="1"/>
          </p:cNvSpPr>
          <p:nvPr>
            <p:ph sz="half" idx="3"/>
          </p:nvPr>
        </p:nvSpPr>
        <p:spPr>
          <a:xfrm>
            <a:off x="3223592" y="1036879"/>
            <a:ext cx="17216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Savol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бъект 5">
            <a:extLst>
              <a:ext uri="{FF2B5EF4-FFF2-40B4-BE49-F238E27FC236}">
                <a16:creationId xmlns:a16="http://schemas.microsoft.com/office/drawing/2014/main" id="{E641346C-CD09-4A1F-8613-D0D375B015D4}"/>
              </a:ext>
            </a:extLst>
          </p:cNvPr>
          <p:cNvSpPr txBox="1">
            <a:spLocks/>
          </p:cNvSpPr>
          <p:nvPr/>
        </p:nvSpPr>
        <p:spPr>
          <a:xfrm>
            <a:off x="4648968" y="934304"/>
            <a:ext cx="720873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000" i="0" kern="0" dirty="0"/>
              <a:t>    </a:t>
            </a:r>
            <a:r>
              <a:rPr lang="en-US" sz="4000" i="0" kern="0" dirty="0" err="1"/>
              <a:t>Sharcha</a:t>
            </a:r>
            <a:r>
              <a:rPr lang="en-US" sz="4000" i="0" kern="0" dirty="0"/>
              <a:t> </a:t>
            </a:r>
            <a:r>
              <a:rPr lang="en-US" sz="4000" i="0" kern="0" dirty="0" err="1"/>
              <a:t>harakatining</a:t>
            </a:r>
            <a:r>
              <a:rPr lang="en-US" sz="4000" i="0" kern="0" dirty="0"/>
              <a:t> har </a:t>
            </a:r>
            <a:r>
              <a:rPr lang="en-US" sz="4000" i="0" kern="0" dirty="0" err="1"/>
              <a:t>bir</a:t>
            </a:r>
            <a:r>
              <a:rPr lang="en-US" sz="4000" i="0" kern="0" dirty="0"/>
              <a:t> </a:t>
            </a:r>
            <a:r>
              <a:rPr lang="en-US" sz="4000" i="0" kern="0" dirty="0" err="1"/>
              <a:t>holati</a:t>
            </a:r>
            <a:r>
              <a:rPr lang="en-US" sz="4000" i="0" kern="0" dirty="0"/>
              <a:t> </a:t>
            </a:r>
            <a:r>
              <a:rPr lang="en-US" sz="4000" i="0" kern="0" dirty="0" err="1"/>
              <a:t>uchun</a:t>
            </a:r>
            <a:r>
              <a:rPr lang="en-US" sz="4000" i="0" kern="0" dirty="0"/>
              <a:t> </a:t>
            </a:r>
            <a:r>
              <a:rPr lang="en-US" sz="4000" i="0" kern="0" dirty="0" err="1"/>
              <a:t>kinetik</a:t>
            </a:r>
            <a:r>
              <a:rPr lang="en-US" sz="4000" i="0" kern="0" dirty="0"/>
              <a:t> </a:t>
            </a:r>
            <a:r>
              <a:rPr lang="en-US" sz="4000" i="0" kern="0" dirty="0" err="1"/>
              <a:t>va</a:t>
            </a:r>
            <a:r>
              <a:rPr lang="en-US" sz="4000" i="0" kern="0" dirty="0"/>
              <a:t> </a:t>
            </a:r>
            <a:r>
              <a:rPr lang="en-US" sz="4000" i="0" kern="0" dirty="0" err="1"/>
              <a:t>potensial</a:t>
            </a:r>
            <a:r>
              <a:rPr lang="en-US" sz="4000" i="0" kern="0" dirty="0"/>
              <a:t> </a:t>
            </a:r>
            <a:r>
              <a:rPr lang="en-US" sz="4000" i="0" kern="0" dirty="0" err="1"/>
              <a:t>energiyalarni</a:t>
            </a:r>
            <a:r>
              <a:rPr lang="en-US" sz="4000" i="0" kern="0" dirty="0"/>
              <a:t> </a:t>
            </a:r>
            <a:r>
              <a:rPr lang="en-US" sz="4000" i="0" kern="0" dirty="0" err="1"/>
              <a:t>tushuntiring</a:t>
            </a:r>
            <a:r>
              <a:rPr lang="en-US" sz="4000" i="0" kern="0" dirty="0"/>
              <a:t>.</a:t>
            </a:r>
            <a:endParaRPr lang="ru-RU" sz="4000" i="0" kern="0" dirty="0"/>
          </a:p>
        </p:txBody>
      </p:sp>
      <p:sp>
        <p:nvSpPr>
          <p:cNvPr id="9" name="Объект 5">
            <a:extLst>
              <a:ext uri="{FF2B5EF4-FFF2-40B4-BE49-F238E27FC236}">
                <a16:creationId xmlns:a16="http://schemas.microsoft.com/office/drawing/2014/main" id="{73F60C95-FA7F-444A-9448-31FBD85B11E4}"/>
              </a:ext>
            </a:extLst>
          </p:cNvPr>
          <p:cNvSpPr txBox="1">
            <a:spLocks/>
          </p:cNvSpPr>
          <p:nvPr/>
        </p:nvSpPr>
        <p:spPr>
          <a:xfrm>
            <a:off x="3052916" y="3052448"/>
            <a:ext cx="1721625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kern="0" dirty="0" err="1"/>
              <a:t>Javob</a:t>
            </a:r>
            <a:r>
              <a:rPr lang="en-US" sz="4000" b="1" kern="0" dirty="0"/>
              <a:t>:  </a:t>
            </a:r>
            <a:endParaRPr lang="ru-RU" sz="40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Объект 5">
                <a:extLst>
                  <a:ext uri="{FF2B5EF4-FFF2-40B4-BE49-F238E27FC236}">
                    <a16:creationId xmlns:a16="http://schemas.microsoft.com/office/drawing/2014/main" id="{D9C9AB14-A11F-4BB7-8B32-70CCB3CED5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4404" y="4325252"/>
                <a:ext cx="6979956" cy="670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000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2-holatda:</a:t>
                </a:r>
                <a:r>
                  <a:rPr lang="en-US" sz="4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</a:p>
            </p:txBody>
          </p:sp>
        </mc:Choice>
        <mc:Fallback xmlns="">
          <p:sp>
            <p:nvSpPr>
              <p:cNvPr id="10" name="Объект 5">
                <a:extLst>
                  <a:ext uri="{FF2B5EF4-FFF2-40B4-BE49-F238E27FC236}">
                    <a16:creationId xmlns:a16="http://schemas.microsoft.com/office/drawing/2014/main" id="{D9C9AB14-A11F-4BB7-8B32-70CCB3CED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04" y="4325252"/>
                <a:ext cx="6979956" cy="670825"/>
              </a:xfrm>
              <a:prstGeom prst="rect">
                <a:avLst/>
              </a:prstGeom>
              <a:blipFill>
                <a:blip r:embed="rId3"/>
                <a:stretch>
                  <a:fillRect l="-4367" t="-24545" b="-3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Объект 5">
                <a:extLst>
                  <a:ext uri="{FF2B5EF4-FFF2-40B4-BE49-F238E27FC236}">
                    <a16:creationId xmlns:a16="http://schemas.microsoft.com/office/drawing/2014/main" id="{DEB49B4E-790A-473D-9437-18952FA0733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13728" y="3612068"/>
                <a:ext cx="697995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000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</a:t>
                </a:r>
                <a:r>
                  <a:rPr lang="en-US" sz="4000" kern="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4000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4000" kern="0" dirty="0" err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holatlarda</a:t>
                </a:r>
                <a:r>
                  <a:rPr lang="en-US" sz="4000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4000" kern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Объект 5">
                <a:extLst>
                  <a:ext uri="{FF2B5EF4-FFF2-40B4-BE49-F238E27FC236}">
                    <a16:creationId xmlns:a16="http://schemas.microsoft.com/office/drawing/2014/main" id="{DEB49B4E-790A-473D-9437-18952FA07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728" y="3612068"/>
                <a:ext cx="6979956" cy="615553"/>
              </a:xfrm>
              <a:prstGeom prst="rect">
                <a:avLst/>
              </a:prstGeom>
              <a:blipFill>
                <a:blip r:embed="rId4"/>
                <a:stretch>
                  <a:fillRect l="-4367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5">
                <a:extLst>
                  <a:ext uri="{FF2B5EF4-FFF2-40B4-BE49-F238E27FC236}">
                    <a16:creationId xmlns:a16="http://schemas.microsoft.com/office/drawing/2014/main" id="{D143E4EE-8FF1-477B-A703-49D786E4166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84404" y="5191338"/>
                <a:ext cx="6979956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lvl1pPr marL="0">
                  <a:defRPr sz="1400" b="0" i="1">
                    <a:solidFill>
                      <a:srgbClr val="231F20"/>
                    </a:solidFill>
                    <a:latin typeface="Arial"/>
                    <a:ea typeface="+mn-ea"/>
                    <a:cs typeface="Arial"/>
                  </a:defRPr>
                </a:lvl1pPr>
                <a:lvl2pPr marL="457200">
                  <a:defRPr>
                    <a:latin typeface="+mn-lt"/>
                    <a:ea typeface="+mn-ea"/>
                    <a:cs typeface="+mn-cs"/>
                  </a:defRPr>
                </a:lvl2pPr>
                <a:lvl3pPr marL="914400">
                  <a:defRPr>
                    <a:latin typeface="+mn-lt"/>
                    <a:ea typeface="+mn-ea"/>
                    <a:cs typeface="+mn-cs"/>
                  </a:defRPr>
                </a:lvl3pPr>
                <a:lvl4pPr marL="1371600">
                  <a:defRPr>
                    <a:latin typeface="+mn-lt"/>
                    <a:ea typeface="+mn-ea"/>
                    <a:cs typeface="+mn-cs"/>
                  </a:defRPr>
                </a:lvl4pPr>
                <a:lvl5pPr marL="1828800">
                  <a:defRPr>
                    <a:latin typeface="+mn-lt"/>
                    <a:ea typeface="+mn-ea"/>
                    <a:cs typeface="+mn-cs"/>
                  </a:defRPr>
                </a:lvl5pPr>
                <a:lvl6pPr marL="2286000">
                  <a:defRPr>
                    <a:latin typeface="+mn-lt"/>
                    <a:ea typeface="+mn-ea"/>
                    <a:cs typeface="+mn-cs"/>
                  </a:defRPr>
                </a:lvl6pPr>
                <a:lvl7pPr marL="2743200">
                  <a:defRPr>
                    <a:latin typeface="+mn-lt"/>
                    <a:ea typeface="+mn-ea"/>
                    <a:cs typeface="+mn-cs"/>
                  </a:defRPr>
                </a:lvl7pPr>
                <a:lvl8pPr marL="3200400">
                  <a:defRPr>
                    <a:latin typeface="+mn-lt"/>
                    <a:ea typeface="+mn-ea"/>
                    <a:cs typeface="+mn-cs"/>
                  </a:defRPr>
                </a:lvl8pPr>
                <a:lvl9pPr marL="3657600">
                  <a:defRPr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000" kern="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4-holatda:</a:t>
                </a:r>
                <a:r>
                  <a:rPr lang="en-US" sz="4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4000" b="1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  <m:r>
                      <a:rPr lang="en-US" sz="400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max</a:t>
                </a:r>
              </a:p>
            </p:txBody>
          </p:sp>
        </mc:Choice>
        <mc:Fallback xmlns="">
          <p:sp>
            <p:nvSpPr>
              <p:cNvPr id="12" name="Объект 5">
                <a:extLst>
                  <a:ext uri="{FF2B5EF4-FFF2-40B4-BE49-F238E27FC236}">
                    <a16:creationId xmlns:a16="http://schemas.microsoft.com/office/drawing/2014/main" id="{D143E4EE-8FF1-477B-A703-49D786E416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404" y="5191338"/>
                <a:ext cx="6979956" cy="615553"/>
              </a:xfrm>
              <a:prstGeom prst="rect">
                <a:avLst/>
              </a:prstGeom>
              <a:blipFill>
                <a:blip r:embed="rId5"/>
                <a:stretch>
                  <a:fillRect l="-4367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210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B6036EE2-43DE-4FBA-8447-F9004F66F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7106" y="973419"/>
            <a:ext cx="10902821" cy="1828193"/>
          </a:xfrm>
        </p:spPr>
        <p:txBody>
          <a:bodyPr/>
          <a:lstStyle/>
          <a:p>
            <a:pPr marL="0" indent="0" algn="ctr">
              <a:buNone/>
            </a:pP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jismlar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sharlar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tezligini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o‘zgartirib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kinetik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energiyaning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o‘zgarishini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400" i="0" dirty="0" err="1">
                <a:latin typeface="Arial" panose="020B0604020202020204" pitchFamily="34" charset="0"/>
                <a:cs typeface="Arial" panose="020B0604020202020204" pitchFamily="34" charset="0"/>
              </a:rPr>
              <a:t>kuzatamiz</a:t>
            </a:r>
            <a:r>
              <a:rPr lang="en-US" sz="4400" i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F0BA32B-4C12-40B3-867F-6AC49AA675A1}"/>
                  </a:ext>
                </a:extLst>
              </p:cNvPr>
              <p:cNvSpPr/>
              <p:nvPr/>
            </p:nvSpPr>
            <p:spPr>
              <a:xfrm>
                <a:off x="199199" y="3435998"/>
                <a:ext cx="1567778" cy="1388281"/>
              </a:xfrm>
              <a:prstGeom prst="ellips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48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48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ru-RU" sz="7852" b="1" dirty="0"/>
              </a:p>
            </p:txBody>
          </p:sp>
        </mc:Choice>
        <mc:Fallback xmlns=""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F0BA32B-4C12-40B3-867F-6AC49AA67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9" y="3435998"/>
                <a:ext cx="1567778" cy="1388281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F3DC4BAF-246A-4851-AA50-032FE93222C9}"/>
                  </a:ext>
                </a:extLst>
              </p:cNvPr>
              <p:cNvSpPr/>
              <p:nvPr/>
            </p:nvSpPr>
            <p:spPr>
              <a:xfrm>
                <a:off x="505521" y="4882241"/>
                <a:ext cx="955133" cy="808945"/>
              </a:xfrm>
              <a:prstGeom prst="ellips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 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ru-RU" sz="7852" b="1" dirty="0"/>
              </a:p>
            </p:txBody>
          </p:sp>
        </mc:Choice>
        <mc:Fallback xmlns=""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F3DC4BAF-246A-4851-AA50-032FE9322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21" y="4882241"/>
                <a:ext cx="955133" cy="808945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B4D63242-67DD-4ED2-BCA9-A4B886F087DA}"/>
              </a:ext>
            </a:extLst>
          </p:cNvPr>
          <p:cNvCxnSpPr/>
          <p:nvPr/>
        </p:nvCxnSpPr>
        <p:spPr>
          <a:xfrm>
            <a:off x="1766977" y="4206802"/>
            <a:ext cx="17269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4050205-E09C-4418-BDF1-200B147C8CD8}"/>
              </a:ext>
            </a:extLst>
          </p:cNvPr>
          <p:cNvCxnSpPr/>
          <p:nvPr/>
        </p:nvCxnSpPr>
        <p:spPr>
          <a:xfrm>
            <a:off x="1425106" y="5426002"/>
            <a:ext cx="17269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5F0CA-7CA5-4489-8CAD-E12063E7CEE9}"/>
                  </a:ext>
                </a:extLst>
              </p:cNvPr>
              <p:cNvSpPr txBox="1"/>
              <p:nvPr/>
            </p:nvSpPr>
            <p:spPr>
              <a:xfrm>
                <a:off x="1811011" y="3186534"/>
                <a:ext cx="9551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75F0CA-7CA5-4489-8CAD-E12063E7CE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011" y="3186534"/>
                <a:ext cx="955133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B35A7A-98C5-4171-91B7-A8A355FD14F6}"/>
                  </a:ext>
                </a:extLst>
              </p:cNvPr>
              <p:cNvSpPr txBox="1"/>
              <p:nvPr/>
            </p:nvSpPr>
            <p:spPr>
              <a:xfrm>
                <a:off x="1694084" y="4490857"/>
                <a:ext cx="95513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𝜗</m:t>
                      </m:r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B35A7A-98C5-4171-91B7-A8A355FD1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4084" y="4490857"/>
                <a:ext cx="95513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Овал 12">
            <a:extLst>
              <a:ext uri="{FF2B5EF4-FFF2-40B4-BE49-F238E27FC236}">
                <a16:creationId xmlns:a16="http://schemas.microsoft.com/office/drawing/2014/main" id="{CC0A07E4-7DDB-4CFE-A1BE-B2CEB0269D67}"/>
              </a:ext>
            </a:extLst>
          </p:cNvPr>
          <p:cNvSpPr/>
          <p:nvPr/>
        </p:nvSpPr>
        <p:spPr>
          <a:xfrm>
            <a:off x="6558728" y="3065530"/>
            <a:ext cx="1600200" cy="149217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52" dirty="0"/>
              <a:t>m</a:t>
            </a:r>
            <a:endParaRPr lang="ru-RU" sz="7852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99E25511-5D06-48FB-B659-E7E078CF00AA}"/>
              </a:ext>
            </a:extLst>
          </p:cNvPr>
          <p:cNvSpPr/>
          <p:nvPr/>
        </p:nvSpPr>
        <p:spPr>
          <a:xfrm>
            <a:off x="6642415" y="4798620"/>
            <a:ext cx="1670124" cy="1492178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852" dirty="0"/>
              <a:t>m</a:t>
            </a:r>
            <a:endParaRPr lang="ru-RU" sz="7852" dirty="0"/>
          </a:p>
        </p:txBody>
      </p: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D668E050-AECC-4046-BC37-42CB43A85934}"/>
              </a:ext>
            </a:extLst>
          </p:cNvPr>
          <p:cNvCxnSpPr/>
          <p:nvPr/>
        </p:nvCxnSpPr>
        <p:spPr>
          <a:xfrm>
            <a:off x="8158928" y="4003654"/>
            <a:ext cx="17269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EE81D1D7-D94D-4930-9D70-BC9718C627C3}"/>
              </a:ext>
            </a:extLst>
          </p:cNvPr>
          <p:cNvCxnSpPr/>
          <p:nvPr/>
        </p:nvCxnSpPr>
        <p:spPr>
          <a:xfrm>
            <a:off x="8158928" y="5995434"/>
            <a:ext cx="1726941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51DCC-CD81-43EF-81B5-479DEAC85A46}"/>
                  </a:ext>
                </a:extLst>
              </p:cNvPr>
              <p:cNvSpPr txBox="1"/>
              <p:nvPr/>
            </p:nvSpPr>
            <p:spPr>
              <a:xfrm>
                <a:off x="8154959" y="2824618"/>
                <a:ext cx="1308884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4F51DCC-CD81-43EF-81B5-479DEAC85A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4959" y="2824618"/>
                <a:ext cx="1308884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67AB4F-2588-49BA-9DC6-86D4B27D3A8D}"/>
                  </a:ext>
                </a:extLst>
              </p:cNvPr>
              <p:cNvSpPr txBox="1"/>
              <p:nvPr/>
            </p:nvSpPr>
            <p:spPr>
              <a:xfrm>
                <a:off x="8350106" y="4798620"/>
                <a:ext cx="12986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7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7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en-US" sz="7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ru-RU" sz="7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67AB4F-2588-49BA-9DC6-86D4B27D3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0106" y="4798620"/>
                <a:ext cx="1298652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798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5F4E833-7BF8-4EE6-9CE6-599F07382FCF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2"/>
          <a:srcRect l="35308" t="40209" r="30974" b="28992"/>
          <a:stretch/>
        </p:blipFill>
        <p:spPr bwMode="auto">
          <a:xfrm>
            <a:off x="619612" y="782724"/>
            <a:ext cx="10210802" cy="4572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1CCC18D-2A61-4B15-8A40-319B90B9C263}"/>
                  </a:ext>
                </a:extLst>
              </p:cNvPr>
              <p:cNvSpPr/>
              <p:nvPr/>
            </p:nvSpPr>
            <p:spPr>
              <a:xfrm>
                <a:off x="1185734" y="5354724"/>
                <a:ext cx="8027647" cy="997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5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ru-RU" sz="5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𝒑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5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5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ru-RU" sz="5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54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  <m:r>
                          <a:rPr lang="en-US" sz="5400" b="1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lang="ru-RU" sz="5400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41CCC18D-2A61-4B15-8A40-319B90B9C2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5734" y="5354724"/>
                <a:ext cx="8027647" cy="9979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096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12192000" cy="785177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5275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SAQLANISH QONUNI</a:t>
            </a:r>
            <a:endParaRPr lang="ru-RU" sz="6448" b="1" dirty="0">
              <a:solidFill>
                <a:schemeClr val="bg1"/>
              </a:solidFill>
            </a:endParaRP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B6CD38F2-A2F4-4E2B-9570-E1D193E969FA}"/>
              </a:ext>
            </a:extLst>
          </p:cNvPr>
          <p:cNvSpPr txBox="1">
            <a:spLocks/>
          </p:cNvSpPr>
          <p:nvPr/>
        </p:nvSpPr>
        <p:spPr>
          <a:xfrm>
            <a:off x="800100" y="785178"/>
            <a:ext cx="10591799" cy="22829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massali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2 ta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po‘lat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sharcha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ctr">
              <a:buNone/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metal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nov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brusok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o‘lchov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tasmasi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sekundomer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shatativ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646FFD9-CE1C-41C9-996A-93393BB4FA84}"/>
              </a:ext>
            </a:extLst>
          </p:cNvPr>
          <p:cNvPicPr/>
          <p:nvPr/>
        </p:nvPicPr>
        <p:blipFill rotWithShape="1">
          <a:blip r:embed="rId2"/>
          <a:srcRect t="35131" b="36418"/>
          <a:stretch/>
        </p:blipFill>
        <p:spPr bwMode="auto">
          <a:xfrm>
            <a:off x="416037" y="2805706"/>
            <a:ext cx="9435886" cy="37755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37964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 PresentationGo">
  <a:themeElements>
    <a:clrScheme name="PGO2">
      <a:dk1>
        <a:sysClr val="windowText" lastClr="000000"/>
      </a:dk1>
      <a:lt1>
        <a:sysClr val="window" lastClr="FFFFFF"/>
      </a:lt1>
      <a:dk2>
        <a:srgbClr val="063951"/>
      </a:dk2>
      <a:lt2>
        <a:srgbClr val="D3D3D3"/>
      </a:lt2>
      <a:accent1>
        <a:srgbClr val="3A5C84"/>
      </a:accent1>
      <a:accent2>
        <a:srgbClr val="F7931F"/>
      </a:accent2>
      <a:accent3>
        <a:srgbClr val="4CC1EF"/>
      </a:accent3>
      <a:accent4>
        <a:srgbClr val="FFCC4C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plate PresentationGo">
  <a:themeElements>
    <a:clrScheme name="PGO">
      <a:dk1>
        <a:sysClr val="windowText" lastClr="000000"/>
      </a:dk1>
      <a:lt1>
        <a:sysClr val="window" lastClr="FFFFFF"/>
      </a:lt1>
      <a:dk2>
        <a:srgbClr val="063951"/>
      </a:dk2>
      <a:lt2>
        <a:srgbClr val="F0EEEF"/>
      </a:lt2>
      <a:accent1>
        <a:srgbClr val="00B09B"/>
      </a:accent1>
      <a:accent2>
        <a:srgbClr val="F36F13"/>
      </a:accent2>
      <a:accent3>
        <a:srgbClr val="0D95BC"/>
      </a:accent3>
      <a:accent4>
        <a:srgbClr val="EBCB38"/>
      </a:accent4>
      <a:accent5>
        <a:srgbClr val="C13018"/>
      </a:accent5>
      <a:accent6>
        <a:srgbClr val="A2B969"/>
      </a:accent6>
      <a:hlink>
        <a:srgbClr val="6C2B43"/>
      </a:hlink>
      <a:folHlink>
        <a:srgbClr val="6C2B43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7800</TotalTime>
  <Words>584</Words>
  <Application>Microsoft Office PowerPoint</Application>
  <PresentationFormat>Широкоэкранный</PresentationFormat>
  <Paragraphs>119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Helvetica</vt:lpstr>
      <vt:lpstr>Open Sans</vt:lpstr>
      <vt:lpstr>Open Sans Light</vt:lpstr>
      <vt:lpstr>Тема Office</vt:lpstr>
      <vt:lpstr>Template PresentationGo</vt:lpstr>
      <vt:lpstr>1_Template PresentationGo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Spam va gowtli konserva ortasida boglik bormi?</dc:title>
  <dc:creator>Feruza</dc:creator>
  <cp:lastModifiedBy>Пользователь</cp:lastModifiedBy>
  <cp:revision>760</cp:revision>
  <dcterms:created xsi:type="dcterms:W3CDTF">2020-03-24T02:20:14Z</dcterms:created>
  <dcterms:modified xsi:type="dcterms:W3CDTF">2021-03-11T09:18:53Z</dcterms:modified>
</cp:coreProperties>
</file>