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4" r:id="rId3"/>
  </p:sldMasterIdLst>
  <p:notesMasterIdLst>
    <p:notesMasterId r:id="rId19"/>
  </p:notesMasterIdLst>
  <p:sldIdLst>
    <p:sldId id="270" r:id="rId4"/>
    <p:sldId id="606" r:id="rId5"/>
    <p:sldId id="1744" r:id="rId6"/>
    <p:sldId id="1735" r:id="rId7"/>
    <p:sldId id="673" r:id="rId8"/>
    <p:sldId id="1737" r:id="rId9"/>
    <p:sldId id="1738" r:id="rId10"/>
    <p:sldId id="1741" r:id="rId11"/>
    <p:sldId id="1731" r:id="rId12"/>
    <p:sldId id="600" r:id="rId13"/>
    <p:sldId id="1746" r:id="rId14"/>
    <p:sldId id="1747" r:id="rId15"/>
    <p:sldId id="1748" r:id="rId16"/>
    <p:sldId id="1745" r:id="rId17"/>
    <p:sldId id="169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E4DC"/>
    <a:srgbClr val="AADBE0"/>
    <a:srgbClr val="70D2C2"/>
    <a:srgbClr val="6C9C90"/>
    <a:srgbClr val="D64646"/>
    <a:srgbClr val="D02023"/>
    <a:srgbClr val="D94D4C"/>
    <a:srgbClr val="D84A49"/>
    <a:srgbClr val="990100"/>
    <a:srgbClr val="E9F4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966F6-9851-4762-B994-2E2B5AE0CFB6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D5D1B-9368-4D72-B7B4-E9D468FFC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87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22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8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3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8" y="279965"/>
            <a:ext cx="10363203" cy="3081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9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9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8" y="933461"/>
            <a:ext cx="10363203" cy="218617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52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2787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24" y="216474"/>
            <a:ext cx="10920148" cy="651406"/>
          </a:xfrm>
        </p:spPr>
        <p:txBody>
          <a:bodyPr lIns="0" tIns="0" rIns="0" bIns="0"/>
          <a:lstStyle>
            <a:lvl1pPr>
              <a:defRPr sz="42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2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3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370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DF2B47-7C58-458B-A014-B081B81A8D06}"/>
              </a:ext>
            </a:extLst>
          </p:cNvPr>
          <p:cNvGrpSpPr/>
          <p:nvPr userDrawn="1"/>
        </p:nvGrpSpPr>
        <p:grpSpPr>
          <a:xfrm>
            <a:off x="12578642" y="2"/>
            <a:ext cx="2196697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C7ACA455-4437-4416-A6F0-33D534A6AE9F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insert your own icons*: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Insert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&gt;&gt;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180DD64-6AC6-41B8-826F-6BE55763C6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2880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938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0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54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43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6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36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8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8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40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presentationgo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presentationg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11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08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0"/>
            <a:ext cx="12191999" cy="2011357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2573072" y="410251"/>
            <a:ext cx="6656332" cy="1138459"/>
          </a:xfrm>
          <a:prstGeom prst="rect">
            <a:avLst/>
          </a:prstGeom>
        </p:spPr>
        <p:txBody>
          <a:bodyPr wrap="square" lIns="0" tIns="30169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235" algn="ctr" defTabSz="1888868">
              <a:spcBef>
                <a:spcPts val="235"/>
              </a:spcBef>
              <a:defRPr/>
            </a:pPr>
            <a:r>
              <a:rPr lang="en-US" sz="72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1690150" y="2229315"/>
            <a:ext cx="9016738" cy="76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881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3"/>
              </a:spcBef>
            </a:pPr>
            <a:r>
              <a:rPr lang="ru-RU" sz="48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800" b="1" dirty="0">
                <a:solidFill>
                  <a:srgbClr val="002060"/>
                </a:solidFill>
                <a:cs typeface="Arial" pitchFamily="34" charset="0"/>
              </a:rPr>
              <a:t>AVZU: MEXANIK ISH</a:t>
            </a: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616895" y="413481"/>
            <a:ext cx="2058233" cy="962697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75008494-61E4-463C-93FC-17CA4E6B573C}"/>
              </a:ext>
            </a:extLst>
          </p:cNvPr>
          <p:cNvSpPr txBox="1"/>
          <p:nvPr/>
        </p:nvSpPr>
        <p:spPr>
          <a:xfrm>
            <a:off x="9722908" y="523152"/>
            <a:ext cx="1846206" cy="732168"/>
          </a:xfrm>
          <a:prstGeom prst="rect">
            <a:avLst/>
          </a:prstGeom>
        </p:spPr>
        <p:txBody>
          <a:bodyPr wrap="square" lIns="0" tIns="32746" rIns="0" bIns="0">
            <a:spAutoFit/>
          </a:bodyPr>
          <a:lstStyle/>
          <a:p>
            <a:pPr algn="ctr" defTabSz="1189620">
              <a:spcBef>
                <a:spcPts val="259"/>
              </a:spcBef>
              <a:defRPr/>
            </a:pP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ru-RU" sz="4543" b="1" spc="21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4000" b="1" spc="-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689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4E418E96-8D0E-4CF2-BB71-0FCCC8070997}"/>
              </a:ext>
            </a:extLst>
          </p:cNvPr>
          <p:cNvSpPr/>
          <p:nvPr/>
        </p:nvSpPr>
        <p:spPr>
          <a:xfrm>
            <a:off x="639052" y="2253183"/>
            <a:ext cx="599813" cy="186662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D6D6AB68-E550-4BB9-930A-2091774EF330}"/>
              </a:ext>
            </a:extLst>
          </p:cNvPr>
          <p:cNvSpPr/>
          <p:nvPr/>
        </p:nvSpPr>
        <p:spPr>
          <a:xfrm>
            <a:off x="639052" y="4656608"/>
            <a:ext cx="599813" cy="186663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722B2BF1-2D3B-48C0-8AEE-EE5C76C82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71" y="334762"/>
            <a:ext cx="1539329" cy="1509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535F1DC-CA75-4E4E-A8FF-55348CB75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3072" y="3860925"/>
            <a:ext cx="6571651" cy="273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7240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TA‘SIR KUCHINING MEXANIK ISHI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930BFC-0949-49DE-A79E-798C9C28FAD7}"/>
              </a:ext>
            </a:extLst>
          </p:cNvPr>
          <p:cNvSpPr txBox="1"/>
          <p:nvPr/>
        </p:nvSpPr>
        <p:spPr>
          <a:xfrm>
            <a:off x="220733" y="1096920"/>
            <a:ext cx="117505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Agar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yo‘nalishi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jismning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harakat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yo‘nalishi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musbat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bajaradi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833D03AE-283B-4BEC-8D91-7790E2ADB780}"/>
              </a:ext>
            </a:extLst>
          </p:cNvPr>
          <p:cNvCxnSpPr>
            <a:cxnSpLocks/>
          </p:cNvCxnSpPr>
          <p:nvPr/>
        </p:nvCxnSpPr>
        <p:spPr>
          <a:xfrm>
            <a:off x="634181" y="5161935"/>
            <a:ext cx="8495071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4F9C45F-2245-482A-B07B-09597AE39CF3}"/>
              </a:ext>
            </a:extLst>
          </p:cNvPr>
          <p:cNvSpPr/>
          <p:nvPr/>
        </p:nvSpPr>
        <p:spPr>
          <a:xfrm>
            <a:off x="6592530" y="4173794"/>
            <a:ext cx="2389238" cy="914400"/>
          </a:xfrm>
          <a:prstGeom prst="rect">
            <a:avLst/>
          </a:prstGeom>
          <a:solidFill>
            <a:schemeClr val="bg1"/>
          </a:solidFill>
          <a:ln w="3810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5810D17-2A8D-42B1-BBD7-85A0A09E2EEB}"/>
              </a:ext>
            </a:extLst>
          </p:cNvPr>
          <p:cNvSpPr/>
          <p:nvPr/>
        </p:nvSpPr>
        <p:spPr>
          <a:xfrm>
            <a:off x="818536" y="4217272"/>
            <a:ext cx="2389238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3975CD2A-D43A-48DC-90B7-4C286458C9EE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207774" y="4674472"/>
            <a:ext cx="2149578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8F4F632D-E71F-407C-B9BC-4A57EF2AC34A}"/>
              </a:ext>
            </a:extLst>
          </p:cNvPr>
          <p:cNvCxnSpPr>
            <a:cxnSpLocks/>
          </p:cNvCxnSpPr>
          <p:nvPr/>
        </p:nvCxnSpPr>
        <p:spPr>
          <a:xfrm>
            <a:off x="3156155" y="5928852"/>
            <a:ext cx="5825613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E408B38-3078-4D64-B6AD-7790BFE81211}"/>
              </a:ext>
            </a:extLst>
          </p:cNvPr>
          <p:cNvCxnSpPr>
            <a:cxnSpLocks/>
          </p:cNvCxnSpPr>
          <p:nvPr/>
        </p:nvCxnSpPr>
        <p:spPr>
          <a:xfrm>
            <a:off x="3185651" y="5117526"/>
            <a:ext cx="0" cy="10910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9B08919D-6B95-4278-8D2A-8139DDFB6E7D}"/>
              </a:ext>
            </a:extLst>
          </p:cNvPr>
          <p:cNvCxnSpPr/>
          <p:nvPr/>
        </p:nvCxnSpPr>
        <p:spPr>
          <a:xfrm>
            <a:off x="8981768" y="5161935"/>
            <a:ext cx="0" cy="11798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3D0D89F-39AF-46B7-A19C-047114FDCC70}"/>
              </a:ext>
            </a:extLst>
          </p:cNvPr>
          <p:cNvSpPr txBox="1"/>
          <p:nvPr/>
        </p:nvSpPr>
        <p:spPr>
          <a:xfrm>
            <a:off x="2872249" y="3892845"/>
            <a:ext cx="24851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F= 5 N</a:t>
            </a:r>
            <a:endParaRPr lang="ru-RU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3AB5A0-1A9C-4DA0-9B44-BAF1F8259406}"/>
              </a:ext>
            </a:extLst>
          </p:cNvPr>
          <p:cNvSpPr txBox="1"/>
          <p:nvPr/>
        </p:nvSpPr>
        <p:spPr>
          <a:xfrm>
            <a:off x="8112842" y="3258700"/>
            <a:ext cx="20328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 = 1 J</a:t>
            </a:r>
            <a:endParaRPr lang="ru-RU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6EE4EA-B4E8-4A1D-A6AA-9E34A4B26610}"/>
              </a:ext>
            </a:extLst>
          </p:cNvPr>
          <p:cNvSpPr txBox="1"/>
          <p:nvPr/>
        </p:nvSpPr>
        <p:spPr>
          <a:xfrm>
            <a:off x="4296701" y="5235677"/>
            <a:ext cx="35985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 = 20 m</a:t>
            </a:r>
            <a:endParaRPr lang="ru-RU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A5366F45-2DD2-451E-B04D-8738E5CD7664}"/>
                  </a:ext>
                </a:extLst>
              </p:cNvPr>
              <p:cNvSpPr/>
              <p:nvPr/>
            </p:nvSpPr>
            <p:spPr>
              <a:xfrm>
                <a:off x="4296701" y="2522731"/>
                <a:ext cx="2702326" cy="830997"/>
              </a:xfrm>
              <a:prstGeom prst="rect">
                <a:avLst/>
              </a:prstGeom>
              <a:ln w="5715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altLang="ru-RU" sz="4800" b="1" dirty="0">
                    <a:ea typeface="Cambria Math" panose="02040503050406030204" pitchFamily="18" charset="0"/>
                    <a:cs typeface="Arial" panose="020B0604020202020204" pitchFamily="34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altLang="ru-RU" sz="4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ru-RU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𝑭</m:t>
                    </m:r>
                    <m:r>
                      <a:rPr lang="en-US" altLang="ru-RU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altLang="ru-RU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𝒔</m:t>
                    </m:r>
                  </m:oMath>
                </a14:m>
                <a:endParaRPr lang="ru-RU" alt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A5366F45-2DD2-451E-B04D-8738E5CD76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701" y="2522731"/>
                <a:ext cx="2702326" cy="830997"/>
              </a:xfrm>
              <a:prstGeom prst="rect">
                <a:avLst/>
              </a:prstGeom>
              <a:blipFill>
                <a:blip r:embed="rId2"/>
                <a:stretch>
                  <a:fillRect l="-9292" t="-12414" b="-33103"/>
                </a:stretch>
              </a:blipFill>
              <a:ln w="571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456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  <p:bldP spid="15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7240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TA‘SIR KUCHINING MEXANIK ISHI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930BFC-0949-49DE-A79E-798C9C28FAD7}"/>
              </a:ext>
            </a:extLst>
          </p:cNvPr>
          <p:cNvSpPr txBox="1"/>
          <p:nvPr/>
        </p:nvSpPr>
        <p:spPr>
          <a:xfrm>
            <a:off x="193695" y="1046144"/>
            <a:ext cx="117505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Agar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yo‘nalishi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jismning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harakat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yo‘nalishi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burchak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ostida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yo‘nalgan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bajarilgan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ishni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aniqlaymiz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833D03AE-283B-4BEC-8D91-7790E2ADB780}"/>
              </a:ext>
            </a:extLst>
          </p:cNvPr>
          <p:cNvCxnSpPr>
            <a:cxnSpLocks/>
          </p:cNvCxnSpPr>
          <p:nvPr/>
        </p:nvCxnSpPr>
        <p:spPr>
          <a:xfrm>
            <a:off x="634181" y="5161935"/>
            <a:ext cx="8495071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4F9C45F-2245-482A-B07B-09597AE39CF3}"/>
              </a:ext>
            </a:extLst>
          </p:cNvPr>
          <p:cNvSpPr/>
          <p:nvPr/>
        </p:nvSpPr>
        <p:spPr>
          <a:xfrm>
            <a:off x="6592530" y="4173794"/>
            <a:ext cx="2389238" cy="914400"/>
          </a:xfrm>
          <a:prstGeom prst="rect">
            <a:avLst/>
          </a:prstGeom>
          <a:solidFill>
            <a:schemeClr val="bg1"/>
          </a:solidFill>
          <a:ln w="3810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5810D17-2A8D-42B1-BBD7-85A0A09E2EEB}"/>
              </a:ext>
            </a:extLst>
          </p:cNvPr>
          <p:cNvSpPr/>
          <p:nvPr/>
        </p:nvSpPr>
        <p:spPr>
          <a:xfrm>
            <a:off x="818536" y="4217272"/>
            <a:ext cx="2389238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3975CD2A-D43A-48DC-90B7-4C286458C9EE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3207774" y="3303639"/>
            <a:ext cx="2544097" cy="137083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8F4F632D-E71F-407C-B9BC-4A57EF2AC34A}"/>
              </a:ext>
            </a:extLst>
          </p:cNvPr>
          <p:cNvCxnSpPr>
            <a:cxnSpLocks/>
          </p:cNvCxnSpPr>
          <p:nvPr/>
        </p:nvCxnSpPr>
        <p:spPr>
          <a:xfrm>
            <a:off x="3156155" y="5928852"/>
            <a:ext cx="5825613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E408B38-3078-4D64-B6AD-7790BFE81211}"/>
              </a:ext>
            </a:extLst>
          </p:cNvPr>
          <p:cNvCxnSpPr>
            <a:cxnSpLocks/>
          </p:cNvCxnSpPr>
          <p:nvPr/>
        </p:nvCxnSpPr>
        <p:spPr>
          <a:xfrm>
            <a:off x="3185651" y="5117526"/>
            <a:ext cx="0" cy="10910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9B08919D-6B95-4278-8D2A-8139DDFB6E7D}"/>
              </a:ext>
            </a:extLst>
          </p:cNvPr>
          <p:cNvCxnSpPr/>
          <p:nvPr/>
        </p:nvCxnSpPr>
        <p:spPr>
          <a:xfrm>
            <a:off x="8981768" y="5161935"/>
            <a:ext cx="0" cy="11798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3D0D89F-39AF-46B7-A19C-047114FDCC70}"/>
              </a:ext>
            </a:extLst>
          </p:cNvPr>
          <p:cNvSpPr txBox="1"/>
          <p:nvPr/>
        </p:nvSpPr>
        <p:spPr>
          <a:xfrm rot="19880211">
            <a:off x="2984494" y="3256680"/>
            <a:ext cx="24851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F= 5 N</a:t>
            </a:r>
            <a:endParaRPr lang="ru-RU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3AB5A0-1A9C-4DA0-9B44-BAF1F8259406}"/>
              </a:ext>
            </a:extLst>
          </p:cNvPr>
          <p:cNvSpPr txBox="1"/>
          <p:nvPr/>
        </p:nvSpPr>
        <p:spPr>
          <a:xfrm>
            <a:off x="8112842" y="3436393"/>
            <a:ext cx="30304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 = 0,8 J</a:t>
            </a:r>
            <a:endParaRPr lang="ru-RU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6EE4EA-B4E8-4A1D-A6AA-9E34A4B26610}"/>
              </a:ext>
            </a:extLst>
          </p:cNvPr>
          <p:cNvSpPr txBox="1"/>
          <p:nvPr/>
        </p:nvSpPr>
        <p:spPr>
          <a:xfrm>
            <a:off x="3937823" y="5258586"/>
            <a:ext cx="35985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 = 20 m</a:t>
            </a:r>
            <a:endParaRPr lang="ru-RU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3C535185-B53C-4945-B756-194300C99D82}"/>
              </a:ext>
            </a:extLst>
          </p:cNvPr>
          <p:cNvCxnSpPr>
            <a:stCxn id="7" idx="3"/>
          </p:cNvCxnSpPr>
          <p:nvPr/>
        </p:nvCxnSpPr>
        <p:spPr>
          <a:xfrm flipV="1">
            <a:off x="3207774" y="4630994"/>
            <a:ext cx="2440090" cy="4347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DCEB927-3E55-4954-908F-9E4FC1AA7456}"/>
                  </a:ext>
                </a:extLst>
              </p:cNvPr>
              <p:cNvSpPr txBox="1"/>
              <p:nvPr/>
            </p:nvSpPr>
            <p:spPr>
              <a:xfrm>
                <a:off x="4097594" y="3955879"/>
                <a:ext cx="2485103" cy="7554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4 N</a:t>
                </a:r>
                <a:endParaRPr lang="ru-RU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DCEB927-3E55-4954-908F-9E4FC1AA74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594" y="3955879"/>
                <a:ext cx="2485103" cy="755463"/>
              </a:xfrm>
              <a:prstGeom prst="rect">
                <a:avLst/>
              </a:prstGeom>
              <a:blipFill>
                <a:blip r:embed="rId2"/>
                <a:stretch>
                  <a:fillRect t="-15323" b="-266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2DD14859-D312-457E-8429-C6A9EF829B0C}"/>
              </a:ext>
            </a:extLst>
          </p:cNvPr>
          <p:cNvCxnSpPr/>
          <p:nvPr/>
        </p:nvCxnSpPr>
        <p:spPr>
          <a:xfrm>
            <a:off x="5647864" y="3303639"/>
            <a:ext cx="0" cy="1327355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34C8B3A1-019A-4C81-862F-9EF7290EA7BD}"/>
                  </a:ext>
                </a:extLst>
              </p:cNvPr>
              <p:cNvSpPr/>
              <p:nvPr/>
            </p:nvSpPr>
            <p:spPr>
              <a:xfrm>
                <a:off x="8440998" y="2433297"/>
                <a:ext cx="2702326" cy="830997"/>
              </a:xfrm>
              <a:prstGeom prst="rect">
                <a:avLst/>
              </a:prstGeom>
              <a:ln w="5715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altLang="ru-RU" sz="4800" b="1" dirty="0">
                    <a:ea typeface="Cambria Math" panose="02040503050406030204" pitchFamily="18" charset="0"/>
                    <a:cs typeface="Arial" panose="020B0604020202020204" pitchFamily="34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altLang="ru-RU" sz="4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ru-RU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𝑭</m:t>
                    </m:r>
                    <m:r>
                      <a:rPr lang="en-US" altLang="ru-RU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altLang="ru-RU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𝒔</m:t>
                    </m:r>
                  </m:oMath>
                </a14:m>
                <a:endParaRPr lang="ru-RU" alt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34C8B3A1-019A-4C81-862F-9EF7290EA7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0998" y="2433297"/>
                <a:ext cx="2702326" cy="830997"/>
              </a:xfrm>
              <a:prstGeom prst="rect">
                <a:avLst/>
              </a:prstGeom>
              <a:blipFill>
                <a:blip r:embed="rId3"/>
                <a:stretch>
                  <a:fillRect l="-9292" t="-12414" b="-33103"/>
                </a:stretch>
              </a:blipFill>
              <a:ln w="571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109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4" grpId="0"/>
      <p:bldP spid="15" grpId="0"/>
      <p:bldP spid="18" grpId="0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7240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TA‘SIR KUCHINING MEXANIK ISHI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833D03AE-283B-4BEC-8D91-7790E2ADB780}"/>
              </a:ext>
            </a:extLst>
          </p:cNvPr>
          <p:cNvCxnSpPr>
            <a:cxnSpLocks/>
          </p:cNvCxnSpPr>
          <p:nvPr/>
        </p:nvCxnSpPr>
        <p:spPr>
          <a:xfrm>
            <a:off x="634181" y="5161935"/>
            <a:ext cx="8495071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4F9C45F-2245-482A-B07B-09597AE39CF3}"/>
              </a:ext>
            </a:extLst>
          </p:cNvPr>
          <p:cNvSpPr/>
          <p:nvPr/>
        </p:nvSpPr>
        <p:spPr>
          <a:xfrm>
            <a:off x="6592530" y="4173794"/>
            <a:ext cx="2389238" cy="914400"/>
          </a:xfrm>
          <a:prstGeom prst="rect">
            <a:avLst/>
          </a:prstGeom>
          <a:solidFill>
            <a:schemeClr val="bg1"/>
          </a:solidFill>
          <a:ln w="3810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5810D17-2A8D-42B1-BBD7-85A0A09E2EEB}"/>
              </a:ext>
            </a:extLst>
          </p:cNvPr>
          <p:cNvSpPr/>
          <p:nvPr/>
        </p:nvSpPr>
        <p:spPr>
          <a:xfrm>
            <a:off x="818536" y="4217272"/>
            <a:ext cx="2389238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3975CD2A-D43A-48DC-90B7-4C286458C9EE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3207774" y="2227006"/>
            <a:ext cx="1746071" cy="244746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8F4F632D-E71F-407C-B9BC-4A57EF2AC34A}"/>
              </a:ext>
            </a:extLst>
          </p:cNvPr>
          <p:cNvCxnSpPr>
            <a:cxnSpLocks/>
          </p:cNvCxnSpPr>
          <p:nvPr/>
        </p:nvCxnSpPr>
        <p:spPr>
          <a:xfrm>
            <a:off x="3156155" y="5928852"/>
            <a:ext cx="5825613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E408B38-3078-4D64-B6AD-7790BFE81211}"/>
              </a:ext>
            </a:extLst>
          </p:cNvPr>
          <p:cNvCxnSpPr>
            <a:cxnSpLocks/>
          </p:cNvCxnSpPr>
          <p:nvPr/>
        </p:nvCxnSpPr>
        <p:spPr>
          <a:xfrm>
            <a:off x="3185651" y="5117526"/>
            <a:ext cx="0" cy="10910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9B08919D-6B95-4278-8D2A-8139DDFB6E7D}"/>
              </a:ext>
            </a:extLst>
          </p:cNvPr>
          <p:cNvCxnSpPr/>
          <p:nvPr/>
        </p:nvCxnSpPr>
        <p:spPr>
          <a:xfrm>
            <a:off x="8981768" y="5161935"/>
            <a:ext cx="0" cy="11798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3D0D89F-39AF-46B7-A19C-047114FDCC70}"/>
              </a:ext>
            </a:extLst>
          </p:cNvPr>
          <p:cNvSpPr txBox="1"/>
          <p:nvPr/>
        </p:nvSpPr>
        <p:spPr>
          <a:xfrm rot="18332626">
            <a:off x="2505080" y="2617874"/>
            <a:ext cx="24851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F= 5 N</a:t>
            </a:r>
            <a:endParaRPr lang="ru-RU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3AB5A0-1A9C-4DA0-9B44-BAF1F8259406}"/>
              </a:ext>
            </a:extLst>
          </p:cNvPr>
          <p:cNvSpPr txBox="1"/>
          <p:nvPr/>
        </p:nvSpPr>
        <p:spPr>
          <a:xfrm>
            <a:off x="7238157" y="2868234"/>
            <a:ext cx="30304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 = 0,6 J</a:t>
            </a:r>
            <a:endParaRPr lang="ru-RU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6EE4EA-B4E8-4A1D-A6AA-9E34A4B26610}"/>
              </a:ext>
            </a:extLst>
          </p:cNvPr>
          <p:cNvSpPr txBox="1"/>
          <p:nvPr/>
        </p:nvSpPr>
        <p:spPr>
          <a:xfrm>
            <a:off x="3937823" y="5258586"/>
            <a:ext cx="35985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 = 20 m</a:t>
            </a:r>
            <a:endParaRPr lang="ru-RU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3C535185-B53C-4945-B756-194300C99D82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3207774" y="4630994"/>
            <a:ext cx="1673942" cy="4347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DCEB927-3E55-4954-908F-9E4FC1AA7456}"/>
                  </a:ext>
                </a:extLst>
              </p:cNvPr>
              <p:cNvSpPr txBox="1"/>
              <p:nvPr/>
            </p:nvSpPr>
            <p:spPr>
              <a:xfrm>
                <a:off x="3288084" y="3741934"/>
                <a:ext cx="2485103" cy="7554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3 N</a:t>
                </a:r>
                <a:endParaRPr lang="ru-RU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DCEB927-3E55-4954-908F-9E4FC1AA74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084" y="3741934"/>
                <a:ext cx="2485103" cy="755463"/>
              </a:xfrm>
              <a:prstGeom prst="rect">
                <a:avLst/>
              </a:prstGeom>
              <a:blipFill>
                <a:blip r:embed="rId2"/>
                <a:stretch>
                  <a:fillRect t="-15323" b="-266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735CA9AB-0CE9-409E-85C2-9C7354030C6E}"/>
              </a:ext>
            </a:extLst>
          </p:cNvPr>
          <p:cNvCxnSpPr/>
          <p:nvPr/>
        </p:nvCxnSpPr>
        <p:spPr>
          <a:xfrm>
            <a:off x="4881716" y="2227006"/>
            <a:ext cx="0" cy="240398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939130F3-E839-4FF9-8529-F2D0C650D5DC}"/>
                  </a:ext>
                </a:extLst>
              </p:cNvPr>
              <p:cNvSpPr/>
              <p:nvPr/>
            </p:nvSpPr>
            <p:spPr>
              <a:xfrm>
                <a:off x="7787149" y="1570077"/>
                <a:ext cx="2702326" cy="830997"/>
              </a:xfrm>
              <a:prstGeom prst="rect">
                <a:avLst/>
              </a:prstGeom>
              <a:ln w="5715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altLang="ru-RU" sz="4800" b="1" dirty="0">
                    <a:ea typeface="Cambria Math" panose="02040503050406030204" pitchFamily="18" charset="0"/>
                    <a:cs typeface="Arial" panose="020B0604020202020204" pitchFamily="34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altLang="ru-RU" sz="4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ru-RU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𝑭</m:t>
                    </m:r>
                    <m:r>
                      <a:rPr lang="en-US" altLang="ru-RU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altLang="ru-RU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𝒔</m:t>
                    </m:r>
                  </m:oMath>
                </a14:m>
                <a:endParaRPr lang="ru-RU" alt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939130F3-E839-4FF9-8529-F2D0C650D5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7149" y="1570077"/>
                <a:ext cx="2702326" cy="830997"/>
              </a:xfrm>
              <a:prstGeom prst="rect">
                <a:avLst/>
              </a:prstGeom>
              <a:blipFill>
                <a:blip r:embed="rId3"/>
                <a:stretch>
                  <a:fillRect l="-9051" t="-12414" b="-33103"/>
                </a:stretch>
              </a:blipFill>
              <a:ln w="571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631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4" grpId="0"/>
      <p:bldP spid="15" grpId="0"/>
      <p:bldP spid="18" grpId="0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7240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TA‘SIR KUCHINING MEXANIK ISHI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833D03AE-283B-4BEC-8D91-7790E2ADB780}"/>
              </a:ext>
            </a:extLst>
          </p:cNvPr>
          <p:cNvCxnSpPr>
            <a:cxnSpLocks/>
          </p:cNvCxnSpPr>
          <p:nvPr/>
        </p:nvCxnSpPr>
        <p:spPr>
          <a:xfrm>
            <a:off x="634181" y="5161935"/>
            <a:ext cx="8495071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5810D17-2A8D-42B1-BBD7-85A0A09E2EEB}"/>
              </a:ext>
            </a:extLst>
          </p:cNvPr>
          <p:cNvSpPr/>
          <p:nvPr/>
        </p:nvSpPr>
        <p:spPr>
          <a:xfrm>
            <a:off x="818536" y="4217272"/>
            <a:ext cx="2389238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3975CD2A-D43A-48DC-90B7-4C286458C9EE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3207774" y="2005781"/>
            <a:ext cx="0" cy="266869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8F4F632D-E71F-407C-B9BC-4A57EF2AC34A}"/>
              </a:ext>
            </a:extLst>
          </p:cNvPr>
          <p:cNvCxnSpPr>
            <a:cxnSpLocks/>
          </p:cNvCxnSpPr>
          <p:nvPr/>
        </p:nvCxnSpPr>
        <p:spPr>
          <a:xfrm>
            <a:off x="3156155" y="5928852"/>
            <a:ext cx="5825613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E408B38-3078-4D64-B6AD-7790BFE81211}"/>
              </a:ext>
            </a:extLst>
          </p:cNvPr>
          <p:cNvCxnSpPr>
            <a:cxnSpLocks/>
          </p:cNvCxnSpPr>
          <p:nvPr/>
        </p:nvCxnSpPr>
        <p:spPr>
          <a:xfrm>
            <a:off x="3185651" y="5117526"/>
            <a:ext cx="0" cy="10910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9B08919D-6B95-4278-8D2A-8139DDFB6E7D}"/>
              </a:ext>
            </a:extLst>
          </p:cNvPr>
          <p:cNvCxnSpPr/>
          <p:nvPr/>
        </p:nvCxnSpPr>
        <p:spPr>
          <a:xfrm>
            <a:off x="8981768" y="5161935"/>
            <a:ext cx="0" cy="11798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3D0D89F-39AF-46B7-A19C-047114FDCC70}"/>
              </a:ext>
            </a:extLst>
          </p:cNvPr>
          <p:cNvSpPr txBox="1"/>
          <p:nvPr/>
        </p:nvSpPr>
        <p:spPr>
          <a:xfrm rot="16200000">
            <a:off x="1530970" y="2620777"/>
            <a:ext cx="24851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F= 5 N</a:t>
            </a:r>
            <a:endParaRPr lang="ru-RU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3AB5A0-1A9C-4DA0-9B44-BAF1F8259406}"/>
              </a:ext>
            </a:extLst>
          </p:cNvPr>
          <p:cNvSpPr txBox="1"/>
          <p:nvPr/>
        </p:nvSpPr>
        <p:spPr>
          <a:xfrm>
            <a:off x="7238157" y="2868234"/>
            <a:ext cx="30304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 = 0 J</a:t>
            </a:r>
            <a:endParaRPr lang="ru-RU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6EE4EA-B4E8-4A1D-A6AA-9E34A4B26610}"/>
              </a:ext>
            </a:extLst>
          </p:cNvPr>
          <p:cNvSpPr txBox="1"/>
          <p:nvPr/>
        </p:nvSpPr>
        <p:spPr>
          <a:xfrm>
            <a:off x="3937823" y="5258586"/>
            <a:ext cx="35985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 = 0 m</a:t>
            </a:r>
            <a:endParaRPr lang="ru-RU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DCEB927-3E55-4954-908F-9E4FC1AA7456}"/>
                  </a:ext>
                </a:extLst>
              </p:cNvPr>
              <p:cNvSpPr txBox="1"/>
              <p:nvPr/>
            </p:nvSpPr>
            <p:spPr>
              <a:xfrm>
                <a:off x="2773521" y="4125485"/>
                <a:ext cx="2485103" cy="7554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0</a:t>
                </a:r>
                <a:endParaRPr lang="ru-RU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DCEB927-3E55-4954-908F-9E4FC1AA74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3521" y="4125485"/>
                <a:ext cx="2485103" cy="755463"/>
              </a:xfrm>
              <a:prstGeom prst="rect">
                <a:avLst/>
              </a:prstGeom>
              <a:blipFill>
                <a:blip r:embed="rId2"/>
                <a:stretch>
                  <a:fillRect t="-15323" b="-266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AEB9D9DE-CB88-493B-8F6B-A2490A17323C}"/>
                  </a:ext>
                </a:extLst>
              </p:cNvPr>
              <p:cNvSpPr/>
              <p:nvPr/>
            </p:nvSpPr>
            <p:spPr>
              <a:xfrm>
                <a:off x="7787149" y="1590282"/>
                <a:ext cx="2702326" cy="830997"/>
              </a:xfrm>
              <a:prstGeom prst="rect">
                <a:avLst/>
              </a:prstGeom>
              <a:ln w="5715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altLang="ru-RU" sz="4800" b="1" dirty="0">
                    <a:ea typeface="Cambria Math" panose="02040503050406030204" pitchFamily="18" charset="0"/>
                    <a:cs typeface="Arial" panose="020B0604020202020204" pitchFamily="34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altLang="ru-RU" sz="4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ru-RU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𝑭</m:t>
                    </m:r>
                    <m:r>
                      <a:rPr lang="en-US" altLang="ru-RU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altLang="ru-RU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𝒔</m:t>
                    </m:r>
                  </m:oMath>
                </a14:m>
                <a:endParaRPr lang="ru-RU" alt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AEB9D9DE-CB88-493B-8F6B-A2490A1732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7149" y="1590282"/>
                <a:ext cx="2702326" cy="830997"/>
              </a:xfrm>
              <a:prstGeom prst="rect">
                <a:avLst/>
              </a:prstGeom>
              <a:blipFill>
                <a:blip r:embed="rId3"/>
                <a:stretch>
                  <a:fillRect l="-9051" t="-12414" b="-33103"/>
                </a:stretch>
              </a:blipFill>
              <a:ln w="571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981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948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 YECHISH  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671653" y="2535692"/>
            <a:ext cx="5880944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758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930BFC-0949-49DE-A79E-798C9C28FAD7}"/>
              </a:ext>
            </a:extLst>
          </p:cNvPr>
          <p:cNvSpPr txBox="1"/>
          <p:nvPr/>
        </p:nvSpPr>
        <p:spPr>
          <a:xfrm>
            <a:off x="309224" y="873104"/>
            <a:ext cx="11573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1.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Avtomobil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5 k 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ta’sirida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 km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masofani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bosib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o‘tdi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Avtomobil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motori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bajargan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771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1C33E-62E9-428D-8457-B5629F020F12}"/>
              </a:ext>
            </a:extLst>
          </p:cNvPr>
          <p:cNvSpPr txBox="1"/>
          <p:nvPr/>
        </p:nvSpPr>
        <p:spPr>
          <a:xfrm>
            <a:off x="142260" y="1019932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oxiridagi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2. 26-mashqning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masalalarini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rasmdagi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aravaga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etuvchi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kuchlarni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tushuntiring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A11A10-463A-4B6F-9FB0-B1E0FC8FC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692" y="3687671"/>
            <a:ext cx="7545045" cy="314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456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MEXANIK ISH </a:t>
            </a:r>
            <a:endParaRPr lang="ru-RU" sz="6448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68D1851-7347-41FE-B1E5-92667B7856B0}"/>
              </a:ext>
            </a:extLst>
          </p:cNvPr>
          <p:cNvSpPr/>
          <p:nvPr/>
        </p:nvSpPr>
        <p:spPr>
          <a:xfrm>
            <a:off x="416186" y="890570"/>
            <a:ext cx="113596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Biror-bir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jismni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ta’sirida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masofaga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ko‘chirilsa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bunda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mexanik</a:t>
            </a:r>
            <a:r>
              <a:rPr lang="en-US" alt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alt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bajarildi</a:t>
            </a:r>
            <a:r>
              <a:rPr lang="en-US" alt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6DE94B1-850B-4FAC-8E88-35415CBCA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618" y="3141433"/>
            <a:ext cx="5698079" cy="33190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621909-F645-4744-BEF3-C264CE671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25" y="3141434"/>
            <a:ext cx="3036797" cy="331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6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MEXANIK ISH </a:t>
            </a:r>
            <a:endParaRPr lang="ru-RU" sz="6448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68D1851-7347-41FE-B1E5-92667B7856B0}"/>
              </a:ext>
            </a:extLst>
          </p:cNvPr>
          <p:cNvSpPr/>
          <p:nvPr/>
        </p:nvSpPr>
        <p:spPr>
          <a:xfrm>
            <a:off x="597449" y="975104"/>
            <a:ext cx="109430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alt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Mexanik</a:t>
            </a:r>
            <a:r>
              <a:rPr lang="en-US" alt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alt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yo‘nalishida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jism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bosib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o‘tgan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yo‘lning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ko‘paytmasiga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11522B72-AE23-4AF9-B862-6BABE9EF20AD}"/>
              </a:ext>
            </a:extLst>
          </p:cNvPr>
          <p:cNvCxnSpPr>
            <a:cxnSpLocks/>
          </p:cNvCxnSpPr>
          <p:nvPr/>
        </p:nvCxnSpPr>
        <p:spPr>
          <a:xfrm>
            <a:off x="634181" y="5161935"/>
            <a:ext cx="849507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38F0FBF-BF89-4E7A-96BE-CACBEA1EA6DE}"/>
              </a:ext>
            </a:extLst>
          </p:cNvPr>
          <p:cNvSpPr/>
          <p:nvPr/>
        </p:nvSpPr>
        <p:spPr>
          <a:xfrm>
            <a:off x="634181" y="4173794"/>
            <a:ext cx="2389238" cy="914400"/>
          </a:xfrm>
          <a:prstGeom prst="rect">
            <a:avLst/>
          </a:prstGeom>
          <a:solidFill>
            <a:schemeClr val="bg1"/>
          </a:solidFill>
          <a:ln w="3810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1895011-B68B-4E71-9E50-624BC18F086D}"/>
              </a:ext>
            </a:extLst>
          </p:cNvPr>
          <p:cNvSpPr/>
          <p:nvPr/>
        </p:nvSpPr>
        <p:spPr>
          <a:xfrm>
            <a:off x="6740014" y="4210665"/>
            <a:ext cx="2389238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4DA5847D-ABFC-4DC0-97E6-9CACE6AF2D4E}"/>
              </a:ext>
            </a:extLst>
          </p:cNvPr>
          <p:cNvCxnSpPr>
            <a:stCxn id="8" idx="3"/>
          </p:cNvCxnSpPr>
          <p:nvPr/>
        </p:nvCxnSpPr>
        <p:spPr>
          <a:xfrm>
            <a:off x="3023419" y="4630994"/>
            <a:ext cx="958646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1C473D45-3631-46DE-A3AC-E1C028B0CA1D}"/>
              </a:ext>
            </a:extLst>
          </p:cNvPr>
          <p:cNvCxnSpPr>
            <a:stCxn id="9" idx="3"/>
          </p:cNvCxnSpPr>
          <p:nvPr/>
        </p:nvCxnSpPr>
        <p:spPr>
          <a:xfrm>
            <a:off x="9129252" y="4667865"/>
            <a:ext cx="91440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E3E823D4-EEEB-4751-8B61-18B2405CB44C}"/>
              </a:ext>
            </a:extLst>
          </p:cNvPr>
          <p:cNvCxnSpPr>
            <a:cxnSpLocks/>
          </p:cNvCxnSpPr>
          <p:nvPr/>
        </p:nvCxnSpPr>
        <p:spPr>
          <a:xfrm>
            <a:off x="3156155" y="5928852"/>
            <a:ext cx="5825613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9EF4A8AC-F566-4259-AC44-08B75E5B9B6D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023419" y="4630994"/>
            <a:ext cx="0" cy="16370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9F7DE0E2-851F-4549-9FC5-2B81735A49A8}"/>
              </a:ext>
            </a:extLst>
          </p:cNvPr>
          <p:cNvCxnSpPr/>
          <p:nvPr/>
        </p:nvCxnSpPr>
        <p:spPr>
          <a:xfrm>
            <a:off x="9129252" y="5161935"/>
            <a:ext cx="0" cy="11798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3E46B65-2462-4215-B80D-2CDE1D0B2504}"/>
              </a:ext>
            </a:extLst>
          </p:cNvPr>
          <p:cNvSpPr txBox="1"/>
          <p:nvPr/>
        </p:nvSpPr>
        <p:spPr>
          <a:xfrm>
            <a:off x="3642851" y="4011287"/>
            <a:ext cx="9586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7D3BE4-9100-4EB9-962C-9E1CFAB5925D}"/>
              </a:ext>
            </a:extLst>
          </p:cNvPr>
          <p:cNvSpPr txBox="1"/>
          <p:nvPr/>
        </p:nvSpPr>
        <p:spPr>
          <a:xfrm>
            <a:off x="9414386" y="3925200"/>
            <a:ext cx="9586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FD95AC-450F-408F-AE0F-ED5FC3C56430}"/>
              </a:ext>
            </a:extLst>
          </p:cNvPr>
          <p:cNvSpPr txBox="1"/>
          <p:nvPr/>
        </p:nvSpPr>
        <p:spPr>
          <a:xfrm>
            <a:off x="5781368" y="5250755"/>
            <a:ext cx="9586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Прямоугольник 27">
                <a:extLst>
                  <a:ext uri="{FF2B5EF4-FFF2-40B4-BE49-F238E27FC236}">
                    <a16:creationId xmlns:a16="http://schemas.microsoft.com/office/drawing/2014/main" id="{4ABB3BB6-D8E5-4A4A-9911-B652553E7815}"/>
                  </a:ext>
                </a:extLst>
              </p:cNvPr>
              <p:cNvSpPr/>
              <p:nvPr/>
            </p:nvSpPr>
            <p:spPr>
              <a:xfrm>
                <a:off x="4430205" y="2497664"/>
                <a:ext cx="2702326" cy="830997"/>
              </a:xfrm>
              <a:prstGeom prst="rect">
                <a:avLst/>
              </a:prstGeom>
              <a:ln w="5715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altLang="ru-RU" sz="4800" b="1" dirty="0">
                    <a:ea typeface="Cambria Math" panose="02040503050406030204" pitchFamily="18" charset="0"/>
                    <a:cs typeface="Arial" panose="020B0604020202020204" pitchFamily="34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altLang="ru-RU" sz="4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ru-RU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𝑭</m:t>
                    </m:r>
                    <m:r>
                      <a:rPr lang="en-US" altLang="ru-RU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altLang="ru-RU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𝒔</m:t>
                    </m:r>
                  </m:oMath>
                </a14:m>
                <a:endParaRPr lang="ru-RU" alt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8" name="Прямоугольник 27">
                <a:extLst>
                  <a:ext uri="{FF2B5EF4-FFF2-40B4-BE49-F238E27FC236}">
                    <a16:creationId xmlns:a16="http://schemas.microsoft.com/office/drawing/2014/main" id="{4ABB3BB6-D8E5-4A4A-9911-B652553E78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205" y="2497664"/>
                <a:ext cx="2702326" cy="830997"/>
              </a:xfrm>
              <a:prstGeom prst="rect">
                <a:avLst/>
              </a:prstGeom>
              <a:blipFill>
                <a:blip r:embed="rId2"/>
                <a:stretch>
                  <a:fillRect l="-9292" t="-12414" b="-33103"/>
                </a:stretch>
              </a:blipFill>
              <a:ln w="571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747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MEXANIK ISH </a:t>
            </a:r>
            <a:endParaRPr lang="ru-RU" sz="6448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C68D1851-7347-41FE-B1E5-92667B7856B0}"/>
                  </a:ext>
                </a:extLst>
              </p:cNvPr>
              <p:cNvSpPr/>
              <p:nvPr/>
            </p:nvSpPr>
            <p:spPr>
              <a:xfrm>
                <a:off x="1250243" y="1005665"/>
                <a:ext cx="5268543" cy="707886"/>
              </a:xfrm>
              <a:prstGeom prst="rect">
                <a:avLst/>
              </a:prstGeom>
              <a:ln w="5715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4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𝐈𝐬𝐡</m:t>
                      </m:r>
                      <m:r>
                        <a:rPr lang="en-US" altLang="ru-RU" sz="4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altLang="ru-RU" sz="4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𝐊𝐮𝐜𝐡</m:t>
                      </m:r>
                      <m:r>
                        <a:rPr lang="en-US" alt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alt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𝒚𝒐</m:t>
                      </m:r>
                      <m:r>
                        <a:rPr lang="en-US" alt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′</m:t>
                      </m:r>
                      <m:r>
                        <a:rPr lang="en-US" alt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𝒍</m:t>
                      </m:r>
                    </m:oMath>
                  </m:oMathPara>
                </a14:m>
                <a:endParaRPr lang="ru-RU" alt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C68D1851-7347-41FE-B1E5-92667B7856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243" y="1005665"/>
                <a:ext cx="5268543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8A48FC9-8C4B-4C35-8566-B4278369EA90}"/>
              </a:ext>
            </a:extLst>
          </p:cNvPr>
          <p:cNvSpPr/>
          <p:nvPr/>
        </p:nvSpPr>
        <p:spPr>
          <a:xfrm>
            <a:off x="793043" y="1927180"/>
            <a:ext cx="8306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ru-RU" sz="40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A – </a:t>
            </a:r>
            <a:r>
              <a:rPr lang="en-US" altLang="ru-RU" sz="4000" b="1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Ish</a:t>
            </a:r>
            <a:r>
              <a:rPr lang="en-US" altLang="ru-RU" sz="40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   F – </a:t>
            </a:r>
            <a:r>
              <a:rPr lang="en-US" altLang="ru-RU" sz="4000" b="1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kuch</a:t>
            </a:r>
            <a:r>
              <a:rPr lang="en-US" altLang="ru-RU" sz="40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ru-RU" sz="4000" b="1" dirty="0">
                <a:ea typeface="Cambria Math" panose="02040503050406030204" pitchFamily="18" charset="0"/>
                <a:cs typeface="Arial" panose="020B0604020202020204" pitchFamily="34" charset="0"/>
              </a:rPr>
              <a:t>,     s – </a:t>
            </a:r>
            <a:r>
              <a:rPr lang="en-US" altLang="ru-RU" sz="4000" b="1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yo‘l</a:t>
            </a:r>
            <a:endParaRPr lang="ru-RU" alt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A8DE31AA-1E22-4881-AB16-5C5D8CCF2795}"/>
                  </a:ext>
                </a:extLst>
              </p:cNvPr>
              <p:cNvSpPr/>
              <p:nvPr/>
            </p:nvSpPr>
            <p:spPr>
              <a:xfrm>
                <a:off x="793043" y="2855553"/>
                <a:ext cx="7048182" cy="707886"/>
              </a:xfrm>
              <a:prstGeom prst="rect">
                <a:avLst/>
              </a:prstGeom>
              <a:ln w="5715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ru-RU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ru-RU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e>
                    </m:d>
                    <m:r>
                      <a:rPr lang="en-US" altLang="ru-RU" sz="4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ru-RU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altLang="ru-RU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ru-RU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𝑵</m:t>
                    </m:r>
                    <m:r>
                      <a:rPr lang="en-US" altLang="ru-RU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altLang="ru-RU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altLang="ru-RU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ru-RU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𝒎</m:t>
                    </m:r>
                  </m:oMath>
                </a14:m>
                <a:r>
                  <a:rPr lang="en-US" alt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= 1 </a:t>
                </a:r>
                <a:r>
                  <a:rPr lang="en-US" altLang="ru-RU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Joul</a:t>
                </a:r>
                <a:endParaRPr lang="ru-RU" alt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A8DE31AA-1E22-4881-AB16-5C5D8CCF27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043" y="2855553"/>
                <a:ext cx="7048182" cy="707886"/>
              </a:xfrm>
              <a:prstGeom prst="rect">
                <a:avLst/>
              </a:prstGeom>
              <a:blipFill>
                <a:blip r:embed="rId3"/>
                <a:stretch>
                  <a:fillRect t="-11111" b="-28571"/>
                </a:stretch>
              </a:blipFill>
              <a:ln w="571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E30B9C5-196B-4789-967E-196365700414}"/>
              </a:ext>
            </a:extLst>
          </p:cNvPr>
          <p:cNvSpPr/>
          <p:nvPr/>
        </p:nvSpPr>
        <p:spPr>
          <a:xfrm>
            <a:off x="0" y="3783926"/>
            <a:ext cx="108646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birlik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ingliz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olimi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J.Joul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sharafiga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qo‘yilgan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A29141A-11E1-42FC-B7F1-9278F97647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0396"/>
          <a:stretch/>
        </p:blipFill>
        <p:spPr>
          <a:xfrm>
            <a:off x="8345459" y="896050"/>
            <a:ext cx="3603008" cy="286207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A678572-5F36-46DC-A45B-703FB56E1E9E}"/>
              </a:ext>
            </a:extLst>
          </p:cNvPr>
          <p:cNvSpPr/>
          <p:nvPr/>
        </p:nvSpPr>
        <p:spPr>
          <a:xfrm>
            <a:off x="1948333" y="4932786"/>
            <a:ext cx="3483989" cy="707886"/>
          </a:xfrm>
          <a:prstGeom prst="rect">
            <a:avLst/>
          </a:prstGeom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alt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kJ,  MJ,  </a:t>
            </a:r>
            <a:r>
              <a:rPr lang="en-US" alt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mJ</a:t>
            </a:r>
            <a:r>
              <a:rPr lang="en-US" alt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alt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13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 animBg="1"/>
      <p:bldP spid="8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0103312F-FFDA-4032-9FDA-F891D273DC1B}"/>
              </a:ext>
            </a:extLst>
          </p:cNvPr>
          <p:cNvSpPr/>
          <p:nvPr/>
        </p:nvSpPr>
        <p:spPr>
          <a:xfrm>
            <a:off x="4758813" y="2724728"/>
            <a:ext cx="1863212" cy="162601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MEXANIK ISH</a:t>
            </a:r>
            <a:endParaRPr lang="ru-RU" sz="6448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1C020E6-11D2-4066-A583-2C8F878AF38A}"/>
              </a:ext>
            </a:extLst>
          </p:cNvPr>
          <p:cNvSpPr/>
          <p:nvPr/>
        </p:nvSpPr>
        <p:spPr>
          <a:xfrm>
            <a:off x="229321" y="920097"/>
            <a:ext cx="114305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jismga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etayotgan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yo‘nalishi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ko‘chish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tik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bunday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bajarmaydi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A9D414D-4FBB-4BFD-AFFC-EEE8D204B9D9}"/>
              </a:ext>
            </a:extLst>
          </p:cNvPr>
          <p:cNvSpPr/>
          <p:nvPr/>
        </p:nvSpPr>
        <p:spPr>
          <a:xfrm>
            <a:off x="1455853" y="4151707"/>
            <a:ext cx="5220929" cy="137897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93A8C38-D861-4E45-966A-395E999FE03E}"/>
              </a:ext>
            </a:extLst>
          </p:cNvPr>
          <p:cNvSpPr/>
          <p:nvPr/>
        </p:nvSpPr>
        <p:spPr>
          <a:xfrm>
            <a:off x="5233219" y="3163529"/>
            <a:ext cx="914400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0364F92F-4318-45BE-AA12-A013CFBC3084}"/>
              </a:ext>
            </a:extLst>
          </p:cNvPr>
          <p:cNvSpPr/>
          <p:nvPr/>
        </p:nvSpPr>
        <p:spPr>
          <a:xfrm>
            <a:off x="2182761" y="5073445"/>
            <a:ext cx="973393" cy="92914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E041AA8B-605E-4F90-93FF-2EBEA2B2F672}"/>
              </a:ext>
            </a:extLst>
          </p:cNvPr>
          <p:cNvSpPr/>
          <p:nvPr/>
        </p:nvSpPr>
        <p:spPr>
          <a:xfrm>
            <a:off x="4833235" y="5073445"/>
            <a:ext cx="973393" cy="92914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88DDEE45-A9A6-4D21-9AFD-45B03B74BC7F}"/>
              </a:ext>
            </a:extLst>
          </p:cNvPr>
          <p:cNvSpPr/>
          <p:nvPr/>
        </p:nvSpPr>
        <p:spPr>
          <a:xfrm>
            <a:off x="5024964" y="5265192"/>
            <a:ext cx="589936" cy="54565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9DF295D4-2127-4967-9B2A-54BE60DA12D9}"/>
              </a:ext>
            </a:extLst>
          </p:cNvPr>
          <p:cNvSpPr/>
          <p:nvPr/>
        </p:nvSpPr>
        <p:spPr>
          <a:xfrm>
            <a:off x="2367114" y="5265192"/>
            <a:ext cx="589936" cy="54565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13F16AE-EA48-42C4-A5EB-C366E899CA11}"/>
              </a:ext>
            </a:extLst>
          </p:cNvPr>
          <p:cNvSpPr/>
          <p:nvPr/>
        </p:nvSpPr>
        <p:spPr>
          <a:xfrm>
            <a:off x="2212256" y="2481452"/>
            <a:ext cx="1489587" cy="167025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BB4FD6B4-30AE-4689-A39B-E6984989688C}"/>
              </a:ext>
            </a:extLst>
          </p:cNvPr>
          <p:cNvCxnSpPr/>
          <p:nvPr/>
        </p:nvCxnSpPr>
        <p:spPr>
          <a:xfrm>
            <a:off x="2957050" y="3253933"/>
            <a:ext cx="0" cy="142011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5FE1436-3F9F-4D4B-8BC2-2E0AC182531C}"/>
                  </a:ext>
                </a:extLst>
              </p:cNvPr>
              <p:cNvSpPr txBox="1"/>
              <p:nvPr/>
            </p:nvSpPr>
            <p:spPr>
              <a:xfrm>
                <a:off x="6947411" y="2782669"/>
                <a:ext cx="68319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𝝑</m:t>
                      </m:r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5FE1436-3F9F-4D4B-8BC2-2E0AC1825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411" y="2782669"/>
                <a:ext cx="683199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9CA2F3DF-EFAA-4527-B655-1F87CBB90F7A}"/>
              </a:ext>
            </a:extLst>
          </p:cNvPr>
          <p:cNvSpPr txBox="1"/>
          <p:nvPr/>
        </p:nvSpPr>
        <p:spPr>
          <a:xfrm>
            <a:off x="3216934" y="4195233"/>
            <a:ext cx="9108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mg</a:t>
            </a:r>
            <a:endParaRPr lang="ru-RU" sz="4400" b="1" dirty="0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05CB380D-6C7A-490E-8668-19F8E1A558AF}"/>
              </a:ext>
            </a:extLst>
          </p:cNvPr>
          <p:cNvSpPr/>
          <p:nvPr/>
        </p:nvSpPr>
        <p:spPr>
          <a:xfrm>
            <a:off x="5448340" y="3353919"/>
            <a:ext cx="293191" cy="39638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F8039198-F137-4C93-A5B0-35C5E080B4BB}"/>
              </a:ext>
            </a:extLst>
          </p:cNvPr>
          <p:cNvSpPr/>
          <p:nvPr/>
        </p:nvSpPr>
        <p:spPr>
          <a:xfrm>
            <a:off x="5499454" y="3749294"/>
            <a:ext cx="190965" cy="306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87C6F151-96A8-4E3C-9E17-F69D406A4FEA}"/>
              </a:ext>
            </a:extLst>
          </p:cNvPr>
          <p:cNvCxnSpPr>
            <a:cxnSpLocks/>
          </p:cNvCxnSpPr>
          <p:nvPr/>
        </p:nvCxnSpPr>
        <p:spPr>
          <a:xfrm>
            <a:off x="5684821" y="3766386"/>
            <a:ext cx="259754" cy="2103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12DC1ABA-D7AE-42B4-BCF3-98B14E8B8780}"/>
              </a:ext>
            </a:extLst>
          </p:cNvPr>
          <p:cNvCxnSpPr>
            <a:cxnSpLocks/>
          </p:cNvCxnSpPr>
          <p:nvPr/>
        </p:nvCxnSpPr>
        <p:spPr>
          <a:xfrm>
            <a:off x="5529388" y="3741018"/>
            <a:ext cx="285310" cy="3055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FC4234F8-597F-43AB-B310-E3A21721D780}"/>
              </a:ext>
            </a:extLst>
          </p:cNvPr>
          <p:cNvCxnSpPr>
            <a:cxnSpLocks/>
          </p:cNvCxnSpPr>
          <p:nvPr/>
        </p:nvCxnSpPr>
        <p:spPr>
          <a:xfrm>
            <a:off x="6622025" y="3620729"/>
            <a:ext cx="161003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5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MEXANIK ISH</a:t>
            </a:r>
            <a:endParaRPr lang="ru-RU" sz="6448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1C020E6-11D2-4066-A583-2C8F878AF38A}"/>
              </a:ext>
            </a:extLst>
          </p:cNvPr>
          <p:cNvSpPr/>
          <p:nvPr/>
        </p:nvSpPr>
        <p:spPr>
          <a:xfrm>
            <a:off x="436667" y="893504"/>
            <a:ext cx="113186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Mexanik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formulasiga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jismga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etsa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-da,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ko‘chish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bo‘lmasa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bajarilmaydi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339CD84D-A513-4FCE-B4B4-FB1CDD46EDA5}"/>
                  </a:ext>
                </a:extLst>
              </p:cNvPr>
              <p:cNvSpPr/>
              <p:nvPr/>
            </p:nvSpPr>
            <p:spPr>
              <a:xfrm>
                <a:off x="6766140" y="3169820"/>
                <a:ext cx="3631473" cy="707886"/>
              </a:xfrm>
              <a:prstGeom prst="rect">
                <a:avLst/>
              </a:prstGeom>
              <a:ln w="5715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altLang="ru-RU" sz="4000" b="1" dirty="0">
                    <a:ea typeface="Cambria Math" panose="02040503050406030204" pitchFamily="18" charset="0"/>
                    <a:cs typeface="Arial" panose="020B0604020202020204" pitchFamily="34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altLang="ru-RU" sz="4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ru-RU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𝑭</m:t>
                    </m:r>
                    <m:r>
                      <a:rPr lang="en-US" altLang="ru-RU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altLang="ru-RU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en-US" altLang="ru-RU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ru-RU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endParaRPr lang="ru-RU" alt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339CD84D-A513-4FCE-B4B4-FB1CDD46ED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140" y="3169820"/>
                <a:ext cx="3631473" cy="707886"/>
              </a:xfrm>
              <a:prstGeom prst="rect">
                <a:avLst/>
              </a:prstGeom>
              <a:blipFill>
                <a:blip r:embed="rId2"/>
                <a:stretch>
                  <a:fillRect l="-5289" t="-10400" b="-30400"/>
                </a:stretch>
              </a:blipFill>
              <a:ln w="571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514C63-9524-4CFD-B54C-4B6D746B5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25" y="2452916"/>
            <a:ext cx="6076490" cy="370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MEHNAT VA ISHNING FARQI</a:t>
            </a:r>
            <a:endParaRPr lang="ru-RU" sz="6448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1C020E6-11D2-4066-A583-2C8F878AF38A}"/>
              </a:ext>
            </a:extLst>
          </p:cNvPr>
          <p:cNvSpPr/>
          <p:nvPr/>
        </p:nvSpPr>
        <p:spPr>
          <a:xfrm>
            <a:off x="303932" y="836797"/>
            <a:ext cx="113186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O‘qituvchining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dars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o‘tishi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shifokorning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bemorni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davolashi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maktab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direktorining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ishlarni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boshqarishi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olimning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qanchalik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qilganligi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mehnat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qilishga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kiradi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FD45BA-F5CA-4B15-9A23-32828896A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09" y="3442961"/>
            <a:ext cx="4651171" cy="332360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DC5E76-B4E6-42E8-8039-08AE4D62A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80" y="3466659"/>
            <a:ext cx="4760249" cy="317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661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Qachon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bajarilmaydi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644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0C4CFB-2141-4AB5-96E9-A885A07FBB22}"/>
              </a:ext>
            </a:extLst>
          </p:cNvPr>
          <p:cNvSpPr txBox="1"/>
          <p:nvPr/>
        </p:nvSpPr>
        <p:spPr>
          <a:xfrm>
            <a:off x="132636" y="844637"/>
            <a:ext cx="114791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Agar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jismga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hech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etmasa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etsada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jism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hech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siljimasa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mexanik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bajarilmaydi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2A8069A-93AF-4358-9B4E-32BE4D27FE64}"/>
                  </a:ext>
                </a:extLst>
              </p:cNvPr>
              <p:cNvSpPr txBox="1"/>
              <p:nvPr/>
            </p:nvSpPr>
            <p:spPr>
              <a:xfrm>
                <a:off x="7918478" y="2344532"/>
                <a:ext cx="3693320" cy="646331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36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n-US" sz="36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en-US" sz="36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·</m:t>
                      </m:r>
                      <m:r>
                        <m:rPr>
                          <m:nor/>
                        </m:rPr>
                        <a:rPr lang="en-US" sz="36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3600" b="1" i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= 0</m:t>
                      </m:r>
                    </m:oMath>
                  </m:oMathPara>
                </a14:m>
                <a:endParaRPr lang="ru-RU" sz="3600" b="1" i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2A8069A-93AF-4358-9B4E-32BE4D27F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8478" y="2344532"/>
                <a:ext cx="3693320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2" descr="Презентация по физике на тему &quot;Механическая работа&quot;">
            <a:extLst>
              <a:ext uri="{FF2B5EF4-FFF2-40B4-BE49-F238E27FC236}">
                <a16:creationId xmlns:a16="http://schemas.microsoft.com/office/drawing/2014/main" id="{1958F109-AD25-442C-883C-867706A8BA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" t="23707" r="52000" b="15597"/>
          <a:stretch/>
        </p:blipFill>
        <p:spPr bwMode="auto">
          <a:xfrm>
            <a:off x="4273523" y="2446032"/>
            <a:ext cx="3413960" cy="342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C2CA446-122F-40ED-96FC-B3DCF2CCDC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55" t="24552" r="49701" b="15448"/>
          <a:stretch/>
        </p:blipFill>
        <p:spPr>
          <a:xfrm>
            <a:off x="403221" y="2740032"/>
            <a:ext cx="3128700" cy="30380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5F7124C-61F2-4934-A97C-39E92FFA2884}"/>
              </a:ext>
            </a:extLst>
          </p:cNvPr>
          <p:cNvSpPr txBox="1"/>
          <p:nvPr/>
        </p:nvSpPr>
        <p:spPr>
          <a:xfrm>
            <a:off x="235549" y="5964401"/>
            <a:ext cx="403797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= 0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A = 0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FCF7FD-11D9-4F38-837D-18F6210D1E93}"/>
              </a:ext>
            </a:extLst>
          </p:cNvPr>
          <p:cNvSpPr txBox="1"/>
          <p:nvPr/>
        </p:nvSpPr>
        <p:spPr>
          <a:xfrm>
            <a:off x="5205848" y="5964400"/>
            <a:ext cx="403797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= 0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A = 0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10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MEXANIK ISH</a:t>
            </a:r>
            <a:endParaRPr lang="ru-RU" sz="6448" b="1" dirty="0">
              <a:solidFill>
                <a:schemeClr val="bg1"/>
              </a:solidFill>
            </a:endParaRPr>
          </a:p>
        </p:txBody>
      </p:sp>
      <p:pic>
        <p:nvPicPr>
          <p:cNvPr id="5" name="Объект 3">
            <a:extLst>
              <a:ext uri="{FF2B5EF4-FFF2-40B4-BE49-F238E27FC236}">
                <a16:creationId xmlns:a16="http://schemas.microsoft.com/office/drawing/2014/main" id="{97AFDA72-C319-45AE-9F0A-1AC65ABBE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482" y="1916064"/>
            <a:ext cx="4149498" cy="302587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F099B1-E854-4CFD-9EC4-2DD19D59D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88" y="2005567"/>
            <a:ext cx="1958105" cy="313296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73F24B7-308C-44D8-A734-0F4BE35F04E0}"/>
              </a:ext>
            </a:extLst>
          </p:cNvPr>
          <p:cNvSpPr/>
          <p:nvPr/>
        </p:nvSpPr>
        <p:spPr>
          <a:xfrm>
            <a:off x="378541" y="5291027"/>
            <a:ext cx="30971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Bola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shkafni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ko‘tarib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turibdi</a:t>
            </a:r>
            <a:endParaRPr lang="ru-RU" alt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3528F9E-11B1-4CF8-859E-484FDF689A6D}"/>
              </a:ext>
            </a:extLst>
          </p:cNvPr>
          <p:cNvSpPr/>
          <p:nvPr/>
        </p:nvSpPr>
        <p:spPr>
          <a:xfrm>
            <a:off x="5923650" y="5110801"/>
            <a:ext cx="30971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Bola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shkafni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surmoqda</a:t>
            </a:r>
            <a:endParaRPr lang="ru-RU" alt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D08A849-4F2D-4C2A-9888-1FA6D376ECEB}"/>
              </a:ext>
            </a:extLst>
          </p:cNvPr>
          <p:cNvSpPr/>
          <p:nvPr/>
        </p:nvSpPr>
        <p:spPr>
          <a:xfrm>
            <a:off x="365452" y="920237"/>
            <a:ext cx="100640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holatda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jism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mexanik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bajaradi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alt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8582C65-2A0D-49BA-9745-EF466B1C9E4A}"/>
              </a:ext>
            </a:extLst>
          </p:cNvPr>
          <p:cNvSpPr/>
          <p:nvPr/>
        </p:nvSpPr>
        <p:spPr>
          <a:xfrm rot="3715302">
            <a:off x="8989854" y="5397388"/>
            <a:ext cx="1104636" cy="33868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6EC4584-2CE9-429D-9AA2-07D6D552C619}"/>
              </a:ext>
            </a:extLst>
          </p:cNvPr>
          <p:cNvSpPr/>
          <p:nvPr/>
        </p:nvSpPr>
        <p:spPr>
          <a:xfrm rot="20150148">
            <a:off x="9510827" y="5490368"/>
            <a:ext cx="1929408" cy="25986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54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plate PresentationGo">
  <a:themeElements>
    <a:clrScheme name="PGO">
      <a:dk1>
        <a:sysClr val="windowText" lastClr="000000"/>
      </a:dk1>
      <a:lt1>
        <a:sysClr val="window" lastClr="FFFFFF"/>
      </a:lt1>
      <a:dk2>
        <a:srgbClr val="063951"/>
      </a:dk2>
      <a:lt2>
        <a:srgbClr val="F0EEEF"/>
      </a:lt2>
      <a:accent1>
        <a:srgbClr val="00B09B"/>
      </a:accent1>
      <a:accent2>
        <a:srgbClr val="F36F13"/>
      </a:accent2>
      <a:accent3>
        <a:srgbClr val="0D95BC"/>
      </a:accent3>
      <a:accent4>
        <a:srgbClr val="EBCB38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7539</TotalTime>
  <Words>495</Words>
  <Application>Microsoft Office PowerPoint</Application>
  <PresentationFormat>Широкоэкранный</PresentationFormat>
  <Paragraphs>67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Helvetica</vt:lpstr>
      <vt:lpstr>Open Sans</vt:lpstr>
      <vt:lpstr>Times New Roman</vt:lpstr>
      <vt:lpstr>Тема Office</vt:lpstr>
      <vt:lpstr>Template PresentationGo</vt:lpstr>
      <vt:lpstr>1_Template PresentationGo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Spam va gowtli konserva ortasida boglik bormi?</dc:title>
  <dc:creator>Feruza</dc:creator>
  <cp:lastModifiedBy>Пользователь</cp:lastModifiedBy>
  <cp:revision>733</cp:revision>
  <dcterms:created xsi:type="dcterms:W3CDTF">2020-03-24T02:20:14Z</dcterms:created>
  <dcterms:modified xsi:type="dcterms:W3CDTF">2021-02-23T23:59:05Z</dcterms:modified>
</cp:coreProperties>
</file>