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theme/theme2.xml" ContentType="application/vnd.openxmlformats-officedocument.theme+xml"/>
  <Override PartName="/ppt/slideLayouts/slideLayout15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  <p:sldMasterId id="2147483672" r:id="rId2"/>
    <p:sldMasterId id="2147483674" r:id="rId3"/>
  </p:sldMasterIdLst>
  <p:notesMasterIdLst>
    <p:notesMasterId r:id="rId16"/>
  </p:notesMasterIdLst>
  <p:sldIdLst>
    <p:sldId id="270" r:id="rId4"/>
    <p:sldId id="1699" r:id="rId5"/>
    <p:sldId id="1721" r:id="rId6"/>
    <p:sldId id="1723" r:id="rId7"/>
    <p:sldId id="1724" r:id="rId8"/>
    <p:sldId id="1725" r:id="rId9"/>
    <p:sldId id="1726" r:id="rId10"/>
    <p:sldId id="1727" r:id="rId11"/>
    <p:sldId id="1728" r:id="rId12"/>
    <p:sldId id="1729" r:id="rId13"/>
    <p:sldId id="1730" r:id="rId14"/>
    <p:sldId id="1677" r:id="rId1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A7E4DC"/>
    <a:srgbClr val="AADBE0"/>
    <a:srgbClr val="70D2C2"/>
    <a:srgbClr val="6C9C90"/>
    <a:srgbClr val="D64646"/>
    <a:srgbClr val="D02023"/>
    <a:srgbClr val="D94D4C"/>
    <a:srgbClr val="D84A49"/>
    <a:srgbClr val="990100"/>
    <a:srgbClr val="E9F4F9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5940675A-B579-460E-94D1-54222C63F5DA}" styleName="Нет стиля, сетка таблицы">
    <a:wholeTbl>
      <a:tcTxStyle>
        <a:fontRef idx="minor">
          <a:scrgbClr r="0" g="0" b="0"/>
        </a:fontRef>
        <a:schemeClr val="tx1"/>
      </a:tcTxStyle>
      <a:tcStyle>
        <a:tcBdr>
          <a:left>
            <a:ln w="12700" cmpd="sng">
              <a:solidFill>
                <a:schemeClr val="tx1"/>
              </a:solidFill>
            </a:ln>
          </a:left>
          <a:right>
            <a:ln w="12700" cmpd="sng">
              <a:solidFill>
                <a:schemeClr val="tx1"/>
              </a:solidFill>
            </a:ln>
          </a:right>
          <a:top>
            <a:ln w="12700" cmpd="sng">
              <a:solidFill>
                <a:schemeClr val="tx1"/>
              </a:solidFill>
            </a:ln>
          </a:top>
          <a:bottom>
            <a:ln w="12700" cmpd="sng">
              <a:solidFill>
                <a:schemeClr val="tx1"/>
              </a:solidFill>
            </a:ln>
          </a:bottom>
          <a:insideH>
            <a:ln w="12700" cmpd="sng">
              <a:solidFill>
                <a:schemeClr val="tx1"/>
              </a:solidFill>
            </a:ln>
          </a:insideH>
          <a:insideV>
            <a:ln w="12700" cmpd="sng">
              <a:solidFill>
                <a:schemeClr val="tx1"/>
              </a:solidFill>
            </a:ln>
          </a:insideV>
        </a:tcBdr>
        <a:fill>
          <a:noFill/>
        </a:fill>
      </a:tcStyle>
    </a:wholeTbl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65" d="100"/>
          <a:sy n="65" d="100"/>
        </p:scale>
        <p:origin x="834" y="60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E0D966F6-9851-4762-B994-2E2B5AE0CFB6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1AAD5D1B-9368-4D72-B7B4-E9D468FFC46B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79087706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ru-RU"/>
              <a:t>Образец подзаголовка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355222019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10458829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64345525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userDrawn="1">
  <p:cSld name="Three Image Text Subtitl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914408" y="279965"/>
            <a:ext cx="10363203" cy="308194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4" name="Picture Placeholder 3"/>
          <p:cNvSpPr>
            <a:spLocks noGrp="1"/>
          </p:cNvSpPr>
          <p:nvPr>
            <p:ph type="pic" sz="quarter" idx="10"/>
          </p:nvPr>
        </p:nvSpPr>
        <p:spPr>
          <a:xfrm>
            <a:off x="914407" y="2989530"/>
            <a:ext cx="3328416" cy="22237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1"/>
            </a:outerShdw>
          </a:effectLst>
        </p:spPr>
        <p:txBody>
          <a:bodyPr anchor="ctr"/>
          <a:lstStyle>
            <a:lvl1pPr marL="0" indent="0" algn="ctr">
              <a:buNone/>
              <a:defRPr lang="en-US" sz="1445"/>
            </a:lvl1pPr>
          </a:lstStyle>
          <a:p>
            <a:pPr lvl="0"/>
            <a:endParaRPr lang="en-US" noProof="0"/>
          </a:p>
        </p:txBody>
      </p:sp>
      <p:sp>
        <p:nvSpPr>
          <p:cNvPr id="5" name="Picture Placeholder 3"/>
          <p:cNvSpPr>
            <a:spLocks noGrp="1"/>
          </p:cNvSpPr>
          <p:nvPr>
            <p:ph type="pic" sz="quarter" idx="11"/>
          </p:nvPr>
        </p:nvSpPr>
        <p:spPr>
          <a:xfrm>
            <a:off x="4431799" y="2989530"/>
            <a:ext cx="3328416" cy="22237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accent4"/>
            </a:outerShdw>
          </a:effectLst>
        </p:spPr>
        <p:txBody>
          <a:bodyPr anchor="ctr"/>
          <a:lstStyle>
            <a:lvl1pPr marL="0" indent="0" algn="ctr">
              <a:buNone/>
              <a:defRPr lang="en-US" sz="1445"/>
            </a:lvl1pPr>
          </a:lstStyle>
          <a:p>
            <a:pPr lvl="0"/>
            <a:endParaRPr lang="en-US" noProof="0"/>
          </a:p>
        </p:txBody>
      </p:sp>
      <p:sp>
        <p:nvSpPr>
          <p:cNvPr id="6" name="Picture Placeholder 3"/>
          <p:cNvSpPr>
            <a:spLocks noGrp="1"/>
          </p:cNvSpPr>
          <p:nvPr>
            <p:ph type="pic" sz="quarter" idx="12"/>
          </p:nvPr>
        </p:nvSpPr>
        <p:spPr>
          <a:xfrm>
            <a:off x="7949187" y="2989530"/>
            <a:ext cx="3328416" cy="222375"/>
          </a:xfrm>
          <a:solidFill>
            <a:schemeClr val="bg1">
              <a:lumMod val="95000"/>
            </a:schemeClr>
          </a:solidFill>
          <a:ln w="3175">
            <a:solidFill>
              <a:schemeClr val="bg1">
                <a:lumMod val="50000"/>
                <a:alpha val="40000"/>
              </a:schemeClr>
            </a:solidFill>
          </a:ln>
          <a:effectLst>
            <a:outerShdw dist="50800" dir="5400000" algn="t" rotWithShape="0">
              <a:schemeClr val="bg2"/>
            </a:outerShdw>
          </a:effectLst>
        </p:spPr>
        <p:txBody>
          <a:bodyPr anchor="ctr"/>
          <a:lstStyle>
            <a:lvl1pPr marL="0" indent="0" algn="ctr">
              <a:buNone/>
              <a:defRPr lang="en-US" sz="1445"/>
            </a:lvl1pPr>
          </a:lstStyle>
          <a:p>
            <a:pPr lvl="0"/>
            <a:endParaRPr lang="en-US" noProof="0"/>
          </a:p>
        </p:txBody>
      </p:sp>
      <p:sp>
        <p:nvSpPr>
          <p:cNvPr id="8" name="Text Placeholder 9"/>
          <p:cNvSpPr>
            <a:spLocks noGrp="1"/>
          </p:cNvSpPr>
          <p:nvPr>
            <p:ph type="body" sz="quarter" idx="14"/>
          </p:nvPr>
        </p:nvSpPr>
        <p:spPr>
          <a:xfrm>
            <a:off x="914407" y="4980570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445"/>
            </a:lvl1pPr>
            <a:lvl2pPr marL="148722" indent="-148722">
              <a:buFont typeface="Arial" panose="020B0604020202020204" pitchFamily="34" charset="0"/>
              <a:buChar char="•"/>
              <a:defRPr sz="1445"/>
            </a:lvl2pPr>
            <a:lvl3pPr marL="297444" indent="-148722">
              <a:defRPr sz="1445"/>
            </a:lvl3pPr>
            <a:lvl4pPr marL="520523" indent="-223081">
              <a:defRPr sz="1445"/>
            </a:lvl4pPr>
            <a:lvl5pPr marL="743606" indent="-223081">
              <a:defRPr sz="144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Text Placeholder 9"/>
          <p:cNvSpPr>
            <a:spLocks noGrp="1"/>
          </p:cNvSpPr>
          <p:nvPr>
            <p:ph type="body" sz="quarter" idx="15"/>
          </p:nvPr>
        </p:nvSpPr>
        <p:spPr>
          <a:xfrm>
            <a:off x="4431799" y="4980570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445"/>
            </a:lvl1pPr>
            <a:lvl2pPr marL="148722" indent="-148722">
              <a:buFont typeface="Arial" panose="020B0604020202020204" pitchFamily="34" charset="0"/>
              <a:buChar char="•"/>
              <a:defRPr sz="1445"/>
            </a:lvl2pPr>
            <a:lvl3pPr marL="297444" indent="-148722">
              <a:defRPr sz="1445"/>
            </a:lvl3pPr>
            <a:lvl4pPr marL="520523" indent="-223081">
              <a:defRPr sz="1445"/>
            </a:lvl4pPr>
            <a:lvl5pPr marL="743606" indent="-223081">
              <a:defRPr sz="144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0" name="Text Placeholder 9"/>
          <p:cNvSpPr>
            <a:spLocks noGrp="1"/>
          </p:cNvSpPr>
          <p:nvPr>
            <p:ph type="body" sz="quarter" idx="16"/>
          </p:nvPr>
        </p:nvSpPr>
        <p:spPr>
          <a:xfrm>
            <a:off x="7949187" y="4980570"/>
            <a:ext cx="3328416" cy="958852"/>
          </a:xfrm>
        </p:spPr>
        <p:txBody>
          <a:bodyPr>
            <a:noAutofit/>
          </a:bodyPr>
          <a:lstStyle>
            <a:lvl1pPr marL="0" indent="0">
              <a:buNone/>
              <a:defRPr sz="1445"/>
            </a:lvl1pPr>
            <a:lvl2pPr marL="148722" indent="-148722">
              <a:buFont typeface="Arial" panose="020B0604020202020204" pitchFamily="34" charset="0"/>
              <a:buChar char="•"/>
              <a:defRPr sz="1445"/>
            </a:lvl2pPr>
            <a:lvl3pPr marL="297444" indent="-148722">
              <a:defRPr sz="1445"/>
            </a:lvl3pPr>
            <a:lvl4pPr marL="520523" indent="-223081">
              <a:defRPr sz="1445"/>
            </a:lvl4pPr>
            <a:lvl5pPr marL="743606" indent="-223081">
              <a:defRPr sz="1445"/>
            </a:lvl5pPr>
          </a:lstStyle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11" name="Text Placeholder 4"/>
          <p:cNvSpPr>
            <a:spLocks noGrp="1"/>
          </p:cNvSpPr>
          <p:nvPr>
            <p:ph type="body" sz="quarter" idx="18"/>
          </p:nvPr>
        </p:nvSpPr>
        <p:spPr>
          <a:xfrm>
            <a:off x="914408" y="933461"/>
            <a:ext cx="10363203" cy="218617"/>
          </a:xfrm>
        </p:spPr>
        <p:txBody>
          <a:bodyPr/>
          <a:lstStyle>
            <a:lvl1pPr marL="0" indent="0" algn="ctr">
              <a:lnSpc>
                <a:spcPct val="86000"/>
              </a:lnSpc>
              <a:spcBef>
                <a:spcPts val="0"/>
              </a:spcBef>
              <a:buNone/>
              <a:defRPr sz="1652" baseline="0"/>
            </a:lvl1pPr>
          </a:lstStyle>
          <a:p>
            <a:pPr lvl="0"/>
            <a:r>
              <a:rPr lang="ru-RU"/>
              <a:t>Образец текста</a:t>
            </a:r>
          </a:p>
        </p:txBody>
      </p:sp>
    </p:spTree>
    <p:extLst>
      <p:ext uri="{BB962C8B-B14F-4D97-AF65-F5344CB8AC3E}">
        <p14:creationId xmlns:p14="http://schemas.microsoft.com/office/powerpoint/2010/main" val="2482787503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obj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635924" y="216474"/>
            <a:ext cx="10920148" cy="651406"/>
          </a:xfrm>
        </p:spPr>
        <p:txBody>
          <a:bodyPr lIns="0" tIns="0" rIns="0" bIns="0"/>
          <a:lstStyle>
            <a:lvl1pPr>
              <a:defRPr sz="4233" b="1" i="0">
                <a:solidFill>
                  <a:schemeClr val="bg1"/>
                </a:solidFill>
                <a:latin typeface="Arial"/>
                <a:cs typeface="Arial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609602" y="1577340"/>
            <a:ext cx="5303519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6278883" y="1577340"/>
            <a:ext cx="5303519" cy="387798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t>3/24/2021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t>‹#›</a:t>
            </a:fld>
            <a:endParaRPr/>
          </a:p>
        </p:txBody>
      </p:sp>
    </p:spTree>
    <p:extLst>
      <p:ext uri="{BB962C8B-B14F-4D97-AF65-F5344CB8AC3E}">
        <p14:creationId xmlns:p14="http://schemas.microsoft.com/office/powerpoint/2010/main" val="2906370830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33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  <p:grpSp>
        <p:nvGrpSpPr>
          <p:cNvPr id="3" name="Group 2">
            <a:extLst>
              <a:ext uri="{FF2B5EF4-FFF2-40B4-BE49-F238E27FC236}">
                <a16:creationId xmlns:a16="http://schemas.microsoft.com/office/drawing/2014/main" id="{AEDF2B47-7C58-458B-A014-B081B81A8D06}"/>
              </a:ext>
            </a:extLst>
          </p:cNvPr>
          <p:cNvGrpSpPr/>
          <p:nvPr userDrawn="1"/>
        </p:nvGrpSpPr>
        <p:grpSpPr>
          <a:xfrm>
            <a:off x="12578642" y="2"/>
            <a:ext cx="2196697" cy="1816099"/>
            <a:chOff x="12554553" y="1"/>
            <a:chExt cx="1647523" cy="1816099"/>
          </a:xfrm>
        </p:grpSpPr>
        <p:sp>
          <p:nvSpPr>
            <p:cNvPr id="4" name="Rectangle: Folded Corner 3">
              <a:extLst>
                <a:ext uri="{FF2B5EF4-FFF2-40B4-BE49-F238E27FC236}">
                  <a16:creationId xmlns:a16="http://schemas.microsoft.com/office/drawing/2014/main" id="{C7ACA455-4437-4416-A6F0-33D534A6AE9F}"/>
                </a:ext>
              </a:extLst>
            </p:cNvPr>
            <p:cNvSpPr/>
            <p:nvPr userDrawn="1"/>
          </p:nvSpPr>
          <p:spPr>
            <a:xfrm>
              <a:off x="12554553" y="1"/>
              <a:ext cx="1644047" cy="1816099"/>
            </a:xfrm>
            <a:prstGeom prst="foldedCorner">
              <a:avLst/>
            </a:prstGeom>
            <a:ln>
              <a:noFill/>
            </a:ln>
            <a:effectLst>
              <a:outerShdw blurRad="101600" dist="63500" dir="2700000" algn="tl" rotWithShape="0">
                <a:prstClr val="black">
                  <a:alpha val="40000"/>
                </a:prstClr>
              </a:outerShdw>
            </a:effectLst>
          </p:spPr>
          <p:style>
            <a:lnRef idx="2">
              <a:schemeClr val="accent4">
                <a:shade val="50000"/>
              </a:schemeClr>
            </a:lnRef>
            <a:fillRef idx="1">
              <a:schemeClr val="accent4"/>
            </a:fillRef>
            <a:effectRef idx="0">
              <a:schemeClr val="accent4"/>
            </a:effectRef>
            <a:fontRef idx="minor">
              <a:schemeClr val="lt1"/>
            </a:fontRef>
          </p:style>
          <p:txBody>
            <a:bodyPr rIns="0" rtlCol="0" anchor="t"/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To insert your own icons*: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7931F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Insert</a:t>
              </a:r>
              <a:r>
                <a:rPr kumimoji="0" lang="en-US" sz="1400" b="0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 &gt;&gt; </a:t>
              </a:r>
              <a:r>
                <a:rPr kumimoji="0" lang="en-US" sz="1400" b="1" i="0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Icons</a:t>
              </a: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endParaRPr kumimoji="0" lang="en-US" sz="1400" b="0" i="0" u="none" strike="noStrike" kern="1200" cap="none" spc="0" normalizeH="0" baseline="0" noProof="0">
                <a:ln>
                  <a:noFill/>
                </a:ln>
                <a:solidFill>
                  <a:srgbClr val="F7931F">
                    <a:lumMod val="50000"/>
                  </a:srgb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endParaRPr>
            </a:p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200" b="0" i="1" u="none" strike="noStrike" kern="1200" cap="none" spc="0" normalizeH="0" baseline="0" noProof="0">
                  <a:ln>
                    <a:noFill/>
                  </a:ln>
                  <a:solidFill>
                    <a:srgbClr val="F7931F">
                      <a:lumMod val="50000"/>
                    </a:srgbClr>
                  </a:solidFill>
                  <a:effectLst/>
                  <a:uLnTx/>
                  <a:uFillTx/>
                  <a:latin typeface="Calibri" panose="020F0502020204030204"/>
                  <a:ea typeface="+mn-ea"/>
                  <a:cs typeface="+mn-cs"/>
                </a:rPr>
                <a:t>(*Only available to Office 365 subscribers)</a:t>
              </a:r>
            </a:p>
          </p:txBody>
        </p:sp>
        <p:pic>
          <p:nvPicPr>
            <p:cNvPr id="5" name="Picture 4">
              <a:extLst>
                <a:ext uri="{FF2B5EF4-FFF2-40B4-BE49-F238E27FC236}">
                  <a16:creationId xmlns:a16="http://schemas.microsoft.com/office/drawing/2014/main" id="{7180DD64-6AC6-41B8-826F-6BE55763C657}"/>
                </a:ext>
              </a:extLst>
            </p:cNvPr>
            <p:cNvPicPr>
              <a:picLocks noChangeAspect="1"/>
            </p:cNvPicPr>
            <p:nvPr userDrawn="1"/>
          </p:nvPicPr>
          <p:blipFill>
            <a:blip r:embed="rId2"/>
            <a:stretch>
              <a:fillRect/>
            </a:stretch>
          </p:blipFill>
          <p:spPr>
            <a:xfrm>
              <a:off x="13802026" y="424090"/>
              <a:ext cx="400050" cy="657225"/>
            </a:xfrm>
            <a:prstGeom prst="rect">
              <a:avLst/>
            </a:prstGeom>
          </p:spPr>
        </p:pic>
      </p:grpSp>
    </p:spTree>
    <p:extLst>
      <p:ext uri="{BB962C8B-B14F-4D97-AF65-F5344CB8AC3E}">
        <p14:creationId xmlns:p14="http://schemas.microsoft.com/office/powerpoint/2010/main" val="3062880090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6331"/>
            <a:ext cx="10515600" cy="739056"/>
          </a:xfrm>
        </p:spPr>
        <p:txBody>
          <a:bodyPr>
            <a:normAutofit/>
          </a:bodyPr>
          <a:lstStyle>
            <a:lvl1pPr>
              <a:defRPr sz="3600"/>
            </a:lvl1pPr>
          </a:lstStyle>
          <a:p>
            <a:r>
              <a:rPr lang="en-US" dirty="0"/>
              <a:t>Click to edit Master title style</a:t>
            </a:r>
          </a:p>
        </p:txBody>
      </p:sp>
    </p:spTree>
    <p:extLst>
      <p:ext uri="{BB962C8B-B14F-4D97-AF65-F5344CB8AC3E}">
        <p14:creationId xmlns:p14="http://schemas.microsoft.com/office/powerpoint/2010/main" val="2239389814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5264094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63054194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993431566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85266082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934368055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24538742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711829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ru-RU"/>
              <a:t>Образец заголовка</a:t>
            </a:r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B65F1FB-CFC8-4A00-90F8-2E234E416F6A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69440421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theme" Target="../theme/theme1.xml"/></Relationships>
</file>

<file path=ppt/slideMasters/_rels/slideMaster2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2.xml"/><Relationship Id="rId1" Type="http://schemas.openxmlformats.org/officeDocument/2006/relationships/slideLayout" Target="../slideLayouts/slideLayout14.xml"/><Relationship Id="rId4" Type="http://schemas.openxmlformats.org/officeDocument/2006/relationships/hyperlink" Target="http://www.presentationgo.com/" TargetMode="External"/></Relationships>
</file>

<file path=ppt/slideMasters/_rels/slideMaster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theme" Target="../theme/theme3.xml"/><Relationship Id="rId1" Type="http://schemas.openxmlformats.org/officeDocument/2006/relationships/slideLayout" Target="../slideLayouts/slideLayout15.xml"/><Relationship Id="rId4" Type="http://schemas.openxmlformats.org/officeDocument/2006/relationships/hyperlink" Target="http://www.presentationgo.com/" TargetMode="Externa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/>
              <a:t>Образец заголовка</a:t>
            </a:r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/>
              <a:t>Образец текста</a:t>
            </a:r>
          </a:p>
          <a:p>
            <a:pPr lvl="1"/>
            <a:r>
              <a:rPr lang="ru-RU"/>
              <a:t>Второй уровень</a:t>
            </a:r>
          </a:p>
          <a:p>
            <a:pPr lvl="2"/>
            <a:r>
              <a:rPr lang="ru-RU"/>
              <a:t>Третий уровень</a:t>
            </a:r>
          </a:p>
          <a:p>
            <a:pPr lvl="3"/>
            <a:r>
              <a:rPr lang="ru-RU"/>
              <a:t>Четвертый уровень</a:t>
            </a:r>
          </a:p>
          <a:p>
            <a:pPr lvl="4"/>
            <a:r>
              <a:rPr lang="ru-RU"/>
              <a:t>Пятый уровень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B65F1FB-CFC8-4A00-90F8-2E234E416F6A}" type="datetimeFigureOut">
              <a:rPr lang="ru-RU" smtClean="0"/>
              <a:t>24.03.2021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3B5AFE32-1CD1-4385-8DE1-29BD0C09D8DC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010313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  <p:sldLayoutId id="2147483676" r:id="rId12"/>
    <p:sldLayoutId id="2147483677" r:id="rId13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06332"/>
            <a:ext cx="10515600" cy="739056"/>
          </a:xfrm>
          <a:prstGeom prst="rect">
            <a:avLst/>
          </a:prstGeom>
        </p:spPr>
        <p:txBody>
          <a:bodyPr rIns="0"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.com</a:t>
            </a:r>
          </a:p>
        </p:txBody>
      </p:sp>
      <p:sp>
        <p:nvSpPr>
          <p:cNvPr id="23" name="Freeform 22"/>
          <p:cNvSpPr/>
          <p:nvPr userDrawn="1"/>
        </p:nvSpPr>
        <p:spPr>
          <a:xfrm rot="5400000">
            <a:off x="183153" y="21288"/>
            <a:ext cx="369496" cy="761203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8" name="Group 7"/>
          <p:cNvGrpSpPr/>
          <p:nvPr userDrawn="1"/>
        </p:nvGrpSpPr>
        <p:grpSpPr>
          <a:xfrm>
            <a:off x="-2206544" y="-73804"/>
            <a:ext cx="1977374" cy="612144"/>
            <a:chOff x="-2096383" y="21447"/>
            <a:chExt cx="1483030" cy="612144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25271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30921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-118532" y="6959601"/>
            <a:ext cx="131478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©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A5CD28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  <a:hlinkClick r:id="rId4" tooltip="PresentationGo!"/>
              </a:rPr>
              <a:t>presentationgo.com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3731112075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3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 preserve="1">
  <p:cSld>
    <p:bg>
      <p:bgPr>
        <a:gradFill>
          <a:gsLst>
            <a:gs pos="0">
              <a:srgbClr val="EFEDEE"/>
            </a:gs>
            <a:gs pos="53000">
              <a:srgbClr val="F1EFF0"/>
            </a:gs>
            <a:gs pos="77000">
              <a:srgbClr val="EFEDEE"/>
            </a:gs>
            <a:gs pos="100000">
              <a:srgbClr val="EFEBEC"/>
            </a:gs>
          </a:gsLst>
          <a:lin ang="5400000" scaled="1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106332"/>
            <a:ext cx="10515600" cy="739056"/>
          </a:xfrm>
          <a:prstGeom prst="rect">
            <a:avLst/>
          </a:prstGeom>
        </p:spPr>
        <p:txBody>
          <a:bodyPr>
            <a:normAutofit/>
          </a:bodyPr>
          <a:lstStyle/>
          <a:p>
            <a:pPr marL="0" lvl="0"/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219200"/>
            <a:ext cx="10515600" cy="49577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dirty="0"/>
              <a:t>Click to edit Master text styles</a:t>
            </a:r>
          </a:p>
          <a:p>
            <a:pPr lvl="1"/>
            <a:r>
              <a:rPr lang="en-US" dirty="0"/>
              <a:t>Second level</a:t>
            </a:r>
          </a:p>
          <a:p>
            <a:pPr lvl="2"/>
            <a:r>
              <a:rPr lang="en-US" dirty="0"/>
              <a:t>Third level</a:t>
            </a:r>
          </a:p>
          <a:p>
            <a:pPr lvl="3"/>
            <a:r>
              <a:rPr lang="en-US" dirty="0"/>
              <a:t>Fourth level</a:t>
            </a:r>
          </a:p>
          <a:p>
            <a:pPr lvl="4"/>
            <a:r>
              <a:rPr lang="en-US" dirty="0"/>
              <a:t>Fifth level</a:t>
            </a:r>
          </a:p>
        </p:txBody>
      </p:sp>
      <p:sp>
        <p:nvSpPr>
          <p:cNvPr id="9" name="Rectangle 8"/>
          <p:cNvSpPr/>
          <p:nvPr userDrawn="1"/>
        </p:nvSpPr>
        <p:spPr>
          <a:xfrm>
            <a:off x="0" y="6305911"/>
            <a:ext cx="12192000" cy="552091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bIns="91440" rtlCol="0" anchor="ctr"/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www.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black">
                    <a:lumMod val="85000"/>
                    <a:lumOff val="1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presentationgo</a:t>
            </a:r>
            <a:r>
              <a:rPr kumimoji="0" lang="en-US" sz="3200" b="0" i="0" u="none" strike="noStrike" kern="1200" cap="none" spc="150" normalizeH="0" baseline="0" noProof="0" dirty="0">
                <a:ln>
                  <a:noFill/>
                </a:ln>
                <a:solidFill>
                  <a:prstClr val="white">
                    <a:lumMod val="75000"/>
                  </a:prstClr>
                </a:solidFill>
                <a:effectLst/>
                <a:uLnTx/>
                <a:uFillTx/>
                <a:latin typeface="Calibri" panose="020F0502020204030204"/>
                <a:ea typeface="+mn-ea"/>
                <a:cs typeface="+mn-cs"/>
              </a:rPr>
              <a:t>.com</a:t>
            </a:r>
          </a:p>
        </p:txBody>
      </p:sp>
      <p:sp>
        <p:nvSpPr>
          <p:cNvPr id="23" name="Freeform 22"/>
          <p:cNvSpPr/>
          <p:nvPr userDrawn="1"/>
        </p:nvSpPr>
        <p:spPr>
          <a:xfrm rot="5400000">
            <a:off x="183153" y="21288"/>
            <a:ext cx="369496" cy="761203"/>
          </a:xfrm>
          <a:custGeom>
            <a:avLst/>
            <a:gdLst>
              <a:gd name="connsiteX0" fmla="*/ 210916 w 1034764"/>
              <a:gd name="connsiteY0" fmla="*/ 535701 h 1598797"/>
              <a:gd name="connsiteX1" fmla="*/ 331908 w 1034764"/>
              <a:gd name="connsiteY1" fmla="*/ 284049 h 1598797"/>
              <a:gd name="connsiteX2" fmla="*/ 741774 w 1034764"/>
              <a:gd name="connsiteY2" fmla="*/ 315409 h 1598797"/>
              <a:gd name="connsiteX3" fmla="*/ 403935 w 1034764"/>
              <a:gd name="connsiteY3" fmla="*/ 375418 h 1598797"/>
              <a:gd name="connsiteX4" fmla="*/ 266699 w 1034764"/>
              <a:gd name="connsiteY4" fmla="*/ 689905 h 1598797"/>
              <a:gd name="connsiteX5" fmla="*/ 266698 w 1034764"/>
              <a:gd name="connsiteY5" fmla="*/ 689907 h 1598797"/>
              <a:gd name="connsiteX6" fmla="*/ 210916 w 1034764"/>
              <a:gd name="connsiteY6" fmla="*/ 535701 h 1598797"/>
              <a:gd name="connsiteX7" fmla="*/ 134938 w 1034764"/>
              <a:gd name="connsiteY7" fmla="*/ 517381 h 1598797"/>
              <a:gd name="connsiteX8" fmla="*/ 517383 w 1034764"/>
              <a:gd name="connsiteY8" fmla="*/ 899826 h 1598797"/>
              <a:gd name="connsiteX9" fmla="*/ 899828 w 1034764"/>
              <a:gd name="connsiteY9" fmla="*/ 517381 h 1598797"/>
              <a:gd name="connsiteX10" fmla="*/ 517383 w 1034764"/>
              <a:gd name="connsiteY10" fmla="*/ 134936 h 1598797"/>
              <a:gd name="connsiteX11" fmla="*/ 134938 w 1034764"/>
              <a:gd name="connsiteY11" fmla="*/ 517381 h 1598797"/>
              <a:gd name="connsiteX12" fmla="*/ 0 w 1034764"/>
              <a:gd name="connsiteY12" fmla="*/ 517382 h 1598797"/>
              <a:gd name="connsiteX13" fmla="*/ 517382 w 1034764"/>
              <a:gd name="connsiteY13" fmla="*/ 0 h 1598797"/>
              <a:gd name="connsiteX14" fmla="*/ 1034764 w 1034764"/>
              <a:gd name="connsiteY14" fmla="*/ 517382 h 1598797"/>
              <a:gd name="connsiteX15" fmla="*/ 621653 w 1034764"/>
              <a:gd name="connsiteY15" fmla="*/ 1024253 h 1598797"/>
              <a:gd name="connsiteX16" fmla="*/ 620527 w 1034764"/>
              <a:gd name="connsiteY16" fmla="*/ 1024366 h 1598797"/>
              <a:gd name="connsiteX17" fmla="*/ 662992 w 1034764"/>
              <a:gd name="connsiteY17" fmla="*/ 1598797 h 1598797"/>
              <a:gd name="connsiteX18" fmla="*/ 371775 w 1034764"/>
              <a:gd name="connsiteY18" fmla="*/ 1598797 h 1598797"/>
              <a:gd name="connsiteX19" fmla="*/ 414241 w 1034764"/>
              <a:gd name="connsiteY19" fmla="*/ 1024367 h 1598797"/>
              <a:gd name="connsiteX20" fmla="*/ 413112 w 1034764"/>
              <a:gd name="connsiteY20" fmla="*/ 1024253 h 1598797"/>
              <a:gd name="connsiteX21" fmla="*/ 0 w 1034764"/>
              <a:gd name="connsiteY21" fmla="*/ 517382 h 1598797"/>
            </a:gdLst>
            <a:ahLst/>
            <a:cxnLst>
              <a:cxn ang="0">
                <a:pos x="connsiteX0" y="connsiteY0"/>
              </a:cxn>
              <a:cxn ang="0">
                <a:pos x="connsiteX1" y="connsiteY1"/>
              </a:cxn>
              <a:cxn ang="0">
                <a:pos x="connsiteX2" y="connsiteY2"/>
              </a:cxn>
              <a:cxn ang="0">
                <a:pos x="connsiteX3" y="connsiteY3"/>
              </a:cxn>
              <a:cxn ang="0">
                <a:pos x="connsiteX4" y="connsiteY4"/>
              </a:cxn>
              <a:cxn ang="0">
                <a:pos x="connsiteX5" y="connsiteY5"/>
              </a:cxn>
              <a:cxn ang="0">
                <a:pos x="connsiteX6" y="connsiteY6"/>
              </a:cxn>
              <a:cxn ang="0">
                <a:pos x="connsiteX7" y="connsiteY7"/>
              </a:cxn>
              <a:cxn ang="0">
                <a:pos x="connsiteX8" y="connsiteY8"/>
              </a:cxn>
              <a:cxn ang="0">
                <a:pos x="connsiteX9" y="connsiteY9"/>
              </a:cxn>
              <a:cxn ang="0">
                <a:pos x="connsiteX10" y="connsiteY10"/>
              </a:cxn>
              <a:cxn ang="0">
                <a:pos x="connsiteX11" y="connsiteY11"/>
              </a:cxn>
              <a:cxn ang="0">
                <a:pos x="connsiteX12" y="connsiteY12"/>
              </a:cxn>
              <a:cxn ang="0">
                <a:pos x="connsiteX13" y="connsiteY13"/>
              </a:cxn>
              <a:cxn ang="0">
                <a:pos x="connsiteX14" y="connsiteY14"/>
              </a:cxn>
              <a:cxn ang="0">
                <a:pos x="connsiteX15" y="connsiteY15"/>
              </a:cxn>
              <a:cxn ang="0">
                <a:pos x="connsiteX16" y="connsiteY16"/>
              </a:cxn>
              <a:cxn ang="0">
                <a:pos x="connsiteX17" y="connsiteY17"/>
              </a:cxn>
              <a:cxn ang="0">
                <a:pos x="connsiteX18" y="connsiteY18"/>
              </a:cxn>
              <a:cxn ang="0">
                <a:pos x="connsiteX19" y="connsiteY19"/>
              </a:cxn>
              <a:cxn ang="0">
                <a:pos x="connsiteX20" y="connsiteY20"/>
              </a:cxn>
              <a:cxn ang="0">
                <a:pos x="connsiteX21" y="connsiteY21"/>
              </a:cxn>
            </a:cxnLst>
            <a:rect l="l" t="t" r="r" b="b"/>
            <a:pathLst>
              <a:path w="1034764" h="1598797">
                <a:moveTo>
                  <a:pt x="210916" y="535701"/>
                </a:moveTo>
                <a:cubicBezTo>
                  <a:pt x="207764" y="443901"/>
                  <a:pt x="249915" y="348683"/>
                  <a:pt x="331908" y="284049"/>
                </a:cubicBezTo>
                <a:cubicBezTo>
                  <a:pt x="463097" y="180634"/>
                  <a:pt x="646600" y="194675"/>
                  <a:pt x="741774" y="315409"/>
                </a:cubicBezTo>
                <a:cubicBezTo>
                  <a:pt x="631231" y="275026"/>
                  <a:pt x="502220" y="297941"/>
                  <a:pt x="403935" y="375418"/>
                </a:cubicBezTo>
                <a:cubicBezTo>
                  <a:pt x="305650" y="452895"/>
                  <a:pt x="253243" y="572989"/>
                  <a:pt x="266699" y="689905"/>
                </a:cubicBezTo>
                <a:lnTo>
                  <a:pt x="266698" y="689907"/>
                </a:lnTo>
                <a:cubicBezTo>
                  <a:pt x="231008" y="644631"/>
                  <a:pt x="212807" y="590781"/>
                  <a:pt x="210916" y="535701"/>
                </a:cubicBezTo>
                <a:close/>
                <a:moveTo>
                  <a:pt x="134938" y="517381"/>
                </a:moveTo>
                <a:cubicBezTo>
                  <a:pt x="134938" y="728600"/>
                  <a:pt x="306164" y="899826"/>
                  <a:pt x="517383" y="899826"/>
                </a:cubicBezTo>
                <a:cubicBezTo>
                  <a:pt x="728602" y="899826"/>
                  <a:pt x="899828" y="728600"/>
                  <a:pt x="899828" y="517381"/>
                </a:cubicBezTo>
                <a:cubicBezTo>
                  <a:pt x="899828" y="306162"/>
                  <a:pt x="728602" y="134936"/>
                  <a:pt x="517383" y="134936"/>
                </a:cubicBezTo>
                <a:cubicBezTo>
                  <a:pt x="306164" y="134936"/>
                  <a:pt x="134938" y="306162"/>
                  <a:pt x="134938" y="517381"/>
                </a:cubicBezTo>
                <a:close/>
                <a:moveTo>
                  <a:pt x="0" y="517382"/>
                </a:moveTo>
                <a:cubicBezTo>
                  <a:pt x="0" y="231640"/>
                  <a:pt x="231640" y="0"/>
                  <a:pt x="517382" y="0"/>
                </a:cubicBezTo>
                <a:cubicBezTo>
                  <a:pt x="803124" y="0"/>
                  <a:pt x="1034764" y="231640"/>
                  <a:pt x="1034764" y="517382"/>
                </a:cubicBezTo>
                <a:cubicBezTo>
                  <a:pt x="1034764" y="767406"/>
                  <a:pt x="857415" y="976008"/>
                  <a:pt x="621653" y="1024253"/>
                </a:cubicBezTo>
                <a:lnTo>
                  <a:pt x="620527" y="1024366"/>
                </a:lnTo>
                <a:lnTo>
                  <a:pt x="662992" y="1598797"/>
                </a:lnTo>
                <a:lnTo>
                  <a:pt x="371775" y="1598797"/>
                </a:lnTo>
                <a:lnTo>
                  <a:pt x="414241" y="1024367"/>
                </a:lnTo>
                <a:lnTo>
                  <a:pt x="413112" y="1024253"/>
                </a:lnTo>
                <a:cubicBezTo>
                  <a:pt x="177349" y="976008"/>
                  <a:pt x="0" y="767406"/>
                  <a:pt x="0" y="517382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  <a:effectLst>
            <a:outerShdw blurRad="12700" dist="12700" dir="2700000" algn="tl" rotWithShape="0">
              <a:schemeClr val="bg1">
                <a:lumMod val="50000"/>
                <a:alpha val="40000"/>
              </a:schemeClr>
            </a:outerShdw>
          </a:effectLst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wrap="square" rtlCol="0" anchor="ctr">
            <a:noAutofit/>
          </a:bodyPr>
          <a:lstStyle/>
          <a:p>
            <a:pPr marL="0" marR="0" lvl="0" indent="0" algn="ctr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endParaRPr kumimoji="0" lang="en-US" sz="1800" b="0" i="0" u="none" strike="noStrike" kern="1200" cap="none" spc="0" normalizeH="0" baseline="0" noProof="0">
              <a:ln>
                <a:noFill/>
              </a:ln>
              <a:solidFill>
                <a:prstClr val="white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  <p:grpSp>
        <p:nvGrpSpPr>
          <p:cNvPr id="8" name="Group 7"/>
          <p:cNvGrpSpPr/>
          <p:nvPr userDrawn="1"/>
        </p:nvGrpSpPr>
        <p:grpSpPr>
          <a:xfrm>
            <a:off x="-2206544" y="-73804"/>
            <a:ext cx="1977374" cy="612144"/>
            <a:chOff x="-2096383" y="21447"/>
            <a:chExt cx="1483030" cy="612144"/>
          </a:xfrm>
        </p:grpSpPr>
        <p:sp>
          <p:nvSpPr>
            <p:cNvPr id="10" name="TextBox 9"/>
            <p:cNvSpPr txBox="1"/>
            <p:nvPr userDrawn="1"/>
          </p:nvSpPr>
          <p:spPr>
            <a:xfrm>
              <a:off x="-2096383" y="21447"/>
              <a:ext cx="252714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By:</a:t>
              </a:r>
            </a:p>
          </p:txBody>
        </p:sp>
        <p:sp>
          <p:nvSpPr>
            <p:cNvPr id="11" name="TextBox 10"/>
            <p:cNvSpPr txBox="1"/>
            <p:nvPr userDrawn="1"/>
          </p:nvSpPr>
          <p:spPr>
            <a:xfrm>
              <a:off x="-1002010" y="387370"/>
              <a:ext cx="309219" cy="246221"/>
            </a:xfrm>
            <a:prstGeom prst="rect">
              <a:avLst/>
            </a:prstGeom>
            <a:noFill/>
          </p:spPr>
          <p:txBody>
            <a:bodyPr wrap="none" rtlCol="0">
              <a:spAutoFit/>
            </a:bodyPr>
            <a:lstStyle/>
            <a:p>
              <a:pPr marL="0" marR="0" lvl="0" indent="0" algn="l" defTabSz="914400" rtl="0" eaLnBrk="1" fontAlgn="auto" latinLnBrk="0" hangingPunct="1">
                <a:lnSpc>
                  <a:spcPct val="100000"/>
                </a:lnSpc>
                <a:spcBef>
                  <a:spcPts val="0"/>
                </a:spcBef>
                <a:spcAft>
                  <a:spcPts val="0"/>
                </a:spcAft>
                <a:buClrTx/>
                <a:buSzTx/>
                <a:buFontTx/>
                <a:buNone/>
                <a:tabLst/>
                <a:defRPr/>
              </a:pPr>
              <a:r>
                <a:rPr kumimoji="0" lang="en-US" sz="1000" b="0" i="0" u="none" strike="noStrike" kern="1200" cap="none" spc="0" normalizeH="0" baseline="0" noProof="0" dirty="0">
                  <a:ln>
                    <a:noFill/>
                  </a:ln>
                  <a:solidFill>
                    <a:prstClr val="black"/>
                  </a:solidFill>
                  <a:effectLst/>
                  <a:uLnTx/>
                  <a:uFillTx/>
                  <a:latin typeface="Open Sans" panose="020B0606030504020204" pitchFamily="34" charset="0"/>
                  <a:ea typeface="Open Sans" panose="020B0606030504020204" pitchFamily="34" charset="0"/>
                  <a:cs typeface="Open Sans" panose="020B0606030504020204" pitchFamily="34" charset="0"/>
                </a:rPr>
                <a:t>.com</a:t>
              </a:r>
            </a:p>
          </p:txBody>
        </p:sp>
        <p:pic>
          <p:nvPicPr>
            <p:cNvPr id="12" name="Picture 11"/>
            <p:cNvPicPr>
              <a:picLocks noChangeAspect="1"/>
            </p:cNvPicPr>
            <p:nvPr userDrawn="1"/>
          </p:nvPicPr>
          <p:blipFill>
            <a:blip r:embed="rId3"/>
            <a:stretch>
              <a:fillRect/>
            </a:stretch>
          </p:blipFill>
          <p:spPr>
            <a:xfrm>
              <a:off x="-2018604" y="234547"/>
              <a:ext cx="1405251" cy="185944"/>
            </a:xfrm>
            <a:prstGeom prst="rect">
              <a:avLst/>
            </a:prstGeom>
          </p:spPr>
        </p:pic>
      </p:grpSp>
      <p:sp>
        <p:nvSpPr>
          <p:cNvPr id="13" name="Rectangle 12"/>
          <p:cNvSpPr/>
          <p:nvPr userDrawn="1"/>
        </p:nvSpPr>
        <p:spPr>
          <a:xfrm>
            <a:off x="-118532" y="6959601"/>
            <a:ext cx="1314784" cy="261610"/>
          </a:xfrm>
          <a:prstGeom prst="rect">
            <a:avLst/>
          </a:prstGeom>
        </p:spPr>
        <p:txBody>
          <a:bodyPr wrap="none">
            <a:spAutoFit/>
          </a:bodyPr>
          <a:lstStyle/>
          <a:p>
            <a:pPr marL="0" marR="0" lvl="0" indent="0" algn="l" defTabSz="914400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Tx/>
              <a:buSzTx/>
              <a:buFontTx/>
              <a:buNone/>
              <a:tabLst/>
              <a:defRPr/>
            </a:pP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555555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</a:rPr>
              <a:t>© </a:t>
            </a:r>
            <a:r>
              <a:rPr kumimoji="0" lang="en-US" sz="1100" b="0" i="0" u="none" strike="noStrike" kern="1200" cap="none" spc="0" normalizeH="0" baseline="0" noProof="0" dirty="0">
                <a:ln>
                  <a:noFill/>
                </a:ln>
                <a:solidFill>
                  <a:srgbClr val="A5CD28"/>
                </a:solidFill>
                <a:effectLst/>
                <a:uLnTx/>
                <a:uFillTx/>
                <a:latin typeface="Open Sans" panose="020B0606030504020204" pitchFamily="34" charset="0"/>
                <a:ea typeface="+mn-ea"/>
                <a:cs typeface="+mn-cs"/>
                <a:hlinkClick r:id="rId4" tooltip="PresentationGo!"/>
              </a:rPr>
              <a:t>presentationgo.com</a:t>
            </a:r>
            <a:endParaRPr kumimoji="0" lang="en-US" sz="1100" b="0" i="0" u="none" strike="noStrike" kern="1200" cap="none" spc="0" normalizeH="0" baseline="0" noProof="0" dirty="0">
              <a:ln>
                <a:noFill/>
              </a:ln>
              <a:solidFill>
                <a:prstClr val="black"/>
              </a:solidFill>
              <a:effectLst/>
              <a:uLnTx/>
              <a:uFillTx/>
              <a:latin typeface="Calibri" panose="020F0502020204030204"/>
              <a:ea typeface="+mn-ea"/>
              <a:cs typeface="+mn-cs"/>
            </a:endParaRPr>
          </a:p>
        </p:txBody>
      </p:sp>
    </p:spTree>
    <p:extLst>
      <p:ext uri="{BB962C8B-B14F-4D97-AF65-F5344CB8AC3E}">
        <p14:creationId xmlns:p14="http://schemas.microsoft.com/office/powerpoint/2010/main" val="2236087750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75" r:id="rId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lang="en-US" sz="3600" b="1" kern="1200">
          <a:solidFill>
            <a:schemeClr val="tx1"/>
          </a:solidFill>
          <a:latin typeface="Helvetica" panose="020B0500000000000000" pitchFamily="34" charset="0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j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j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j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600" kern="1200">
          <a:solidFill>
            <a:schemeClr val="tx1"/>
          </a:solidFill>
          <a:latin typeface="+mj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12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_rels/slide11.xml.rels><?xml version="1.0" encoding="UTF-8" standalone="yes"?>
<Relationships xmlns="http://schemas.openxmlformats.org/package/2006/relationships"><Relationship Id="rId3" Type="http://schemas.openxmlformats.org/officeDocument/2006/relationships/image" Target="../media/image12.jpeg"/><Relationship Id="rId2" Type="http://schemas.openxmlformats.org/officeDocument/2006/relationships/image" Target="../media/image11.jpeg"/><Relationship Id="rId1" Type="http://schemas.openxmlformats.org/officeDocument/2006/relationships/slideLayout" Target="../slideLayouts/slideLayout13.xml"/><Relationship Id="rId4" Type="http://schemas.openxmlformats.org/officeDocument/2006/relationships/image" Target="../media/image9.jpeg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6.png"/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13.xml"/><Relationship Id="rId5" Type="http://schemas.openxmlformats.org/officeDocument/2006/relationships/image" Target="../media/image7.png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13.xml"/></Relationships>
</file>

<file path=ppt/slides/_rels/slide6.xml.rels><?xml version="1.0" encoding="UTF-8" standalone="yes"?>
<Relationships xmlns="http://schemas.openxmlformats.org/package/2006/relationships"><Relationship Id="rId8" Type="http://schemas.openxmlformats.org/officeDocument/2006/relationships/image" Target="../media/image14.png"/><Relationship Id="rId3" Type="http://schemas.openxmlformats.org/officeDocument/2006/relationships/image" Target="../media/image8.png"/><Relationship Id="rId7" Type="http://schemas.openxmlformats.org/officeDocument/2006/relationships/image" Target="../media/image13.png"/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13.xml"/><Relationship Id="rId6" Type="http://schemas.openxmlformats.org/officeDocument/2006/relationships/image" Target="../media/image12.png"/><Relationship Id="rId5" Type="http://schemas.openxmlformats.org/officeDocument/2006/relationships/image" Target="../media/image11.png"/><Relationship Id="rId10" Type="http://schemas.openxmlformats.org/officeDocument/2006/relationships/image" Target="../media/image16.png"/><Relationship Id="rId4" Type="http://schemas.openxmlformats.org/officeDocument/2006/relationships/image" Target="../media/image10.png"/><Relationship Id="rId9" Type="http://schemas.openxmlformats.org/officeDocument/2006/relationships/image" Target="../media/image15.png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3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jpeg"/><Relationship Id="rId1" Type="http://schemas.openxmlformats.org/officeDocument/2006/relationships/slideLayout" Target="../slideLayouts/slideLayout13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1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8434" name="object 2"/>
          <p:cNvSpPr>
            <a:spLocks/>
          </p:cNvSpPr>
          <p:nvPr/>
        </p:nvSpPr>
        <p:spPr bwMode="auto">
          <a:xfrm>
            <a:off x="0" y="0"/>
            <a:ext cx="12191999" cy="1866629"/>
          </a:xfrm>
          <a:custGeom>
            <a:avLst/>
            <a:gdLst>
              <a:gd name="T0" fmla="*/ 22945975 w 5760085"/>
              <a:gd name="T1" fmla="*/ 0 h 1021080"/>
              <a:gd name="T2" fmla="*/ 0 w 5760085"/>
              <a:gd name="T3" fmla="*/ 0 h 1021080"/>
              <a:gd name="T4" fmla="*/ 0 w 5760085"/>
              <a:gd name="T5" fmla="*/ 9630003 h 1021080"/>
              <a:gd name="T6" fmla="*/ 22945975 w 5760085"/>
              <a:gd name="T7" fmla="*/ 9630003 h 1021080"/>
              <a:gd name="T8" fmla="*/ 22945975 w 5760085"/>
              <a:gd name="T9" fmla="*/ 0 h 1021080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5760085" h="1021080">
                <a:moveTo>
                  <a:pt x="5759640" y="0"/>
                </a:moveTo>
                <a:lnTo>
                  <a:pt x="0" y="0"/>
                </a:lnTo>
                <a:lnTo>
                  <a:pt x="0" y="1020953"/>
                </a:lnTo>
                <a:lnTo>
                  <a:pt x="5759640" y="1020953"/>
                </a:lnTo>
                <a:lnTo>
                  <a:pt x="5759640" y="0"/>
                </a:lnTo>
                <a:close/>
              </a:path>
            </a:pathLst>
          </a:custGeom>
          <a:solidFill>
            <a:srgbClr val="2365C7"/>
          </a:solidFill>
          <a:ln>
            <a:noFill/>
          </a:ln>
          <a:extLs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round/>
                <a:headEnd/>
                <a:tailEnd/>
              </a14:hiddenLine>
            </a:ext>
          </a:extLst>
        </p:spPr>
        <p:txBody>
          <a:bodyPr lIns="0" tIns="0" rIns="0" bIns="0"/>
          <a:lstStyle/>
          <a:p>
            <a:endParaRPr lang="ru-RU" sz="7869" dirty="0"/>
          </a:p>
        </p:txBody>
      </p:sp>
      <p:sp>
        <p:nvSpPr>
          <p:cNvPr id="26" name="object 2"/>
          <p:cNvSpPr txBox="1">
            <a:spLocks/>
          </p:cNvSpPr>
          <p:nvPr/>
        </p:nvSpPr>
        <p:spPr>
          <a:xfrm>
            <a:off x="2573072" y="410251"/>
            <a:ext cx="6656332" cy="1138459"/>
          </a:xfrm>
          <a:prstGeom prst="rect">
            <a:avLst/>
          </a:prstGeom>
        </p:spPr>
        <p:txBody>
          <a:bodyPr wrap="square" lIns="0" tIns="30169" rIns="0" bIns="0">
            <a:spAutoFit/>
          </a:bodyPr>
          <a:lstStyle>
            <a:lvl1pPr>
              <a:defRPr sz="3400" b="1" i="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marL="26235" algn="ctr" defTabSz="1888868">
              <a:spcBef>
                <a:spcPts val="235"/>
              </a:spcBef>
              <a:defRPr/>
            </a:pPr>
            <a:r>
              <a:rPr lang="en-US" sz="7200" kern="0" spc="10" dirty="0">
                <a:solidFill>
                  <a:sysClr val="window" lastClr="FFFFFF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F I Z I K A</a:t>
            </a:r>
          </a:p>
        </p:txBody>
      </p:sp>
      <p:sp>
        <p:nvSpPr>
          <p:cNvPr id="18445" name="object 4"/>
          <p:cNvSpPr txBox="1">
            <a:spLocks noChangeArrowheads="1"/>
          </p:cNvSpPr>
          <p:nvPr/>
        </p:nvSpPr>
        <p:spPr bwMode="auto">
          <a:xfrm>
            <a:off x="1617131" y="2340747"/>
            <a:ext cx="9458907" cy="76776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0" tIns="28816" rIns="0" bIns="0">
            <a:spAutoFit/>
          </a:bodyPr>
          <a:lstStyle>
            <a:lvl1pPr marL="3175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1pPr>
            <a:lvl2pPr marL="742950" indent="-28575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2pPr>
            <a:lvl3pPr marL="11430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3pPr>
            <a:lvl4pPr marL="16002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4pPr>
            <a:lvl5pPr marL="2057400" indent="-228600" defTabSz="1022350" eaLnBrk="0" hangingPunct="0">
              <a:defRPr>
                <a:solidFill>
                  <a:schemeClr val="tx1"/>
                </a:solidFill>
                <a:latin typeface="Arial" pitchFamily="34" charset="0"/>
              </a:defRPr>
            </a:lvl5pPr>
            <a:lvl6pPr marL="25146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6pPr>
            <a:lvl7pPr marL="29718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7pPr>
            <a:lvl8pPr marL="34290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8pPr>
            <a:lvl9pPr marL="3886200" indent="-228600" defTabSz="102235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itchFamily="34" charset="0"/>
              </a:defRPr>
            </a:lvl9pPr>
          </a:lstStyle>
          <a:p>
            <a:pPr algn="ctr" eaLnBrk="1" hangingPunct="1">
              <a:spcBef>
                <a:spcPts val="233"/>
              </a:spcBef>
            </a:pPr>
            <a:r>
              <a:rPr lang="ru-RU" sz="4800" b="1" dirty="0">
                <a:solidFill>
                  <a:srgbClr val="002060"/>
                </a:solidFill>
                <a:cs typeface="Arial" pitchFamily="34" charset="0"/>
              </a:rPr>
              <a:t>M</a:t>
            </a:r>
            <a:r>
              <a:rPr lang="en-US" sz="4800" b="1" dirty="0">
                <a:solidFill>
                  <a:srgbClr val="002060"/>
                </a:solidFill>
                <a:cs typeface="Arial" pitchFamily="34" charset="0"/>
              </a:rPr>
              <a:t>AVZU</a:t>
            </a:r>
            <a:r>
              <a:rPr lang="ru-RU" sz="4800" b="1" dirty="0">
                <a:solidFill>
                  <a:srgbClr val="002060"/>
                </a:solidFill>
                <a:cs typeface="Arial" pitchFamily="34" charset="0"/>
              </a:rPr>
              <a:t>:</a:t>
            </a:r>
            <a:r>
              <a:rPr lang="en-US" sz="4800" b="1" dirty="0">
                <a:solidFill>
                  <a:srgbClr val="002060"/>
                </a:solidFill>
                <a:cs typeface="Arial" pitchFamily="34" charset="0"/>
              </a:rPr>
              <a:t> REAKTIV HARAKAT </a:t>
            </a:r>
          </a:p>
        </p:txBody>
      </p:sp>
      <p:sp>
        <p:nvSpPr>
          <p:cNvPr id="19" name="object 9">
            <a:extLst>
              <a:ext uri="{FF2B5EF4-FFF2-40B4-BE49-F238E27FC236}">
                <a16:creationId xmlns:a16="http://schemas.microsoft.com/office/drawing/2014/main" id="{68F1F853-C18B-4CBC-AD87-9483E6657303}"/>
              </a:ext>
            </a:extLst>
          </p:cNvPr>
          <p:cNvSpPr>
            <a:spLocks/>
          </p:cNvSpPr>
          <p:nvPr/>
        </p:nvSpPr>
        <p:spPr bwMode="auto">
          <a:xfrm>
            <a:off x="9616895" y="413481"/>
            <a:ext cx="2058233" cy="962697"/>
          </a:xfrm>
          <a:custGeom>
            <a:avLst/>
            <a:gdLst>
              <a:gd name="T0" fmla="*/ 2404266 w 603885"/>
              <a:gd name="T1" fmla="*/ 0 h 603885"/>
              <a:gd name="T2" fmla="*/ 0 w 603885"/>
              <a:gd name="T3" fmla="*/ 0 h 603885"/>
              <a:gd name="T4" fmla="*/ 0 w 603885"/>
              <a:gd name="T5" fmla="*/ 5699134 h 603885"/>
              <a:gd name="T6" fmla="*/ 2404266 w 603885"/>
              <a:gd name="T7" fmla="*/ 5699134 h 603885"/>
              <a:gd name="T8" fmla="*/ 2404266 w 603885"/>
              <a:gd name="T9" fmla="*/ 0 h 603885"/>
              <a:gd name="T10" fmla="*/ 0 60000 65536"/>
              <a:gd name="T11" fmla="*/ 0 60000 65536"/>
              <a:gd name="T12" fmla="*/ 0 60000 65536"/>
              <a:gd name="T13" fmla="*/ 0 60000 65536"/>
              <a:gd name="T14" fmla="*/ 0 60000 65536"/>
            </a:gdLst>
            <a:ahLst/>
            <a:cxnLst>
              <a:cxn ang="T10">
                <a:pos x="T0" y="T1"/>
              </a:cxn>
              <a:cxn ang="T11">
                <a:pos x="T2" y="T3"/>
              </a:cxn>
              <a:cxn ang="T12">
                <a:pos x="T4" y="T5"/>
              </a:cxn>
              <a:cxn ang="T13">
                <a:pos x="T6" y="T7"/>
              </a:cxn>
              <a:cxn ang="T14">
                <a:pos x="T8" y="T9"/>
              </a:cxn>
            </a:cxnLst>
            <a:rect l="0" t="0" r="r" b="b"/>
            <a:pathLst>
              <a:path w="603885" h="603885">
                <a:moveTo>
                  <a:pt x="603605" y="0"/>
                </a:moveTo>
                <a:lnTo>
                  <a:pt x="0" y="0"/>
                </a:lnTo>
                <a:lnTo>
                  <a:pt x="0" y="603618"/>
                </a:lnTo>
                <a:lnTo>
                  <a:pt x="603605" y="603618"/>
                </a:lnTo>
                <a:lnTo>
                  <a:pt x="603605" y="0"/>
                </a:lnTo>
                <a:close/>
              </a:path>
            </a:pathLst>
          </a:custGeom>
          <a:solidFill>
            <a:srgbClr val="00A859"/>
          </a:solidFill>
          <a:ln w="38100">
            <a:solidFill>
              <a:schemeClr val="bg1"/>
            </a:solidFill>
            <a:round/>
            <a:headEnd/>
            <a:tailEnd/>
          </a:ln>
        </p:spPr>
        <p:txBody>
          <a:bodyPr lIns="0" tIns="0" rIns="0" bIns="0"/>
          <a:lstStyle/>
          <a:p>
            <a:endParaRPr lang="ru-RU" sz="7869" dirty="0"/>
          </a:p>
        </p:txBody>
      </p:sp>
      <p:sp>
        <p:nvSpPr>
          <p:cNvPr id="20" name="object 12">
            <a:extLst>
              <a:ext uri="{FF2B5EF4-FFF2-40B4-BE49-F238E27FC236}">
                <a16:creationId xmlns:a16="http://schemas.microsoft.com/office/drawing/2014/main" id="{75008494-61E4-463C-93FC-17CA4E6B573C}"/>
              </a:ext>
            </a:extLst>
          </p:cNvPr>
          <p:cNvSpPr txBox="1"/>
          <p:nvPr/>
        </p:nvSpPr>
        <p:spPr>
          <a:xfrm>
            <a:off x="9722908" y="523152"/>
            <a:ext cx="1846206" cy="732168"/>
          </a:xfrm>
          <a:prstGeom prst="rect">
            <a:avLst/>
          </a:prstGeom>
        </p:spPr>
        <p:txBody>
          <a:bodyPr wrap="square" lIns="0" tIns="32746" rIns="0" bIns="0">
            <a:spAutoFit/>
          </a:bodyPr>
          <a:lstStyle/>
          <a:p>
            <a:pPr algn="ctr" defTabSz="1189620">
              <a:spcBef>
                <a:spcPts val="259"/>
              </a:spcBef>
              <a:defRPr/>
            </a:pPr>
            <a:r>
              <a:rPr lang="en-US" sz="4543" b="1" spc="21" dirty="0">
                <a:solidFill>
                  <a:srgbClr val="FEFEFE"/>
                </a:solidFill>
                <a:latin typeface="Arial"/>
                <a:cs typeface="Arial"/>
              </a:rPr>
              <a:t>7</a:t>
            </a:r>
            <a:r>
              <a:rPr lang="ru-RU" sz="4543" b="1" spc="21" dirty="0">
                <a:solidFill>
                  <a:srgbClr val="FEFEFE"/>
                </a:solidFill>
                <a:latin typeface="Arial"/>
                <a:cs typeface="Arial"/>
              </a:rPr>
              <a:t>-</a:t>
            </a:r>
            <a:r>
              <a:rPr lang="en-US" sz="4543" b="1" spc="21" dirty="0">
                <a:solidFill>
                  <a:srgbClr val="FEFEFE"/>
                </a:solidFill>
                <a:latin typeface="Arial"/>
                <a:cs typeface="Arial"/>
              </a:rPr>
              <a:t> </a:t>
            </a:r>
            <a:r>
              <a:rPr lang="en-US" sz="4000" b="1" spc="-10" dirty="0" err="1">
                <a:solidFill>
                  <a:srgbClr val="FEFEFE"/>
                </a:solidFill>
                <a:latin typeface="Arial"/>
                <a:cs typeface="Arial"/>
              </a:rPr>
              <a:t>sinf</a:t>
            </a:r>
            <a:endParaRPr lang="en-US" sz="4689" b="1" dirty="0">
              <a:solidFill>
                <a:srgbClr val="57565A"/>
              </a:solidFill>
              <a:latin typeface="Arial"/>
              <a:cs typeface="Arial"/>
            </a:endParaRPr>
          </a:p>
        </p:txBody>
      </p:sp>
      <p:sp>
        <p:nvSpPr>
          <p:cNvPr id="17" name="object 5">
            <a:extLst>
              <a:ext uri="{FF2B5EF4-FFF2-40B4-BE49-F238E27FC236}">
                <a16:creationId xmlns:a16="http://schemas.microsoft.com/office/drawing/2014/main" id="{4E418E96-8D0E-4CF2-BB71-0FCCC8070997}"/>
              </a:ext>
            </a:extLst>
          </p:cNvPr>
          <p:cNvSpPr/>
          <p:nvPr/>
        </p:nvSpPr>
        <p:spPr>
          <a:xfrm>
            <a:off x="639052" y="2050042"/>
            <a:ext cx="727075" cy="160364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66"/>
                </a:lnTo>
                <a:lnTo>
                  <a:pt x="343828" y="680466"/>
                </a:lnTo>
                <a:lnTo>
                  <a:pt x="343828" y="0"/>
                </a:lnTo>
                <a:close/>
              </a:path>
            </a:pathLst>
          </a:custGeom>
          <a:solidFill>
            <a:srgbClr val="2365C7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sp>
        <p:nvSpPr>
          <p:cNvPr id="18" name="object 6">
            <a:extLst>
              <a:ext uri="{FF2B5EF4-FFF2-40B4-BE49-F238E27FC236}">
                <a16:creationId xmlns:a16="http://schemas.microsoft.com/office/drawing/2014/main" id="{D6D6AB68-E550-4BB9-930A-2091774EF330}"/>
              </a:ext>
            </a:extLst>
          </p:cNvPr>
          <p:cNvSpPr/>
          <p:nvPr/>
        </p:nvSpPr>
        <p:spPr>
          <a:xfrm>
            <a:off x="637465" y="4237036"/>
            <a:ext cx="728662" cy="1603648"/>
          </a:xfrm>
          <a:custGeom>
            <a:avLst/>
            <a:gdLst/>
            <a:ahLst/>
            <a:cxnLst/>
            <a:rect l="l" t="t" r="r" b="b"/>
            <a:pathLst>
              <a:path w="344170" h="680719">
                <a:moveTo>
                  <a:pt x="343828" y="0"/>
                </a:moveTo>
                <a:lnTo>
                  <a:pt x="0" y="0"/>
                </a:lnTo>
                <a:lnTo>
                  <a:pt x="0" y="680457"/>
                </a:lnTo>
                <a:lnTo>
                  <a:pt x="343828" y="680457"/>
                </a:lnTo>
                <a:lnTo>
                  <a:pt x="343828" y="0"/>
                </a:lnTo>
                <a:close/>
              </a:path>
            </a:pathLst>
          </a:custGeom>
          <a:solidFill>
            <a:srgbClr val="96989A"/>
          </a:solidFill>
        </p:spPr>
        <p:txBody>
          <a:bodyPr lIns="0" tIns="0" rIns="0" bIns="0"/>
          <a:lstStyle/>
          <a:p>
            <a:pPr>
              <a:defRPr/>
            </a:pPr>
            <a:endParaRPr sz="2396"/>
          </a:p>
        </p:txBody>
      </p:sp>
      <p:pic>
        <p:nvPicPr>
          <p:cNvPr id="12" name="Picture 3">
            <a:extLst>
              <a:ext uri="{FF2B5EF4-FFF2-40B4-BE49-F238E27FC236}">
                <a16:creationId xmlns:a16="http://schemas.microsoft.com/office/drawing/2014/main" id="{722B2BF1-2D3B-48C0-8AEE-EE5C76C82753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16871" y="176981"/>
            <a:ext cx="1539329" cy="155320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  <p:pic>
        <p:nvPicPr>
          <p:cNvPr id="11" name="Рисунок 10">
            <a:extLst>
              <a:ext uri="{FF2B5EF4-FFF2-40B4-BE49-F238E27FC236}">
                <a16:creationId xmlns:a16="http://schemas.microsoft.com/office/drawing/2014/main" id="{2E89A9EF-0CB6-4C2A-B7E2-FF99376DC34E}"/>
              </a:ext>
            </a:extLst>
          </p:cNvPr>
          <p:cNvPicPr>
            <a:picLocks noChangeAspect="1"/>
          </p:cNvPicPr>
          <p:nvPr/>
        </p:nvPicPr>
        <p:blipFill rotWithShape="1">
          <a:blip r:embed="rId3"/>
          <a:srcRect l="46444" t="5304" r="10660" b="82652"/>
          <a:stretch/>
        </p:blipFill>
        <p:spPr>
          <a:xfrm>
            <a:off x="3524846" y="4350388"/>
            <a:ext cx="5142305" cy="231001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5687984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03238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RAKETA TUZULISHI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F82B5FE-3079-4FE8-8578-5C5439B05EEE}"/>
              </a:ext>
            </a:extLst>
          </p:cNvPr>
          <p:cNvSpPr/>
          <p:nvPr/>
        </p:nvSpPr>
        <p:spPr>
          <a:xfrm>
            <a:off x="420836" y="4277032"/>
            <a:ext cx="5245265" cy="2963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7" name="Рисунок 4">
            <a:extLst>
              <a:ext uri="{FF2B5EF4-FFF2-40B4-BE49-F238E27FC236}">
                <a16:creationId xmlns:a16="http://schemas.microsoft.com/office/drawing/2014/main" id="{0034314C-5FE2-43D3-96B0-03B2B7A6C1F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19768"/>
          <a:stretch/>
        </p:blipFill>
        <p:spPr bwMode="auto">
          <a:xfrm>
            <a:off x="605697" y="1032387"/>
            <a:ext cx="3200400" cy="56560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" name="Объект 2">
            <a:extLst>
              <a:ext uri="{FF2B5EF4-FFF2-40B4-BE49-F238E27FC236}">
                <a16:creationId xmlns:a16="http://schemas.microsoft.com/office/drawing/2014/main" id="{7306BEB3-F621-41CE-B6C6-CB832444EFFB}"/>
              </a:ext>
            </a:extLst>
          </p:cNvPr>
          <p:cNvSpPr txBox="1">
            <a:spLocks/>
          </p:cNvSpPr>
          <p:nvPr/>
        </p:nvSpPr>
        <p:spPr>
          <a:xfrm>
            <a:off x="3849330" y="1231964"/>
            <a:ext cx="7736973" cy="2197036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3-qismda: 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yoqilg‘i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yonish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kamerasi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bo‘lib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,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yerda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yoqilg‘i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yonishi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natijasida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yuqori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temperaturali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yuqori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bosimli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gaz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yig‘iladi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Объект 2">
            <a:extLst>
              <a:ext uri="{FF2B5EF4-FFF2-40B4-BE49-F238E27FC236}">
                <a16:creationId xmlns:a16="http://schemas.microsoft.com/office/drawing/2014/main" id="{2DCC1C98-A458-4CAF-A949-6B4C67A8D659}"/>
              </a:ext>
            </a:extLst>
          </p:cNvPr>
          <p:cNvSpPr txBox="1">
            <a:spLocks/>
          </p:cNvSpPr>
          <p:nvPr/>
        </p:nvSpPr>
        <p:spPr>
          <a:xfrm>
            <a:off x="3849329" y="3906515"/>
            <a:ext cx="7736973" cy="1333730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4-qismda: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bunday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gaz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reaktiv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soplo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orqali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juda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katta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tezlikda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tashqariga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chiqariladi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2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55937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03238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RAKETA TUZULISHI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F82B5FE-3079-4FE8-8578-5C5439B05EEE}"/>
              </a:ext>
            </a:extLst>
          </p:cNvPr>
          <p:cNvSpPr/>
          <p:nvPr/>
        </p:nvSpPr>
        <p:spPr>
          <a:xfrm>
            <a:off x="420836" y="4277032"/>
            <a:ext cx="5245265" cy="2963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8" name="Рисунок 1">
            <a:extLst>
              <a:ext uri="{FF2B5EF4-FFF2-40B4-BE49-F238E27FC236}">
                <a16:creationId xmlns:a16="http://schemas.microsoft.com/office/drawing/2014/main" id="{65F94E67-D19B-473C-8FC5-4F784517B4C8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30594" y="1184199"/>
            <a:ext cx="2580968" cy="501560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0" name="Рисунок 2">
            <a:extLst>
              <a:ext uri="{FF2B5EF4-FFF2-40B4-BE49-F238E27FC236}">
                <a16:creationId xmlns:a16="http://schemas.microsoft.com/office/drawing/2014/main" id="{88240FE2-2F2F-4277-8032-AE5DBCA0700A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751464" y="1273022"/>
            <a:ext cx="2689071" cy="483795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11" name="Picture 110" descr="C:\Users\ACER\Searches\Desktop\images123.jpg">
            <a:extLst>
              <a:ext uri="{FF2B5EF4-FFF2-40B4-BE49-F238E27FC236}">
                <a16:creationId xmlns:a16="http://schemas.microsoft.com/office/drawing/2014/main" id="{F34D2064-DFB4-4149-BC72-BCA0FDD0B76B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 rot="1008752">
            <a:off x="7769069" y="1633207"/>
            <a:ext cx="3517260" cy="279147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2492543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7" presetClass="path" presetSubtype="0" accel="50000" decel="50000" fill="hold" nodeType="afterEffect">
                                  <p:stCondLst>
                                    <p:cond delay="0"/>
                                  </p:stCondLst>
                                  <p:childTnLst>
                                    <p:animMotion origin="layout" path="M -0.00018 -2.96296E-6 L -0.00018 -0.31365 C -0.00018 -0.45393 -0.40556 -0.62615 -0.73525 -0.62615 L -1.46997 -0.62615 " pathEditMode="relative" rAng="0" ptsTypes="FfFF">
                                      <p:cBhvr>
                                        <p:cTn id="6" dur="50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ppt_x</p:attrName>
                                          <p:attrName>ppt_y</p:attrName>
                                        </p:attrNameLst>
                                      </p:cBhvr>
                                      <p:rCtr x="-73490" y="-31319"/>
                                    </p:animMotion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855406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36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MUSTAQIL BAJARISH UCHUN TOPSHIRIQLAR:</a:t>
            </a:r>
            <a:endParaRPr lang="ru-RU" sz="36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" name="TextBox 2">
            <a:extLst>
              <a:ext uri="{FF2B5EF4-FFF2-40B4-BE49-F238E27FC236}">
                <a16:creationId xmlns:a16="http://schemas.microsoft.com/office/drawing/2014/main" id="{6861C33E-62E9-428D-8457-B5629F020F12}"/>
              </a:ext>
            </a:extLst>
          </p:cNvPr>
          <p:cNvSpPr txBox="1"/>
          <p:nvPr/>
        </p:nvSpPr>
        <p:spPr>
          <a:xfrm>
            <a:off x="456893" y="1249157"/>
            <a:ext cx="11278214" cy="193899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742950" indent="-742950" algn="just">
              <a:buAutoNum type="arabicPeriod"/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Mavzu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oxiridagi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savollarga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javob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yozing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  <a:p>
            <a:pPr marL="742950" indent="-742950" algn="just">
              <a:buAutoNum type="arabicPeriod"/>
            </a:pP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Massangizni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bilgan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holda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o‘zingizning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og‘irlik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kuchingizni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aniqlang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</p:spTree>
    <p:extLst>
      <p:ext uri="{BB962C8B-B14F-4D97-AF65-F5344CB8AC3E}">
        <p14:creationId xmlns:p14="http://schemas.microsoft.com/office/powerpoint/2010/main" val="23435396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mc:AlternateContent xmlns:mc="http://schemas.openxmlformats.org/markup-compatibility/2006">
        <mc:Choice xmlns:a14="http://schemas.microsoft.com/office/drawing/2010/main" Requires="a14">
          <p:graphicFrame>
            <p:nvGraphicFramePr>
              <p:cNvPr id="12" name="Таблица 11">
                <a:extLst>
                  <a:ext uri="{FF2B5EF4-FFF2-40B4-BE49-F238E27FC236}">
                    <a16:creationId xmlns:a16="http://schemas.microsoft.com/office/drawing/2014/main" id="{4E11ADF4-B62C-411E-A3E9-E8D2939AA86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63832970"/>
                  </p:ext>
                </p:extLst>
              </p:nvPr>
            </p:nvGraphicFramePr>
            <p:xfrm>
              <a:off x="1050253" y="55703"/>
              <a:ext cx="9487419" cy="6740294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505651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110874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922329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855169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731116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793142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872456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  <a:gridCol w="713828">
                      <a:extLst>
                        <a:ext uri="{9D8B030D-6E8A-4147-A177-3AD203B41FA5}">
                          <a16:colId xmlns:a16="http://schemas.microsoft.com/office/drawing/2014/main" val="20007"/>
                        </a:ext>
                      </a:extLst>
                    </a:gridCol>
                    <a:gridCol w="951770">
                      <a:extLst>
                        <a:ext uri="{9D8B030D-6E8A-4147-A177-3AD203B41FA5}">
                          <a16:colId xmlns:a16="http://schemas.microsoft.com/office/drawing/2014/main" val="20008"/>
                        </a:ext>
                      </a:extLst>
                    </a:gridCol>
                    <a:gridCol w="1031084">
                      <a:extLst>
                        <a:ext uri="{9D8B030D-6E8A-4147-A177-3AD203B41FA5}">
                          <a16:colId xmlns:a16="http://schemas.microsoft.com/office/drawing/2014/main" val="20009"/>
                        </a:ext>
                      </a:extLst>
                    </a:gridCol>
                  </a:tblGrid>
                  <a:tr h="457483">
                    <a:tc rowSpan="2">
                      <a:txBody>
                        <a:bodyPr/>
                        <a:lstStyle/>
                        <a:p>
                          <a:r>
                            <a:rPr lang="en-US" sz="1800" b="1" dirty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T/r</a:t>
                          </a:r>
                          <a:endParaRPr lang="ru-RU" sz="1800" b="1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dirty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A</a:t>
                          </a:r>
                          <a:endParaRPr lang="ru-RU" sz="2400" b="1" dirty="0">
                            <a:solidFill>
                              <a:srgbClr val="C0000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dirty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B</a:t>
                          </a:r>
                          <a:endParaRPr lang="ru-RU" sz="2400" b="1" dirty="0">
                            <a:solidFill>
                              <a:srgbClr val="C0000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dirty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C</a:t>
                          </a:r>
                          <a:endParaRPr lang="ru-RU" sz="2400" b="1" dirty="0">
                            <a:solidFill>
                              <a:srgbClr val="C0000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dirty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D</a:t>
                          </a:r>
                          <a:endParaRPr lang="ru-RU" sz="2400" b="1" dirty="0">
                            <a:solidFill>
                              <a:srgbClr val="C0000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dirty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E</a:t>
                          </a:r>
                          <a:endParaRPr lang="ru-RU" sz="2400" b="1" dirty="0">
                            <a:solidFill>
                              <a:srgbClr val="C0000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dirty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F</a:t>
                          </a:r>
                          <a:endParaRPr lang="ru-RU" sz="2400" b="1" dirty="0">
                            <a:solidFill>
                              <a:srgbClr val="C0000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dirty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G</a:t>
                          </a:r>
                          <a:endParaRPr lang="ru-RU" sz="2400" b="1" dirty="0">
                            <a:solidFill>
                              <a:srgbClr val="C0000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dirty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I</a:t>
                          </a:r>
                          <a:endParaRPr lang="ru-RU" sz="2400" b="1" dirty="0">
                            <a:solidFill>
                              <a:srgbClr val="C0000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914966">
                    <a:tc vMerge="1"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800" b="1" dirty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          </a:t>
                          </a:r>
                          <a:r>
                            <a:rPr lang="en-US" sz="1800" b="1" dirty="0" err="1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Formulalar</a:t>
                          </a:r>
                          <a:r>
                            <a:rPr lang="en-US" sz="1800" b="1" dirty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</a:t>
                          </a:r>
                        </a:p>
                        <a:p>
                          <a:endParaRPr lang="en-US" sz="1800" b="1" dirty="0">
                            <a:solidFill>
                              <a:srgbClr val="00206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  <a:p>
                          <a:r>
                            <a:rPr lang="en-US" sz="1800" b="1" dirty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Nomi</a:t>
                          </a:r>
                          <a:endParaRPr lang="ru-RU" sz="1800" b="1" dirty="0">
                            <a:solidFill>
                              <a:srgbClr val="00206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lnTlToB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lToBr>
                      </a:tcPr>
                    </a:tc>
                    <a:tc>
                      <a:txBody>
                        <a:bodyPr/>
                        <a:lstStyle/>
                        <a:p>
                          <a:endParaRPr lang="ru-RU" sz="1800" b="1" dirty="0">
                            <a:solidFill>
                              <a:srgbClr val="00206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76812" t="-56589" r="-642029" b="-6155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800" b="1" dirty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-k</a:t>
                          </a:r>
                          <a14:m>
                            <m:oMath xmlns:m="http://schemas.openxmlformats.org/officeDocument/2006/math">
                              <m:r>
                                <a:rPr lang="en-US" sz="1800" b="1" i="1" smtClean="0">
                                  <a:solidFill>
                                    <a:srgbClr val="002060"/>
                                  </a:solidFill>
                                  <a:latin typeface="Cambria Math" panose="02040503050406030204" pitchFamily="18" charset="0"/>
                                  <a:ea typeface="Cambria Math" panose="02040503050406030204" pitchFamily="18" charset="0"/>
                                  <a:cs typeface="Arial" panose="020B0604020202020204" pitchFamily="34" charset="0"/>
                                </a:rPr>
                                <m:t>∆</m:t>
                              </m:r>
                            </m:oMath>
                          </a14:m>
                          <a:r>
                            <a:rPr lang="en-US" sz="1800" b="1" dirty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x</a:t>
                          </a:r>
                          <a:endParaRPr lang="ru-RU" sz="1800" b="1" dirty="0">
                            <a:solidFill>
                              <a:srgbClr val="00206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800" b="1" dirty="0">
                            <a:solidFill>
                              <a:srgbClr val="00206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593578" t="-56589" r="-596330" b="-6155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800" b="1" dirty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I = F t</a:t>
                          </a:r>
                          <a:endParaRPr lang="ru-RU" sz="1800" b="1" dirty="0">
                            <a:solidFill>
                              <a:srgbClr val="00206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800" b="1" dirty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mg</a:t>
                          </a:r>
                          <a:endParaRPr lang="ru-RU" sz="1800" b="1" dirty="0">
                            <a:solidFill>
                              <a:srgbClr val="00206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800" b="1">
                            <a:solidFill>
                              <a:srgbClr val="00206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938318" t="-56589" r="-275701" b="-6155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pPr/>
                          <a14:m>
                            <m:oMathPara xmlns:m="http://schemas.openxmlformats.org/officeDocument/2006/math">
                              <m:oMathParaPr>
                                <m:jc m:val="centerGroup"/>
                              </m:oMathParaPr>
                              <m:oMath xmlns:m="http://schemas.openxmlformats.org/officeDocument/2006/math">
                                <m:r>
                                  <a:rPr lang="ru-RU" sz="1800" b="1" i="1" smtClean="0">
                                    <a:solidFill>
                                      <a:srgbClr val="002060"/>
                                    </a:solidFill>
                                    <a:latin typeface="Cambria Math" panose="02040503050406030204" pitchFamily="18" charset="0"/>
                                    <a:ea typeface="Cambria Math" panose="02040503050406030204" pitchFamily="18" charset="0"/>
                                    <a:cs typeface="Arial" panose="020B0604020202020204" pitchFamily="34" charset="0"/>
                                  </a:rPr>
                                  <m:t>𝝁</m:t>
                                </m:r>
                                <m:f>
                                  <m:fPr>
                                    <m:ctrlPr>
                                      <a:rPr lang="ru-RU" sz="1800" b="1" i="1" smtClean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</m:ctrlPr>
                                  </m:fPr>
                                  <m:num>
                                    <m:r>
                                      <a:rPr lang="en-US" sz="1800" b="1" i="1" smtClean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𝑷</m:t>
                                    </m:r>
                                  </m:num>
                                  <m:den>
                                    <m:r>
                                      <a:rPr lang="en-US" sz="1800" b="1" i="1" smtClean="0">
                                        <a:solidFill>
                                          <a:srgbClr val="002060"/>
                                        </a:solidFill>
                                        <a:latin typeface="Cambria Math" panose="02040503050406030204" pitchFamily="18" charset="0"/>
                                        <a:cs typeface="Arial" panose="020B0604020202020204" pitchFamily="34" charset="0"/>
                                      </a:rPr>
                                      <m:t>𝑹</m:t>
                                    </m:r>
                                  </m:den>
                                </m:f>
                              </m:oMath>
                            </m:oMathPara>
                          </a14:m>
                          <a:endParaRPr lang="ru-RU" sz="1800" b="1" dirty="0">
                            <a:solidFill>
                              <a:srgbClr val="00206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800" b="1" dirty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m(</a:t>
                          </a:r>
                          <a:r>
                            <a:rPr lang="en-US" sz="1800" b="1" dirty="0" err="1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g+a</a:t>
                          </a:r>
                          <a:r>
                            <a:rPr lang="en-US" sz="1800" b="1" dirty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)</a:t>
                          </a:r>
                          <a:endParaRPr lang="ru-RU" sz="1800" b="1" dirty="0">
                            <a:solidFill>
                              <a:srgbClr val="00206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12965">
                    <a:tc>
                      <a:txBody>
                        <a:bodyPr/>
                        <a:lstStyle/>
                        <a:p>
                          <a:pPr marL="0" indent="0">
                            <a:buFont typeface="+mj-lt"/>
                            <a:buNone/>
                          </a:pPr>
                          <a:r>
                            <a:rPr lang="en-US" sz="3200" b="1" dirty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  <a:endParaRPr lang="ru-RU" sz="3200" b="1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tabLst/>
                          </a:pPr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637754">
                    <a:tc>
                      <a:txBody>
                        <a:bodyPr/>
                        <a:lstStyle/>
                        <a:p>
                          <a:pPr marL="0" indent="0">
                            <a:buFont typeface="+mj-lt"/>
                            <a:buNone/>
                          </a:pPr>
                          <a:r>
                            <a:rPr lang="en-US" sz="3200" b="1" dirty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</a:rPr>
                            <a:t>2</a:t>
                          </a:r>
                          <a:endParaRPr lang="ru-RU" sz="3200" b="1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618071">
                    <a:tc>
                      <a:txBody>
                        <a:bodyPr/>
                        <a:lstStyle/>
                        <a:p>
                          <a:pPr marL="0" indent="0">
                            <a:buFont typeface="+mj-lt"/>
                            <a:buNone/>
                          </a:pPr>
                          <a:r>
                            <a:rPr lang="en-US" sz="3200" b="1" dirty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</a:rPr>
                            <a:t>3</a:t>
                          </a:r>
                          <a:endParaRPr lang="ru-RU" sz="3200" b="1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773613">
                    <a:tc>
                      <a:txBody>
                        <a:bodyPr/>
                        <a:lstStyle/>
                        <a:p>
                          <a:pPr marL="0" indent="0">
                            <a:buFont typeface="+mj-lt"/>
                            <a:buNone/>
                          </a:pPr>
                          <a:r>
                            <a:rPr lang="en-US" sz="3200" b="1" dirty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</a:rPr>
                            <a:t>4</a:t>
                          </a:r>
                          <a:endParaRPr lang="ru-RU" sz="3200" b="1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752168">
                    <a:tc>
                      <a:txBody>
                        <a:bodyPr/>
                        <a:lstStyle/>
                        <a:p>
                          <a:pPr marL="0" indent="0">
                            <a:buFont typeface="+mj-lt"/>
                            <a:buNone/>
                          </a:pPr>
                          <a:r>
                            <a:rPr lang="en-US" sz="3200" b="1" dirty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</a:rPr>
                            <a:t>5</a:t>
                          </a:r>
                          <a:endParaRPr lang="ru-RU" sz="3200" b="1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548261">
                    <a:tc>
                      <a:txBody>
                        <a:bodyPr/>
                        <a:lstStyle/>
                        <a:p>
                          <a:pPr marL="0" indent="0">
                            <a:buFont typeface="+mj-lt"/>
                            <a:buNone/>
                          </a:pPr>
                          <a:r>
                            <a:rPr lang="en-US" sz="3200" b="1" dirty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</a:rPr>
                            <a:t>6</a:t>
                          </a:r>
                          <a:endParaRPr lang="ru-RU" sz="3200" b="1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706560">
                    <a:tc>
                      <a:txBody>
                        <a:bodyPr/>
                        <a:lstStyle/>
                        <a:p>
                          <a:pPr marL="0" indent="0">
                            <a:buFont typeface="+mj-lt"/>
                            <a:buNone/>
                          </a:pPr>
                          <a:r>
                            <a:rPr lang="en-US" sz="3200" b="1" dirty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</a:rPr>
                            <a:t>7</a:t>
                          </a:r>
                          <a:endParaRPr lang="ru-RU" sz="3200" b="1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687594">
                    <a:tc>
                      <a:txBody>
                        <a:bodyPr/>
                        <a:lstStyle/>
                        <a:p>
                          <a:pPr marL="0" indent="0">
                            <a:buFont typeface="+mj-lt"/>
                            <a:buNone/>
                          </a:pPr>
                          <a:r>
                            <a:rPr lang="en-US" sz="3200" b="1" dirty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</a:rPr>
                            <a:t>8</a:t>
                          </a:r>
                          <a:endParaRPr lang="ru-RU" sz="3200" b="1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</a:tbl>
              </a:graphicData>
            </a:graphic>
          </p:graphicFrame>
        </mc:Choice>
        <mc:Fallback>
          <p:graphicFrame>
            <p:nvGraphicFramePr>
              <p:cNvPr id="12" name="Таблица 11">
                <a:extLst>
                  <a:ext uri="{FF2B5EF4-FFF2-40B4-BE49-F238E27FC236}">
                    <a16:creationId xmlns:a16="http://schemas.microsoft.com/office/drawing/2014/main" id="{4E11ADF4-B62C-411E-A3E9-E8D2939AA869}"/>
                  </a:ext>
                </a:extLst>
              </p:cNvPr>
              <p:cNvGraphicFramePr>
                <a:graphicFrameLocks noGrp="1"/>
              </p:cNvGraphicFramePr>
              <p:nvPr>
                <p:extLst>
                  <p:ext uri="{D42A27DB-BD31-4B8C-83A1-F6EECF244321}">
                    <p14:modId xmlns:p14="http://schemas.microsoft.com/office/powerpoint/2010/main" val="1063832970"/>
                  </p:ext>
                </p:extLst>
              </p:nvPr>
            </p:nvGraphicFramePr>
            <p:xfrm>
              <a:off x="1050253" y="55703"/>
              <a:ext cx="9487419" cy="6740294"/>
            </p:xfrm>
            <a:graphic>
              <a:graphicData uri="http://schemas.openxmlformats.org/drawingml/2006/table">
                <a:tbl>
                  <a:tblPr firstRow="1" bandRow="1"/>
                  <a:tblGrid>
                    <a:gridCol w="505651">
                      <a:extLst>
                        <a:ext uri="{9D8B030D-6E8A-4147-A177-3AD203B41FA5}">
                          <a16:colId xmlns:a16="http://schemas.microsoft.com/office/drawing/2014/main" val="20000"/>
                        </a:ext>
                      </a:extLst>
                    </a:gridCol>
                    <a:gridCol w="2110874">
                      <a:extLst>
                        <a:ext uri="{9D8B030D-6E8A-4147-A177-3AD203B41FA5}">
                          <a16:colId xmlns:a16="http://schemas.microsoft.com/office/drawing/2014/main" val="20001"/>
                        </a:ext>
                      </a:extLst>
                    </a:gridCol>
                    <a:gridCol w="922329">
                      <a:extLst>
                        <a:ext uri="{9D8B030D-6E8A-4147-A177-3AD203B41FA5}">
                          <a16:colId xmlns:a16="http://schemas.microsoft.com/office/drawing/2014/main" val="20002"/>
                        </a:ext>
                      </a:extLst>
                    </a:gridCol>
                    <a:gridCol w="855169">
                      <a:extLst>
                        <a:ext uri="{9D8B030D-6E8A-4147-A177-3AD203B41FA5}">
                          <a16:colId xmlns:a16="http://schemas.microsoft.com/office/drawing/2014/main" val="20003"/>
                        </a:ext>
                      </a:extLst>
                    </a:gridCol>
                    <a:gridCol w="731116">
                      <a:extLst>
                        <a:ext uri="{9D8B030D-6E8A-4147-A177-3AD203B41FA5}">
                          <a16:colId xmlns:a16="http://schemas.microsoft.com/office/drawing/2014/main" val="20004"/>
                        </a:ext>
                      </a:extLst>
                    </a:gridCol>
                    <a:gridCol w="793142">
                      <a:extLst>
                        <a:ext uri="{9D8B030D-6E8A-4147-A177-3AD203B41FA5}">
                          <a16:colId xmlns:a16="http://schemas.microsoft.com/office/drawing/2014/main" val="20005"/>
                        </a:ext>
                      </a:extLst>
                    </a:gridCol>
                    <a:gridCol w="872456">
                      <a:extLst>
                        <a:ext uri="{9D8B030D-6E8A-4147-A177-3AD203B41FA5}">
                          <a16:colId xmlns:a16="http://schemas.microsoft.com/office/drawing/2014/main" val="20006"/>
                        </a:ext>
                      </a:extLst>
                    </a:gridCol>
                    <a:gridCol w="713828">
                      <a:extLst>
                        <a:ext uri="{9D8B030D-6E8A-4147-A177-3AD203B41FA5}">
                          <a16:colId xmlns:a16="http://schemas.microsoft.com/office/drawing/2014/main" val="20007"/>
                        </a:ext>
                      </a:extLst>
                    </a:gridCol>
                    <a:gridCol w="951770">
                      <a:extLst>
                        <a:ext uri="{9D8B030D-6E8A-4147-A177-3AD203B41FA5}">
                          <a16:colId xmlns:a16="http://schemas.microsoft.com/office/drawing/2014/main" val="20008"/>
                        </a:ext>
                      </a:extLst>
                    </a:gridCol>
                    <a:gridCol w="1031084">
                      <a:extLst>
                        <a:ext uri="{9D8B030D-6E8A-4147-A177-3AD203B41FA5}">
                          <a16:colId xmlns:a16="http://schemas.microsoft.com/office/drawing/2014/main" val="20009"/>
                        </a:ext>
                      </a:extLst>
                    </a:gridCol>
                  </a:tblGrid>
                  <a:tr h="457483">
                    <a:tc rowSpan="2">
                      <a:txBody>
                        <a:bodyPr/>
                        <a:lstStyle/>
                        <a:p>
                          <a:r>
                            <a:rPr lang="en-US" sz="1800" b="1" dirty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T/r</a:t>
                          </a:r>
                          <a:endParaRPr lang="ru-RU" sz="1800" b="1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 anchor="ctr"/>
                    </a:tc>
                    <a:tc>
                      <a:txBody>
                        <a:bodyPr/>
                        <a:lstStyle/>
                        <a:p>
                          <a:endParaRPr lang="ru-RU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dirty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A</a:t>
                          </a:r>
                          <a:endParaRPr lang="ru-RU" sz="2400" b="1" dirty="0">
                            <a:solidFill>
                              <a:srgbClr val="C0000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dirty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B</a:t>
                          </a:r>
                          <a:endParaRPr lang="ru-RU" sz="2400" b="1" dirty="0">
                            <a:solidFill>
                              <a:srgbClr val="C0000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dirty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C</a:t>
                          </a:r>
                          <a:endParaRPr lang="ru-RU" sz="2400" b="1" dirty="0">
                            <a:solidFill>
                              <a:srgbClr val="C0000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dirty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D</a:t>
                          </a:r>
                          <a:endParaRPr lang="ru-RU" sz="2400" b="1" dirty="0">
                            <a:solidFill>
                              <a:srgbClr val="C0000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dirty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E</a:t>
                          </a:r>
                          <a:endParaRPr lang="ru-RU" sz="2400" b="1" dirty="0">
                            <a:solidFill>
                              <a:srgbClr val="C0000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dirty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F</a:t>
                          </a:r>
                          <a:endParaRPr lang="ru-RU" sz="2400" b="1" dirty="0">
                            <a:solidFill>
                              <a:srgbClr val="C0000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dirty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G</a:t>
                          </a:r>
                          <a:endParaRPr lang="ru-RU" sz="2400" b="1" dirty="0">
                            <a:solidFill>
                              <a:srgbClr val="C0000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 algn="ctr"/>
                          <a:r>
                            <a:rPr lang="en-US" sz="2400" b="1" dirty="0">
                              <a:solidFill>
                                <a:srgbClr val="C0000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I</a:t>
                          </a:r>
                          <a:endParaRPr lang="ru-RU" sz="2400" b="1" dirty="0">
                            <a:solidFill>
                              <a:srgbClr val="C0000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0"/>
                      </a:ext>
                    </a:extLst>
                  </a:tr>
                  <a:tr h="914966">
                    <a:tc vMerge="1">
                      <a:txBody>
                        <a:bodyPr/>
                        <a:lstStyle/>
                        <a:p>
                          <a:endParaRPr lang="ru-RU" dirty="0"/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800" b="1" dirty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          </a:t>
                          </a:r>
                          <a:r>
                            <a:rPr lang="en-US" sz="1800" b="1" dirty="0" err="1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Formulalar</a:t>
                          </a:r>
                          <a:r>
                            <a:rPr lang="en-US" sz="1800" b="1" dirty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</a:t>
                          </a:r>
                        </a:p>
                        <a:p>
                          <a:endParaRPr lang="en-US" sz="1800" b="1" dirty="0">
                            <a:solidFill>
                              <a:srgbClr val="00206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  <a:p>
                          <a:r>
                            <a:rPr lang="en-US" sz="1800" b="1" dirty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 Nomi</a:t>
                          </a:r>
                          <a:endParaRPr lang="ru-RU" sz="1800" b="1" dirty="0">
                            <a:solidFill>
                              <a:srgbClr val="00206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lnTlToBr w="3175" cap="flat" cmpd="sng" algn="ctr">
                          <a:solidFill>
                            <a:schemeClr val="tx1"/>
                          </a:solidFill>
                          <a:prstDash val="solid"/>
                          <a:round/>
                          <a:headEnd type="none" w="med" len="med"/>
                          <a:tailEnd type="none" w="med" len="med"/>
                        </a:lnTlToBr>
                      </a:tcPr>
                    </a:tc>
                    <a:tc>
                      <a:txBody>
                        <a:bodyPr/>
                        <a:lstStyle/>
                        <a:p>
                          <a:endParaRPr lang="ru-RU" sz="1800" b="1" dirty="0">
                            <a:solidFill>
                              <a:srgbClr val="00206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276812" t="-56589" r="-642029" b="-6155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3"/>
                          <a:stretch>
                            <a:fillRect l="-415714" t="-54667" r="-598571" b="-597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 sz="1800" b="1" dirty="0">
                            <a:solidFill>
                              <a:srgbClr val="00206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593578" t="-56589" r="-596330" b="-6155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800" b="1" dirty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I = F t</a:t>
                          </a:r>
                          <a:endParaRPr lang="ru-RU" sz="1800" b="1" dirty="0">
                            <a:solidFill>
                              <a:srgbClr val="00206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r>
                            <a:rPr lang="en-US" sz="1800" b="1" dirty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mg</a:t>
                          </a:r>
                          <a:endParaRPr lang="ru-RU" sz="1800" b="1" dirty="0">
                            <a:solidFill>
                              <a:srgbClr val="00206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800" b="1">
                            <a:solidFill>
                              <a:srgbClr val="00206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>
                        <a:blipFill rotWithShape="1">
                          <a:blip r:embed="rId2"/>
                          <a:stretch>
                            <a:fillRect l="-938318" t="-56589" r="-275701" b="-615504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endParaRPr lang="ru-RU"/>
                        </a:p>
                      </a:txBody>
                      <a:tcPr>
                        <a:blipFill>
                          <a:blip r:embed="rId3"/>
                          <a:stretch>
                            <a:fillRect l="-790385" t="-54667" r="-109615" b="-597333"/>
                          </a:stretch>
                        </a:blipFill>
                      </a:tcPr>
                    </a:tc>
                    <a:tc>
                      <a:txBody>
                        <a:bodyPr/>
                        <a:lstStyle/>
                        <a:p>
                          <a:r>
                            <a:rPr lang="en-US" sz="1800" b="1" dirty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m(</a:t>
                          </a:r>
                          <a:r>
                            <a:rPr lang="en-US" sz="1800" b="1" dirty="0" err="1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g+a</a:t>
                          </a:r>
                          <a:r>
                            <a:rPr lang="en-US" sz="1800" b="1" dirty="0">
                              <a:solidFill>
                                <a:srgbClr val="002060"/>
                              </a:solidFill>
                              <a:latin typeface="Arial" panose="020B0604020202020204" pitchFamily="34" charset="0"/>
                              <a:cs typeface="Arial" panose="020B0604020202020204" pitchFamily="34" charset="0"/>
                            </a:rPr>
                            <a:t>)</a:t>
                          </a:r>
                          <a:endParaRPr lang="ru-RU" sz="1800" b="1" dirty="0">
                            <a:solidFill>
                              <a:srgbClr val="002060"/>
                            </a:solidFill>
                            <a:latin typeface="Arial" panose="020B0604020202020204" pitchFamily="34" charset="0"/>
                            <a:cs typeface="Arial" panose="020B0604020202020204" pitchFamily="34" charset="0"/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1"/>
                      </a:ext>
                    </a:extLst>
                  </a:tr>
                  <a:tr h="612965">
                    <a:tc>
                      <a:txBody>
                        <a:bodyPr/>
                        <a:lstStyle/>
                        <a:p>
                          <a:pPr marL="0" indent="0">
                            <a:buFont typeface="+mj-lt"/>
                            <a:buNone/>
                          </a:pPr>
                          <a:r>
                            <a:rPr lang="en-US" sz="3200" b="1" dirty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</a:rPr>
                            <a:t>1</a:t>
                          </a:r>
                          <a:endParaRPr lang="ru-RU" sz="3200" b="1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pPr>
                            <a:tabLst/>
                          </a:pPr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2"/>
                      </a:ext>
                    </a:extLst>
                  </a:tr>
                  <a:tr h="637754">
                    <a:tc>
                      <a:txBody>
                        <a:bodyPr/>
                        <a:lstStyle/>
                        <a:p>
                          <a:pPr marL="0" indent="0">
                            <a:buFont typeface="+mj-lt"/>
                            <a:buNone/>
                          </a:pPr>
                          <a:r>
                            <a:rPr lang="en-US" sz="3200" b="1" dirty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</a:rPr>
                            <a:t>2</a:t>
                          </a:r>
                          <a:endParaRPr lang="ru-RU" sz="3200" b="1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3"/>
                      </a:ext>
                    </a:extLst>
                  </a:tr>
                  <a:tr h="618071">
                    <a:tc>
                      <a:txBody>
                        <a:bodyPr/>
                        <a:lstStyle/>
                        <a:p>
                          <a:pPr marL="0" indent="0">
                            <a:buFont typeface="+mj-lt"/>
                            <a:buNone/>
                          </a:pPr>
                          <a:r>
                            <a:rPr lang="en-US" sz="3200" b="1" dirty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</a:rPr>
                            <a:t>3</a:t>
                          </a:r>
                          <a:endParaRPr lang="ru-RU" sz="3200" b="1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4"/>
                      </a:ext>
                    </a:extLst>
                  </a:tr>
                  <a:tr h="773613">
                    <a:tc>
                      <a:txBody>
                        <a:bodyPr/>
                        <a:lstStyle/>
                        <a:p>
                          <a:pPr marL="0" indent="0">
                            <a:buFont typeface="+mj-lt"/>
                            <a:buNone/>
                          </a:pPr>
                          <a:r>
                            <a:rPr lang="en-US" sz="3200" b="1" dirty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</a:rPr>
                            <a:t>4</a:t>
                          </a:r>
                          <a:endParaRPr lang="ru-RU" sz="3200" b="1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5"/>
                      </a:ext>
                    </a:extLst>
                  </a:tr>
                  <a:tr h="752168">
                    <a:tc>
                      <a:txBody>
                        <a:bodyPr/>
                        <a:lstStyle/>
                        <a:p>
                          <a:pPr marL="0" indent="0">
                            <a:buFont typeface="+mj-lt"/>
                            <a:buNone/>
                          </a:pPr>
                          <a:r>
                            <a:rPr lang="en-US" sz="3200" b="1" dirty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</a:rPr>
                            <a:t>5</a:t>
                          </a:r>
                          <a:endParaRPr lang="ru-RU" sz="3200" b="1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6"/>
                      </a:ext>
                    </a:extLst>
                  </a:tr>
                  <a:tr h="579120">
                    <a:tc>
                      <a:txBody>
                        <a:bodyPr/>
                        <a:lstStyle/>
                        <a:p>
                          <a:pPr marL="0" indent="0">
                            <a:buFont typeface="+mj-lt"/>
                            <a:buNone/>
                          </a:pPr>
                          <a:r>
                            <a:rPr lang="en-US" sz="3200" b="1" dirty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</a:rPr>
                            <a:t>6</a:t>
                          </a:r>
                          <a:endParaRPr lang="ru-RU" sz="3200" b="1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7"/>
                      </a:ext>
                    </a:extLst>
                  </a:tr>
                  <a:tr h="706560">
                    <a:tc>
                      <a:txBody>
                        <a:bodyPr/>
                        <a:lstStyle/>
                        <a:p>
                          <a:pPr marL="0" indent="0">
                            <a:buFont typeface="+mj-lt"/>
                            <a:buNone/>
                          </a:pPr>
                          <a:r>
                            <a:rPr lang="en-US" sz="3200" b="1" dirty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</a:rPr>
                            <a:t>7</a:t>
                          </a:r>
                          <a:endParaRPr lang="ru-RU" sz="3200" b="1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8"/>
                      </a:ext>
                    </a:extLst>
                  </a:tr>
                  <a:tr h="687594">
                    <a:tc>
                      <a:txBody>
                        <a:bodyPr/>
                        <a:lstStyle/>
                        <a:p>
                          <a:pPr marL="0" indent="0">
                            <a:buFont typeface="+mj-lt"/>
                            <a:buNone/>
                          </a:pPr>
                          <a:r>
                            <a:rPr lang="en-US" sz="3200" b="1" dirty="0">
                              <a:solidFill>
                                <a:schemeClr val="accent2">
                                  <a:lumMod val="75000"/>
                                </a:schemeClr>
                              </a:solidFill>
                            </a:rPr>
                            <a:t>8</a:t>
                          </a:r>
                          <a:endParaRPr lang="ru-RU" sz="3200" b="1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tc>
                      <a:txBody>
                        <a:bodyPr/>
                        <a:lstStyle/>
                        <a:p>
                          <a:endParaRPr lang="ru-RU" sz="1400" dirty="0">
                            <a:solidFill>
                              <a:schemeClr val="accent2">
                                <a:lumMod val="75000"/>
                              </a:schemeClr>
                            </a:solidFill>
                          </a:endParaRPr>
                        </a:p>
                      </a:txBody>
                      <a:tcPr/>
                    </a:tc>
                    <a:extLst>
                      <a:ext uri="{0D108BD9-81ED-4DB2-BD59-A6C34878D82A}">
                        <a16:rowId xmlns:a16="http://schemas.microsoft.com/office/drawing/2014/main" val="10009"/>
                      </a:ext>
                    </a:extLst>
                  </a:tr>
                </a:tbl>
              </a:graphicData>
            </a:graphic>
          </p:graphicFrame>
        </mc:Fallback>
      </mc:AlternateContent>
      <p:sp>
        <p:nvSpPr>
          <p:cNvPr id="13" name="Прямоугольник 12">
            <a:extLst>
              <a:ext uri="{FF2B5EF4-FFF2-40B4-BE49-F238E27FC236}">
                <a16:creationId xmlns:a16="http://schemas.microsoft.com/office/drawing/2014/main" id="{E71E784C-7095-4A56-915E-1F9EE35BCE4A}"/>
              </a:ext>
            </a:extLst>
          </p:cNvPr>
          <p:cNvSpPr>
            <a:spLocks noChangeArrowheads="1"/>
          </p:cNvSpPr>
          <p:nvPr/>
        </p:nvSpPr>
        <p:spPr bwMode="auto">
          <a:xfrm>
            <a:off x="6213061" y="1467781"/>
            <a:ext cx="647700" cy="554037"/>
          </a:xfrm>
          <a:prstGeom prst="rect">
            <a:avLst/>
          </a:prstGeom>
          <a:solidFill>
            <a:srgbClr val="99FF7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1800" b="1" dirty="0">
                <a:solidFill>
                  <a:srgbClr val="0070C0"/>
                </a:solidFill>
                <a:latin typeface="Arial" panose="020B0604020202020204" pitchFamily="34" charset="0"/>
              </a:rPr>
              <a:t>D1</a:t>
            </a:r>
            <a:endParaRPr lang="ru-RU" altLang="ru-RU" sz="1800" b="1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14" name="Прямоугольник 13">
            <a:extLst>
              <a:ext uri="{FF2B5EF4-FFF2-40B4-BE49-F238E27FC236}">
                <a16:creationId xmlns:a16="http://schemas.microsoft.com/office/drawing/2014/main" id="{5A794FC0-ED29-4FB0-BDB6-6ED5C04EA5D3}"/>
              </a:ext>
            </a:extLst>
          </p:cNvPr>
          <p:cNvSpPr>
            <a:spLocks noChangeArrowheads="1"/>
          </p:cNvSpPr>
          <p:nvPr/>
        </p:nvSpPr>
        <p:spPr bwMode="auto">
          <a:xfrm>
            <a:off x="3748709" y="2037102"/>
            <a:ext cx="784225" cy="609600"/>
          </a:xfrm>
          <a:prstGeom prst="rect">
            <a:avLst/>
          </a:prstGeom>
          <a:solidFill>
            <a:srgbClr val="99FF7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1800" b="1" dirty="0">
                <a:solidFill>
                  <a:srgbClr val="0070C0"/>
                </a:solidFill>
                <a:latin typeface="Arial" panose="020B0604020202020204" pitchFamily="34" charset="0"/>
              </a:rPr>
              <a:t>A2</a:t>
            </a:r>
            <a:endParaRPr lang="ru-RU" altLang="ru-RU" sz="1800" b="1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16" name="Прямоугольник 15">
            <a:extLst>
              <a:ext uri="{FF2B5EF4-FFF2-40B4-BE49-F238E27FC236}">
                <a16:creationId xmlns:a16="http://schemas.microsoft.com/office/drawing/2014/main" id="{9649A41A-91D7-48BE-B7A5-E8FBB11DA143}"/>
              </a:ext>
            </a:extLst>
          </p:cNvPr>
          <p:cNvSpPr>
            <a:spLocks noChangeArrowheads="1"/>
          </p:cNvSpPr>
          <p:nvPr/>
        </p:nvSpPr>
        <p:spPr bwMode="auto">
          <a:xfrm>
            <a:off x="7005224" y="2681676"/>
            <a:ext cx="784225" cy="585788"/>
          </a:xfrm>
          <a:prstGeom prst="rect">
            <a:avLst/>
          </a:prstGeom>
          <a:solidFill>
            <a:srgbClr val="99FF7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1800" b="1" dirty="0">
                <a:solidFill>
                  <a:srgbClr val="0070C0"/>
                </a:solidFill>
                <a:latin typeface="Arial" panose="020B0604020202020204" pitchFamily="34" charset="0"/>
              </a:rPr>
              <a:t>E3</a:t>
            </a:r>
            <a:endParaRPr lang="ru-RU" altLang="ru-RU" sz="1800" b="1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18" name="Прямоугольник 17">
            <a:extLst>
              <a:ext uri="{FF2B5EF4-FFF2-40B4-BE49-F238E27FC236}">
                <a16:creationId xmlns:a16="http://schemas.microsoft.com/office/drawing/2014/main" id="{5F024F52-DDD7-46F3-B283-747C21DF7CDE}"/>
              </a:ext>
            </a:extLst>
          </p:cNvPr>
          <p:cNvSpPr>
            <a:spLocks noChangeArrowheads="1"/>
          </p:cNvSpPr>
          <p:nvPr/>
        </p:nvSpPr>
        <p:spPr bwMode="auto">
          <a:xfrm>
            <a:off x="4628735" y="4147554"/>
            <a:ext cx="792163" cy="646113"/>
          </a:xfrm>
          <a:prstGeom prst="rect">
            <a:avLst/>
          </a:prstGeom>
          <a:solidFill>
            <a:srgbClr val="99FF7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1800" b="1" dirty="0">
                <a:solidFill>
                  <a:srgbClr val="0070C0"/>
                </a:solidFill>
                <a:latin typeface="Arial" panose="020B0604020202020204" pitchFamily="34" charset="0"/>
              </a:rPr>
              <a:t>B5</a:t>
            </a:r>
            <a:endParaRPr lang="ru-RU" altLang="ru-RU" sz="1800" b="1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19" name="Прямоугольник 18">
            <a:extLst>
              <a:ext uri="{FF2B5EF4-FFF2-40B4-BE49-F238E27FC236}">
                <a16:creationId xmlns:a16="http://schemas.microsoft.com/office/drawing/2014/main" id="{263CF118-EBE3-412A-BABB-B4EF2892ECC0}"/>
              </a:ext>
            </a:extLst>
          </p:cNvPr>
          <p:cNvSpPr>
            <a:spLocks noChangeArrowheads="1"/>
          </p:cNvSpPr>
          <p:nvPr/>
        </p:nvSpPr>
        <p:spPr bwMode="auto">
          <a:xfrm>
            <a:off x="9615948" y="4793667"/>
            <a:ext cx="792163" cy="555482"/>
          </a:xfrm>
          <a:prstGeom prst="rect">
            <a:avLst/>
          </a:prstGeom>
          <a:solidFill>
            <a:srgbClr val="99FF7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1800" b="1">
                <a:solidFill>
                  <a:srgbClr val="0070C0"/>
                </a:solidFill>
                <a:latin typeface="Arial" panose="020B0604020202020204" pitchFamily="34" charset="0"/>
              </a:rPr>
              <a:t>I6</a:t>
            </a:r>
            <a:endParaRPr lang="ru-RU" altLang="ru-RU" sz="1800" b="1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20" name="Прямоугольник 19">
            <a:extLst>
              <a:ext uri="{FF2B5EF4-FFF2-40B4-BE49-F238E27FC236}">
                <a16:creationId xmlns:a16="http://schemas.microsoft.com/office/drawing/2014/main" id="{8FCA085D-DD63-48FB-999E-157A70B78FB9}"/>
              </a:ext>
            </a:extLst>
          </p:cNvPr>
          <p:cNvSpPr>
            <a:spLocks noChangeArrowheads="1"/>
          </p:cNvSpPr>
          <p:nvPr/>
        </p:nvSpPr>
        <p:spPr bwMode="auto">
          <a:xfrm>
            <a:off x="7863725" y="5393952"/>
            <a:ext cx="687589" cy="623340"/>
          </a:xfrm>
          <a:prstGeom prst="rect">
            <a:avLst/>
          </a:prstGeom>
          <a:solidFill>
            <a:srgbClr val="99FF7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1800" b="1" dirty="0">
                <a:solidFill>
                  <a:srgbClr val="0070C0"/>
                </a:solidFill>
                <a:latin typeface="Arial" panose="020B0604020202020204" pitchFamily="34" charset="0"/>
              </a:rPr>
              <a:t>F7</a:t>
            </a:r>
            <a:endParaRPr lang="ru-RU" altLang="ru-RU" sz="1800" b="1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21" name="Прямоугольник 20">
            <a:extLst>
              <a:ext uri="{FF2B5EF4-FFF2-40B4-BE49-F238E27FC236}">
                <a16:creationId xmlns:a16="http://schemas.microsoft.com/office/drawing/2014/main" id="{8AA5D3BB-F853-4B92-9106-25CA1AEB787C}"/>
              </a:ext>
            </a:extLst>
          </p:cNvPr>
          <p:cNvSpPr>
            <a:spLocks noChangeArrowheads="1"/>
          </p:cNvSpPr>
          <p:nvPr/>
        </p:nvSpPr>
        <p:spPr bwMode="auto">
          <a:xfrm>
            <a:off x="8551314" y="6101051"/>
            <a:ext cx="873125" cy="611187"/>
          </a:xfrm>
          <a:prstGeom prst="rect">
            <a:avLst/>
          </a:prstGeom>
          <a:solidFill>
            <a:srgbClr val="99FF7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1800" b="1" dirty="0">
                <a:solidFill>
                  <a:srgbClr val="0070C0"/>
                </a:solidFill>
                <a:latin typeface="Arial" panose="020B0604020202020204" pitchFamily="34" charset="0"/>
              </a:rPr>
              <a:t>C8</a:t>
            </a:r>
            <a:endParaRPr lang="ru-RU" altLang="ru-RU" sz="1800" b="1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p:sp>
        <p:nvSpPr>
          <p:cNvPr id="22" name="Прямоугольник 21">
            <a:extLst>
              <a:ext uri="{FF2B5EF4-FFF2-40B4-BE49-F238E27FC236}">
                <a16:creationId xmlns:a16="http://schemas.microsoft.com/office/drawing/2014/main" id="{AC5D7D74-87DA-4E56-A345-46D70B102642}"/>
              </a:ext>
            </a:extLst>
          </p:cNvPr>
          <p:cNvSpPr/>
          <p:nvPr/>
        </p:nvSpPr>
        <p:spPr bwMode="auto">
          <a:xfrm>
            <a:off x="1707149" y="1467782"/>
            <a:ext cx="1841500" cy="554037"/>
          </a:xfrm>
          <a:prstGeom prst="rect">
            <a:avLst/>
          </a:prstGeom>
          <a:noFill/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impulsi</a:t>
            </a:r>
            <a:endParaRPr lang="ru-RU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3" name="Прямоугольник 22">
            <a:extLst>
              <a:ext uri="{FF2B5EF4-FFF2-40B4-BE49-F238E27FC236}">
                <a16:creationId xmlns:a16="http://schemas.microsoft.com/office/drawing/2014/main" id="{49F1F838-FCAA-43A7-9848-7DAB4ACC5EDA}"/>
              </a:ext>
            </a:extLst>
          </p:cNvPr>
          <p:cNvSpPr/>
          <p:nvPr/>
        </p:nvSpPr>
        <p:spPr bwMode="auto">
          <a:xfrm>
            <a:off x="1579740" y="2087809"/>
            <a:ext cx="1841500" cy="596900"/>
          </a:xfrm>
          <a:prstGeom prst="rect">
            <a:avLst/>
          </a:prstGeom>
          <a:noFill/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Jism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impulsi</a:t>
            </a:r>
            <a:endParaRPr lang="ru-RU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4" name="Прямоугольник 23">
            <a:extLst>
              <a:ext uri="{FF2B5EF4-FFF2-40B4-BE49-F238E27FC236}">
                <a16:creationId xmlns:a16="http://schemas.microsoft.com/office/drawing/2014/main" id="{EE5AC39D-D42A-43B9-A4DA-407BA674A843}"/>
              </a:ext>
            </a:extLst>
          </p:cNvPr>
          <p:cNvSpPr/>
          <p:nvPr/>
        </p:nvSpPr>
        <p:spPr bwMode="auto">
          <a:xfrm>
            <a:off x="1654328" y="2699139"/>
            <a:ext cx="1841500" cy="568325"/>
          </a:xfrm>
          <a:prstGeom prst="rect">
            <a:avLst/>
          </a:prstGeom>
          <a:noFill/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Og‘irlik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kuchi</a:t>
            </a:r>
            <a:endParaRPr lang="ru-RU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5" name="Прямоугольник 24">
            <a:extLst>
              <a:ext uri="{FF2B5EF4-FFF2-40B4-BE49-F238E27FC236}">
                <a16:creationId xmlns:a16="http://schemas.microsoft.com/office/drawing/2014/main" id="{A438DAD4-0DAD-407D-8E62-BEB223FD08C7}"/>
              </a:ext>
            </a:extLst>
          </p:cNvPr>
          <p:cNvSpPr/>
          <p:nvPr/>
        </p:nvSpPr>
        <p:spPr bwMode="auto">
          <a:xfrm>
            <a:off x="1707149" y="3333454"/>
            <a:ext cx="1841500" cy="569913"/>
          </a:xfrm>
          <a:prstGeom prst="rect">
            <a:avLst/>
          </a:prstGeom>
          <a:noFill/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Ishqalanish</a:t>
            </a:r>
            <a:endParaRPr lang="en-US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kuchi</a:t>
            </a:r>
            <a:endParaRPr lang="ru-RU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6" name="Прямоугольник 25">
            <a:extLst>
              <a:ext uri="{FF2B5EF4-FFF2-40B4-BE49-F238E27FC236}">
                <a16:creationId xmlns:a16="http://schemas.microsoft.com/office/drawing/2014/main" id="{B0AF2DDA-CEEB-4ACB-85B9-F220F9302013}"/>
              </a:ext>
            </a:extLst>
          </p:cNvPr>
          <p:cNvSpPr/>
          <p:nvPr/>
        </p:nvSpPr>
        <p:spPr bwMode="auto">
          <a:xfrm>
            <a:off x="1516674" y="4147554"/>
            <a:ext cx="2049493" cy="628650"/>
          </a:xfrm>
          <a:prstGeom prst="rect">
            <a:avLst/>
          </a:prstGeom>
          <a:noFill/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Elastiklik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kuchi</a:t>
            </a:r>
            <a:endParaRPr lang="ru-RU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7" name="Прямоугольник 26">
            <a:extLst>
              <a:ext uri="{FF2B5EF4-FFF2-40B4-BE49-F238E27FC236}">
                <a16:creationId xmlns:a16="http://schemas.microsoft.com/office/drawing/2014/main" id="{A88CEADB-6980-4FF3-A462-43896B5923A6}"/>
              </a:ext>
            </a:extLst>
          </p:cNvPr>
          <p:cNvSpPr/>
          <p:nvPr/>
        </p:nvSpPr>
        <p:spPr bwMode="auto">
          <a:xfrm>
            <a:off x="1689628" y="4858334"/>
            <a:ext cx="1876539" cy="528996"/>
          </a:xfrm>
          <a:prstGeom prst="rect">
            <a:avLst/>
          </a:prstGeom>
          <a:noFill/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Yuklama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8" name="Прямоугольник 27">
            <a:extLst>
              <a:ext uri="{FF2B5EF4-FFF2-40B4-BE49-F238E27FC236}">
                <a16:creationId xmlns:a16="http://schemas.microsoft.com/office/drawing/2014/main" id="{47400B58-736E-4A38-BE36-DEA1188F9B2C}"/>
              </a:ext>
            </a:extLst>
          </p:cNvPr>
          <p:cNvSpPr/>
          <p:nvPr/>
        </p:nvSpPr>
        <p:spPr bwMode="auto">
          <a:xfrm>
            <a:off x="1654328" y="5439237"/>
            <a:ext cx="1841500" cy="595313"/>
          </a:xfrm>
          <a:prstGeom prst="rect">
            <a:avLst/>
          </a:prstGeom>
          <a:noFill/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Markazga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</a:p>
          <a:p>
            <a:pPr eaLnBrk="1" hangingPunct="1">
              <a:defRPr/>
            </a:pP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intilma</a:t>
            </a: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endParaRPr lang="ru-RU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29" name="Прямоугольник 28">
            <a:extLst>
              <a:ext uri="{FF2B5EF4-FFF2-40B4-BE49-F238E27FC236}">
                <a16:creationId xmlns:a16="http://schemas.microsoft.com/office/drawing/2014/main" id="{2ED89E2C-1CB8-4B51-B4F7-696D879841A2}"/>
              </a:ext>
            </a:extLst>
          </p:cNvPr>
          <p:cNvSpPr/>
          <p:nvPr/>
        </p:nvSpPr>
        <p:spPr bwMode="auto">
          <a:xfrm>
            <a:off x="1654328" y="6196698"/>
            <a:ext cx="1841500" cy="595312"/>
          </a:xfrm>
          <a:prstGeom prst="rect">
            <a:avLst/>
          </a:prstGeom>
          <a:noFill/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endParaRPr lang="ru-RU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30" name="Прямоугольник 29">
            <a:extLst>
              <a:ext uri="{FF2B5EF4-FFF2-40B4-BE49-F238E27FC236}">
                <a16:creationId xmlns:a16="http://schemas.microsoft.com/office/drawing/2014/main" id="{18BFA2A6-1EFF-459D-9ED2-37EA3CB2FE5F}"/>
              </a:ext>
            </a:extLst>
          </p:cNvPr>
          <p:cNvSpPr>
            <a:spLocks noChangeArrowheads="1"/>
          </p:cNvSpPr>
          <p:nvPr/>
        </p:nvSpPr>
        <p:spPr bwMode="auto">
          <a:xfrm>
            <a:off x="5420898" y="3295353"/>
            <a:ext cx="792163" cy="646113"/>
          </a:xfrm>
          <a:prstGeom prst="rect">
            <a:avLst/>
          </a:prstGeom>
          <a:solidFill>
            <a:srgbClr val="99FF79"/>
          </a:solidFill>
          <a:ln w="9525" algn="ctr">
            <a:solidFill>
              <a:schemeClr val="tx1"/>
            </a:solidFill>
            <a:round/>
            <a:headEnd/>
            <a:tailEnd/>
          </a:ln>
        </p:spPr>
        <p:txBody>
          <a:bodyPr wrap="none"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Times New Roman" panose="02020603050405020304" pitchFamily="18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Times New Roman" panose="02020603050405020304" pitchFamily="18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Times New Roman" panose="02020603050405020304" pitchFamily="18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Times New Roman" panose="02020603050405020304" pitchFamily="18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</a:pPr>
            <a:r>
              <a:rPr lang="en-US" altLang="ru-RU" sz="1800" b="1" dirty="0">
                <a:solidFill>
                  <a:srgbClr val="0070C0"/>
                </a:solidFill>
                <a:latin typeface="Arial" panose="020B0604020202020204" pitchFamily="34" charset="0"/>
              </a:rPr>
              <a:t>C4</a:t>
            </a:r>
            <a:endParaRPr lang="ru-RU" altLang="ru-RU" sz="1800" b="1" dirty="0">
              <a:solidFill>
                <a:srgbClr val="0070C0"/>
              </a:solidFill>
              <a:latin typeface="Arial" panose="020B0604020202020204" pitchFamily="34" charset="0"/>
            </a:endParaRPr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E786C863-EF43-4AC0-8C20-E6035F4BFFB8}"/>
                  </a:ext>
                </a:extLst>
              </p:cNvPr>
              <p:cNvSpPr/>
              <p:nvPr/>
            </p:nvSpPr>
            <p:spPr>
              <a:xfrm>
                <a:off x="3703821" y="540765"/>
                <a:ext cx="874003" cy="497996"/>
              </a:xfrm>
              <a:prstGeom prst="rect">
                <a:avLst/>
              </a:prstGeom>
              <a:solidFill>
                <a:schemeClr val="bg1"/>
              </a:solidFill>
              <a:ln>
                <a:solidFill>
                  <a:schemeClr val="bg1"/>
                </a:solidFill>
              </a:ln>
            </p:spPr>
            <p:style>
              <a:lnRef idx="2">
                <a:schemeClr val="accent1">
                  <a:shade val="50000"/>
                </a:schemeClr>
              </a:lnRef>
              <a:fillRef idx="1">
                <a:schemeClr val="accent1"/>
              </a:fillRef>
              <a:effectRef idx="0">
                <a:schemeClr val="accent1"/>
              </a:effectRef>
              <a:fontRef idx="minor">
                <a:schemeClr val="lt1"/>
              </a:fontRef>
            </p:style>
            <p:txBody>
              <a:bodyPr rtlCol="0" anchor="ctr"/>
              <a:lstStyle/>
              <a:p>
                <a:pPr algn="ctr"/>
                <a:r>
                  <a:rPr lang="en-US" sz="1600" b="1" dirty="0">
                    <a:solidFill>
                      <a:schemeClr val="tx1"/>
                    </a:solidFill>
                  </a:rPr>
                  <a:t>P = m</a:t>
                </a:r>
                <a14:m>
                  <m:oMath xmlns:m="http://schemas.openxmlformats.org/officeDocument/2006/math">
                    <m:r>
                      <a:rPr lang="en-US" sz="1600" b="1" i="1" smtClean="0">
                        <a:solidFill>
                          <a:schemeClr val="tx1"/>
                        </a:solidFill>
                        <a:latin typeface="Cambria Math" panose="02040503050406030204" pitchFamily="18" charset="0"/>
                        <a:ea typeface="Cambria Math" panose="02040503050406030204" pitchFamily="18" charset="0"/>
                      </a:rPr>
                      <m:t>𝝑</m:t>
                    </m:r>
                  </m:oMath>
                </a14:m>
                <a:endParaRPr lang="ru-RU" sz="1600" b="1" dirty="0">
                  <a:solidFill>
                    <a:schemeClr val="tx1"/>
                  </a:solidFill>
                </a:endParaRPr>
              </a:p>
            </p:txBody>
          </p:sp>
        </mc:Choice>
        <mc:Fallback xmlns="">
          <p:sp>
            <p:nvSpPr>
              <p:cNvPr id="2" name="Прямоугольник 1">
                <a:extLst>
                  <a:ext uri="{FF2B5EF4-FFF2-40B4-BE49-F238E27FC236}">
                    <a16:creationId xmlns:a16="http://schemas.microsoft.com/office/drawing/2014/main" id="{E786C863-EF43-4AC0-8C20-E6035F4BFFB8}"/>
                  </a:ext>
                </a:extLst>
              </p:cNvPr>
              <p:cNvSpPr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703821" y="540765"/>
                <a:ext cx="874003" cy="497996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  <a:ln>
                <a:solidFill>
                  <a:schemeClr val="bg1"/>
                </a:solidFill>
              </a:ln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31" name="Прямоугольник 30">
            <a:extLst>
              <a:ext uri="{FF2B5EF4-FFF2-40B4-BE49-F238E27FC236}">
                <a16:creationId xmlns:a16="http://schemas.microsoft.com/office/drawing/2014/main" id="{660C491B-DC8D-429E-BCA0-11C0468EDF02}"/>
              </a:ext>
            </a:extLst>
          </p:cNvPr>
          <p:cNvSpPr/>
          <p:nvPr/>
        </p:nvSpPr>
        <p:spPr bwMode="auto">
          <a:xfrm>
            <a:off x="1689628" y="6116925"/>
            <a:ext cx="1841500" cy="595313"/>
          </a:xfrm>
          <a:prstGeom prst="rect">
            <a:avLst/>
          </a:prstGeom>
          <a:noFill/>
          <a:ln w="9525" cap="flat" cmpd="sng" algn="ctr">
            <a:solidFill>
              <a:schemeClr val="bg1"/>
            </a:solidFill>
            <a:prstDash val="solid"/>
            <a:round/>
            <a:headEnd type="none" w="med" len="med"/>
            <a:tailEnd type="none" w="med" len="med"/>
          </a:ln>
          <a:effectLst/>
        </p:spPr>
        <p:txBody>
          <a:bodyPr wrap="none" anchor="ctr"/>
          <a:lstStyle/>
          <a:p>
            <a:pPr eaLnBrk="1" hangingPunct="1">
              <a:defRPr/>
            </a:pP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Dumalanish</a:t>
            </a:r>
            <a:endParaRPr lang="en-US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eaLnBrk="1" hangingPunct="1">
              <a:defRPr/>
            </a:pPr>
            <a:r>
              <a:rPr lang="en-US" sz="2400" dirty="0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2400" dirty="0" err="1">
                <a:solidFill>
                  <a:srgbClr val="00206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Arial" panose="020B0604020202020204" pitchFamily="34" charset="0"/>
                <a:cs typeface="Arial" panose="020B0604020202020204" pitchFamily="34" charset="0"/>
              </a:rPr>
              <a:t>ishqalanish</a:t>
            </a:r>
            <a:endParaRPr lang="ru-RU" sz="2400" dirty="0">
              <a:solidFill>
                <a:srgbClr val="00206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488260939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>
                      <p:stCondLst>
                        <p:cond delay="indefinite"/>
                      </p:stCondLst>
                      <p:childTnLst>
                        <p:par>
                          <p:cTn id="19" fill="hold">
                            <p:stCondLst>
                              <p:cond delay="0"/>
                            </p:stCondLst>
                            <p:childTnLst>
                              <p:par>
                                <p:cTn id="2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2" dur="500"/>
                                        <p:tgtEl>
                                          <p:spTgt spid="3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>
                      <p:stCondLst>
                        <p:cond delay="indefinite"/>
                      </p:stCondLst>
                      <p:childTnLst>
                        <p:par>
                          <p:cTn id="24" fill="hold">
                            <p:stCondLst>
                              <p:cond delay="0"/>
                            </p:stCondLst>
                            <p:childTnLst>
                              <p:par>
                                <p:cTn id="2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7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8" fill="hold">
                      <p:stCondLst>
                        <p:cond delay="indefinite"/>
                      </p:stCondLst>
                      <p:childTnLst>
                        <p:par>
                          <p:cTn id="29" fill="hold">
                            <p:stCondLst>
                              <p:cond delay="0"/>
                            </p:stCondLst>
                            <p:childTnLst>
                              <p:par>
                                <p:cTn id="3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2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3" fill="hold">
                      <p:stCondLst>
                        <p:cond delay="indefinite"/>
                      </p:stCondLst>
                      <p:childTnLst>
                        <p:par>
                          <p:cTn id="34" fill="hold">
                            <p:stCondLst>
                              <p:cond delay="0"/>
                            </p:stCondLst>
                            <p:childTnLst>
                              <p:par>
                                <p:cTn id="3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37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>
                      <p:stCondLst>
                        <p:cond delay="indefinite"/>
                      </p:stCondLst>
                      <p:childTnLst>
                        <p:par>
                          <p:cTn id="39" fill="hold">
                            <p:stCondLst>
                              <p:cond delay="0"/>
                            </p:stCondLst>
                            <p:childTnLst>
                              <p:par>
                                <p:cTn id="4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3" grpId="0" animBg="1"/>
      <p:bldP spid="14" grpId="0" animBg="1"/>
      <p:bldP spid="16" grpId="0" animBg="1"/>
      <p:bldP spid="18" grpId="0" animBg="1"/>
      <p:bldP spid="19" grpId="0" animBg="1"/>
      <p:bldP spid="20" grpId="0" animBg="1"/>
      <p:bldP spid="21" grpId="0" animBg="1"/>
      <p:bldP spid="30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91439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Reaktiv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harakat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F82B5FE-3079-4FE8-8578-5C5439B05EEE}"/>
              </a:ext>
            </a:extLst>
          </p:cNvPr>
          <p:cNvSpPr/>
          <p:nvPr/>
        </p:nvSpPr>
        <p:spPr>
          <a:xfrm>
            <a:off x="420836" y="4277032"/>
            <a:ext cx="5245265" cy="2963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36AFB3-5258-44AE-A9ED-62683F5C3CBB}"/>
              </a:ext>
            </a:extLst>
          </p:cNvPr>
          <p:cNvSpPr txBox="1"/>
          <p:nvPr/>
        </p:nvSpPr>
        <p:spPr>
          <a:xfrm>
            <a:off x="858127" y="1490008"/>
            <a:ext cx="9615948" cy="2123658"/>
          </a:xfrm>
          <a:prstGeom prst="rect">
            <a:avLst/>
          </a:prstGeom>
          <a:solidFill>
            <a:schemeClr val="accent5">
              <a:lumMod val="60000"/>
              <a:lumOff val="40000"/>
            </a:schemeClr>
          </a:solidFill>
          <a:ln>
            <a:noFill/>
          </a:ln>
          <a:effectLst>
            <a:outerShdw blurRad="44450" dist="27940" dir="5400000" algn="ctr">
              <a:srgbClr val="000000">
                <a:alpha val="32000"/>
              </a:srgbClr>
            </a:outerShdw>
          </a:effectLst>
          <a:scene3d>
            <a:camera prst="orthographicFront">
              <a:rot lat="0" lon="0" rev="0"/>
            </a:camera>
            <a:lightRig rig="balanced" dir="t">
              <a:rot lat="0" lon="0" rev="8700000"/>
            </a:lightRig>
          </a:scene3d>
          <a:sp3d>
            <a:bevelT w="190500" h="38100"/>
          </a:sp3d>
        </p:spPr>
        <p:txBody>
          <a:bodyPr wrap="square">
            <a:spAutoFit/>
          </a:bodyPr>
          <a:lstStyle/>
          <a:p>
            <a:pPr algn="ctr"/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Impuls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saqlanish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qonunining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muhim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qo‘llanishlaridan</a:t>
            </a:r>
            <a:r>
              <a:rPr lang="en-US" sz="44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biri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endParaRPr lang="en-US" sz="4400" b="1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algn="ctr"/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reaktiv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1" dirty="0" err="1">
                <a:latin typeface="Arial" panose="020B0604020202020204" pitchFamily="34" charset="0"/>
                <a:cs typeface="Arial" panose="020B0604020202020204" pitchFamily="34" charset="0"/>
              </a:rPr>
              <a:t>harakatdir</a:t>
            </a:r>
            <a:r>
              <a:rPr lang="en-US" sz="4400" b="1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4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9188764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91439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Reaktiv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harakat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F82B5FE-3079-4FE8-8578-5C5439B05EEE}"/>
              </a:ext>
            </a:extLst>
          </p:cNvPr>
          <p:cNvSpPr/>
          <p:nvPr/>
        </p:nvSpPr>
        <p:spPr>
          <a:xfrm>
            <a:off x="420836" y="4277032"/>
            <a:ext cx="5245265" cy="2963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36AFB3-5258-44AE-A9ED-62683F5C3CBB}"/>
              </a:ext>
            </a:extLst>
          </p:cNvPr>
          <p:cNvSpPr txBox="1"/>
          <p:nvPr/>
        </p:nvSpPr>
        <p:spPr>
          <a:xfrm>
            <a:off x="623250" y="1156211"/>
            <a:ext cx="10945499" cy="2554545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just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Sistemaning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biror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qismi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ma’lum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tezlik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bilan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undan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ajralganda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bu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tezlikka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qarama-qarshi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yo‘nalishda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vujudga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keladigan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harakat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b="1" dirty="0" err="1">
                <a:latin typeface="Arial" panose="020B0604020202020204" pitchFamily="34" charset="0"/>
                <a:cs typeface="Arial" panose="020B0604020202020204" pitchFamily="34" charset="0"/>
              </a:rPr>
              <a:t>reaktiv</a:t>
            </a:r>
            <a:r>
              <a:rPr lang="en-US" sz="4000" b="1" dirty="0">
                <a:latin typeface="Arial" panose="020B0604020202020204" pitchFamily="34" charset="0"/>
                <a:cs typeface="Arial" panose="020B0604020202020204" pitchFamily="34" charset="0"/>
              </a:rPr>
              <a:t> harakat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ataladi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584239706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91439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REAKTIV HARAKAT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F82B5FE-3079-4FE8-8578-5C5439B05EEE}"/>
              </a:ext>
            </a:extLst>
          </p:cNvPr>
          <p:cNvSpPr/>
          <p:nvPr/>
        </p:nvSpPr>
        <p:spPr>
          <a:xfrm>
            <a:off x="420836" y="4277032"/>
            <a:ext cx="5245265" cy="2963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36AFB3-5258-44AE-A9ED-62683F5C3CBB}"/>
              </a:ext>
            </a:extLst>
          </p:cNvPr>
          <p:cNvSpPr txBox="1"/>
          <p:nvPr/>
        </p:nvSpPr>
        <p:spPr>
          <a:xfrm>
            <a:off x="590964" y="990519"/>
            <a:ext cx="10850994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Reaktiv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harakatni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tasavvur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qilish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tajribani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o‘tkazaylik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5" name="Picture 2">
            <a:extLst>
              <a:ext uri="{FF2B5EF4-FFF2-40B4-BE49-F238E27FC236}">
                <a16:creationId xmlns:a16="http://schemas.microsoft.com/office/drawing/2014/main" id="{15CA4286-3376-484C-AB1F-6B5983B912EF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86" r="-2" b="29417"/>
          <a:stretch>
            <a:fillRect/>
          </a:stretch>
        </p:blipFill>
        <p:spPr>
          <a:xfrm>
            <a:off x="2387478" y="2380306"/>
            <a:ext cx="7064080" cy="4386147"/>
          </a:xfrm>
          <a:prstGeom prst="rect">
            <a:avLst/>
          </a:prstGeom>
          <a:noFill/>
        </p:spPr>
      </p:pic>
    </p:spTree>
    <p:extLst>
      <p:ext uri="{BB962C8B-B14F-4D97-AF65-F5344CB8AC3E}">
        <p14:creationId xmlns:p14="http://schemas.microsoft.com/office/powerpoint/2010/main" val="1491749760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914399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REAKTIV HARAKAT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F82B5FE-3079-4FE8-8578-5C5439B05EEE}"/>
              </a:ext>
            </a:extLst>
          </p:cNvPr>
          <p:cNvSpPr/>
          <p:nvPr/>
        </p:nvSpPr>
        <p:spPr>
          <a:xfrm>
            <a:off x="420836" y="4277032"/>
            <a:ext cx="5245265" cy="2963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C36AFB3-5258-44AE-A9ED-62683F5C3CBB}"/>
                  </a:ext>
                </a:extLst>
              </p:cNvPr>
              <p:cNvSpPr txBox="1"/>
              <p:nvPr/>
            </p:nvSpPr>
            <p:spPr>
              <a:xfrm>
                <a:off x="4685951" y="1074157"/>
                <a:ext cx="3000782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= 10 g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6" name="TextBox 5">
                <a:extLst>
                  <a:ext uri="{FF2B5EF4-FFF2-40B4-BE49-F238E27FC236}">
                    <a16:creationId xmlns:a16="http://schemas.microsoft.com/office/drawing/2014/main" id="{0C36AFB3-5258-44AE-A9ED-62683F5C3CB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4685951" y="1074157"/>
                <a:ext cx="3000782" cy="707886"/>
              </a:xfrm>
              <a:prstGeom prst="rect">
                <a:avLst/>
              </a:prstGeom>
              <a:blipFill>
                <a:blip r:embed="rId2"/>
                <a:stretch>
                  <a:fillRect t="-15517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2">
            <a:extLst>
              <a:ext uri="{FF2B5EF4-FFF2-40B4-BE49-F238E27FC236}">
                <a16:creationId xmlns:a16="http://schemas.microsoft.com/office/drawing/2014/main" id="{DC7FCB60-7E9C-444F-82A3-738FDF61EBE2}"/>
              </a:ext>
            </a:extLst>
          </p:cNvPr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-386" r="-2" b="29417"/>
          <a:stretch>
            <a:fillRect/>
          </a:stretch>
        </p:blipFill>
        <p:spPr>
          <a:xfrm>
            <a:off x="295996" y="1166271"/>
            <a:ext cx="3509088" cy="2178823"/>
          </a:xfrm>
          <a:prstGeom prst="rect">
            <a:avLst/>
          </a:prstGeom>
          <a:noFill/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A9AFDEC-BAA8-4D77-9A3D-64BBB452F332}"/>
                  </a:ext>
                </a:extLst>
              </p:cNvPr>
              <p:cNvSpPr txBox="1"/>
              <p:nvPr/>
            </p:nvSpPr>
            <p:spPr>
              <a:xfrm>
                <a:off x="7931479" y="1079924"/>
                <a:ext cx="3749244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= 500 g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8" name="TextBox 7">
                <a:extLst>
                  <a:ext uri="{FF2B5EF4-FFF2-40B4-BE49-F238E27FC236}">
                    <a16:creationId xmlns:a16="http://schemas.microsoft.com/office/drawing/2014/main" id="{BA9AFDEC-BAA8-4D77-9A3D-64BBB452F332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7931479" y="1079924"/>
                <a:ext cx="3749244" cy="707886"/>
              </a:xfrm>
              <a:prstGeom prst="rect">
                <a:avLst/>
              </a:prstGeom>
              <a:blipFill>
                <a:blip r:embed="rId4"/>
                <a:stretch>
                  <a:fillRect t="-15517" b="-3620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7671E4C-68AA-49CA-A321-65170970C8C6}"/>
                  </a:ext>
                </a:extLst>
              </p:cNvPr>
              <p:cNvSpPr txBox="1"/>
              <p:nvPr/>
            </p:nvSpPr>
            <p:spPr>
              <a:xfrm>
                <a:off x="6107595" y="1782043"/>
                <a:ext cx="3449361" cy="707886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r>
                  <a:rPr lang="en-US" sz="40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=  0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B7671E4C-68AA-49CA-A321-65170970C8C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107595" y="1782043"/>
                <a:ext cx="3449361" cy="707886"/>
              </a:xfrm>
              <a:prstGeom prst="rect">
                <a:avLst/>
              </a:prstGeom>
              <a:blipFill>
                <a:blip r:embed="rId5"/>
                <a:stretch>
                  <a:fillRect t="-17241" b="-34483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60104E3-326D-4F41-84BD-6C2F1B6020DB}"/>
                  </a:ext>
                </a:extLst>
              </p:cNvPr>
              <p:cNvSpPr txBox="1"/>
              <p:nvPr/>
            </p:nvSpPr>
            <p:spPr>
              <a:xfrm>
                <a:off x="3320805" y="3125136"/>
                <a:ext cx="8355808" cy="71654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Sup>
                      <m:sSubSupPr>
                        <m:ctrlPr>
                          <a:rPr lang="en-US" sz="40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SupPr>
                      <m:e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  <m:sup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sup>
                    </m:sSubSup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= ? - 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aravachaning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olgan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tezligi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0" name="TextBox 9">
                <a:extLst>
                  <a:ext uri="{FF2B5EF4-FFF2-40B4-BE49-F238E27FC236}">
                    <a16:creationId xmlns:a16="http://schemas.microsoft.com/office/drawing/2014/main" id="{160104E3-326D-4F41-84BD-6C2F1B6020DB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0805" y="3125136"/>
                <a:ext cx="8355808" cy="716543"/>
              </a:xfrm>
              <a:prstGeom prst="rect">
                <a:avLst/>
              </a:prstGeom>
              <a:blipFill>
                <a:blip r:embed="rId6"/>
                <a:stretch>
                  <a:fillRect t="-13675" b="-36752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F78C2EF-1EF5-4CAB-A414-DEE2619E0DD6}"/>
                  </a:ext>
                </a:extLst>
              </p:cNvPr>
              <p:cNvSpPr txBox="1"/>
              <p:nvPr/>
            </p:nvSpPr>
            <p:spPr>
              <a:xfrm>
                <a:off x="3324915" y="2384074"/>
                <a:ext cx="8355808" cy="715452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Sup>
                      <m:sSubSupPr>
                        <m:ctrlPr>
                          <a:rPr lang="en-US" sz="40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SupPr>
                      <m:e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  <m:sup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sup>
                    </m:sSubSup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= 10 m/s -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tiqinning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otilish</a:t>
                </a:r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r>
                  <a:rPr lang="en-US" sz="4000" dirty="0" err="1">
                    <a:latin typeface="Arial" panose="020B0604020202020204" pitchFamily="34" charset="0"/>
                    <a:cs typeface="Arial" panose="020B0604020202020204" pitchFamily="34" charset="0"/>
                  </a:rPr>
                  <a:t>tezligi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1" name="TextBox 10">
                <a:extLst>
                  <a:ext uri="{FF2B5EF4-FFF2-40B4-BE49-F238E27FC236}">
                    <a16:creationId xmlns:a16="http://schemas.microsoft.com/office/drawing/2014/main" id="{BF78C2EF-1EF5-4CAB-A414-DEE2619E0DD6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3324915" y="2384074"/>
                <a:ext cx="8355808" cy="715452"/>
              </a:xfrm>
              <a:prstGeom prst="rect">
                <a:avLst/>
              </a:prstGeom>
              <a:blipFill>
                <a:blip r:embed="rId7"/>
                <a:stretch>
                  <a:fillRect t="-14530" b="-35897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mc:AlternateContent xmlns:mc="http://schemas.openxmlformats.org/markup-compatibility/2006" xmlns:a14="http://schemas.microsoft.com/office/drawing/2010/main">
        <mc:Choice Requires="a14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8805CFD7-A221-4D30-86D1-2401A4A54724}"/>
                  </a:ext>
                </a:extLst>
              </p:cNvPr>
              <p:cNvSpPr txBox="1"/>
              <p:nvPr/>
            </p:nvSpPr>
            <p:spPr>
              <a:xfrm>
                <a:off x="1003770" y="3875124"/>
                <a:ext cx="8355808" cy="71654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40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+</a:t>
                </a:r>
                <a:r>
                  <a:rPr lang="en-US" sz="40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40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=</a:t>
                </a:r>
                <a:r>
                  <a:rPr lang="en-US" sz="40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40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40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SupPr>
                      <m:e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en-US" sz="40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  <m:sup>
                        <m:r>
                          <a:rPr lang="en-US" sz="40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sup>
                    </m:sSubSup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+</a:t>
                </a:r>
                <a:r>
                  <a:rPr lang="en-US" sz="4000" dirty="0">
                    <a:cs typeface="Arial" panose="020B0604020202020204" pitchFamily="34" charset="0"/>
                  </a:rPr>
                  <a:t> 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40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40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SupPr>
                      <m:e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  <m:sup>
                        <m:r>
                          <a:rPr lang="en-US" sz="40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sup>
                    </m:sSubSup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2" name="TextBox 11">
                <a:extLst>
                  <a:ext uri="{FF2B5EF4-FFF2-40B4-BE49-F238E27FC236}">
                    <a16:creationId xmlns:a16="http://schemas.microsoft.com/office/drawing/2014/main" id="{8805CFD7-A221-4D30-86D1-2401A4A54724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3770" y="3875124"/>
                <a:ext cx="8355808" cy="716543"/>
              </a:xfrm>
              <a:prstGeom prst="rect">
                <a:avLst/>
              </a:prstGeom>
              <a:blipFill>
                <a:blip r:embed="rId8"/>
                <a:stretch>
                  <a:fillRect t="-16239" b="-3418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3" name="Прямая со стрелкой 12">
            <a:extLst>
              <a:ext uri="{FF2B5EF4-FFF2-40B4-BE49-F238E27FC236}">
                <a16:creationId xmlns:a16="http://schemas.microsoft.com/office/drawing/2014/main" id="{C66613A5-ED83-4D4F-BFE6-56C5D2A44DA1}"/>
              </a:ext>
            </a:extLst>
          </p:cNvPr>
          <p:cNvCxnSpPr>
            <a:cxnSpLocks/>
          </p:cNvCxnSpPr>
          <p:nvPr/>
        </p:nvCxnSpPr>
        <p:spPr>
          <a:xfrm>
            <a:off x="2521974" y="3959603"/>
            <a:ext cx="28022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5" name="Прямая со стрелкой 14">
            <a:extLst>
              <a:ext uri="{FF2B5EF4-FFF2-40B4-BE49-F238E27FC236}">
                <a16:creationId xmlns:a16="http://schemas.microsoft.com/office/drawing/2014/main" id="{87CA0693-1A46-4677-9D0A-64DEA77E1F1D}"/>
              </a:ext>
            </a:extLst>
          </p:cNvPr>
          <p:cNvCxnSpPr>
            <a:cxnSpLocks/>
          </p:cNvCxnSpPr>
          <p:nvPr/>
        </p:nvCxnSpPr>
        <p:spPr>
          <a:xfrm>
            <a:off x="4405731" y="3959603"/>
            <a:ext cx="28022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6" name="Прямая со стрелкой 15">
            <a:extLst>
              <a:ext uri="{FF2B5EF4-FFF2-40B4-BE49-F238E27FC236}">
                <a16:creationId xmlns:a16="http://schemas.microsoft.com/office/drawing/2014/main" id="{977884E6-22D2-4C9D-A09A-0EBCFE645E0F}"/>
              </a:ext>
            </a:extLst>
          </p:cNvPr>
          <p:cNvCxnSpPr>
            <a:cxnSpLocks/>
          </p:cNvCxnSpPr>
          <p:nvPr/>
        </p:nvCxnSpPr>
        <p:spPr>
          <a:xfrm>
            <a:off x="6186342" y="3912561"/>
            <a:ext cx="28022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17" name="Прямая со стрелкой 16">
            <a:extLst>
              <a:ext uri="{FF2B5EF4-FFF2-40B4-BE49-F238E27FC236}">
                <a16:creationId xmlns:a16="http://schemas.microsoft.com/office/drawing/2014/main" id="{3D235DDD-8ECD-42CA-AC3A-BBEE9A56BCBD}"/>
              </a:ext>
            </a:extLst>
          </p:cNvPr>
          <p:cNvCxnSpPr>
            <a:cxnSpLocks/>
          </p:cNvCxnSpPr>
          <p:nvPr/>
        </p:nvCxnSpPr>
        <p:spPr>
          <a:xfrm>
            <a:off x="8116529" y="3971554"/>
            <a:ext cx="28022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371D911C-637F-4F27-98A2-776127E60900}"/>
                  </a:ext>
                </a:extLst>
              </p:cNvPr>
              <p:cNvSpPr txBox="1"/>
              <p:nvPr/>
            </p:nvSpPr>
            <p:spPr>
              <a:xfrm>
                <a:off x="1003770" y="4809908"/>
                <a:ext cx="8355808" cy="716543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0 =</a:t>
                </a:r>
                <a:r>
                  <a:rPr lang="en-US" sz="40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</m:sSub>
                  </m:oMath>
                </a14:m>
                <a:r>
                  <a:rPr lang="en-US" sz="40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40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SupPr>
                      <m:e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en-US" sz="40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1</m:t>
                        </m:r>
                      </m:sub>
                      <m:sup>
                        <m:r>
                          <a:rPr lang="en-US" sz="40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sup>
                    </m:sSubSup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+</a:t>
                </a:r>
                <a:r>
                  <a:rPr lang="en-US" sz="40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>
                      <m:sSubPr>
                        <m:ctrlP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Pr>
                      <m:e>
                        <m:r>
                          <a:rPr lang="en-US" sz="4000" i="1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𝑚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</m:sSub>
                  </m:oMath>
                </a14:m>
                <a:r>
                  <a:rPr lang="en-US" sz="4000" dirty="0">
                    <a:cs typeface="Arial" panose="020B0604020202020204" pitchFamily="34" charset="0"/>
                  </a:rPr>
                  <a:t> </a:t>
                </a:r>
                <a14:m>
                  <m:oMath xmlns:m="http://schemas.openxmlformats.org/officeDocument/2006/math">
                    <m:sSubSup>
                      <m:sSubSupPr>
                        <m:ctrlPr>
                          <a:rPr lang="en-US" sz="40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SupPr>
                      <m:e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en-US" sz="4000" b="0" i="1" smtClean="0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  <m:sup>
                        <m:r>
                          <a:rPr lang="en-US" sz="4000" i="1" dirty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sup>
                    </m:sSubSup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18" name="TextBox 17">
                <a:extLst>
                  <a:ext uri="{FF2B5EF4-FFF2-40B4-BE49-F238E27FC236}">
                    <a16:creationId xmlns:a16="http://schemas.microsoft.com/office/drawing/2014/main" id="{371D911C-637F-4F27-98A2-776127E60900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1003770" y="4809908"/>
                <a:ext cx="8355808" cy="716543"/>
              </a:xfrm>
              <a:prstGeom prst="rect">
                <a:avLst/>
              </a:prstGeom>
              <a:blipFill>
                <a:blip r:embed="rId9"/>
                <a:stretch>
                  <a:fillRect t="-16102" b="-33051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  <p:cxnSp>
        <p:nvCxnSpPr>
          <p:cNvPr id="19" name="Прямая со стрелкой 18">
            <a:extLst>
              <a:ext uri="{FF2B5EF4-FFF2-40B4-BE49-F238E27FC236}">
                <a16:creationId xmlns:a16="http://schemas.microsoft.com/office/drawing/2014/main" id="{0D2A72B9-CC70-4FCF-A37F-59BC9C09AA2B}"/>
              </a:ext>
            </a:extLst>
          </p:cNvPr>
          <p:cNvCxnSpPr>
            <a:cxnSpLocks/>
          </p:cNvCxnSpPr>
          <p:nvPr/>
        </p:nvCxnSpPr>
        <p:spPr>
          <a:xfrm>
            <a:off x="4901454" y="4935116"/>
            <a:ext cx="28022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cxnSp>
        <p:nvCxnSpPr>
          <p:cNvPr id="20" name="Прямая со стрелкой 19">
            <a:extLst>
              <a:ext uri="{FF2B5EF4-FFF2-40B4-BE49-F238E27FC236}">
                <a16:creationId xmlns:a16="http://schemas.microsoft.com/office/drawing/2014/main" id="{426CAABD-D87F-44A2-B051-DC86DF526E5A}"/>
              </a:ext>
            </a:extLst>
          </p:cNvPr>
          <p:cNvCxnSpPr>
            <a:cxnSpLocks/>
          </p:cNvCxnSpPr>
          <p:nvPr/>
        </p:nvCxnSpPr>
        <p:spPr>
          <a:xfrm>
            <a:off x="6663207" y="4914774"/>
            <a:ext cx="280220" cy="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mc:AlternateContent xmlns:mc="http://schemas.openxmlformats.org/markup-compatibility/2006" xmlns:a14="http://schemas.microsoft.com/office/drawing/2010/main">
        <mc:Choice Requires="a14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FF112862-1EEA-4A6F-8CF4-4ED31055BE68}"/>
                  </a:ext>
                </a:extLst>
              </p:cNvPr>
              <p:cNvSpPr txBox="1"/>
              <p:nvPr/>
            </p:nvSpPr>
            <p:spPr>
              <a:xfrm>
                <a:off x="2080037" y="5486375"/>
                <a:ext cx="6445044" cy="1157689"/>
              </a:xfrm>
              <a:prstGeom prst="rect">
                <a:avLst/>
              </a:prstGeom>
              <a:noFill/>
            </p:spPr>
            <p:txBody>
              <a:bodyPr wrap="square">
                <a:spAutoFit/>
              </a:bodyPr>
              <a:lstStyle/>
              <a:p>
                <a:pPr algn="ctr"/>
                <a14:m>
                  <m:oMath xmlns:m="http://schemas.openxmlformats.org/officeDocument/2006/math">
                    <m:sSubSup>
                      <m:sSubSupPr>
                        <m:ctrlPr>
                          <a:rPr lang="en-US" sz="400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sSubSupPr>
                      <m:e>
                        <m:r>
                          <a:rPr lang="en-US" sz="4000" i="1">
                            <a:latin typeface="Cambria Math" panose="02040503050406030204" pitchFamily="18" charset="0"/>
                            <a:ea typeface="Cambria Math" panose="02040503050406030204" pitchFamily="18" charset="0"/>
                            <a:cs typeface="Arial" panose="020B0604020202020204" pitchFamily="34" charset="0"/>
                          </a:rPr>
                          <m:t>𝜗</m:t>
                        </m:r>
                      </m:e>
                      <m:sub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2</m:t>
                        </m:r>
                      </m:sub>
                      <m:sup>
                        <m:r>
                          <a:rPr lang="en-US" sz="4000" b="0" i="1" dirty="0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  <m:t>𝐼</m:t>
                        </m:r>
                      </m:sup>
                    </m:sSubSup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= - </a:t>
                </a:r>
                <a14:m>
                  <m:oMath xmlns:m="http://schemas.openxmlformats.org/officeDocument/2006/math">
                    <m:f>
                      <m:fPr>
                        <m:ctrlPr>
                          <a:rPr lang="en-US" sz="4000" i="1" smtClean="0">
                            <a:latin typeface="Cambria Math" panose="02040503050406030204" pitchFamily="18" charset="0"/>
                            <a:cs typeface="Arial" panose="020B0604020202020204" pitchFamily="34" charset="0"/>
                          </a:rPr>
                        </m:ctrlPr>
                      </m:fPr>
                      <m:num>
                        <m:sSub>
                          <m:sSubPr>
                            <m:ctrlP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</m:sSub>
                        <m:r>
                          <m:rPr>
                            <m:nor/>
                          </m:rPr>
                          <a:rPr lang="en-US" sz="4000" dirty="0">
                            <a:cs typeface="Arial" panose="020B0604020202020204" pitchFamily="34" charset="0"/>
                          </a:rPr>
                          <m:t> </m:t>
                        </m:r>
                        <m:sSubSup>
                          <m:sSubSupPr>
                            <m:ctrlPr>
                              <a:rPr lang="en-US" sz="4000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Sup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  <a:ea typeface="Cambria Math" panose="02040503050406030204" pitchFamily="18" charset="0"/>
                                <a:cs typeface="Arial" panose="020B0604020202020204" pitchFamily="34" charset="0"/>
                              </a:rPr>
                              <m:t>𝜗</m:t>
                            </m:r>
                          </m:e>
                          <m:sub>
                            <m:r>
                              <a:rPr lang="en-US" sz="4000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1</m:t>
                            </m:r>
                          </m:sub>
                          <m:sup>
                            <m:r>
                              <a:rPr lang="en-US" sz="4000" i="1" dirty="0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𝐼</m:t>
                            </m:r>
                          </m:sup>
                        </m:sSubSup>
                      </m:num>
                      <m:den>
                        <m:sSub>
                          <m:sSubPr>
                            <m:ctrlP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</m:ctrlPr>
                          </m:sSubPr>
                          <m:e>
                            <m: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𝑚</m:t>
                            </m:r>
                          </m:e>
                          <m:sub>
                            <m:r>
                              <a:rPr lang="en-US" sz="4000" i="1">
                                <a:latin typeface="Cambria Math" panose="02040503050406030204" pitchFamily="18" charset="0"/>
                                <a:cs typeface="Arial" panose="020B0604020202020204" pitchFamily="34" charset="0"/>
                              </a:rPr>
                              <m:t>2</m:t>
                            </m:r>
                          </m:sub>
                        </m:sSub>
                      </m:den>
                    </m:f>
                  </m:oMath>
                </a14:m>
                <a:r>
                  <a:rPr lang="en-US" sz="4000" dirty="0">
                    <a:latin typeface="Arial" panose="020B0604020202020204" pitchFamily="34" charset="0"/>
                    <a:cs typeface="Arial" panose="020B0604020202020204" pitchFamily="34" charset="0"/>
                  </a:rPr>
                  <a:t> = - 0,2 m/s</a:t>
                </a:r>
                <a:endParaRPr lang="ru-RU" sz="4000" dirty="0">
                  <a:latin typeface="Arial" panose="020B0604020202020204" pitchFamily="34" charset="0"/>
                  <a:cs typeface="Arial" panose="020B0604020202020204" pitchFamily="34" charset="0"/>
                </a:endParaRPr>
              </a:p>
            </p:txBody>
          </p:sp>
        </mc:Choice>
        <mc:Fallback xmlns="">
          <p:sp>
            <p:nvSpPr>
              <p:cNvPr id="21" name="TextBox 20">
                <a:extLst>
                  <a:ext uri="{FF2B5EF4-FFF2-40B4-BE49-F238E27FC236}">
                    <a16:creationId xmlns:a16="http://schemas.microsoft.com/office/drawing/2014/main" id="{FF112862-1EEA-4A6F-8CF4-4ED31055BE68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2080037" y="5486375"/>
                <a:ext cx="6445044" cy="1157689"/>
              </a:xfrm>
              <a:prstGeom prst="rect">
                <a:avLst/>
              </a:prstGeom>
              <a:blipFill>
                <a:blip r:embed="rId10"/>
                <a:stretch>
                  <a:fillRect b="-3158"/>
                </a:stretch>
              </a:blipFill>
            </p:spPr>
            <p:txBody>
              <a:bodyPr/>
              <a:lstStyle/>
              <a:p>
                <a:r>
                  <a:rPr lang="ru-RU">
                    <a:noFill/>
                  </a:rPr>
                  <a:t> </a:t>
                </a:r>
              </a:p>
            </p:txBody>
          </p:sp>
        </mc:Fallback>
      </mc:AlternateContent>
    </p:spTree>
    <p:extLst>
      <p:ext uri="{BB962C8B-B14F-4D97-AF65-F5344CB8AC3E}">
        <p14:creationId xmlns:p14="http://schemas.microsoft.com/office/powerpoint/2010/main" val="2412860694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10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2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3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14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5" fill="hold">
                      <p:stCondLst>
                        <p:cond delay="indefinite"/>
                      </p:stCondLst>
                      <p:childTnLst>
                        <p:par>
                          <p:cTn id="16" fill="hold">
                            <p:stCondLst>
                              <p:cond delay="0"/>
                            </p:stCondLst>
                            <p:childTnLst>
                              <p:par>
                                <p:cTn id="17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19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0" dur="500" fill="hold"/>
                                        <p:tgtEl>
                                          <p:spTgt spid="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1" dur="500"/>
                                        <p:tgtEl>
                                          <p:spTgt spid="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2" fill="hold">
                      <p:stCondLst>
                        <p:cond delay="indefinite"/>
                      </p:stCondLst>
                      <p:childTnLst>
                        <p:par>
                          <p:cTn id="23" fill="hold">
                            <p:stCondLst>
                              <p:cond delay="0"/>
                            </p:stCondLst>
                            <p:childTnLst>
                              <p:par>
                                <p:cTn id="24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6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8" dur="500"/>
                                        <p:tgtEl>
                                          <p:spTgt spid="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9" fill="hold">
                      <p:stCondLst>
                        <p:cond delay="indefinite"/>
                      </p:stCondLst>
                      <p:childTnLst>
                        <p:par>
                          <p:cTn id="30" fill="hold">
                            <p:stCondLst>
                              <p:cond delay="0"/>
                            </p:stCondLst>
                            <p:childTnLst>
                              <p:par>
                                <p:cTn id="31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3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4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35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>
                      <p:stCondLst>
                        <p:cond delay="indefinite"/>
                      </p:stCondLst>
                      <p:childTnLst>
                        <p:par>
                          <p:cTn id="37" fill="hold">
                            <p:stCondLst>
                              <p:cond delay="0"/>
                            </p:stCondLst>
                            <p:childTnLst>
                              <p:par>
                                <p:cTn id="38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0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1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2" dur="500"/>
                                        <p:tgtEl>
                                          <p:spTgt spid="1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5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6" dur="500" fill="hold"/>
                                        <p:tgtEl>
                                          <p:spTgt spid="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7" dur="500"/>
                                        <p:tgtEl>
                                          <p:spTgt spid="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48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0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1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2" dur="500"/>
                                        <p:tgtEl>
                                          <p:spTgt spid="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3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6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7" dur="500"/>
                                        <p:tgtEl>
                                          <p:spTgt spid="17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58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0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1" dur="500" fill="hold"/>
                                        <p:tgtEl>
                                          <p:spTgt spid="12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2" dur="500"/>
                                        <p:tgtEl>
                                          <p:spTgt spid="12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3" fill="hold">
                      <p:stCondLst>
                        <p:cond delay="indefinite"/>
                      </p:stCondLst>
                      <p:childTnLst>
                        <p:par>
                          <p:cTn id="64" fill="hold">
                            <p:stCondLst>
                              <p:cond delay="0"/>
                            </p:stCondLst>
                            <p:childTnLst>
                              <p:par>
                                <p:cTn id="65" presetID="53" presetClass="entr" presetSubtype="16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67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68" dur="500" fill="hold"/>
                                        <p:tgtEl>
                                          <p:spTgt spid="19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69" dur="500"/>
                                        <p:tgtEl>
                                          <p:spTgt spid="19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0" presetID="53" presetClass="entr" presetSubtype="16" fill="hold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2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3" dur="500" fill="hold"/>
                                        <p:tgtEl>
                                          <p:spTgt spid="2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4" dur="500"/>
                                        <p:tgtEl>
                                          <p:spTgt spid="2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  <p:par>
                                <p:cTn id="75" presetID="53" presetClass="entr" presetSubtype="16" fill="hold" grpId="0" nodeType="with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7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78" dur="500" fill="hold"/>
                                        <p:tgtEl>
                                          <p:spTgt spid="1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79" dur="500"/>
                                        <p:tgtEl>
                                          <p:spTgt spid="1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0" fill="hold">
                      <p:stCondLst>
                        <p:cond delay="indefinite"/>
                      </p:stCondLst>
                      <p:childTnLst>
                        <p:par>
                          <p:cTn id="81" fill="hold">
                            <p:stCondLst>
                              <p:cond delay="0"/>
                            </p:stCondLst>
                            <p:childTnLst>
                              <p:par>
                                <p:cTn id="8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8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84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5" dur="500" fill="hold"/>
                                        <p:tgtEl>
                                          <p:spTgt spid="2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86" dur="500"/>
                                        <p:tgtEl>
                                          <p:spTgt spid="2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6" grpId="0"/>
      <p:bldP spid="8" grpId="0"/>
      <p:bldP spid="9" grpId="0"/>
      <p:bldP spid="10" grpId="0"/>
      <p:bldP spid="11" grpId="0"/>
      <p:bldP spid="12" grpId="0"/>
      <p:bldP spid="18" grpId="0"/>
      <p:bldP spid="21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84065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Reaktiv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harakat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6" name="TextBox 5">
            <a:extLst>
              <a:ext uri="{FF2B5EF4-FFF2-40B4-BE49-F238E27FC236}">
                <a16:creationId xmlns:a16="http://schemas.microsoft.com/office/drawing/2014/main" id="{0C36AFB3-5258-44AE-A9ED-62683F5C3CBB}"/>
              </a:ext>
            </a:extLst>
          </p:cNvPr>
          <p:cNvSpPr txBox="1"/>
          <p:nvPr/>
        </p:nvSpPr>
        <p:spPr>
          <a:xfrm>
            <a:off x="639611" y="1348376"/>
            <a:ext cx="10912778" cy="1938992"/>
          </a:xfrm>
          <a:prstGeom prst="rect">
            <a:avLst/>
          </a:prstGeom>
          <a:noFill/>
        </p:spPr>
        <p:txBody>
          <a:bodyPr wrap="square">
            <a:spAutoFit/>
          </a:bodyPr>
          <a:lstStyle/>
          <a:p>
            <a:pPr algn="ctr"/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  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Reaktiv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harakatni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yaxshiroq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tushunish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olish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uchun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yana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quyidagi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tajribani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ham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o‘tkazib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ko‘rishimiz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000" dirty="0" err="1">
                <a:latin typeface="Arial" panose="020B0604020202020204" pitchFamily="34" charset="0"/>
                <a:cs typeface="Arial" panose="020B0604020202020204" pitchFamily="34" charset="0"/>
              </a:rPr>
              <a:t>mumkin</a:t>
            </a:r>
            <a:r>
              <a:rPr lang="en-US" sz="40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endParaRPr lang="ru-RU" sz="4000" dirty="0"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8402992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1"/>
            <a:ext cx="12192000" cy="84065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400" b="1" dirty="0" err="1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Reaktiv</a:t>
            </a: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harakat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F82B5FE-3079-4FE8-8578-5C5439B05EEE}"/>
              </a:ext>
            </a:extLst>
          </p:cNvPr>
          <p:cNvSpPr/>
          <p:nvPr/>
        </p:nvSpPr>
        <p:spPr>
          <a:xfrm>
            <a:off x="420836" y="4277032"/>
            <a:ext cx="5245265" cy="2963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5" name="Заголовок 1">
            <a:extLst>
              <a:ext uri="{FF2B5EF4-FFF2-40B4-BE49-F238E27FC236}">
                <a16:creationId xmlns:a16="http://schemas.microsoft.com/office/drawing/2014/main" id="{76B0339D-671E-4E93-BAF3-24CEAE8A329F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3362632" y="1094655"/>
            <a:ext cx="8829368" cy="1740310"/>
          </a:xfrm>
        </p:spPr>
        <p:txBody>
          <a:bodyPr>
            <a:normAutofit fontScale="90000"/>
          </a:bodyPr>
          <a:lstStyle/>
          <a:p>
            <a:pPr algn="ctr">
              <a:defRPr/>
            </a:pPr>
            <a:br>
              <a:rPr lang="en-US" sz="3200" dirty="0">
                <a:latin typeface="+mn-lt"/>
              </a:rPr>
            </a:br>
            <a:r>
              <a:rPr lang="en-US" sz="44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Reaktiv</a:t>
            </a:r>
            <a:r>
              <a:rPr lang="en-US" sz="4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kuch</a:t>
            </a:r>
            <a:r>
              <a:rPr lang="en-US" sz="4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ta’sirida</a:t>
            </a:r>
            <a:r>
              <a:rPr lang="en-US" sz="4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harakatlanadigan</a:t>
            </a:r>
            <a:r>
              <a:rPr lang="en-US" sz="4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kosmik</a:t>
            </a:r>
            <a:r>
              <a:rPr lang="en-US" sz="4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uchish</a:t>
            </a:r>
            <a:r>
              <a:rPr lang="en-US" sz="4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sistemalari</a:t>
            </a:r>
            <a:r>
              <a:rPr lang="en-US" sz="4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440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raketa</a:t>
            </a:r>
            <a:r>
              <a:rPr lang="en-US" sz="4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deb </a:t>
            </a:r>
            <a:r>
              <a:rPr lang="en-US" sz="44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ataladi</a:t>
            </a:r>
            <a:r>
              <a:rPr lang="en-US" sz="4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  <a:br>
              <a:rPr lang="en-US" sz="44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</a:br>
            <a:endParaRPr lang="ru-RU" sz="44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8" name="Заголовок 1">
            <a:extLst>
              <a:ext uri="{FF2B5EF4-FFF2-40B4-BE49-F238E27FC236}">
                <a16:creationId xmlns:a16="http://schemas.microsoft.com/office/drawing/2014/main" id="{14387638-13C4-433F-A5CB-6E3BD03E7E81}"/>
              </a:ext>
            </a:extLst>
          </p:cNvPr>
          <p:cNvSpPr txBox="1">
            <a:spLocks/>
          </p:cNvSpPr>
          <p:nvPr/>
        </p:nvSpPr>
        <p:spPr>
          <a:xfrm>
            <a:off x="4268106" y="2956226"/>
            <a:ext cx="6542462" cy="1740310"/>
          </a:xfrm>
          <a:prstGeom prst="rect">
            <a:avLst/>
          </a:prstGeom>
        </p:spPr>
        <p:txBody>
          <a:bodyPr vert="horz" lIns="0" tIns="0" rIns="0" bIns="0" rtlCol="0" anchor="ctr">
            <a:no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233" b="1" i="0" kern="1200">
                <a:solidFill>
                  <a:schemeClr val="bg1"/>
                </a:solidFill>
                <a:latin typeface="Arial"/>
                <a:ea typeface="+mj-ea"/>
                <a:cs typeface="Arial"/>
              </a:defRPr>
            </a:lvl1pPr>
          </a:lstStyle>
          <a:p>
            <a:pPr algn="ctr">
              <a:defRPr/>
            </a:pPr>
            <a:br>
              <a:rPr lang="en-US" sz="3600" dirty="0">
                <a:latin typeface="Arial" panose="020B0604020202020204" pitchFamily="34" charset="0"/>
                <a:cs typeface="Arial" panose="020B0604020202020204" pitchFamily="34" charset="0"/>
              </a:rPr>
            </a:br>
            <a:r>
              <a:rPr lang="en-US" sz="36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Raketa</a:t>
            </a:r>
            <a:r>
              <a:rPr lang="en-US" sz="3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asosan</a:t>
            </a:r>
            <a:r>
              <a:rPr lang="en-US" sz="3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 4 ta  </a:t>
            </a:r>
            <a:r>
              <a:rPr lang="en-US" sz="36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qismdan</a:t>
            </a:r>
            <a:r>
              <a:rPr lang="en-US" sz="3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600" b="0" dirty="0" err="1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iborat</a:t>
            </a:r>
            <a:r>
              <a:rPr lang="en-US" sz="3600" b="0" dirty="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  <a:endParaRPr lang="ru-RU" sz="3600" b="0" dirty="0">
              <a:solidFill>
                <a:schemeClr val="tx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pic>
        <p:nvPicPr>
          <p:cNvPr id="9" name="Picture 110" descr="C:\Users\ACER\Searches\Desktop\images123.jpg">
            <a:extLst>
              <a:ext uri="{FF2B5EF4-FFF2-40B4-BE49-F238E27FC236}">
                <a16:creationId xmlns:a16="http://schemas.microsoft.com/office/drawing/2014/main" id="{4F265381-5189-4143-A953-F3283B06EB91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8317" t="14482" r="3588" b="11029"/>
          <a:stretch/>
        </p:blipFill>
        <p:spPr bwMode="auto">
          <a:xfrm rot="3546373">
            <a:off x="-172557" y="2708997"/>
            <a:ext cx="4185330" cy="28086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183505887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8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8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8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0" y="0"/>
            <a:ext cx="12192000" cy="1032387"/>
          </a:xfrm>
          <a:prstGeom prst="rect">
            <a:avLst/>
          </a:prstGeom>
          <a:solidFill>
            <a:srgbClr val="0070C0"/>
          </a:solidFill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>
              <a:defRPr/>
            </a:pPr>
            <a:r>
              <a:rPr lang="en-US" sz="5400" b="1" dirty="0">
                <a:solidFill>
                  <a:schemeClr val="bg1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RAKETA TUZULISHI</a:t>
            </a:r>
            <a:endParaRPr lang="ru-RU" sz="5400" b="1" dirty="0">
              <a:solidFill>
                <a:schemeClr val="bg1"/>
              </a:solidFill>
              <a:latin typeface="Arial" panose="020B0604020202020204" pitchFamily="34" charset="0"/>
              <a:cs typeface="Arial" panose="020B0604020202020204" pitchFamily="34" charset="0"/>
            </a:endParaRPr>
          </a:p>
        </p:txBody>
      </p:sp>
      <p:sp>
        <p:nvSpPr>
          <p:cNvPr id="4" name="Прямоугольник 3">
            <a:extLst>
              <a:ext uri="{FF2B5EF4-FFF2-40B4-BE49-F238E27FC236}">
                <a16:creationId xmlns:a16="http://schemas.microsoft.com/office/drawing/2014/main" id="{EF82B5FE-3079-4FE8-8578-5C5439B05EEE}"/>
              </a:ext>
            </a:extLst>
          </p:cNvPr>
          <p:cNvSpPr/>
          <p:nvPr/>
        </p:nvSpPr>
        <p:spPr>
          <a:xfrm>
            <a:off x="420836" y="4277032"/>
            <a:ext cx="5245265" cy="296348"/>
          </a:xfrm>
          <a:prstGeom prst="rect">
            <a:avLst/>
          </a:prstGeom>
          <a:solidFill>
            <a:schemeClr val="bg1"/>
          </a:solidFill>
          <a:ln>
            <a:solidFill>
              <a:schemeClr val="bg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9" name="Объект 2">
            <a:extLst>
              <a:ext uri="{FF2B5EF4-FFF2-40B4-BE49-F238E27FC236}">
                <a16:creationId xmlns:a16="http://schemas.microsoft.com/office/drawing/2014/main" id="{7306BEB3-F621-41CE-B6C6-CB832444EFFB}"/>
              </a:ext>
            </a:extLst>
          </p:cNvPr>
          <p:cNvSpPr txBox="1">
            <a:spLocks/>
          </p:cNvSpPr>
          <p:nvPr/>
        </p:nvSpPr>
        <p:spPr>
          <a:xfrm>
            <a:off x="4034191" y="1482687"/>
            <a:ext cx="7792026" cy="170296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1-qismda: </a:t>
            </a:r>
            <a:r>
              <a:rPr lang="en-US" sz="3200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Yer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atrofidagi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orbitaga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chiqarib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qo‘yiladigan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kosmik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kema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yoki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sun’iy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yo‘ldosh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</a:t>
            </a:r>
          </a:p>
        </p:txBody>
      </p:sp>
      <p:sp>
        <p:nvSpPr>
          <p:cNvPr id="10" name="Объект 2">
            <a:extLst>
              <a:ext uri="{FF2B5EF4-FFF2-40B4-BE49-F238E27FC236}">
                <a16:creationId xmlns:a16="http://schemas.microsoft.com/office/drawing/2014/main" id="{0D22C544-CA4E-4592-84C3-AAA28CFC2916}"/>
              </a:ext>
            </a:extLst>
          </p:cNvPr>
          <p:cNvSpPr txBox="1">
            <a:spLocks/>
          </p:cNvSpPr>
          <p:nvPr/>
        </p:nvSpPr>
        <p:spPr>
          <a:xfrm>
            <a:off x="4034191" y="3185652"/>
            <a:ext cx="7736973" cy="1855365"/>
          </a:xfrm>
          <a:prstGeom prst="rect">
            <a:avLst/>
          </a:prstGeom>
        </p:spPr>
        <p:txBody>
          <a:bodyPr/>
          <a:lstStyle>
            <a:lvl1pPr marL="228600" indent="-228600" algn="l" defTabSz="914400" rtl="0" eaLnBrk="1" latinLnBrk="0" hangingPunct="1">
              <a:lnSpc>
                <a:spcPct val="90000"/>
              </a:lnSpc>
              <a:spcBef>
                <a:spcPts val="1000"/>
              </a:spcBef>
              <a:buFont typeface="Arial" panose="020B0604020202020204" pitchFamily="34" charset="0"/>
              <a:buChar char="•"/>
              <a:defRPr sz="2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1pPr>
            <a:lvl2pPr marL="685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4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2pPr>
            <a:lvl3pPr marL="1143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20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3pPr>
            <a:lvl4pPr marL="1600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4pPr>
            <a:lvl5pPr marL="20574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5pPr>
            <a:lvl6pPr marL="25146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6pPr>
            <a:lvl7pPr marL="29718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7pPr>
            <a:lvl8pPr marL="34290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8pPr>
            <a:lvl9pPr marL="3886200" indent="-228600" algn="l" defTabSz="914400" rtl="0" eaLnBrk="1" latinLnBrk="0" hangingPunct="1">
              <a:lnSpc>
                <a:spcPct val="90000"/>
              </a:lnSpc>
              <a:spcBef>
                <a:spcPts val="500"/>
              </a:spcBef>
              <a:buFont typeface="Arial" panose="020B0604020202020204" pitchFamily="34" charset="0"/>
              <a:buChar char="•"/>
              <a:defRPr sz="1800" kern="1200">
                <a:solidFill>
                  <a:schemeClr val="tx1"/>
                </a:solidFill>
                <a:latin typeface="+mn-lt"/>
                <a:ea typeface="+mn-ea"/>
                <a:cs typeface="+mn-cs"/>
              </a:defRPr>
            </a:lvl9pPr>
          </a:lstStyle>
          <a:p>
            <a:pPr marL="0" indent="0">
              <a:buNone/>
              <a:defRPr/>
            </a:pPr>
            <a:endParaRPr lang="en-US" sz="3200" dirty="0">
              <a:latin typeface="Arial" panose="020B0604020202020204" pitchFamily="34" charset="0"/>
              <a:cs typeface="Arial" panose="020B0604020202020204" pitchFamily="34" charset="0"/>
            </a:endParaRPr>
          </a:p>
          <a:p>
            <a:pPr marL="0" indent="0">
              <a:buNone/>
              <a:defRPr/>
            </a:pP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2 – </a:t>
            </a:r>
            <a:r>
              <a:rPr lang="en-US" sz="3200" b="1" dirty="0" err="1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qismda</a:t>
            </a:r>
            <a:r>
              <a:rPr lang="en-US" sz="3200" b="1" dirty="0">
                <a:solidFill>
                  <a:srgbClr val="002060"/>
                </a:solidFill>
                <a:latin typeface="Arial" panose="020B0604020202020204" pitchFamily="34" charset="0"/>
                <a:cs typeface="Arial" panose="020B0604020202020204" pitchFamily="34" charset="0"/>
              </a:rPr>
              <a:t>: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yoqilg'i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va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raketani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Yerdan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uchirish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jihozlari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 </a:t>
            </a:r>
            <a:r>
              <a:rPr lang="en-US" sz="3200" dirty="0" err="1">
                <a:latin typeface="Arial" panose="020B0604020202020204" pitchFamily="34" charset="0"/>
                <a:cs typeface="Arial" panose="020B0604020202020204" pitchFamily="34" charset="0"/>
              </a:rPr>
              <a:t>joylashgan</a:t>
            </a:r>
            <a:r>
              <a:rPr lang="en-US" sz="3200" dirty="0">
                <a:latin typeface="Arial" panose="020B0604020202020204" pitchFamily="34" charset="0"/>
                <a:cs typeface="Arial" panose="020B0604020202020204" pitchFamily="34" charset="0"/>
              </a:rPr>
              <a:t>. </a:t>
            </a:r>
          </a:p>
        </p:txBody>
      </p:sp>
      <p:pic>
        <p:nvPicPr>
          <p:cNvPr id="12" name="Рисунок 4">
            <a:extLst>
              <a:ext uri="{FF2B5EF4-FFF2-40B4-BE49-F238E27FC236}">
                <a16:creationId xmlns:a16="http://schemas.microsoft.com/office/drawing/2014/main" id="{F861FB64-32DC-454D-9636-45429A9DFEDB}"/>
              </a:ext>
            </a:extLst>
          </p:cNvPr>
          <p:cNvPicPr>
            <a:picLocks noChangeAspect="1" noChangeArrowheads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23096"/>
          <a:stretch/>
        </p:blipFill>
        <p:spPr bwMode="auto">
          <a:xfrm>
            <a:off x="575186" y="1032387"/>
            <a:ext cx="3067665" cy="565605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</p:spTree>
    <p:extLst>
      <p:ext uri="{BB962C8B-B14F-4D97-AF65-F5344CB8AC3E}">
        <p14:creationId xmlns:p14="http://schemas.microsoft.com/office/powerpoint/2010/main" val="2476423831"/>
      </p:ext>
    </p:extLst>
  </p:cSld>
  <p:clrMapOvr>
    <a:masterClrMapping/>
  </p:clrMapOvr>
  <mc:AlternateContent xmlns:mc="http://schemas.openxmlformats.org/markup-compatibility/2006" xmlns:p15="http://schemas.microsoft.com/office/powerpoint/2012/main">
    <mc:Choice Requires="p15">
      <p:transition xmlns:p14="http://schemas.microsoft.com/office/powerpoint/2010/main" spd="slow" p14:dur="1250">
        <p15:prstTrans prst="peelOff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7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8" dur="500" fill="hold"/>
                                        <p:tgtEl>
                                          <p:spTgt spid="10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9" dur="500"/>
                                        <p:tgtEl>
                                          <p:spTgt spid="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10" grpId="0"/>
    </p:bld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Template PresentationGo">
  <a:themeElements>
    <a:clrScheme name="PGO2">
      <a:dk1>
        <a:sysClr val="windowText" lastClr="000000"/>
      </a:dk1>
      <a:lt1>
        <a:sysClr val="window" lastClr="FFFFFF"/>
      </a:lt1>
      <a:dk2>
        <a:srgbClr val="063951"/>
      </a:dk2>
      <a:lt2>
        <a:srgbClr val="D3D3D3"/>
      </a:lt2>
      <a:accent1>
        <a:srgbClr val="3A5C84"/>
      </a:accent1>
      <a:accent2>
        <a:srgbClr val="F7931F"/>
      </a:accent2>
      <a:accent3>
        <a:srgbClr val="4CC1EF"/>
      </a:accent3>
      <a:accent4>
        <a:srgbClr val="FFCC4C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Template PresentationGo">
  <a:themeElements>
    <a:clrScheme name="PGO">
      <a:dk1>
        <a:sysClr val="windowText" lastClr="000000"/>
      </a:dk1>
      <a:lt1>
        <a:sysClr val="window" lastClr="FFFFFF"/>
      </a:lt1>
      <a:dk2>
        <a:srgbClr val="063951"/>
      </a:dk2>
      <a:lt2>
        <a:srgbClr val="F0EEEF"/>
      </a:lt2>
      <a:accent1>
        <a:srgbClr val="00B09B"/>
      </a:accent1>
      <a:accent2>
        <a:srgbClr val="F36F13"/>
      </a:accent2>
      <a:accent3>
        <a:srgbClr val="0D95BC"/>
      </a:accent3>
      <a:accent4>
        <a:srgbClr val="EBCB38"/>
      </a:accent4>
      <a:accent5>
        <a:srgbClr val="C13018"/>
      </a:accent5>
      <a:accent6>
        <a:srgbClr val="A2B969"/>
      </a:accent6>
      <a:hlink>
        <a:srgbClr val="6C2B43"/>
      </a:hlink>
      <a:folHlink>
        <a:srgbClr val="6C2B43"/>
      </a:folHlink>
    </a:clrScheme>
    <a:fontScheme name="Office">
      <a:majorFont>
        <a:latin typeface="Calibri Light" panose="020F03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Стандартная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7883</TotalTime>
  <Words>346</Words>
  <Application>Microsoft Office PowerPoint</Application>
  <PresentationFormat>Широкоэкранный</PresentationFormat>
  <Paragraphs>81</Paragraphs>
  <Slides>12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3</vt:i4>
      </vt:variant>
      <vt:variant>
        <vt:lpstr>Заголовки слайдов</vt:lpstr>
      </vt:variant>
      <vt:variant>
        <vt:i4>12</vt:i4>
      </vt:variant>
    </vt:vector>
  </HeadingPairs>
  <TitlesOfParts>
    <vt:vector size="21" baseType="lpstr">
      <vt:lpstr>Arial</vt:lpstr>
      <vt:lpstr>Calibri</vt:lpstr>
      <vt:lpstr>Calibri Light</vt:lpstr>
      <vt:lpstr>Cambria Math</vt:lpstr>
      <vt:lpstr>Helvetica</vt:lpstr>
      <vt:lpstr>Open Sans</vt:lpstr>
      <vt:lpstr>Тема Office</vt:lpstr>
      <vt:lpstr>Template PresentationGo</vt:lpstr>
      <vt:lpstr>1_Template PresentationGo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 Reaktiv kuch ta’sirida harakatlanadigan kosmik uchish sistemalari raketa deb ataladi.  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Spam va gowtli konserva ortasida boglik bormi?</dc:title>
  <dc:creator>Feruza</dc:creator>
  <cp:lastModifiedBy>Пользователь</cp:lastModifiedBy>
  <cp:revision>754</cp:revision>
  <dcterms:created xsi:type="dcterms:W3CDTF">2020-03-24T02:20:14Z</dcterms:created>
  <dcterms:modified xsi:type="dcterms:W3CDTF">2021-03-24T09:03:39Z</dcterms:modified>
</cp:coreProperties>
</file>