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74" r:id="rId3"/>
  </p:sldMasterIdLst>
  <p:notesMasterIdLst>
    <p:notesMasterId r:id="rId16"/>
  </p:notesMasterIdLst>
  <p:sldIdLst>
    <p:sldId id="270" r:id="rId4"/>
    <p:sldId id="1699" r:id="rId5"/>
    <p:sldId id="1721" r:id="rId6"/>
    <p:sldId id="1723" r:id="rId7"/>
    <p:sldId id="1724" r:id="rId8"/>
    <p:sldId id="1725" r:id="rId9"/>
    <p:sldId id="1726" r:id="rId10"/>
    <p:sldId id="1727" r:id="rId11"/>
    <p:sldId id="1728" r:id="rId12"/>
    <p:sldId id="1729" r:id="rId13"/>
    <p:sldId id="1730" r:id="rId14"/>
    <p:sldId id="167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E4DC"/>
    <a:srgbClr val="AADBE0"/>
    <a:srgbClr val="70D2C2"/>
    <a:srgbClr val="6C9C90"/>
    <a:srgbClr val="D64646"/>
    <a:srgbClr val="D02023"/>
    <a:srgbClr val="D94D4C"/>
    <a:srgbClr val="D84A49"/>
    <a:srgbClr val="990100"/>
    <a:srgbClr val="E9F4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966F6-9851-4762-B994-2E2B5AE0CFB6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D5D1B-9368-4D72-B7B4-E9D468FFC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877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22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58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345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8" y="279965"/>
            <a:ext cx="10363203" cy="3081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9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9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8" y="933461"/>
            <a:ext cx="10363203" cy="218617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652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82787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24" y="216474"/>
            <a:ext cx="10920148" cy="651406"/>
          </a:xfrm>
        </p:spPr>
        <p:txBody>
          <a:bodyPr lIns="0" tIns="0" rIns="0" bIns="0"/>
          <a:lstStyle>
            <a:lvl1pPr>
              <a:defRPr sz="42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2" y="1577340"/>
            <a:ext cx="530351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3" y="1577340"/>
            <a:ext cx="530351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370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12578642" y="2"/>
            <a:ext cx="2196697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2880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938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40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4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43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66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36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38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182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40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www.presentationgo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5F1FB-CFC8-4A00-90F8-2E234E416F6A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0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6" r:id="rId12"/>
    <p:sldLayoutId id="214748367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33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183153" y="21288"/>
            <a:ext cx="369496" cy="761203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2206544" y="-73804"/>
            <a:ext cx="1977374" cy="612144"/>
            <a:chOff x="-2096383" y="21447"/>
            <a:chExt cx="1483030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2527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30921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118532" y="6959601"/>
            <a:ext cx="13147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©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5CD28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4" tooltip="PresentationGo!"/>
              </a:rPr>
              <a:t>presentationgo.com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111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33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183153" y="21288"/>
            <a:ext cx="369496" cy="761203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2206544" y="-73804"/>
            <a:ext cx="1977374" cy="612144"/>
            <a:chOff x="-2096383" y="21447"/>
            <a:chExt cx="1483030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2527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30921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118532" y="6959601"/>
            <a:ext cx="13147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©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5CD28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4" tooltip="PresentationGo!"/>
              </a:rPr>
              <a:t>presentationgo.com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608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2"/>
          <p:cNvSpPr>
            <a:spLocks/>
          </p:cNvSpPr>
          <p:nvPr/>
        </p:nvSpPr>
        <p:spPr bwMode="auto">
          <a:xfrm>
            <a:off x="0" y="0"/>
            <a:ext cx="12191999" cy="1866629"/>
          </a:xfrm>
          <a:custGeom>
            <a:avLst/>
            <a:gdLst>
              <a:gd name="T0" fmla="*/ 22945975 w 5760085"/>
              <a:gd name="T1" fmla="*/ 0 h 1021080"/>
              <a:gd name="T2" fmla="*/ 0 w 5760085"/>
              <a:gd name="T3" fmla="*/ 0 h 1021080"/>
              <a:gd name="T4" fmla="*/ 0 w 5760085"/>
              <a:gd name="T5" fmla="*/ 9630003 h 1021080"/>
              <a:gd name="T6" fmla="*/ 22945975 w 5760085"/>
              <a:gd name="T7" fmla="*/ 9630003 h 1021080"/>
              <a:gd name="T8" fmla="*/ 22945975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6" name="object 2"/>
          <p:cNvSpPr txBox="1">
            <a:spLocks/>
          </p:cNvSpPr>
          <p:nvPr/>
        </p:nvSpPr>
        <p:spPr>
          <a:xfrm>
            <a:off x="2573072" y="410251"/>
            <a:ext cx="6656332" cy="1138459"/>
          </a:xfrm>
          <a:prstGeom prst="rect">
            <a:avLst/>
          </a:prstGeom>
        </p:spPr>
        <p:txBody>
          <a:bodyPr wrap="square" lIns="0" tIns="30169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235" algn="ctr" defTabSz="1888868">
              <a:spcBef>
                <a:spcPts val="235"/>
              </a:spcBef>
              <a:defRPr/>
            </a:pPr>
            <a:r>
              <a:rPr lang="en-US" sz="7200" kern="0" spc="10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I Z I K A</a:t>
            </a:r>
          </a:p>
        </p:txBody>
      </p:sp>
      <p:sp>
        <p:nvSpPr>
          <p:cNvPr id="18445" name="object 4"/>
          <p:cNvSpPr txBox="1">
            <a:spLocks noChangeArrowheads="1"/>
          </p:cNvSpPr>
          <p:nvPr/>
        </p:nvSpPr>
        <p:spPr bwMode="auto">
          <a:xfrm>
            <a:off x="1617131" y="2340747"/>
            <a:ext cx="9458907" cy="767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8816" rIns="0" bIns="0">
            <a:spAutoFit/>
          </a:bodyPr>
          <a:lstStyle>
            <a:lvl1pPr marL="31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233"/>
              </a:spcBef>
            </a:pPr>
            <a:r>
              <a:rPr lang="ru-RU" sz="4800" b="1" dirty="0">
                <a:solidFill>
                  <a:srgbClr val="002060"/>
                </a:solidFill>
                <a:cs typeface="Arial" pitchFamily="34" charset="0"/>
              </a:rPr>
              <a:t>M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AVZU</a:t>
            </a:r>
            <a:r>
              <a:rPr lang="ru-RU" sz="4800" b="1" dirty="0">
                <a:solidFill>
                  <a:srgbClr val="002060"/>
                </a:solidFill>
                <a:cs typeface="Arial" pitchFamily="34" charset="0"/>
              </a:rPr>
              <a:t>: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REAKTIV HARAKAT </a:t>
            </a:r>
          </a:p>
        </p:txBody>
      </p:sp>
      <p:sp>
        <p:nvSpPr>
          <p:cNvPr id="19" name="object 9">
            <a:extLst>
              <a:ext uri="{FF2B5EF4-FFF2-40B4-BE49-F238E27FC236}">
                <a16:creationId xmlns:a16="http://schemas.microsoft.com/office/drawing/2014/main" id="{68F1F853-C18B-4CBC-AD87-9483E6657303}"/>
              </a:ext>
            </a:extLst>
          </p:cNvPr>
          <p:cNvSpPr>
            <a:spLocks/>
          </p:cNvSpPr>
          <p:nvPr/>
        </p:nvSpPr>
        <p:spPr bwMode="auto">
          <a:xfrm>
            <a:off x="9616895" y="413481"/>
            <a:ext cx="2058233" cy="962697"/>
          </a:xfrm>
          <a:custGeom>
            <a:avLst/>
            <a:gdLst>
              <a:gd name="T0" fmla="*/ 2404266 w 603885"/>
              <a:gd name="T1" fmla="*/ 0 h 603885"/>
              <a:gd name="T2" fmla="*/ 0 w 603885"/>
              <a:gd name="T3" fmla="*/ 0 h 603885"/>
              <a:gd name="T4" fmla="*/ 0 w 603885"/>
              <a:gd name="T5" fmla="*/ 5699134 h 603885"/>
              <a:gd name="T6" fmla="*/ 2404266 w 603885"/>
              <a:gd name="T7" fmla="*/ 5699134 h 603885"/>
              <a:gd name="T8" fmla="*/ 2404266 w 603885"/>
              <a:gd name="T9" fmla="*/ 0 h 6038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0" name="object 12">
            <a:extLst>
              <a:ext uri="{FF2B5EF4-FFF2-40B4-BE49-F238E27FC236}">
                <a16:creationId xmlns:a16="http://schemas.microsoft.com/office/drawing/2014/main" id="{75008494-61E4-463C-93FC-17CA4E6B573C}"/>
              </a:ext>
            </a:extLst>
          </p:cNvPr>
          <p:cNvSpPr txBox="1"/>
          <p:nvPr/>
        </p:nvSpPr>
        <p:spPr>
          <a:xfrm>
            <a:off x="9722908" y="523152"/>
            <a:ext cx="1846206" cy="732168"/>
          </a:xfrm>
          <a:prstGeom prst="rect">
            <a:avLst/>
          </a:prstGeom>
        </p:spPr>
        <p:txBody>
          <a:bodyPr wrap="square" lIns="0" tIns="32746" rIns="0" bIns="0">
            <a:spAutoFit/>
          </a:bodyPr>
          <a:lstStyle/>
          <a:p>
            <a:pPr algn="ctr" defTabSz="1189620">
              <a:spcBef>
                <a:spcPts val="259"/>
              </a:spcBef>
              <a:defRPr/>
            </a:pPr>
            <a:r>
              <a:rPr lang="en-US" sz="4543" b="1" spc="21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ru-RU" sz="4543" b="1" spc="21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543" b="1" spc="21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en-US" sz="4000" b="1" spc="-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689" b="1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4E418E96-8D0E-4CF2-BB71-0FCCC8070997}"/>
              </a:ext>
            </a:extLst>
          </p:cNvPr>
          <p:cNvSpPr/>
          <p:nvPr/>
        </p:nvSpPr>
        <p:spPr>
          <a:xfrm>
            <a:off x="639052" y="2050042"/>
            <a:ext cx="727075" cy="16036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18" name="object 6">
            <a:extLst>
              <a:ext uri="{FF2B5EF4-FFF2-40B4-BE49-F238E27FC236}">
                <a16:creationId xmlns:a16="http://schemas.microsoft.com/office/drawing/2014/main" id="{D6D6AB68-E550-4BB9-930A-2091774EF330}"/>
              </a:ext>
            </a:extLst>
          </p:cNvPr>
          <p:cNvSpPr/>
          <p:nvPr/>
        </p:nvSpPr>
        <p:spPr>
          <a:xfrm>
            <a:off x="637465" y="4237036"/>
            <a:ext cx="728662" cy="16036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722B2BF1-2D3B-48C0-8AEE-EE5C76C82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71" y="176981"/>
            <a:ext cx="1539329" cy="155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E89A9EF-0CB6-4C2A-B7E2-FF99376DC34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444" t="5304" r="10660" b="82652"/>
          <a:stretch/>
        </p:blipFill>
        <p:spPr>
          <a:xfrm>
            <a:off x="3524846" y="4350388"/>
            <a:ext cx="5142305" cy="231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879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03238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RAKETA TUZULISHI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82B5FE-3079-4FE8-8578-5C5439B05EEE}"/>
              </a:ext>
            </a:extLst>
          </p:cNvPr>
          <p:cNvSpPr/>
          <p:nvPr/>
        </p:nvSpPr>
        <p:spPr>
          <a:xfrm>
            <a:off x="420836" y="4277032"/>
            <a:ext cx="5245265" cy="2963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4">
            <a:extLst>
              <a:ext uri="{FF2B5EF4-FFF2-40B4-BE49-F238E27FC236}">
                <a16:creationId xmlns:a16="http://schemas.microsoft.com/office/drawing/2014/main" id="{0034314C-5FE2-43D3-96B0-03B2B7A6C1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68"/>
          <a:stretch/>
        </p:blipFill>
        <p:spPr bwMode="auto">
          <a:xfrm>
            <a:off x="605697" y="1032387"/>
            <a:ext cx="3200400" cy="565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Объект 2">
            <a:extLst>
              <a:ext uri="{FF2B5EF4-FFF2-40B4-BE49-F238E27FC236}">
                <a16:creationId xmlns:a16="http://schemas.microsoft.com/office/drawing/2014/main" id="{7306BEB3-F621-41CE-B6C6-CB832444EFFB}"/>
              </a:ext>
            </a:extLst>
          </p:cNvPr>
          <p:cNvSpPr txBox="1">
            <a:spLocks/>
          </p:cNvSpPr>
          <p:nvPr/>
        </p:nvSpPr>
        <p:spPr>
          <a:xfrm>
            <a:off x="3849330" y="1231964"/>
            <a:ext cx="7736973" cy="21970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3-qismda: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yoqilg‘i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yonish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kamerasi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yerda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yoqilg‘i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yonishi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natijasida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yuqori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temperaturali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yuqori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bosimli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gaz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yig‘iladi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2DCC1C98-A458-4CAF-A949-6B4C67A8D659}"/>
              </a:ext>
            </a:extLst>
          </p:cNvPr>
          <p:cNvSpPr txBox="1">
            <a:spLocks/>
          </p:cNvSpPr>
          <p:nvPr/>
        </p:nvSpPr>
        <p:spPr>
          <a:xfrm>
            <a:off x="3849329" y="3906515"/>
            <a:ext cx="7736973" cy="133373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4-qismda: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gaz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reaktiv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soplo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tezlikda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tashqariga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chiqariladi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3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03238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RAKETA TUZULISHI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82B5FE-3079-4FE8-8578-5C5439B05EEE}"/>
              </a:ext>
            </a:extLst>
          </p:cNvPr>
          <p:cNvSpPr/>
          <p:nvPr/>
        </p:nvSpPr>
        <p:spPr>
          <a:xfrm>
            <a:off x="420836" y="4277032"/>
            <a:ext cx="5245265" cy="2963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1">
            <a:extLst>
              <a:ext uri="{FF2B5EF4-FFF2-40B4-BE49-F238E27FC236}">
                <a16:creationId xmlns:a16="http://schemas.microsoft.com/office/drawing/2014/main" id="{65F94E67-D19B-473C-8FC5-4F784517B4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594" y="1184199"/>
            <a:ext cx="2580968" cy="501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2">
            <a:extLst>
              <a:ext uri="{FF2B5EF4-FFF2-40B4-BE49-F238E27FC236}">
                <a16:creationId xmlns:a16="http://schemas.microsoft.com/office/drawing/2014/main" id="{88240FE2-2F2F-4277-8032-AE5DBCA07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464" y="1273022"/>
            <a:ext cx="2689071" cy="4837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0" descr="C:\Users\ACER\Searches\Desktop\images123.jpg">
            <a:extLst>
              <a:ext uri="{FF2B5EF4-FFF2-40B4-BE49-F238E27FC236}">
                <a16:creationId xmlns:a16="http://schemas.microsoft.com/office/drawing/2014/main" id="{F34D2064-DFB4-4149-BC72-BCA0FDD0B7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8752">
            <a:off x="7769069" y="1633207"/>
            <a:ext cx="3517260" cy="2791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49254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2.96296E-6 L -0.00018 -0.31365 C -0.00018 -0.45393 -0.40556 -0.62615 -0.73525 -0.62615 L -1.46997 -0.62615 " pathEditMode="relative" rAng="0" ptsTypes="FfFF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490" y="-3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8554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TOPSHIRIQLAR: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61C33E-62E9-428D-8457-B5629F020F12}"/>
              </a:ext>
            </a:extLst>
          </p:cNvPr>
          <p:cNvSpPr txBox="1"/>
          <p:nvPr/>
        </p:nvSpPr>
        <p:spPr>
          <a:xfrm>
            <a:off x="456893" y="1249157"/>
            <a:ext cx="112782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AutoNum type="arabicPeriod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oxiridagi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 algn="just">
              <a:buAutoNum type="arabicPeriod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Massangizni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o‘zingizning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og‘irlik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kuchingizni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353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2" name="Таблица 11">
                <a:extLst>
                  <a:ext uri="{FF2B5EF4-FFF2-40B4-BE49-F238E27FC236}">
                    <a16:creationId xmlns:a16="http://schemas.microsoft.com/office/drawing/2014/main" id="{4E11ADF4-B62C-411E-A3E9-E8D2939AA86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63832970"/>
                  </p:ext>
                </p:extLst>
              </p:nvPr>
            </p:nvGraphicFramePr>
            <p:xfrm>
              <a:off x="1050253" y="55703"/>
              <a:ext cx="9487419" cy="6740294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50565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11087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2232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5516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31116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93142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872456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713828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951770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  <a:gridCol w="1031084">
                      <a:extLst>
                        <a:ext uri="{9D8B030D-6E8A-4147-A177-3AD203B41FA5}">
                          <a16:colId xmlns:a16="http://schemas.microsoft.com/office/drawing/2014/main" val="20009"/>
                        </a:ext>
                      </a:extLst>
                    </a:gridCol>
                  </a:tblGrid>
                  <a:tr h="457483">
                    <a:tc rowSpan="2">
                      <a:txBody>
                        <a:bodyPr/>
                        <a:lstStyle/>
                        <a:p>
                          <a:r>
                            <a:rPr lang="en-US" sz="1800" b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T/r</a:t>
                          </a:r>
                          <a:endParaRPr lang="ru-RU" sz="18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</a:t>
                          </a:r>
                          <a:endParaRPr lang="ru-RU" sz="2400" b="1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</a:t>
                          </a:r>
                          <a:endParaRPr lang="ru-RU" sz="2400" b="1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</a:t>
                          </a:r>
                          <a:endParaRPr lang="ru-RU" sz="2400" b="1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</a:t>
                          </a:r>
                          <a:endParaRPr lang="ru-RU" sz="2400" b="1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</a:t>
                          </a:r>
                          <a:endParaRPr lang="ru-RU" sz="2400" b="1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</a:t>
                          </a:r>
                          <a:endParaRPr lang="ru-RU" sz="2400" b="1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</a:t>
                          </a:r>
                          <a:endParaRPr lang="ru-RU" sz="2400" b="1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</a:t>
                          </a:r>
                          <a:endParaRPr lang="ru-RU" sz="2400" b="1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14966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          </a:t>
                          </a:r>
                          <a:r>
                            <a:rPr lang="en-US" sz="1800" b="1" dirty="0" err="1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Formulalar</a:t>
                          </a:r>
                          <a:r>
                            <a:rPr lang="en-US" sz="1800" b="1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endParaRPr lang="en-US" sz="1800" b="1" dirty="0">
                            <a:solidFill>
                              <a:srgbClr val="00206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r>
                            <a:rPr lang="en-US" sz="1800" b="1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Nomi</a:t>
                          </a:r>
                          <a:endParaRPr lang="ru-RU" sz="1800" b="1" dirty="0">
                            <a:solidFill>
                              <a:srgbClr val="00206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TlToB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800" b="1" dirty="0">
                            <a:solidFill>
                              <a:srgbClr val="00206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76812" t="-56589" r="-642029" b="-615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-k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∆</m:t>
                              </m:r>
                            </m:oMath>
                          </a14:m>
                          <a:r>
                            <a:rPr lang="en-US" sz="1800" b="1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x</a:t>
                          </a:r>
                          <a:endParaRPr lang="ru-RU" sz="1800" b="1" dirty="0">
                            <a:solidFill>
                              <a:srgbClr val="00206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800" b="1" dirty="0">
                            <a:solidFill>
                              <a:srgbClr val="00206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93578" t="-56589" r="-596330" b="-615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 = F t</a:t>
                          </a:r>
                          <a:endParaRPr lang="ru-RU" sz="1800" b="1" dirty="0">
                            <a:solidFill>
                              <a:srgbClr val="00206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mg</a:t>
                          </a:r>
                          <a:endParaRPr lang="ru-RU" sz="1800" b="1" dirty="0">
                            <a:solidFill>
                              <a:srgbClr val="00206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800" b="1">
                            <a:solidFill>
                              <a:srgbClr val="00206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938318" t="-56589" r="-275701" b="-615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800" b="1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𝝁</m:t>
                                </m:r>
                                <m:f>
                                  <m:fPr>
                                    <m:ctrlPr>
                                      <a:rPr lang="ru-RU" sz="1800" b="1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𝑷</m:t>
                                    </m:r>
                                  </m:num>
                                  <m:den>
                                    <m:r>
                                      <a:rPr lang="en-US" sz="1800" b="1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𝑹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800" b="1" dirty="0">
                            <a:solidFill>
                              <a:srgbClr val="00206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m(</a:t>
                          </a:r>
                          <a:r>
                            <a:rPr lang="en-US" sz="1800" b="1" dirty="0" err="1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g+a</a:t>
                          </a:r>
                          <a:r>
                            <a:rPr lang="en-US" sz="1800" b="1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</a:t>
                          </a:r>
                          <a:endParaRPr lang="ru-RU" sz="1800" b="1" dirty="0">
                            <a:solidFill>
                              <a:srgbClr val="00206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12965"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en-US" sz="3200" b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</a:t>
                          </a:r>
                          <a:endParaRPr lang="ru-RU" sz="32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tabLst/>
                          </a:pPr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37754"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en-US" sz="3200" b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2</a:t>
                          </a:r>
                          <a:endParaRPr lang="ru-RU" sz="32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18071"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en-US" sz="3200" b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3</a:t>
                          </a:r>
                          <a:endParaRPr lang="ru-RU" sz="32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773613"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en-US" sz="3200" b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4</a:t>
                          </a:r>
                          <a:endParaRPr lang="ru-RU" sz="32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752168"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en-US" sz="3200" b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5</a:t>
                          </a:r>
                          <a:endParaRPr lang="ru-RU" sz="32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548261"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en-US" sz="3200" b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6</a:t>
                          </a:r>
                          <a:endParaRPr lang="ru-RU" sz="32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706560"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en-US" sz="3200" b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7</a:t>
                          </a:r>
                          <a:endParaRPr lang="ru-RU" sz="32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687594"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en-US" sz="3200" b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8</a:t>
                          </a:r>
                          <a:endParaRPr lang="ru-RU" sz="32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2" name="Таблица 11">
                <a:extLst>
                  <a:ext uri="{FF2B5EF4-FFF2-40B4-BE49-F238E27FC236}">
                    <a16:creationId xmlns:a16="http://schemas.microsoft.com/office/drawing/2014/main" id="{4E11ADF4-B62C-411E-A3E9-E8D2939AA86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63832970"/>
                  </p:ext>
                </p:extLst>
              </p:nvPr>
            </p:nvGraphicFramePr>
            <p:xfrm>
              <a:off x="1050253" y="55703"/>
              <a:ext cx="9487419" cy="6740294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50565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11087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2232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5516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31116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93142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872456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713828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951770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  <a:gridCol w="1031084">
                      <a:extLst>
                        <a:ext uri="{9D8B030D-6E8A-4147-A177-3AD203B41FA5}">
                          <a16:colId xmlns:a16="http://schemas.microsoft.com/office/drawing/2014/main" val="20009"/>
                        </a:ext>
                      </a:extLst>
                    </a:gridCol>
                  </a:tblGrid>
                  <a:tr h="457483">
                    <a:tc rowSpan="2">
                      <a:txBody>
                        <a:bodyPr/>
                        <a:lstStyle/>
                        <a:p>
                          <a:r>
                            <a:rPr lang="en-US" sz="1800" b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T/r</a:t>
                          </a:r>
                          <a:endParaRPr lang="ru-RU" sz="18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</a:t>
                          </a:r>
                          <a:endParaRPr lang="ru-RU" sz="2400" b="1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</a:t>
                          </a:r>
                          <a:endParaRPr lang="ru-RU" sz="2400" b="1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</a:t>
                          </a:r>
                          <a:endParaRPr lang="ru-RU" sz="2400" b="1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</a:t>
                          </a:r>
                          <a:endParaRPr lang="ru-RU" sz="2400" b="1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</a:t>
                          </a:r>
                          <a:endParaRPr lang="ru-RU" sz="2400" b="1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</a:t>
                          </a:r>
                          <a:endParaRPr lang="ru-RU" sz="2400" b="1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</a:t>
                          </a:r>
                          <a:endParaRPr lang="ru-RU" sz="2400" b="1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</a:t>
                          </a:r>
                          <a:endParaRPr lang="ru-RU" sz="2400" b="1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14966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          </a:t>
                          </a:r>
                          <a:r>
                            <a:rPr lang="en-US" sz="1800" b="1" dirty="0" err="1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Formulalar</a:t>
                          </a:r>
                          <a:r>
                            <a:rPr lang="en-US" sz="1800" b="1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endParaRPr lang="en-US" sz="1800" b="1" dirty="0">
                            <a:solidFill>
                              <a:srgbClr val="00206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r>
                            <a:rPr lang="en-US" sz="1800" b="1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Nomi</a:t>
                          </a:r>
                          <a:endParaRPr lang="ru-RU" sz="1800" b="1" dirty="0">
                            <a:solidFill>
                              <a:srgbClr val="00206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TlToB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800" b="1" dirty="0">
                            <a:solidFill>
                              <a:srgbClr val="00206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76812" t="-56589" r="-642029" b="-615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415714" t="-54667" r="-598571" b="-597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1800" b="1" dirty="0">
                            <a:solidFill>
                              <a:srgbClr val="00206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93578" t="-56589" r="-596330" b="-615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 = F t</a:t>
                          </a:r>
                          <a:endParaRPr lang="ru-RU" sz="1800" b="1" dirty="0">
                            <a:solidFill>
                              <a:srgbClr val="00206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mg</a:t>
                          </a:r>
                          <a:endParaRPr lang="ru-RU" sz="1800" b="1" dirty="0">
                            <a:solidFill>
                              <a:srgbClr val="00206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800" b="1">
                            <a:solidFill>
                              <a:srgbClr val="00206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938318" t="-56589" r="-275701" b="-615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790385" t="-54667" r="-109615" b="-597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m(</a:t>
                          </a:r>
                          <a:r>
                            <a:rPr lang="en-US" sz="1800" b="1" dirty="0" err="1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g+a</a:t>
                          </a:r>
                          <a:r>
                            <a:rPr lang="en-US" sz="1800" b="1" dirty="0">
                              <a:solidFill>
                                <a:srgbClr val="00206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</a:t>
                          </a:r>
                          <a:endParaRPr lang="ru-RU" sz="1800" b="1" dirty="0">
                            <a:solidFill>
                              <a:srgbClr val="00206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12965"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en-US" sz="3200" b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1</a:t>
                          </a:r>
                          <a:endParaRPr lang="ru-RU" sz="32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tabLst/>
                          </a:pPr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37754"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en-US" sz="3200" b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2</a:t>
                          </a:r>
                          <a:endParaRPr lang="ru-RU" sz="32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18071"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en-US" sz="3200" b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3</a:t>
                          </a:r>
                          <a:endParaRPr lang="ru-RU" sz="32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773613"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en-US" sz="3200" b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4</a:t>
                          </a:r>
                          <a:endParaRPr lang="ru-RU" sz="32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752168"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en-US" sz="3200" b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5</a:t>
                          </a:r>
                          <a:endParaRPr lang="ru-RU" sz="32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en-US" sz="3200" b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6</a:t>
                          </a:r>
                          <a:endParaRPr lang="ru-RU" sz="32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706560"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en-US" sz="3200" b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7</a:t>
                          </a:r>
                          <a:endParaRPr lang="ru-RU" sz="32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687594"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en-US" sz="3200" b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8</a:t>
                          </a:r>
                          <a:endParaRPr lang="ru-RU" sz="32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71E784C-7095-4A56-915E-1F9EE35BC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3061" y="1467781"/>
            <a:ext cx="647700" cy="554037"/>
          </a:xfrm>
          <a:prstGeom prst="rect">
            <a:avLst/>
          </a:prstGeom>
          <a:solidFill>
            <a:srgbClr val="99FF7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800" b="1" dirty="0">
                <a:solidFill>
                  <a:srgbClr val="0070C0"/>
                </a:solidFill>
                <a:latin typeface="Arial" panose="020B0604020202020204" pitchFamily="34" charset="0"/>
              </a:rPr>
              <a:t>D1</a:t>
            </a:r>
            <a:endParaRPr lang="ru-RU" altLang="ru-RU" sz="18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A794FC0-ED29-4FB0-BDB6-6ED5C04EA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709" y="2037102"/>
            <a:ext cx="784225" cy="609600"/>
          </a:xfrm>
          <a:prstGeom prst="rect">
            <a:avLst/>
          </a:prstGeom>
          <a:solidFill>
            <a:srgbClr val="99FF7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800" b="1" dirty="0">
                <a:solidFill>
                  <a:srgbClr val="0070C0"/>
                </a:solidFill>
                <a:latin typeface="Arial" panose="020B0604020202020204" pitchFamily="34" charset="0"/>
              </a:rPr>
              <a:t>A2</a:t>
            </a:r>
            <a:endParaRPr lang="ru-RU" altLang="ru-RU" sz="18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9649A41A-91D7-48BE-B7A5-E8FBB11DA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5224" y="2681676"/>
            <a:ext cx="784225" cy="585788"/>
          </a:xfrm>
          <a:prstGeom prst="rect">
            <a:avLst/>
          </a:prstGeom>
          <a:solidFill>
            <a:srgbClr val="99FF7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800" b="1" dirty="0">
                <a:solidFill>
                  <a:srgbClr val="0070C0"/>
                </a:solidFill>
                <a:latin typeface="Arial" panose="020B0604020202020204" pitchFamily="34" charset="0"/>
              </a:rPr>
              <a:t>E3</a:t>
            </a:r>
            <a:endParaRPr lang="ru-RU" altLang="ru-RU" sz="18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5F024F52-DDD7-46F3-B283-747C21DF7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8735" y="4147554"/>
            <a:ext cx="792163" cy="646113"/>
          </a:xfrm>
          <a:prstGeom prst="rect">
            <a:avLst/>
          </a:prstGeom>
          <a:solidFill>
            <a:srgbClr val="99FF7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800" b="1" dirty="0">
                <a:solidFill>
                  <a:srgbClr val="0070C0"/>
                </a:solidFill>
                <a:latin typeface="Arial" panose="020B0604020202020204" pitchFamily="34" charset="0"/>
              </a:rPr>
              <a:t>B5</a:t>
            </a:r>
            <a:endParaRPr lang="ru-RU" altLang="ru-RU" sz="18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63CF118-EBE3-412A-BABB-B4EF2892E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5948" y="4793667"/>
            <a:ext cx="792163" cy="555482"/>
          </a:xfrm>
          <a:prstGeom prst="rect">
            <a:avLst/>
          </a:prstGeom>
          <a:solidFill>
            <a:srgbClr val="99FF7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800" b="1">
                <a:solidFill>
                  <a:srgbClr val="0070C0"/>
                </a:solidFill>
                <a:latin typeface="Arial" panose="020B0604020202020204" pitchFamily="34" charset="0"/>
              </a:rPr>
              <a:t>I6</a:t>
            </a:r>
            <a:endParaRPr lang="ru-RU" altLang="ru-RU" sz="1800" b="1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8FCA085D-DD63-48FB-999E-157A70B78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3725" y="5393952"/>
            <a:ext cx="687589" cy="623340"/>
          </a:xfrm>
          <a:prstGeom prst="rect">
            <a:avLst/>
          </a:prstGeom>
          <a:solidFill>
            <a:srgbClr val="99FF7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800" b="1" dirty="0">
                <a:solidFill>
                  <a:srgbClr val="0070C0"/>
                </a:solidFill>
                <a:latin typeface="Arial" panose="020B0604020202020204" pitchFamily="34" charset="0"/>
              </a:rPr>
              <a:t>F7</a:t>
            </a:r>
            <a:endParaRPr lang="ru-RU" altLang="ru-RU" sz="18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8AA5D3BB-F853-4B92-9106-25CA1AEB7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1314" y="6101051"/>
            <a:ext cx="873125" cy="611187"/>
          </a:xfrm>
          <a:prstGeom prst="rect">
            <a:avLst/>
          </a:prstGeom>
          <a:solidFill>
            <a:srgbClr val="99FF7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800" b="1" dirty="0">
                <a:solidFill>
                  <a:srgbClr val="0070C0"/>
                </a:solidFill>
                <a:latin typeface="Arial" panose="020B0604020202020204" pitchFamily="34" charset="0"/>
              </a:rPr>
              <a:t>C8</a:t>
            </a:r>
            <a:endParaRPr lang="ru-RU" altLang="ru-RU" sz="18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AC5D7D74-87DA-4E56-A345-46D70B102642}"/>
              </a:ext>
            </a:extLst>
          </p:cNvPr>
          <p:cNvSpPr/>
          <p:nvPr/>
        </p:nvSpPr>
        <p:spPr bwMode="auto">
          <a:xfrm>
            <a:off x="1707149" y="1467782"/>
            <a:ext cx="1841500" cy="554037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impulsi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49F1F838-FCAA-43A7-9848-7DAB4ACC5EDA}"/>
              </a:ext>
            </a:extLst>
          </p:cNvPr>
          <p:cNvSpPr/>
          <p:nvPr/>
        </p:nvSpPr>
        <p:spPr bwMode="auto">
          <a:xfrm>
            <a:off x="1579740" y="2087809"/>
            <a:ext cx="1841500" cy="596900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Jism </a:t>
            </a:r>
            <a:r>
              <a:rPr lang="en-US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impulsi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EE5AC39D-D42A-43B9-A4DA-407BA674A843}"/>
              </a:ext>
            </a:extLst>
          </p:cNvPr>
          <p:cNvSpPr/>
          <p:nvPr/>
        </p:nvSpPr>
        <p:spPr bwMode="auto">
          <a:xfrm>
            <a:off x="1654328" y="2699139"/>
            <a:ext cx="1841500" cy="568325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Og‘irlik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A438DAD4-0DAD-407D-8E62-BEB223FD08C7}"/>
              </a:ext>
            </a:extLst>
          </p:cNvPr>
          <p:cNvSpPr/>
          <p:nvPr/>
        </p:nvSpPr>
        <p:spPr bwMode="auto">
          <a:xfrm>
            <a:off x="1707149" y="3333454"/>
            <a:ext cx="1841500" cy="569913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Ishqalanish</a:t>
            </a:r>
            <a:endParaRPr lang="en-US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B0AF2DDA-CEEB-4ACB-85B9-F220F9302013}"/>
              </a:ext>
            </a:extLst>
          </p:cNvPr>
          <p:cNvSpPr/>
          <p:nvPr/>
        </p:nvSpPr>
        <p:spPr bwMode="auto">
          <a:xfrm>
            <a:off x="1516674" y="4147554"/>
            <a:ext cx="2049493" cy="628650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Elastiklik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A88CEADB-6980-4FF3-A462-43896B5923A6}"/>
              </a:ext>
            </a:extLst>
          </p:cNvPr>
          <p:cNvSpPr/>
          <p:nvPr/>
        </p:nvSpPr>
        <p:spPr bwMode="auto">
          <a:xfrm>
            <a:off x="1689628" y="4858334"/>
            <a:ext cx="1876539" cy="528996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Yuklama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47400B58-736E-4A38-BE36-DEA1188F9B2C}"/>
              </a:ext>
            </a:extLst>
          </p:cNvPr>
          <p:cNvSpPr/>
          <p:nvPr/>
        </p:nvSpPr>
        <p:spPr bwMode="auto">
          <a:xfrm>
            <a:off x="1654328" y="5439237"/>
            <a:ext cx="1841500" cy="595313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Markazga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defRPr/>
            </a:pPr>
            <a:r>
              <a:rPr lang="en-US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intilma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2ED89E2C-1CB8-4B51-B4F7-696D879841A2}"/>
              </a:ext>
            </a:extLst>
          </p:cNvPr>
          <p:cNvSpPr/>
          <p:nvPr/>
        </p:nvSpPr>
        <p:spPr bwMode="auto">
          <a:xfrm>
            <a:off x="1654328" y="6196698"/>
            <a:ext cx="1841500" cy="595312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18BFA2A6-1EFF-459D-9ED2-37EA3CB2F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0898" y="3295353"/>
            <a:ext cx="792163" cy="646113"/>
          </a:xfrm>
          <a:prstGeom prst="rect">
            <a:avLst/>
          </a:prstGeom>
          <a:solidFill>
            <a:srgbClr val="99FF7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800" b="1" dirty="0">
                <a:solidFill>
                  <a:srgbClr val="0070C0"/>
                </a:solidFill>
                <a:latin typeface="Arial" panose="020B0604020202020204" pitchFamily="34" charset="0"/>
              </a:rPr>
              <a:t>C4</a:t>
            </a:r>
            <a:endParaRPr lang="ru-RU" altLang="ru-RU" sz="18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E786C863-EF43-4AC0-8C20-E6035F4BFFB8}"/>
                  </a:ext>
                </a:extLst>
              </p:cNvPr>
              <p:cNvSpPr/>
              <p:nvPr/>
            </p:nvSpPr>
            <p:spPr>
              <a:xfrm>
                <a:off x="3703821" y="540765"/>
                <a:ext cx="874003" cy="49799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P = m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𝝑</m:t>
                    </m:r>
                  </m:oMath>
                </a14:m>
                <a:endParaRPr lang="ru-RU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E786C863-EF43-4AC0-8C20-E6035F4BFF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3821" y="540765"/>
                <a:ext cx="874003" cy="4979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660C491B-DC8D-429E-BCA0-11C0468EDF02}"/>
              </a:ext>
            </a:extLst>
          </p:cNvPr>
          <p:cNvSpPr/>
          <p:nvPr/>
        </p:nvSpPr>
        <p:spPr bwMode="auto">
          <a:xfrm>
            <a:off x="1689628" y="6116925"/>
            <a:ext cx="1841500" cy="595313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Dumalanish</a:t>
            </a:r>
            <a:endParaRPr lang="en-US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ishqalanish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2609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1439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Reaktiv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harakat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82B5FE-3079-4FE8-8578-5C5439B05EEE}"/>
              </a:ext>
            </a:extLst>
          </p:cNvPr>
          <p:cNvSpPr/>
          <p:nvPr/>
        </p:nvSpPr>
        <p:spPr>
          <a:xfrm>
            <a:off x="420836" y="4277032"/>
            <a:ext cx="5245265" cy="2963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36AFB3-5258-44AE-A9ED-62683F5C3CBB}"/>
              </a:ext>
            </a:extLst>
          </p:cNvPr>
          <p:cNvSpPr txBox="1"/>
          <p:nvPr/>
        </p:nvSpPr>
        <p:spPr>
          <a:xfrm>
            <a:off x="858127" y="1490008"/>
            <a:ext cx="9615948" cy="21236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Impuls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saqlanish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qonunining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muhim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qo‘llanishlaridan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reaktiv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harakatdir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87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1439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Reaktiv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harakat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82B5FE-3079-4FE8-8578-5C5439B05EEE}"/>
              </a:ext>
            </a:extLst>
          </p:cNvPr>
          <p:cNvSpPr/>
          <p:nvPr/>
        </p:nvSpPr>
        <p:spPr>
          <a:xfrm>
            <a:off x="420836" y="4277032"/>
            <a:ext cx="5245265" cy="2963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36AFB3-5258-44AE-A9ED-62683F5C3CBB}"/>
              </a:ext>
            </a:extLst>
          </p:cNvPr>
          <p:cNvSpPr txBox="1"/>
          <p:nvPr/>
        </p:nvSpPr>
        <p:spPr>
          <a:xfrm>
            <a:off x="623250" y="1156211"/>
            <a:ext cx="1094549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Sistemaning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biror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qismi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ma’lum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ajralganda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tezlikka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qarama-qarshi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yo‘nalishda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vujudga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keladigan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harakat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reaktiv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harakat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2397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1439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REAKTIV HARAKAT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82B5FE-3079-4FE8-8578-5C5439B05EEE}"/>
              </a:ext>
            </a:extLst>
          </p:cNvPr>
          <p:cNvSpPr/>
          <p:nvPr/>
        </p:nvSpPr>
        <p:spPr>
          <a:xfrm>
            <a:off x="420836" y="4277032"/>
            <a:ext cx="5245265" cy="2963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36AFB3-5258-44AE-A9ED-62683F5C3CBB}"/>
              </a:ext>
            </a:extLst>
          </p:cNvPr>
          <p:cNvSpPr txBox="1"/>
          <p:nvPr/>
        </p:nvSpPr>
        <p:spPr>
          <a:xfrm>
            <a:off x="590964" y="990519"/>
            <a:ext cx="1085099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Reaktiv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harakatni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tasavvur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tajribani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o‘tkazaylik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5CA4286-3376-484C-AB1F-6B5983B91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6" r="-2" b="29417"/>
          <a:stretch>
            <a:fillRect/>
          </a:stretch>
        </p:blipFill>
        <p:spPr>
          <a:xfrm>
            <a:off x="2387478" y="2380306"/>
            <a:ext cx="7064080" cy="43861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17497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1439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REAKTIV HARAKAT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82B5FE-3079-4FE8-8578-5C5439B05EEE}"/>
              </a:ext>
            </a:extLst>
          </p:cNvPr>
          <p:cNvSpPr/>
          <p:nvPr/>
        </p:nvSpPr>
        <p:spPr>
          <a:xfrm>
            <a:off x="420836" y="4277032"/>
            <a:ext cx="5245265" cy="2963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C36AFB3-5258-44AE-A9ED-62683F5C3CBB}"/>
                  </a:ext>
                </a:extLst>
              </p:cNvPr>
              <p:cNvSpPr txBox="1"/>
              <p:nvPr/>
            </p:nvSpPr>
            <p:spPr>
              <a:xfrm>
                <a:off x="4685951" y="1074157"/>
                <a:ext cx="3000782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10 g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C36AFB3-5258-44AE-A9ED-62683F5C3C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951" y="1074157"/>
                <a:ext cx="3000782" cy="707886"/>
              </a:xfrm>
              <a:prstGeom prst="rect">
                <a:avLst/>
              </a:prstGeom>
              <a:blipFill>
                <a:blip r:embed="rId2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>
            <a:extLst>
              <a:ext uri="{FF2B5EF4-FFF2-40B4-BE49-F238E27FC236}">
                <a16:creationId xmlns:a16="http://schemas.microsoft.com/office/drawing/2014/main" id="{DC7FCB60-7E9C-444F-82A3-738FDF61E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6" r="-2" b="29417"/>
          <a:stretch>
            <a:fillRect/>
          </a:stretch>
        </p:blipFill>
        <p:spPr>
          <a:xfrm>
            <a:off x="295996" y="1166271"/>
            <a:ext cx="3509088" cy="2178823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A9AFDEC-BAA8-4D77-9A3D-64BBB452F332}"/>
                  </a:ext>
                </a:extLst>
              </p:cNvPr>
              <p:cNvSpPr txBox="1"/>
              <p:nvPr/>
            </p:nvSpPr>
            <p:spPr>
              <a:xfrm>
                <a:off x="7931479" y="1079924"/>
                <a:ext cx="3749244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500 g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A9AFDEC-BAA8-4D77-9A3D-64BBB452F3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1479" y="1079924"/>
                <a:ext cx="3749244" cy="707886"/>
              </a:xfrm>
              <a:prstGeom prst="rect">
                <a:avLst/>
              </a:prstGeom>
              <a:blipFill>
                <a:blip r:embed="rId4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7671E4C-68AA-49CA-A321-65170970C8C6}"/>
                  </a:ext>
                </a:extLst>
              </p:cNvPr>
              <p:cNvSpPr txBox="1"/>
              <p:nvPr/>
            </p:nvSpPr>
            <p:spPr>
              <a:xfrm>
                <a:off x="6107595" y="1782043"/>
                <a:ext cx="3449361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en-US" sz="40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=  0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7671E4C-68AA-49CA-A321-65170970C8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7595" y="1782043"/>
                <a:ext cx="3449361" cy="707886"/>
              </a:xfrm>
              <a:prstGeom prst="rect">
                <a:avLst/>
              </a:prstGeom>
              <a:blipFill>
                <a:blip r:embed="rId5"/>
                <a:stretch>
                  <a:fillRect t="-17241" b="-344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60104E3-326D-4F41-84BD-6C2F1B6020DB}"/>
                  </a:ext>
                </a:extLst>
              </p:cNvPr>
              <p:cNvSpPr txBox="1"/>
              <p:nvPr/>
            </p:nvSpPr>
            <p:spPr>
              <a:xfrm>
                <a:off x="3320805" y="3125136"/>
                <a:ext cx="8355808" cy="7165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en-US" sz="4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  <m:sup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sup>
                    </m:sSubSup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= ? - 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aravachaning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tezligi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60104E3-326D-4F41-84BD-6C2F1B6020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0805" y="3125136"/>
                <a:ext cx="8355808" cy="716543"/>
              </a:xfrm>
              <a:prstGeom prst="rect">
                <a:avLst/>
              </a:prstGeom>
              <a:blipFill>
                <a:blip r:embed="rId6"/>
                <a:stretch>
                  <a:fillRect t="-13675" b="-36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F78C2EF-1EF5-4CAB-A414-DEE2619E0DD6}"/>
                  </a:ext>
                </a:extLst>
              </p:cNvPr>
              <p:cNvSpPr txBox="1"/>
              <p:nvPr/>
            </p:nvSpPr>
            <p:spPr>
              <a:xfrm>
                <a:off x="3324915" y="2384074"/>
                <a:ext cx="8355808" cy="7154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en-US" sz="4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  <m:sup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sup>
                    </m:sSubSup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= 10 m/s -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tiqinning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otilish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tezligi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F78C2EF-1EF5-4CAB-A414-DEE2619E0D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4915" y="2384074"/>
                <a:ext cx="8355808" cy="715452"/>
              </a:xfrm>
              <a:prstGeom prst="rect">
                <a:avLst/>
              </a:prstGeom>
              <a:blipFill>
                <a:blip r:embed="rId7"/>
                <a:stretch>
                  <a:fillRect t="-14530" b="-358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805CFD7-A221-4D30-86D1-2401A4A54724}"/>
                  </a:ext>
                </a:extLst>
              </p:cNvPr>
              <p:cNvSpPr txBox="1"/>
              <p:nvPr/>
            </p:nvSpPr>
            <p:spPr>
              <a:xfrm>
                <a:off x="1003770" y="3875124"/>
                <a:ext cx="8355808" cy="7165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0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+</a:t>
                </a:r>
                <a:r>
                  <a:rPr lang="en-US" sz="40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0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en-US" sz="40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0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4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4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  <m:sup>
                        <m:r>
                          <a:rPr lang="en-US" sz="4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sup>
                    </m:sSubSup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+</a:t>
                </a:r>
                <a:r>
                  <a:rPr lang="en-US" sz="4000" dirty="0"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0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4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  <m:sup>
                        <m:r>
                          <a:rPr lang="en-US" sz="4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sup>
                    </m:sSubSup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805CFD7-A221-4D30-86D1-2401A4A547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770" y="3875124"/>
                <a:ext cx="8355808" cy="716543"/>
              </a:xfrm>
              <a:prstGeom prst="rect">
                <a:avLst/>
              </a:prstGeom>
              <a:blipFill>
                <a:blip r:embed="rId8"/>
                <a:stretch>
                  <a:fillRect t="-16239" b="-341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C66613A5-ED83-4D4F-BFE6-56C5D2A44DA1}"/>
              </a:ext>
            </a:extLst>
          </p:cNvPr>
          <p:cNvCxnSpPr>
            <a:cxnSpLocks/>
          </p:cNvCxnSpPr>
          <p:nvPr/>
        </p:nvCxnSpPr>
        <p:spPr>
          <a:xfrm>
            <a:off x="2521974" y="3959603"/>
            <a:ext cx="2802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87CA0693-1A46-4677-9D0A-64DEA77E1F1D}"/>
              </a:ext>
            </a:extLst>
          </p:cNvPr>
          <p:cNvCxnSpPr>
            <a:cxnSpLocks/>
          </p:cNvCxnSpPr>
          <p:nvPr/>
        </p:nvCxnSpPr>
        <p:spPr>
          <a:xfrm>
            <a:off x="4405731" y="3959603"/>
            <a:ext cx="2802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977884E6-22D2-4C9D-A09A-0EBCFE645E0F}"/>
              </a:ext>
            </a:extLst>
          </p:cNvPr>
          <p:cNvCxnSpPr>
            <a:cxnSpLocks/>
          </p:cNvCxnSpPr>
          <p:nvPr/>
        </p:nvCxnSpPr>
        <p:spPr>
          <a:xfrm>
            <a:off x="6186342" y="3912561"/>
            <a:ext cx="2802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3D235DDD-8ECD-42CA-AC3A-BBEE9A56BCBD}"/>
              </a:ext>
            </a:extLst>
          </p:cNvPr>
          <p:cNvCxnSpPr>
            <a:cxnSpLocks/>
          </p:cNvCxnSpPr>
          <p:nvPr/>
        </p:nvCxnSpPr>
        <p:spPr>
          <a:xfrm>
            <a:off x="8116529" y="3971554"/>
            <a:ext cx="2802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71D911C-637F-4F27-98A2-776127E60900}"/>
                  </a:ext>
                </a:extLst>
              </p:cNvPr>
              <p:cNvSpPr txBox="1"/>
              <p:nvPr/>
            </p:nvSpPr>
            <p:spPr>
              <a:xfrm>
                <a:off x="1003770" y="4809908"/>
                <a:ext cx="8355808" cy="7165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0 =</a:t>
                </a:r>
                <a:r>
                  <a:rPr lang="en-US" sz="40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0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4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4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  <m:sup>
                        <m:r>
                          <a:rPr lang="en-US" sz="4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sup>
                    </m:sSubSup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+</a:t>
                </a:r>
                <a:r>
                  <a:rPr lang="en-US" sz="40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0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4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  <m:sup>
                        <m:r>
                          <a:rPr lang="en-US" sz="4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sup>
                    </m:sSubSup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71D911C-637F-4F27-98A2-776127E609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770" y="4809908"/>
                <a:ext cx="8355808" cy="716543"/>
              </a:xfrm>
              <a:prstGeom prst="rect">
                <a:avLst/>
              </a:prstGeom>
              <a:blipFill>
                <a:blip r:embed="rId9"/>
                <a:stretch>
                  <a:fillRect t="-16102" b="-330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0D2A72B9-CC70-4FCF-A37F-59BC9C09AA2B}"/>
              </a:ext>
            </a:extLst>
          </p:cNvPr>
          <p:cNvCxnSpPr>
            <a:cxnSpLocks/>
          </p:cNvCxnSpPr>
          <p:nvPr/>
        </p:nvCxnSpPr>
        <p:spPr>
          <a:xfrm>
            <a:off x="4901454" y="4935116"/>
            <a:ext cx="2802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426CAABD-D87F-44A2-B051-DC86DF526E5A}"/>
              </a:ext>
            </a:extLst>
          </p:cNvPr>
          <p:cNvCxnSpPr>
            <a:cxnSpLocks/>
          </p:cNvCxnSpPr>
          <p:nvPr/>
        </p:nvCxnSpPr>
        <p:spPr>
          <a:xfrm>
            <a:off x="6663207" y="4914774"/>
            <a:ext cx="2802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F112862-1EEA-4A6F-8CF4-4ED31055BE68}"/>
                  </a:ext>
                </a:extLst>
              </p:cNvPr>
              <p:cNvSpPr txBox="1"/>
              <p:nvPr/>
            </p:nvSpPr>
            <p:spPr>
              <a:xfrm>
                <a:off x="2080037" y="5486375"/>
                <a:ext cx="6445044" cy="11576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en-US" sz="4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  <m:sup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sup>
                    </m:sSubSup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4000" dirty="0">
                            <a:cs typeface="Arial" panose="020B0604020202020204" pitchFamily="34" charset="0"/>
                          </a:rPr>
                          <m:t> </m:t>
                        </m:r>
                        <m:sSubSup>
                          <m:sSubSupPr>
                            <m:ctrlPr>
                              <a:rPr lang="en-US" sz="4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sz="4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4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𝐼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- 0,2 m/s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F112862-1EEA-4A6F-8CF4-4ED31055B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0037" y="5486375"/>
                <a:ext cx="6445044" cy="1157689"/>
              </a:xfrm>
              <a:prstGeom prst="rect">
                <a:avLst/>
              </a:prstGeom>
              <a:blipFill>
                <a:blip r:embed="rId10"/>
                <a:stretch>
                  <a:fillRect b="-31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28606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8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84065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Reaktiv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harakat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36AFB3-5258-44AE-A9ED-62683F5C3CBB}"/>
              </a:ext>
            </a:extLst>
          </p:cNvPr>
          <p:cNvSpPr txBox="1"/>
          <p:nvPr/>
        </p:nvSpPr>
        <p:spPr>
          <a:xfrm>
            <a:off x="639611" y="1348376"/>
            <a:ext cx="1091277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Reaktiv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harakatni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yaxshiroq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tushunish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tajribani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o‘tkazib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ko‘rishimiz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4029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84065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Reaktiv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harakat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82B5FE-3079-4FE8-8578-5C5439B05EEE}"/>
              </a:ext>
            </a:extLst>
          </p:cNvPr>
          <p:cNvSpPr/>
          <p:nvPr/>
        </p:nvSpPr>
        <p:spPr>
          <a:xfrm>
            <a:off x="420836" y="4277032"/>
            <a:ext cx="5245265" cy="2963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6B0339D-671E-4E93-BAF3-24CEAE8A3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2632" y="1094655"/>
            <a:ext cx="8829368" cy="174031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en-US" sz="3200" dirty="0">
                <a:latin typeface="+mn-lt"/>
              </a:rPr>
            </a:br>
            <a:r>
              <a:rPr lang="en-US" sz="4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Reaktiv</a:t>
            </a:r>
            <a:r>
              <a:rPr lang="en-US" sz="4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4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ta’sirida</a:t>
            </a:r>
            <a:r>
              <a:rPr lang="en-US" sz="4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harakatlanadigan</a:t>
            </a:r>
            <a:r>
              <a:rPr lang="en-US" sz="4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kosmik</a:t>
            </a:r>
            <a:r>
              <a:rPr lang="en-US" sz="4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uchish</a:t>
            </a:r>
            <a:r>
              <a:rPr lang="en-US" sz="4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sistemalari</a:t>
            </a:r>
            <a:r>
              <a:rPr lang="en-US" sz="4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raketa</a:t>
            </a:r>
            <a:r>
              <a:rPr lang="en-US" sz="4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4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en-US" sz="4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n-US" sz="4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14387638-13C4-433F-A5CB-6E3BD03E7E81}"/>
              </a:ext>
            </a:extLst>
          </p:cNvPr>
          <p:cNvSpPr txBox="1">
            <a:spLocks/>
          </p:cNvSpPr>
          <p:nvPr/>
        </p:nvSpPr>
        <p:spPr>
          <a:xfrm>
            <a:off x="4268106" y="2956226"/>
            <a:ext cx="6542462" cy="174031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33" b="1" i="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defRPr/>
            </a:pP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Raketa</a:t>
            </a:r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asosan</a:t>
            </a:r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4 ta  </a:t>
            </a:r>
            <a:r>
              <a:rPr lang="en-US" sz="36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qismdan</a:t>
            </a:r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110" descr="C:\Users\ACER\Searches\Desktop\images123.jpg">
            <a:extLst>
              <a:ext uri="{FF2B5EF4-FFF2-40B4-BE49-F238E27FC236}">
                <a16:creationId xmlns:a16="http://schemas.microsoft.com/office/drawing/2014/main" id="{4F265381-5189-4143-A953-F3283B06EB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7" t="14482" r="3588" b="11029"/>
          <a:stretch/>
        </p:blipFill>
        <p:spPr bwMode="auto">
          <a:xfrm rot="3546373">
            <a:off x="-172557" y="2708997"/>
            <a:ext cx="4185330" cy="2808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50588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03238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RAKETA TUZULISHI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82B5FE-3079-4FE8-8578-5C5439B05EEE}"/>
              </a:ext>
            </a:extLst>
          </p:cNvPr>
          <p:cNvSpPr/>
          <p:nvPr/>
        </p:nvSpPr>
        <p:spPr>
          <a:xfrm>
            <a:off x="420836" y="4277032"/>
            <a:ext cx="5245265" cy="2963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7306BEB3-F621-41CE-B6C6-CB832444EFFB}"/>
              </a:ext>
            </a:extLst>
          </p:cNvPr>
          <p:cNvSpPr txBox="1">
            <a:spLocks/>
          </p:cNvSpPr>
          <p:nvPr/>
        </p:nvSpPr>
        <p:spPr>
          <a:xfrm>
            <a:off x="4034191" y="1482687"/>
            <a:ext cx="7792026" cy="170296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1-qismda: 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atrofidagi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orbitaga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chiqarib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qo‘yiladigan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kosmik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kema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sun’iy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yo‘ldosh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0D22C544-CA4E-4592-84C3-AAA28CFC2916}"/>
              </a:ext>
            </a:extLst>
          </p:cNvPr>
          <p:cNvSpPr txBox="1">
            <a:spLocks/>
          </p:cNvSpPr>
          <p:nvPr/>
        </p:nvSpPr>
        <p:spPr>
          <a:xfrm>
            <a:off x="4034191" y="3185652"/>
            <a:ext cx="7736973" cy="185536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–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yoqilg'i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raketani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Yerdan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uchirish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jihozlari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12" name="Рисунок 4">
            <a:extLst>
              <a:ext uri="{FF2B5EF4-FFF2-40B4-BE49-F238E27FC236}">
                <a16:creationId xmlns:a16="http://schemas.microsoft.com/office/drawing/2014/main" id="{F861FB64-32DC-454D-9636-45429A9DFE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96"/>
          <a:stretch/>
        </p:blipFill>
        <p:spPr bwMode="auto">
          <a:xfrm>
            <a:off x="575186" y="1032387"/>
            <a:ext cx="3067665" cy="565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64238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7883</TotalTime>
  <Words>346</Words>
  <Application>Microsoft Office PowerPoint</Application>
  <PresentationFormat>Широкоэкранный</PresentationFormat>
  <Paragraphs>81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Helvetica</vt:lpstr>
      <vt:lpstr>Open Sans</vt:lpstr>
      <vt:lpstr>Тема Office</vt:lpstr>
      <vt:lpstr>Template PresentationGo</vt:lpstr>
      <vt:lpstr>1_Template PresentationGo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Reaktiv kuch ta’sirida harakatlanadigan kosmik uchish sistemalari raketa deb ataladi.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Spam va gowtli konserva ortasida boglik bormi?</dc:title>
  <dc:creator>Feruza</dc:creator>
  <cp:lastModifiedBy>Пользователь</cp:lastModifiedBy>
  <cp:revision>754</cp:revision>
  <dcterms:created xsi:type="dcterms:W3CDTF">2020-03-24T02:20:14Z</dcterms:created>
  <dcterms:modified xsi:type="dcterms:W3CDTF">2021-03-24T09:03:39Z</dcterms:modified>
</cp:coreProperties>
</file>