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17"/>
  </p:notesMasterIdLst>
  <p:sldIdLst>
    <p:sldId id="270" r:id="rId4"/>
    <p:sldId id="606" r:id="rId5"/>
    <p:sldId id="1790" r:id="rId6"/>
    <p:sldId id="1791" r:id="rId7"/>
    <p:sldId id="1778" r:id="rId8"/>
    <p:sldId id="1792" r:id="rId9"/>
    <p:sldId id="1779" r:id="rId10"/>
    <p:sldId id="1781" r:id="rId11"/>
    <p:sldId id="1774" r:id="rId12"/>
    <p:sldId id="1784" r:id="rId13"/>
    <p:sldId id="1787" r:id="rId14"/>
    <p:sldId id="1786" r:id="rId15"/>
    <p:sldId id="16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08381" y="334762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286535" y="2262728"/>
            <a:ext cx="10426432" cy="187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AVZU: JISMNI KO‘TARISHDA VA SHU MASOFAGA GORIZONTAL KO‘CHIRISHDA BAJARILGAN ISHNI HISOBLASH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2687575"/>
                  </p:ext>
                </p:extLst>
              </p:nvPr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𝒐𝒈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,</a:t>
                          </a:r>
                          <a:r>
                            <a:rPr lang="en-US" sz="3200" b="1" baseline="0" dirty="0"/>
                            <a:t> </a:t>
                          </a:r>
                          <a:r>
                            <a:rPr lang="en-US" sz="3200" b="1" dirty="0"/>
                            <a:t>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𝒕𝒆𝒌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0,05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0,5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</a:t>
                          </a:r>
                          <a:endParaRPr lang="ru-RU" sz="3200" b="1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 </a:t>
                          </a:r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0,15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2,5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2687575"/>
                  </p:ext>
                </p:extLst>
              </p:nvPr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3617" t="-10526" r="-431915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3158" t="-10526" r="-113158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003" t="-10526" r="-669" b="-3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0,05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0,5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</a:t>
                          </a:r>
                          <a:endParaRPr lang="ru-RU" sz="3200" b="1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 </a:t>
                          </a:r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0,15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2,5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8777EC0-1CC8-40A1-B5EB-258E88262320}"/>
              </a:ext>
            </a:extLst>
          </p:cNvPr>
          <p:cNvCxnSpPr/>
          <p:nvPr/>
        </p:nvCxnSpPr>
        <p:spPr>
          <a:xfrm>
            <a:off x="2580968" y="967736"/>
            <a:ext cx="0" cy="275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4997EB-27F1-43B1-944B-3B31458A6176}"/>
              </a:ext>
            </a:extLst>
          </p:cNvPr>
          <p:cNvCxnSpPr>
            <a:cxnSpLocks/>
          </p:cNvCxnSpPr>
          <p:nvPr/>
        </p:nvCxnSpPr>
        <p:spPr>
          <a:xfrm>
            <a:off x="6681019" y="967736"/>
            <a:ext cx="29497" cy="2807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FE3A4E-B9E8-4A74-AA91-02369DDA66A7}"/>
              </a:ext>
            </a:extLst>
          </p:cNvPr>
          <p:cNvSpPr txBox="1"/>
          <p:nvPr/>
        </p:nvSpPr>
        <p:spPr>
          <a:xfrm>
            <a:off x="2650600" y="101198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h, 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/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</m:sub>
                    </m:sSub>
                  </m:oMath>
                </a14:m>
                <a:r>
                  <a:rPr lang="en-US" sz="2800" b="1" dirty="0"/>
                  <a:t>, N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blipFill>
                <a:blip r:embed="rId3"/>
                <a:stretch>
                  <a:fillRect t="-10465" r="-8867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62F065B-FC76-44A0-9043-8EA9A7C2BEED}"/>
              </a:ext>
            </a:extLst>
          </p:cNvPr>
          <p:cNvCxnSpPr>
            <a:endCxn id="5" idx="3"/>
          </p:cNvCxnSpPr>
          <p:nvPr/>
        </p:nvCxnSpPr>
        <p:spPr>
          <a:xfrm>
            <a:off x="9556955" y="2346710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9803C0-3514-4247-A6C7-A87F9A2D82AF}"/>
              </a:ext>
            </a:extLst>
          </p:cNvPr>
          <p:cNvCxnSpPr/>
          <p:nvPr/>
        </p:nvCxnSpPr>
        <p:spPr>
          <a:xfrm>
            <a:off x="9556954" y="3030052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1E97AB-006F-421B-9EDA-208BE658D88A}"/>
              </a:ext>
            </a:extLst>
          </p:cNvPr>
          <p:cNvSpPr txBox="1"/>
          <p:nvPr/>
        </p:nvSpPr>
        <p:spPr>
          <a:xfrm>
            <a:off x="2769221" y="1710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07936-0C33-4805-BB86-FA14CC471E7C}"/>
              </a:ext>
            </a:extLst>
          </p:cNvPr>
          <p:cNvSpPr txBox="1"/>
          <p:nvPr/>
        </p:nvSpPr>
        <p:spPr>
          <a:xfrm>
            <a:off x="2801619" y="236883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53995-5602-4022-9925-46704A95E7E5}"/>
              </a:ext>
            </a:extLst>
          </p:cNvPr>
          <p:cNvSpPr txBox="1"/>
          <p:nvPr/>
        </p:nvSpPr>
        <p:spPr>
          <a:xfrm>
            <a:off x="2807422" y="307109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893475"/>
                  </p:ext>
                </p:extLst>
              </p:nvPr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𝒐𝒈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,</a:t>
                          </a:r>
                          <a:r>
                            <a:rPr lang="en-US" sz="3200" b="1" baseline="0" dirty="0"/>
                            <a:t> </a:t>
                          </a:r>
                          <a:r>
                            <a:rPr lang="en-US" sz="3200" b="1" dirty="0"/>
                            <a:t>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𝒕𝒆𝒌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0,05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0,5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 </a:t>
                          </a:r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0,15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4,5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2,5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7,5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12893475"/>
                  </p:ext>
                </p:extLst>
              </p:nvPr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3617" t="-10526" r="-431915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3158" t="-10526" r="-113158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003" t="-10526" r="-669" b="-3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0,05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0,5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 </a:t>
                          </a:r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0,15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4,5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2,5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7,5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8777EC0-1CC8-40A1-B5EB-258E88262320}"/>
              </a:ext>
            </a:extLst>
          </p:cNvPr>
          <p:cNvCxnSpPr/>
          <p:nvPr/>
        </p:nvCxnSpPr>
        <p:spPr>
          <a:xfrm>
            <a:off x="2580968" y="967736"/>
            <a:ext cx="0" cy="275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4997EB-27F1-43B1-944B-3B31458A6176}"/>
              </a:ext>
            </a:extLst>
          </p:cNvPr>
          <p:cNvCxnSpPr>
            <a:cxnSpLocks/>
          </p:cNvCxnSpPr>
          <p:nvPr/>
        </p:nvCxnSpPr>
        <p:spPr>
          <a:xfrm>
            <a:off x="6681019" y="967736"/>
            <a:ext cx="29497" cy="2807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FE3A4E-B9E8-4A74-AA91-02369DDA66A7}"/>
              </a:ext>
            </a:extLst>
          </p:cNvPr>
          <p:cNvSpPr txBox="1"/>
          <p:nvPr/>
        </p:nvSpPr>
        <p:spPr>
          <a:xfrm>
            <a:off x="2650600" y="101198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h, 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/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</m:sub>
                    </m:sSub>
                  </m:oMath>
                </a14:m>
                <a:r>
                  <a:rPr lang="en-US" sz="2800" b="1" dirty="0"/>
                  <a:t>, N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blipFill>
                <a:blip r:embed="rId3"/>
                <a:stretch>
                  <a:fillRect t="-10465" r="-8867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62F065B-FC76-44A0-9043-8EA9A7C2BEED}"/>
              </a:ext>
            </a:extLst>
          </p:cNvPr>
          <p:cNvCxnSpPr>
            <a:endCxn id="5" idx="3"/>
          </p:cNvCxnSpPr>
          <p:nvPr/>
        </p:nvCxnSpPr>
        <p:spPr>
          <a:xfrm>
            <a:off x="9556955" y="2346710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9803C0-3514-4247-A6C7-A87F9A2D82AF}"/>
              </a:ext>
            </a:extLst>
          </p:cNvPr>
          <p:cNvCxnSpPr/>
          <p:nvPr/>
        </p:nvCxnSpPr>
        <p:spPr>
          <a:xfrm>
            <a:off x="9556954" y="3030052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1E97AB-006F-421B-9EDA-208BE658D88A}"/>
              </a:ext>
            </a:extLst>
          </p:cNvPr>
          <p:cNvSpPr txBox="1"/>
          <p:nvPr/>
        </p:nvSpPr>
        <p:spPr>
          <a:xfrm>
            <a:off x="2769221" y="1710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07936-0C33-4805-BB86-FA14CC471E7C}"/>
              </a:ext>
            </a:extLst>
          </p:cNvPr>
          <p:cNvSpPr txBox="1"/>
          <p:nvPr/>
        </p:nvSpPr>
        <p:spPr>
          <a:xfrm>
            <a:off x="2801619" y="236883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53995-5602-4022-9925-46704A95E7E5}"/>
              </a:ext>
            </a:extLst>
          </p:cNvPr>
          <p:cNvSpPr txBox="1"/>
          <p:nvPr/>
        </p:nvSpPr>
        <p:spPr>
          <a:xfrm>
            <a:off x="2807422" y="307109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EFC02-3123-44A5-8915-F3102E40F8CD}"/>
              </a:ext>
            </a:extLst>
          </p:cNvPr>
          <p:cNvSpPr txBox="1"/>
          <p:nvPr/>
        </p:nvSpPr>
        <p:spPr>
          <a:xfrm>
            <a:off x="7025789" y="1710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58308-84A5-462E-8CA2-BE7A38AA6684}"/>
              </a:ext>
            </a:extLst>
          </p:cNvPr>
          <p:cNvSpPr txBox="1"/>
          <p:nvPr/>
        </p:nvSpPr>
        <p:spPr>
          <a:xfrm>
            <a:off x="7025788" y="238880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8CA2D7-5990-4714-BA58-B139EC85DBE9}"/>
              </a:ext>
            </a:extLst>
          </p:cNvPr>
          <p:cNvSpPr txBox="1"/>
          <p:nvPr/>
        </p:nvSpPr>
        <p:spPr>
          <a:xfrm>
            <a:off x="7022973" y="3087421"/>
            <a:ext cx="93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647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𝒐𝒈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,</a:t>
                          </a:r>
                          <a:r>
                            <a:rPr lang="en-US" sz="3200" b="1" baseline="0" dirty="0"/>
                            <a:t> </a:t>
                          </a:r>
                          <a:r>
                            <a:rPr lang="en-US" sz="3200" b="1" dirty="0"/>
                            <a:t>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𝒕𝒆𝒌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0,05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0,5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 0,9</a:t>
                          </a:r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0,15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4,5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2,5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7,5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3617" t="-10526" r="-431915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3158" t="-10526" r="-113158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003" t="-10526" r="-669" b="-3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0,05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0,5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 0,9</a:t>
                          </a:r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0,15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1,5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4,5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0,25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2,5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0,3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   7,5</a:t>
                          </a:r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8777EC0-1CC8-40A1-B5EB-258E88262320}"/>
              </a:ext>
            </a:extLst>
          </p:cNvPr>
          <p:cNvCxnSpPr/>
          <p:nvPr/>
        </p:nvCxnSpPr>
        <p:spPr>
          <a:xfrm>
            <a:off x="2580968" y="967736"/>
            <a:ext cx="0" cy="275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4997EB-27F1-43B1-944B-3B31458A6176}"/>
              </a:ext>
            </a:extLst>
          </p:cNvPr>
          <p:cNvCxnSpPr>
            <a:cxnSpLocks/>
          </p:cNvCxnSpPr>
          <p:nvPr/>
        </p:nvCxnSpPr>
        <p:spPr>
          <a:xfrm>
            <a:off x="6681019" y="967736"/>
            <a:ext cx="29497" cy="2807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FE3A4E-B9E8-4A74-AA91-02369DDA66A7}"/>
              </a:ext>
            </a:extLst>
          </p:cNvPr>
          <p:cNvSpPr txBox="1"/>
          <p:nvPr/>
        </p:nvSpPr>
        <p:spPr>
          <a:xfrm>
            <a:off x="2650600" y="101198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h, 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/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</m:sub>
                    </m:sSub>
                  </m:oMath>
                </a14:m>
                <a:r>
                  <a:rPr lang="en-US" sz="2800" b="1" dirty="0"/>
                  <a:t>, N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blipFill>
                <a:blip r:embed="rId3"/>
                <a:stretch>
                  <a:fillRect t="-10465" r="-8867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62F065B-FC76-44A0-9043-8EA9A7C2BEED}"/>
              </a:ext>
            </a:extLst>
          </p:cNvPr>
          <p:cNvCxnSpPr>
            <a:endCxn id="5" idx="3"/>
          </p:cNvCxnSpPr>
          <p:nvPr/>
        </p:nvCxnSpPr>
        <p:spPr>
          <a:xfrm>
            <a:off x="9556955" y="2346710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9803C0-3514-4247-A6C7-A87F9A2D82AF}"/>
              </a:ext>
            </a:extLst>
          </p:cNvPr>
          <p:cNvCxnSpPr/>
          <p:nvPr/>
        </p:nvCxnSpPr>
        <p:spPr>
          <a:xfrm>
            <a:off x="9556954" y="3030052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1E97AB-006F-421B-9EDA-208BE658D88A}"/>
              </a:ext>
            </a:extLst>
          </p:cNvPr>
          <p:cNvSpPr txBox="1"/>
          <p:nvPr/>
        </p:nvSpPr>
        <p:spPr>
          <a:xfrm>
            <a:off x="2769221" y="1710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507936-0C33-4805-BB86-FA14CC471E7C}"/>
              </a:ext>
            </a:extLst>
          </p:cNvPr>
          <p:cNvSpPr txBox="1"/>
          <p:nvPr/>
        </p:nvSpPr>
        <p:spPr>
          <a:xfrm>
            <a:off x="2801619" y="236883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853995-5602-4022-9925-46704A95E7E5}"/>
              </a:ext>
            </a:extLst>
          </p:cNvPr>
          <p:cNvSpPr txBox="1"/>
          <p:nvPr/>
        </p:nvSpPr>
        <p:spPr>
          <a:xfrm>
            <a:off x="2807422" y="307109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EFC02-3123-44A5-8915-F3102E40F8CD}"/>
              </a:ext>
            </a:extLst>
          </p:cNvPr>
          <p:cNvSpPr txBox="1"/>
          <p:nvPr/>
        </p:nvSpPr>
        <p:spPr>
          <a:xfrm>
            <a:off x="7025789" y="171059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58308-84A5-462E-8CA2-BE7A38AA6684}"/>
              </a:ext>
            </a:extLst>
          </p:cNvPr>
          <p:cNvSpPr txBox="1"/>
          <p:nvPr/>
        </p:nvSpPr>
        <p:spPr>
          <a:xfrm>
            <a:off x="7025788" y="238880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8CA2D7-5990-4714-BA58-B139EC85DBE9}"/>
              </a:ext>
            </a:extLst>
          </p:cNvPr>
          <p:cNvSpPr txBox="1"/>
          <p:nvPr/>
        </p:nvSpPr>
        <p:spPr>
          <a:xfrm>
            <a:off x="7022973" y="3087421"/>
            <a:ext cx="933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AD84C-EC65-47BD-B505-B0BD888EEDBC}"/>
              </a:ext>
            </a:extLst>
          </p:cNvPr>
          <p:cNvSpPr txBox="1"/>
          <p:nvPr/>
        </p:nvSpPr>
        <p:spPr>
          <a:xfrm>
            <a:off x="9970951" y="239599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C34AAC-5909-4F05-A6C1-8642D3039046}"/>
              </a:ext>
            </a:extLst>
          </p:cNvPr>
          <p:cNvSpPr txBox="1"/>
          <p:nvPr/>
        </p:nvSpPr>
        <p:spPr>
          <a:xfrm>
            <a:off x="10085004" y="314093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0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C33E-62E9-428D-8457-B5629F020F12}"/>
              </a:ext>
            </a:extLst>
          </p:cNvPr>
          <p:cNvSpPr txBox="1"/>
          <p:nvPr/>
        </p:nvSpPr>
        <p:spPr>
          <a:xfrm>
            <a:off x="432466" y="1322898"/>
            <a:ext cx="11327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5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C95E9C-E352-4460-9323-5A5D603FE5F3}"/>
              </a:ext>
            </a:extLst>
          </p:cNvPr>
          <p:cNvSpPr/>
          <p:nvPr/>
        </p:nvSpPr>
        <p:spPr>
          <a:xfrm>
            <a:off x="974250" y="2143370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/>
              <p:nvPr/>
            </p:nvSpPr>
            <p:spPr>
              <a:xfrm>
                <a:off x="756587" y="2215522"/>
                <a:ext cx="4482122" cy="1683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87" y="2215522"/>
                <a:ext cx="4482122" cy="1683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A262C-98F4-49E7-874F-771A0BB0F80E}"/>
              </a:ext>
            </a:extLst>
          </p:cNvPr>
          <p:cNvSpPr/>
          <p:nvPr/>
        </p:nvSpPr>
        <p:spPr>
          <a:xfrm>
            <a:off x="6254172" y="2143370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/>
              <p:nvPr/>
            </p:nvSpPr>
            <p:spPr>
              <a:xfrm>
                <a:off x="6660736" y="2373441"/>
                <a:ext cx="3500904" cy="119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=</a:t>
                </a:r>
                <a:r>
                  <a:rPr lang="ru-RU" sz="6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6600" b="1" dirty="0">
                    <a:solidFill>
                      <a:schemeClr val="bg1"/>
                    </a:solidFill>
                  </a:rPr>
                  <a:t>mgh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736" y="2373441"/>
                <a:ext cx="3500904" cy="1198983"/>
              </a:xfrm>
              <a:prstGeom prst="rect">
                <a:avLst/>
              </a:prstGeom>
              <a:blipFill>
                <a:blip r:embed="rId3"/>
                <a:stretch>
                  <a:fillRect t="-16244" r="-5575" b="-31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45F55-1609-44D2-BB7E-697175F2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0514">
            <a:off x="1371831" y="4598473"/>
            <a:ext cx="4026474" cy="167289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5F5B3D-9E7F-4B77-974D-4911E10211BD}"/>
              </a:ext>
            </a:extLst>
          </p:cNvPr>
          <p:cNvSpPr/>
          <p:nvPr/>
        </p:nvSpPr>
        <p:spPr>
          <a:xfrm>
            <a:off x="934926" y="4596517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0492B-C300-4D9E-A1DF-0F9F1C38647E}"/>
                  </a:ext>
                </a:extLst>
              </p:cNvPr>
              <p:cNvSpPr txBox="1"/>
              <p:nvPr/>
            </p:nvSpPr>
            <p:spPr>
              <a:xfrm>
                <a:off x="1091921" y="4682553"/>
                <a:ext cx="3489923" cy="1550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0492B-C300-4D9E-A1DF-0F9F1C38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21" y="4682553"/>
                <a:ext cx="3489923" cy="15503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1D404D-65EC-47A5-BBE2-70E00750E8D1}"/>
              </a:ext>
            </a:extLst>
          </p:cNvPr>
          <p:cNvSpPr/>
          <p:nvPr/>
        </p:nvSpPr>
        <p:spPr>
          <a:xfrm>
            <a:off x="6288588" y="4552275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F48712-DA06-48FB-97C8-CD80F0975EE4}"/>
                  </a:ext>
                </a:extLst>
              </p:cNvPr>
              <p:cNvSpPr/>
              <p:nvPr/>
            </p:nvSpPr>
            <p:spPr>
              <a:xfrm>
                <a:off x="6695152" y="4782346"/>
                <a:ext cx="350090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=-k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F48712-DA06-48FB-97C8-CD80F0975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2" y="4782346"/>
                <a:ext cx="3500904" cy="1107996"/>
              </a:xfrm>
              <a:prstGeom prst="rect">
                <a:avLst/>
              </a:prstGeom>
              <a:blipFill>
                <a:blip r:embed="rId6"/>
                <a:stretch>
                  <a:fillRect t="-19337" b="-41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EA2CBC-1E87-4545-823A-45BDB7929463}"/>
              </a:ext>
            </a:extLst>
          </p:cNvPr>
          <p:cNvSpPr txBox="1"/>
          <p:nvPr/>
        </p:nvSpPr>
        <p:spPr>
          <a:xfrm>
            <a:off x="1091921" y="953133"/>
            <a:ext cx="98171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 animBg="1"/>
      <p:bldP spid="12" grpId="0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C95E9C-E352-4460-9323-5A5D603FE5F3}"/>
              </a:ext>
            </a:extLst>
          </p:cNvPr>
          <p:cNvSpPr/>
          <p:nvPr/>
        </p:nvSpPr>
        <p:spPr>
          <a:xfrm>
            <a:off x="974250" y="2143370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/>
              <p:nvPr/>
            </p:nvSpPr>
            <p:spPr>
              <a:xfrm>
                <a:off x="1455707" y="2649568"/>
                <a:ext cx="3126137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P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𝝑</m:t>
                    </m:r>
                  </m:oMath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07" y="2649568"/>
                <a:ext cx="3126137" cy="830997"/>
              </a:xfrm>
              <a:prstGeom prst="rect">
                <a:avLst/>
              </a:prstGeom>
              <a:blipFill>
                <a:blip r:embed="rId2"/>
                <a:stretch>
                  <a:fillRect l="-13450" t="-25735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A262C-98F4-49E7-874F-771A0BB0F80E}"/>
              </a:ext>
            </a:extLst>
          </p:cNvPr>
          <p:cNvSpPr/>
          <p:nvPr/>
        </p:nvSpPr>
        <p:spPr>
          <a:xfrm>
            <a:off x="6254172" y="2143370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/>
              <p:nvPr/>
            </p:nvSpPr>
            <p:spPr>
              <a:xfrm>
                <a:off x="6695152" y="2433190"/>
                <a:ext cx="350090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</a:rPr>
                  <a:t> P =</a:t>
                </a:r>
                <a:r>
                  <a:rPr lang="ru-RU" sz="6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6600" b="1" dirty="0" err="1">
                    <a:solidFill>
                      <a:schemeClr val="bg1"/>
                    </a:solidFill>
                  </a:rPr>
                  <a:t>gh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2" y="2433190"/>
                <a:ext cx="3500904" cy="1107996"/>
              </a:xfrm>
              <a:prstGeom prst="rect">
                <a:avLst/>
              </a:prstGeom>
              <a:blipFill>
                <a:blip r:embed="rId3"/>
                <a:stretch>
                  <a:fillRect l="-6435" t="-18681" b="-4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45F55-1609-44D2-BB7E-697175F2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0514">
            <a:off x="1371831" y="4598473"/>
            <a:ext cx="4026474" cy="167289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5F5B3D-9E7F-4B77-974D-4911E10211BD}"/>
              </a:ext>
            </a:extLst>
          </p:cNvPr>
          <p:cNvSpPr/>
          <p:nvPr/>
        </p:nvSpPr>
        <p:spPr>
          <a:xfrm>
            <a:off x="934926" y="4596517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0492B-C300-4D9E-A1DF-0F9F1C38647E}"/>
                  </a:ext>
                </a:extLst>
              </p:cNvPr>
              <p:cNvSpPr txBox="1"/>
              <p:nvPr/>
            </p:nvSpPr>
            <p:spPr>
              <a:xfrm>
                <a:off x="1091921" y="4902578"/>
                <a:ext cx="348992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chemeClr val="bg1"/>
                          </a:solidFill>
                        </a:rPr>
                        <m:t>g</m:t>
                      </m:r>
                    </m:oMath>
                  </m:oMathPara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0492B-C300-4D9E-A1DF-0F9F1C38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21" y="4902578"/>
                <a:ext cx="3489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1D404D-65EC-47A5-BBE2-70E00750E8D1}"/>
              </a:ext>
            </a:extLst>
          </p:cNvPr>
          <p:cNvSpPr/>
          <p:nvPr/>
        </p:nvSpPr>
        <p:spPr>
          <a:xfrm>
            <a:off x="6288588" y="4552275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F48712-DA06-48FB-97C8-CD80F0975EE4}"/>
                  </a:ext>
                </a:extLst>
              </p:cNvPr>
              <p:cNvSpPr/>
              <p:nvPr/>
            </p:nvSpPr>
            <p:spPr>
              <a:xfrm>
                <a:off x="6695152" y="4782346"/>
                <a:ext cx="350090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</a:rPr>
                  <a:t>A = F</a:t>
                </a:r>
                <a14:m>
                  <m:oMath xmlns:m="http://schemas.openxmlformats.org/officeDocument/2006/math">
                    <m:r>
                      <a:rPr lang="en-US" sz="6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F48712-DA06-48FB-97C8-CD80F0975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2" y="4782346"/>
                <a:ext cx="3500904" cy="1107996"/>
              </a:xfrm>
              <a:prstGeom prst="rect">
                <a:avLst/>
              </a:prstGeom>
              <a:blipFill>
                <a:blip r:embed="rId6"/>
                <a:stretch>
                  <a:fillRect l="-11826" t="-19337" b="-41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EA2CBC-1E87-4545-823A-45BDB7929463}"/>
              </a:ext>
            </a:extLst>
          </p:cNvPr>
          <p:cNvSpPr txBox="1"/>
          <p:nvPr/>
        </p:nvSpPr>
        <p:spPr>
          <a:xfrm>
            <a:off x="1091921" y="953133"/>
            <a:ext cx="89370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Mexanik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TAKRORLASH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C95E9C-E352-4460-9323-5A5D603FE5F3}"/>
              </a:ext>
            </a:extLst>
          </p:cNvPr>
          <p:cNvSpPr/>
          <p:nvPr/>
        </p:nvSpPr>
        <p:spPr>
          <a:xfrm>
            <a:off x="974250" y="2143370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/>
              <p:nvPr/>
            </p:nvSpPr>
            <p:spPr>
              <a:xfrm>
                <a:off x="1455707" y="2326815"/>
                <a:ext cx="3126137" cy="13207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5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p>
                            <m:r>
                              <a:rPr lang="en-US" sz="5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07" y="2326815"/>
                <a:ext cx="3126137" cy="1320746"/>
              </a:xfrm>
              <a:prstGeom prst="rect">
                <a:avLst/>
              </a:prstGeom>
              <a:blipFill>
                <a:blip r:embed="rId2"/>
                <a:stretch>
                  <a:fillRect l="-13450"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A262C-98F4-49E7-874F-771A0BB0F80E}"/>
              </a:ext>
            </a:extLst>
          </p:cNvPr>
          <p:cNvSpPr/>
          <p:nvPr/>
        </p:nvSpPr>
        <p:spPr>
          <a:xfrm>
            <a:off x="6254172" y="2143370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/>
              <p:nvPr/>
            </p:nvSpPr>
            <p:spPr>
              <a:xfrm>
                <a:off x="6695152" y="2433190"/>
                <a:ext cx="350090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</a:rPr>
                  <a:t> P =</a:t>
                </a:r>
                <a:r>
                  <a:rPr lang="ru-RU" sz="66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6600" b="1" dirty="0" err="1">
                    <a:solidFill>
                      <a:schemeClr val="bg1"/>
                    </a:solidFill>
                  </a:rPr>
                  <a:t>gh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2" y="2433190"/>
                <a:ext cx="3500904" cy="1107996"/>
              </a:xfrm>
              <a:prstGeom prst="rect">
                <a:avLst/>
              </a:prstGeom>
              <a:blipFill>
                <a:blip r:embed="rId3"/>
                <a:stretch>
                  <a:fillRect l="-6435" t="-18681" b="-412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045F55-1609-44D2-BB7E-697175F2B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0514">
            <a:off x="1371831" y="4598473"/>
            <a:ext cx="4026474" cy="167289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95F5B3D-9E7F-4B77-974D-4911E10211BD}"/>
              </a:ext>
            </a:extLst>
          </p:cNvPr>
          <p:cNvSpPr/>
          <p:nvPr/>
        </p:nvSpPr>
        <p:spPr>
          <a:xfrm>
            <a:off x="934926" y="4596517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0492B-C300-4D9E-A1DF-0F9F1C38647E}"/>
                  </a:ext>
                </a:extLst>
              </p:cNvPr>
              <p:cNvSpPr txBox="1"/>
              <p:nvPr/>
            </p:nvSpPr>
            <p:spPr>
              <a:xfrm>
                <a:off x="1091921" y="4902578"/>
                <a:ext cx="3489923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chemeClr val="bg1"/>
                          </a:solidFill>
                        </a:rPr>
                        <m:t>g</m:t>
                      </m:r>
                    </m:oMath>
                  </m:oMathPara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0492B-C300-4D9E-A1DF-0F9F1C386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21" y="4902578"/>
                <a:ext cx="348992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1D404D-65EC-47A5-BBE2-70E00750E8D1}"/>
              </a:ext>
            </a:extLst>
          </p:cNvPr>
          <p:cNvSpPr/>
          <p:nvPr/>
        </p:nvSpPr>
        <p:spPr>
          <a:xfrm>
            <a:off x="6288588" y="4552275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F48712-DA06-48FB-97C8-CD80F0975EE4}"/>
                  </a:ext>
                </a:extLst>
              </p:cNvPr>
              <p:cNvSpPr/>
              <p:nvPr/>
            </p:nvSpPr>
            <p:spPr>
              <a:xfrm>
                <a:off x="6695152" y="4782346"/>
                <a:ext cx="3500904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dirty="0">
                    <a:solidFill>
                      <a:schemeClr val="bg1"/>
                    </a:solidFill>
                  </a:rPr>
                  <a:t>A = F</a:t>
                </a:r>
                <a14:m>
                  <m:oMath xmlns:m="http://schemas.openxmlformats.org/officeDocument/2006/math">
                    <m:r>
                      <a:rPr lang="en-US" sz="66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6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9F48712-DA06-48FB-97C8-CD80F0975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152" y="4782346"/>
                <a:ext cx="3500904" cy="1107996"/>
              </a:xfrm>
              <a:prstGeom prst="rect">
                <a:avLst/>
              </a:prstGeom>
              <a:blipFill>
                <a:blip r:embed="rId6"/>
                <a:stretch>
                  <a:fillRect l="-11826" t="-19337" b="-41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5EA2CBC-1E87-4545-823A-45BDB7929463}"/>
              </a:ext>
            </a:extLst>
          </p:cNvPr>
          <p:cNvSpPr txBox="1"/>
          <p:nvPr/>
        </p:nvSpPr>
        <p:spPr>
          <a:xfrm>
            <a:off x="1091921" y="953133"/>
            <a:ext cx="7462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formulani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BUGUNGI DARSDA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F78E28-E8CD-4374-A579-B9C8B2D4C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1" b="-1"/>
          <a:stretch/>
        </p:blipFill>
        <p:spPr>
          <a:xfrm>
            <a:off x="3433915" y="4964931"/>
            <a:ext cx="5324169" cy="1509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47F108-442A-43B5-A81C-A7884A42A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5" b="25765"/>
          <a:stretch/>
        </p:blipFill>
        <p:spPr>
          <a:xfrm rot="16200000">
            <a:off x="-1594204" y="3244714"/>
            <a:ext cx="5309362" cy="1150374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0607FE97-FF91-4C34-967B-95DFD8ED0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568" y="1047233"/>
            <a:ext cx="9941143" cy="249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AVZU: JISMNI KO‘TARISHDA VA SHU MASOFAGA GORIZONTAL KO‘CHIRISHDA BAJARILGAN ISHNI HISOBLASH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BAJARISHDAN MAQSAD: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5D14-9D65-4034-A774-C01E4FCC06EF}"/>
              </a:ext>
            </a:extLst>
          </p:cNvPr>
          <p:cNvSpPr txBox="1"/>
          <p:nvPr/>
        </p:nvSpPr>
        <p:spPr>
          <a:xfrm>
            <a:off x="2448231" y="921005"/>
            <a:ext cx="9258479" cy="2898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8620" tIns="94310" rIns="188620" bIns="94310" rtlCol="0">
            <a:spAutoFit/>
          </a:bodyPr>
          <a:lstStyle/>
          <a:p>
            <a:pPr algn="ctr" defTabSz="1188025">
              <a:spcAft>
                <a:spcPts val="194"/>
              </a:spcAft>
              <a:defRPr/>
            </a:pPr>
            <a:r>
              <a:rPr lang="en-US" sz="4400" b="1" kern="0" dirty="0">
                <a:latin typeface="Arial" pitchFamily="34" charset="0"/>
                <a:cs typeface="Arial" pitchFamily="34" charset="0"/>
              </a:rPr>
              <a:t>Jism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gorizontal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bo‘ylab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ko‘chirilganda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bajarilgan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ishni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ravishda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hisoblash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F78E28-E8CD-4374-A579-B9C8B2D4C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1" b="-1"/>
          <a:stretch/>
        </p:blipFill>
        <p:spPr>
          <a:xfrm>
            <a:off x="3433915" y="4964931"/>
            <a:ext cx="5324169" cy="1509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B47F108-442A-43B5-A81C-A7884A42A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15" b="25765"/>
          <a:stretch/>
        </p:blipFill>
        <p:spPr>
          <a:xfrm rot="16200000">
            <a:off x="-1594204" y="3244714"/>
            <a:ext cx="5309362" cy="115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KERAKLI JIHOZLAR: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04EA9-2A29-43C4-81CC-C9002D7A2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" t="26654" r="3614" b="26156"/>
          <a:stretch/>
        </p:blipFill>
        <p:spPr>
          <a:xfrm rot="20575896">
            <a:off x="497647" y="1598116"/>
            <a:ext cx="4309991" cy="8655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8554F-FBB1-4050-80C9-882D4AC6F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" t="9651" r="2100" b="5117"/>
          <a:stretch/>
        </p:blipFill>
        <p:spPr>
          <a:xfrm>
            <a:off x="465533" y="3780842"/>
            <a:ext cx="3952290" cy="18153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93DFA4-B587-4093-BE5C-DB0A9ED58271}"/>
              </a:ext>
            </a:extLst>
          </p:cNvPr>
          <p:cNvPicPr/>
          <p:nvPr/>
        </p:nvPicPr>
        <p:blipFill rotWithShape="1">
          <a:blip r:embed="rId4"/>
          <a:srcRect l="30824" r="41647"/>
          <a:stretch/>
        </p:blipFill>
        <p:spPr bwMode="auto">
          <a:xfrm>
            <a:off x="5171478" y="1006781"/>
            <a:ext cx="1509541" cy="4439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92FD0F-AD68-4464-A7A0-A49B3063F9C1}"/>
              </a:ext>
            </a:extLst>
          </p:cNvPr>
          <p:cNvSpPr/>
          <p:nvPr/>
        </p:nvSpPr>
        <p:spPr>
          <a:xfrm>
            <a:off x="7434674" y="2971800"/>
            <a:ext cx="237449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DDEA607-8342-4E5C-8BB2-B0E56CBF5D62}"/>
              </a:ext>
            </a:extLst>
          </p:cNvPr>
          <p:cNvSpPr/>
          <p:nvPr/>
        </p:nvSpPr>
        <p:spPr>
          <a:xfrm>
            <a:off x="9807677" y="3269022"/>
            <a:ext cx="162233" cy="241094"/>
          </a:xfrm>
          <a:custGeom>
            <a:avLst/>
            <a:gdLst>
              <a:gd name="connsiteX0" fmla="*/ 0 w 176981"/>
              <a:gd name="connsiteY0" fmla="*/ 49365 h 241094"/>
              <a:gd name="connsiteX1" fmla="*/ 162232 w 176981"/>
              <a:gd name="connsiteY1" fmla="*/ 19868 h 241094"/>
              <a:gd name="connsiteX2" fmla="*/ 176981 w 176981"/>
              <a:gd name="connsiteY2" fmla="*/ 64113 h 241094"/>
              <a:gd name="connsiteX3" fmla="*/ 162232 w 176981"/>
              <a:gd name="connsiteY3" fmla="*/ 152604 h 241094"/>
              <a:gd name="connsiteX4" fmla="*/ 29497 w 176981"/>
              <a:gd name="connsiteY4" fmla="*/ 226346 h 241094"/>
              <a:gd name="connsiteX5" fmla="*/ 14748 w 176981"/>
              <a:gd name="connsiteY5" fmla="*/ 241094 h 24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981" h="241094">
                <a:moveTo>
                  <a:pt x="0" y="49365"/>
                </a:moveTo>
                <a:cubicBezTo>
                  <a:pt x="60708" y="12940"/>
                  <a:pt x="85812" y="-23800"/>
                  <a:pt x="162232" y="19868"/>
                </a:cubicBezTo>
                <a:cubicBezTo>
                  <a:pt x="175730" y="27581"/>
                  <a:pt x="172065" y="49365"/>
                  <a:pt x="176981" y="64113"/>
                </a:cubicBezTo>
                <a:cubicBezTo>
                  <a:pt x="172065" y="93610"/>
                  <a:pt x="174377" y="125277"/>
                  <a:pt x="162232" y="152604"/>
                </a:cubicBezTo>
                <a:cubicBezTo>
                  <a:pt x="123496" y="239759"/>
                  <a:pt x="96787" y="159060"/>
                  <a:pt x="29497" y="226346"/>
                </a:cubicBezTo>
                <a:lnTo>
                  <a:pt x="14748" y="241094"/>
                </a:lnTo>
              </a:path>
            </a:pathLst>
          </a:cu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380DBB-6295-4B3D-8275-32B92A82EC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301" t="2600" r="18190" b="64520"/>
          <a:stretch/>
        </p:blipFill>
        <p:spPr>
          <a:xfrm>
            <a:off x="7569794" y="1213413"/>
            <a:ext cx="2104250" cy="13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ISHNI BAJARISHDAN MAQSAD: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5D14-9D65-4034-A774-C01E4FCC06EF}"/>
              </a:ext>
            </a:extLst>
          </p:cNvPr>
          <p:cNvSpPr txBox="1"/>
          <p:nvPr/>
        </p:nvSpPr>
        <p:spPr>
          <a:xfrm>
            <a:off x="323057" y="819798"/>
            <a:ext cx="11545886" cy="2221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8620" tIns="94310" rIns="188620" bIns="94310" rtlCol="0">
            <a:spAutoFit/>
          </a:bodyPr>
          <a:lstStyle/>
          <a:p>
            <a:pPr algn="ctr" defTabSz="1188025">
              <a:spcAft>
                <a:spcPts val="194"/>
              </a:spcAft>
              <a:defRPr/>
            </a:pPr>
            <a:r>
              <a:rPr lang="en-US" sz="4400" b="1" kern="0" dirty="0">
                <a:latin typeface="Arial" pitchFamily="34" charset="0"/>
                <a:cs typeface="Arial" pitchFamily="34" charset="0"/>
              </a:rPr>
              <a:t>Jism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vertikal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gorizontal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yo‘l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bo‘ylab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ko‘chirilganda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bajarilgan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ishni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ravishda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hisoblash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1B5D749-3052-4AD1-8FAF-C7C2DE6FC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53" y="3041585"/>
            <a:ext cx="6745203" cy="4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078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445550"/>
                  </p:ext>
                </p:extLst>
              </p:nvPr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𝒐𝒈</m:t>
                                  </m:r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3200" b="1" dirty="0"/>
                            <a:t>,</a:t>
                          </a:r>
                          <a:r>
                            <a:rPr lang="en-US" sz="3200" b="1" baseline="0" dirty="0"/>
                            <a:t> </a:t>
                          </a:r>
                          <a:r>
                            <a:rPr lang="en-US" sz="3200" b="1" dirty="0"/>
                            <a:t>N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𝒕𝒆𝒌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n-US" sz="3200" b="1" dirty="0"/>
                                  <m:t>, </m:t>
                                </m:r>
                                <m:r>
                                  <m:rPr>
                                    <m:nor/>
                                  </m:rPr>
                                  <a:rPr lang="en-US" sz="3200" b="1" i="0" dirty="0" smtClean="0"/>
                                  <m:t>J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C7B1EC3-B0D0-43B7-9D8B-16CA8A938E6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445550"/>
                  </p:ext>
                </p:extLst>
              </p:nvPr>
            </p:nvGraphicFramePr>
            <p:xfrm>
              <a:off x="464276" y="967736"/>
              <a:ext cx="10943304" cy="2757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93175">
                      <a:extLst>
                        <a:ext uri="{9D8B030D-6E8A-4147-A177-3AD203B41FA5}">
                          <a16:colId xmlns:a16="http://schemas.microsoft.com/office/drawing/2014/main" val="1685171809"/>
                        </a:ext>
                      </a:extLst>
                    </a:gridCol>
                    <a:gridCol w="2647633">
                      <a:extLst>
                        <a:ext uri="{9D8B030D-6E8A-4147-A177-3AD203B41FA5}">
                          <a16:colId xmlns:a16="http://schemas.microsoft.com/office/drawing/2014/main" val="3064892024"/>
                        </a:ext>
                      </a:extLst>
                    </a:gridCol>
                    <a:gridCol w="1430593">
                      <a:extLst>
                        <a:ext uri="{9D8B030D-6E8A-4147-A177-3AD203B41FA5}">
                          <a16:colId xmlns:a16="http://schemas.microsoft.com/office/drawing/2014/main" val="3509184421"/>
                        </a:ext>
                      </a:extLst>
                    </a:gridCol>
                    <a:gridCol w="2728452">
                      <a:extLst>
                        <a:ext uri="{9D8B030D-6E8A-4147-A177-3AD203B41FA5}">
                          <a16:colId xmlns:a16="http://schemas.microsoft.com/office/drawing/2014/main" val="280610671"/>
                        </a:ext>
                      </a:extLst>
                    </a:gridCol>
                    <a:gridCol w="1619567">
                      <a:extLst>
                        <a:ext uri="{9D8B030D-6E8A-4147-A177-3AD203B41FA5}">
                          <a16:colId xmlns:a16="http://schemas.microsoft.com/office/drawing/2014/main" val="3391726268"/>
                        </a:ext>
                      </a:extLst>
                    </a:gridCol>
                    <a:gridCol w="1823884">
                      <a:extLst>
                        <a:ext uri="{9D8B030D-6E8A-4147-A177-3AD203B41FA5}">
                          <a16:colId xmlns:a16="http://schemas.microsoft.com/office/drawing/2014/main" val="631809660"/>
                        </a:ext>
                      </a:extLst>
                    </a:gridCol>
                  </a:tblGrid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T/r 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m, kg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33617" t="-10526" r="-431915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S , m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463158" t="-10526" r="-113158" b="-3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003" t="-10526" r="-669" b="-3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194631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1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2554798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2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9828656"/>
                      </a:ext>
                    </a:extLst>
                  </a:tr>
                  <a:tr h="689487">
                    <a:tc>
                      <a:txBody>
                        <a:bodyPr/>
                        <a:lstStyle/>
                        <a:p>
                          <a:r>
                            <a:rPr lang="en-US" sz="3200" b="1" dirty="0"/>
                            <a:t>3</a:t>
                          </a:r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852768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8777EC0-1CC8-40A1-B5EB-258E88262320}"/>
              </a:ext>
            </a:extLst>
          </p:cNvPr>
          <p:cNvCxnSpPr/>
          <p:nvPr/>
        </p:nvCxnSpPr>
        <p:spPr>
          <a:xfrm>
            <a:off x="2580968" y="967736"/>
            <a:ext cx="0" cy="2757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64997EB-27F1-43B1-944B-3B31458A6176}"/>
              </a:ext>
            </a:extLst>
          </p:cNvPr>
          <p:cNvCxnSpPr>
            <a:cxnSpLocks/>
          </p:cNvCxnSpPr>
          <p:nvPr/>
        </p:nvCxnSpPr>
        <p:spPr>
          <a:xfrm>
            <a:off x="6681019" y="967736"/>
            <a:ext cx="29497" cy="28078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8FE3A4E-B9E8-4A74-AA91-02369DDA66A7}"/>
              </a:ext>
            </a:extLst>
          </p:cNvPr>
          <p:cNvSpPr txBox="1"/>
          <p:nvPr/>
        </p:nvSpPr>
        <p:spPr>
          <a:xfrm>
            <a:off x="2650600" y="1011980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h, 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/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𝒊𝒔𝒉</m:t>
                        </m:r>
                      </m:sub>
                    </m:sSub>
                  </m:oMath>
                </a14:m>
                <a:r>
                  <a:rPr lang="en-US" sz="2800" b="1" dirty="0"/>
                  <a:t>, N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317069-C8F5-47EF-A781-1CF84758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50" y="1011980"/>
                <a:ext cx="1235082" cy="523220"/>
              </a:xfrm>
              <a:prstGeom prst="rect">
                <a:avLst/>
              </a:prstGeom>
              <a:blipFill>
                <a:blip r:embed="rId3"/>
                <a:stretch>
                  <a:fillRect t="-10465" r="-8867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62F065B-FC76-44A0-9043-8EA9A7C2BEED}"/>
              </a:ext>
            </a:extLst>
          </p:cNvPr>
          <p:cNvCxnSpPr>
            <a:endCxn id="5" idx="3"/>
          </p:cNvCxnSpPr>
          <p:nvPr/>
        </p:nvCxnSpPr>
        <p:spPr>
          <a:xfrm>
            <a:off x="9556955" y="2346710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49803C0-3514-4247-A6C7-A87F9A2D82AF}"/>
              </a:ext>
            </a:extLst>
          </p:cNvPr>
          <p:cNvCxnSpPr/>
          <p:nvPr/>
        </p:nvCxnSpPr>
        <p:spPr>
          <a:xfrm>
            <a:off x="9556954" y="3030052"/>
            <a:ext cx="1850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32C383F-0913-45FD-9FF7-AE8301E8F327}"/>
              </a:ext>
            </a:extLst>
          </p:cNvPr>
          <p:cNvSpPr/>
          <p:nvPr/>
        </p:nvSpPr>
        <p:spPr>
          <a:xfrm>
            <a:off x="856261" y="3986924"/>
            <a:ext cx="3848470" cy="13077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074F7EE-609D-4106-A588-85416901300D}"/>
                  </a:ext>
                </a:extLst>
              </p:cNvPr>
              <p:cNvSpPr/>
              <p:nvPr/>
            </p:nvSpPr>
            <p:spPr>
              <a:xfrm>
                <a:off x="1262824" y="4216994"/>
                <a:ext cx="4833175" cy="900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=</a:t>
                </a:r>
                <a:r>
                  <a:rPr lang="ru-RU" sz="4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𝒐𝒈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h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B074F7EE-609D-4106-A588-8541690130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824" y="4216994"/>
                <a:ext cx="4833175" cy="900952"/>
              </a:xfrm>
              <a:prstGeom prst="rect">
                <a:avLst/>
              </a:prstGeom>
              <a:blipFill>
                <a:blip r:embed="rId4"/>
                <a:stretch>
                  <a:fillRect t="-14189" b="-283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0FEDB7-4C03-4DF0-8B9A-48DDB7D495BB}"/>
              </a:ext>
            </a:extLst>
          </p:cNvPr>
          <p:cNvSpPr/>
          <p:nvPr/>
        </p:nvSpPr>
        <p:spPr>
          <a:xfrm>
            <a:off x="6502562" y="4046511"/>
            <a:ext cx="3848470" cy="130774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3ACC2C3-8AFF-478D-8A71-4204BE11C10F}"/>
                  </a:ext>
                </a:extLst>
              </p:cNvPr>
              <p:cNvSpPr/>
              <p:nvPr/>
            </p:nvSpPr>
            <p:spPr>
              <a:xfrm>
                <a:off x="6750651" y="4181596"/>
                <a:ext cx="345523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𝒕𝒆𝒌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=</a:t>
                </a:r>
                <a:r>
                  <a:rPr lang="ru-RU" sz="4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𝒊𝒔𝒉</m:t>
                        </m:r>
                      </m:sub>
                    </m:sSub>
                    <m:r>
                      <a:rPr lang="en-US" sz="4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F3ACC2C3-8AFF-478D-8A71-4204BE11C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51" y="4181596"/>
                <a:ext cx="3455234" cy="830997"/>
              </a:xfrm>
              <a:prstGeom prst="rect">
                <a:avLst/>
              </a:prstGeom>
              <a:blipFill>
                <a:blip r:embed="rId5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366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9389</TotalTime>
  <Words>420</Words>
  <Application>Microsoft Office PowerPoint</Application>
  <PresentationFormat>Широкоэкранный</PresentationFormat>
  <Paragraphs>137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Open Sans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775</cp:revision>
  <dcterms:created xsi:type="dcterms:W3CDTF">2020-03-24T02:20:14Z</dcterms:created>
  <dcterms:modified xsi:type="dcterms:W3CDTF">2021-03-26T06:16:49Z</dcterms:modified>
</cp:coreProperties>
</file>