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64" r:id="rId2"/>
    <p:sldId id="299" r:id="rId3"/>
    <p:sldId id="337" r:id="rId4"/>
    <p:sldId id="338" r:id="rId5"/>
    <p:sldId id="343" r:id="rId6"/>
    <p:sldId id="341" r:id="rId7"/>
    <p:sldId id="344" r:id="rId8"/>
    <p:sldId id="339" r:id="rId9"/>
    <p:sldId id="345" r:id="rId10"/>
    <p:sldId id="346" r:id="rId11"/>
    <p:sldId id="348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63" r:id="rId21"/>
    <p:sldId id="361" r:id="rId2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2" d="100"/>
          <a:sy n="62" d="100"/>
        </p:scale>
        <p:origin x="66" y="19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0.png"/><Relationship Id="rId7" Type="http://schemas.openxmlformats.org/officeDocument/2006/relationships/image" Target="../media/image2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0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25400" y="0"/>
            <a:ext cx="12185649" cy="18656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7075" y="417335"/>
            <a:ext cx="6652865" cy="1383959"/>
          </a:xfrm>
          <a:prstGeom prst="rect">
            <a:avLst/>
          </a:prstGeom>
        </p:spPr>
        <p:txBody>
          <a:bodyPr wrap="square" lIns="0" tIns="3015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22" algn="ctr" defTabSz="1887924">
              <a:spcBef>
                <a:spcPts val="235"/>
              </a:spcBef>
              <a:defRPr/>
            </a:pPr>
            <a:r>
              <a:rPr lang="en-US" sz="8796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97025" y="2019730"/>
            <a:ext cx="9770197" cy="227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01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TABIATDA ENERGIYANING SAQLANISHI.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FOYDALI ISH KOEFFITSIYENTI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1887" y="496014"/>
            <a:ext cx="2057161" cy="96219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5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17844" y="605627"/>
            <a:ext cx="1845244" cy="731787"/>
          </a:xfrm>
          <a:prstGeom prst="rect">
            <a:avLst/>
          </a:prstGeom>
        </p:spPr>
        <p:txBody>
          <a:bodyPr wrap="square" lIns="0" tIns="32729" rIns="0" bIns="0">
            <a:spAutoFit/>
          </a:bodyPr>
          <a:lstStyle/>
          <a:p>
            <a:pPr algn="ctr" defTabSz="1189025">
              <a:spcBef>
                <a:spcPts val="259"/>
              </a:spcBef>
              <a:defRPr/>
            </a:pPr>
            <a:r>
              <a:rPr lang="en-US" sz="4541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1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1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998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7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8719" y="2334758"/>
            <a:ext cx="599501" cy="18656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8719" y="4736931"/>
            <a:ext cx="599501" cy="18656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5" y="178582"/>
            <a:ext cx="1538527" cy="150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115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1186447-067D-4AD1-9FC5-8B5DEB9DC61F}"/>
              </a:ext>
            </a:extLst>
          </p:cNvPr>
          <p:cNvSpPr/>
          <p:nvPr/>
        </p:nvSpPr>
        <p:spPr>
          <a:xfrm>
            <a:off x="5929314" y="3429697"/>
            <a:ext cx="6019800" cy="205715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5D6AF75-CAA7-4A6C-A20C-0EEABEF64AC8}"/>
              </a:ext>
            </a:extLst>
          </p:cNvPr>
          <p:cNvSpPr/>
          <p:nvPr/>
        </p:nvSpPr>
        <p:spPr>
          <a:xfrm>
            <a:off x="236536" y="3449661"/>
            <a:ext cx="5181600" cy="21233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90F286D-D42C-4EA0-93D7-398ECF2A8FCF}"/>
              </a:ext>
            </a:extLst>
          </p:cNvPr>
          <p:cNvSpPr/>
          <p:nvPr/>
        </p:nvSpPr>
        <p:spPr>
          <a:xfrm>
            <a:off x="3159125" y="1326574"/>
            <a:ext cx="6172200" cy="192830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FIK  NING FORMULASI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F4DCC2-793E-43ED-8917-F8FB26395608}"/>
                  </a:ext>
                </a:extLst>
              </p:cNvPr>
              <p:cNvSpPr txBox="1"/>
              <p:nvPr/>
            </p:nvSpPr>
            <p:spPr>
              <a:xfrm>
                <a:off x="3451225" y="1326574"/>
                <a:ext cx="5791200" cy="17895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7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7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7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7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7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7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7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7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7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7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F4DCC2-793E-43ED-8917-F8FB26395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225" y="1326574"/>
                <a:ext cx="5791200" cy="1789592"/>
              </a:xfrm>
              <a:prstGeom prst="rect">
                <a:avLst/>
              </a:prstGeom>
              <a:blipFill>
                <a:blip r:embed="rId2"/>
                <a:stretch>
                  <a:fillRect r="-1368" b="-8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9CDBBD-3CC4-4C26-B2B3-1CBEFC339400}"/>
                  </a:ext>
                </a:extLst>
              </p:cNvPr>
              <p:cNvSpPr txBox="1"/>
              <p:nvPr/>
            </p:nvSpPr>
            <p:spPr>
              <a:xfrm>
                <a:off x="385761" y="3579237"/>
                <a:ext cx="5181600" cy="1652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  <m:sSub>
                          <m:sSubPr>
                            <m:ctrlPr>
                              <a:rPr lang="ru-RU" sz="7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7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100%</m:t>
                        </m:r>
                      </m:den>
                    </m:f>
                  </m:oMath>
                </a14:m>
                <a:endParaRPr lang="ru-RU" sz="7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9CDBBD-3CC4-4C26-B2B3-1CBEFC339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61" y="3579237"/>
                <a:ext cx="5181600" cy="1652825"/>
              </a:xfrm>
              <a:prstGeom prst="rect">
                <a:avLst/>
              </a:prstGeom>
              <a:blipFill>
                <a:blip r:embed="rId3"/>
                <a:stretch>
                  <a:fillRect t="-2952" b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EC5C8D-BC69-4379-9A9B-67936149B54D}"/>
                  </a:ext>
                </a:extLst>
              </p:cNvPr>
              <p:cNvSpPr txBox="1"/>
              <p:nvPr/>
            </p:nvSpPr>
            <p:spPr>
              <a:xfrm>
                <a:off x="6043614" y="3555845"/>
                <a:ext cx="5791200" cy="180485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7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7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200" b="1" i="1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72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r>
                          <a:rPr lang="ru-RU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7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7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EC5C8D-BC69-4379-9A9B-67936149B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614" y="3555845"/>
                <a:ext cx="5791200" cy="1804853"/>
              </a:xfrm>
              <a:prstGeom prst="rect">
                <a:avLst/>
              </a:prstGeom>
              <a:blipFill>
                <a:blip r:embed="rId4"/>
                <a:stretch>
                  <a:fillRect r="-8168" b="-697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2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6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Masala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396875" y="1242089"/>
            <a:ext cx="1139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kW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5000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FIK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CBA95B-435A-4228-89C0-B84DD9C56E1D}"/>
              </a:ext>
            </a:extLst>
          </p:cNvPr>
          <p:cNvPicPr/>
          <p:nvPr/>
        </p:nvPicPr>
        <p:blipFill rotWithShape="1">
          <a:blip r:embed="rId2"/>
          <a:srcRect l="7055" t="9300" r="5398" b="18867"/>
          <a:stretch/>
        </p:blipFill>
        <p:spPr bwMode="auto">
          <a:xfrm>
            <a:off x="2570162" y="3810921"/>
            <a:ext cx="5507832" cy="2862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0194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03"/>
            <a:ext cx="12164911" cy="830997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    </a:t>
            </a:r>
            <a:r>
              <a:rPr lang="en-US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3068" y="976735"/>
                <a:ext cx="11387094" cy="5683800"/>
              </a:xfrm>
            </p:spPr>
            <p:txBody>
              <a:bodyPr/>
              <a:lstStyle/>
              <a:p>
                <a:pPr algn="l"/>
                <a:r>
                  <a:rPr lang="en-US" sz="4000" b="1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 = 5000 kg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 = 27 m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3 min= 180 s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44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 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3068" y="976735"/>
                <a:ext cx="11387094" cy="5683800"/>
              </a:xfrm>
              <a:blipFill>
                <a:blip r:embed="rId2"/>
                <a:stretch>
                  <a:fillRect l="-2730" t="-2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DA54D6B-6A36-4C40-A502-C2E4B7D49627}"/>
              </a:ext>
            </a:extLst>
          </p:cNvPr>
          <p:cNvCxnSpPr>
            <a:cxnSpLocks/>
          </p:cNvCxnSpPr>
          <p:nvPr/>
        </p:nvCxnSpPr>
        <p:spPr>
          <a:xfrm>
            <a:off x="213068" y="5033962"/>
            <a:ext cx="6227689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085B40-FE9A-436E-BF0C-7F054C027A82}"/>
              </a:ext>
            </a:extLst>
          </p:cNvPr>
          <p:cNvSpPr txBox="1"/>
          <p:nvPr/>
        </p:nvSpPr>
        <p:spPr>
          <a:xfrm>
            <a:off x="7130739" y="802100"/>
            <a:ext cx="246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/>
              <p:nvPr/>
            </p:nvSpPr>
            <p:spPr>
              <a:xfrm>
                <a:off x="7126791" y="1509986"/>
                <a:ext cx="29822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791" y="1509986"/>
                <a:ext cx="2982205" cy="769441"/>
              </a:xfrm>
              <a:prstGeom prst="rect">
                <a:avLst/>
              </a:prstGeom>
              <a:blipFill>
                <a:blip r:embed="rId3"/>
                <a:stretch>
                  <a:fillRect t="-19048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AAC08F2-1FF7-47AE-824A-60C6BA910C0E}"/>
              </a:ext>
            </a:extLst>
          </p:cNvPr>
          <p:cNvCxnSpPr>
            <a:cxnSpLocks/>
          </p:cNvCxnSpPr>
          <p:nvPr/>
        </p:nvCxnSpPr>
        <p:spPr>
          <a:xfrm flipH="1" flipV="1">
            <a:off x="6293670" y="938943"/>
            <a:ext cx="69845" cy="380973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651285-D527-416E-8B1B-9FCF5036FC80}"/>
              </a:ext>
            </a:extLst>
          </p:cNvPr>
          <p:cNvSpPr/>
          <p:nvPr/>
        </p:nvSpPr>
        <p:spPr>
          <a:xfrm>
            <a:off x="10354946" y="1430621"/>
            <a:ext cx="1165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35C6096-F7FB-4207-A7E8-AF3E26191959}"/>
              </a:ext>
            </a:extLst>
          </p:cNvPr>
          <p:cNvSpPr/>
          <p:nvPr/>
        </p:nvSpPr>
        <p:spPr>
          <a:xfrm>
            <a:off x="10333423" y="2567432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DF5027-7F7E-49EE-A961-FF7FBBC595A1}"/>
              </a:ext>
            </a:extLst>
          </p:cNvPr>
          <p:cNvSpPr/>
          <p:nvPr/>
        </p:nvSpPr>
        <p:spPr>
          <a:xfrm>
            <a:off x="10409720" y="3818635"/>
            <a:ext cx="1110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9C89B67-AD1D-4821-8695-CFB0B0DB308A}"/>
                  </a:ext>
                </a:extLst>
              </p:cNvPr>
              <p:cNvSpPr/>
              <p:nvPr/>
            </p:nvSpPr>
            <p:spPr>
              <a:xfrm>
                <a:off x="7122508" y="2551587"/>
                <a:ext cx="2811012" cy="8335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mgh</a:t>
                </a:r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9C89B67-AD1D-4821-8695-CFB0B0DB30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508" y="2551587"/>
                <a:ext cx="2811012" cy="833562"/>
              </a:xfrm>
              <a:prstGeom prst="rect">
                <a:avLst/>
              </a:prstGeom>
              <a:blipFill>
                <a:blip r:embed="rId4"/>
                <a:stretch>
                  <a:fillRect t="-16912" b="-25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/>
              <p:nvPr/>
            </p:nvSpPr>
            <p:spPr>
              <a:xfrm>
                <a:off x="6562690" y="3634776"/>
                <a:ext cx="3475567" cy="1196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690" y="3634776"/>
                <a:ext cx="3475567" cy="1196033"/>
              </a:xfrm>
              <a:prstGeom prst="rect">
                <a:avLst/>
              </a:prstGeom>
              <a:blipFill>
                <a:blip r:embed="rId5"/>
                <a:stretch>
                  <a:fillRect r="-5965" b="-3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0237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  <p:bldP spid="19" grpId="0"/>
      <p:bldP spid="21" grpId="0"/>
      <p:bldP spid="24" grpId="0"/>
      <p:bldP spid="26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03"/>
            <a:ext cx="12164911" cy="830997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dirty="0"/>
              <a:t>     </a:t>
            </a:r>
            <a:r>
              <a:rPr lang="en-US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FF8276-1BF9-4BE0-92E6-97A2EC810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068" y="976735"/>
            <a:ext cx="11387094" cy="1538883"/>
          </a:xfrm>
        </p:spPr>
        <p:txBody>
          <a:bodyPr/>
          <a:lstStyle/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9FBB49F-4E41-4CAE-A4BB-D9711064B6CA}"/>
              </a:ext>
            </a:extLst>
          </p:cNvPr>
          <p:cNvCxnSpPr>
            <a:cxnSpLocks/>
          </p:cNvCxnSpPr>
          <p:nvPr/>
        </p:nvCxnSpPr>
        <p:spPr>
          <a:xfrm flipH="1" flipV="1">
            <a:off x="4346589" y="964903"/>
            <a:ext cx="24672" cy="436838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085B40-FE9A-436E-BF0C-7F054C027A82}"/>
              </a:ext>
            </a:extLst>
          </p:cNvPr>
          <p:cNvSpPr txBox="1"/>
          <p:nvPr/>
        </p:nvSpPr>
        <p:spPr>
          <a:xfrm>
            <a:off x="715927" y="852400"/>
            <a:ext cx="246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/>
              <p:nvPr/>
            </p:nvSpPr>
            <p:spPr>
              <a:xfrm>
                <a:off x="135826" y="1501809"/>
                <a:ext cx="29822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6" y="1501809"/>
                <a:ext cx="2982205" cy="769441"/>
              </a:xfrm>
              <a:prstGeom prst="rect">
                <a:avLst/>
              </a:prstGeom>
              <a:blipFill>
                <a:blip r:embed="rId2"/>
                <a:stretch>
                  <a:fillRect t="-18110" b="-33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6A8E624-6B58-4387-8061-4EF82CDD7D8E}"/>
              </a:ext>
            </a:extLst>
          </p:cNvPr>
          <p:cNvSpPr txBox="1"/>
          <p:nvPr/>
        </p:nvSpPr>
        <p:spPr>
          <a:xfrm>
            <a:off x="5725289" y="803722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651285-D527-416E-8B1B-9FCF5036FC80}"/>
              </a:ext>
            </a:extLst>
          </p:cNvPr>
          <p:cNvSpPr/>
          <p:nvPr/>
        </p:nvSpPr>
        <p:spPr>
          <a:xfrm>
            <a:off x="3373157" y="1429496"/>
            <a:ext cx="1165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35C6096-F7FB-4207-A7E8-AF3E26191959}"/>
              </a:ext>
            </a:extLst>
          </p:cNvPr>
          <p:cNvSpPr/>
          <p:nvPr/>
        </p:nvSpPr>
        <p:spPr>
          <a:xfrm>
            <a:off x="3373157" y="2399503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DF5027-7F7E-49EE-A961-FF7FBBC595A1}"/>
              </a:ext>
            </a:extLst>
          </p:cNvPr>
          <p:cNvSpPr/>
          <p:nvPr/>
        </p:nvSpPr>
        <p:spPr>
          <a:xfrm>
            <a:off x="3517968" y="3555845"/>
            <a:ext cx="1110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9C89B67-AD1D-4821-8695-CFB0B0DB308A}"/>
                  </a:ext>
                </a:extLst>
              </p:cNvPr>
              <p:cNvSpPr/>
              <p:nvPr/>
            </p:nvSpPr>
            <p:spPr>
              <a:xfrm>
                <a:off x="135826" y="2466745"/>
                <a:ext cx="2811012" cy="8335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mgh</a:t>
                </a:r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9C89B67-AD1D-4821-8695-CFB0B0DB30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6" y="2466745"/>
                <a:ext cx="2811012" cy="833562"/>
              </a:xfrm>
              <a:prstGeom prst="rect">
                <a:avLst/>
              </a:prstGeom>
              <a:blipFill>
                <a:blip r:embed="rId3"/>
                <a:stretch>
                  <a:fillRect t="-16912" b="-25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/>
              <p:nvPr/>
            </p:nvSpPr>
            <p:spPr>
              <a:xfrm>
                <a:off x="42401" y="3337305"/>
                <a:ext cx="3475567" cy="1196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1" y="3337305"/>
                <a:ext cx="3475567" cy="1196033"/>
              </a:xfrm>
              <a:prstGeom prst="rect">
                <a:avLst/>
              </a:prstGeom>
              <a:blipFill>
                <a:blip r:embed="rId4"/>
                <a:stretch>
                  <a:fillRect r="-5965" b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AD4BD07-5926-4B19-9D3A-456586AD73BE}"/>
                  </a:ext>
                </a:extLst>
              </p:cNvPr>
              <p:cNvSpPr/>
              <p:nvPr/>
            </p:nvSpPr>
            <p:spPr>
              <a:xfrm>
                <a:off x="4374338" y="1511608"/>
                <a:ext cx="770668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10 000 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180) J= 1800 000J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AD4BD07-5926-4B19-9D3A-456586AD73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338" y="1511608"/>
                <a:ext cx="7706680" cy="769441"/>
              </a:xfrm>
              <a:prstGeom prst="rect">
                <a:avLst/>
              </a:prstGeom>
              <a:blipFill>
                <a:blip r:embed="rId5"/>
                <a:stretch>
                  <a:fillRect t="-18254" b="-3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16AA778-24EF-42C7-846B-9017CFCC52C4}"/>
                  </a:ext>
                </a:extLst>
              </p:cNvPr>
              <p:cNvSpPr/>
              <p:nvPr/>
            </p:nvSpPr>
            <p:spPr>
              <a:xfrm>
                <a:off x="4447392" y="2341570"/>
                <a:ext cx="8323275" cy="823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=(5000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10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27) J = 1350 kJ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16AA778-24EF-42C7-846B-9017CFCC5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392" y="2341570"/>
                <a:ext cx="8323275" cy="823752"/>
              </a:xfrm>
              <a:prstGeom prst="rect">
                <a:avLst/>
              </a:prstGeom>
              <a:blipFill>
                <a:blip r:embed="rId6"/>
                <a:stretch>
                  <a:fillRect t="-16296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E1CF8D3-4388-4070-8937-02341DDE76C6}"/>
                  </a:ext>
                </a:extLst>
              </p:cNvPr>
              <p:cNvSpPr/>
              <p:nvPr/>
            </p:nvSpPr>
            <p:spPr>
              <a:xfrm>
                <a:off x="4522344" y="3376996"/>
                <a:ext cx="7558674" cy="1156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/>
                          <m:t>1350 </m:t>
                        </m:r>
                        <m:r>
                          <m:rPr>
                            <m:nor/>
                          </m:rPr>
                          <a:rPr lang="en-US" sz="4400" b="0" i="0" dirty="0" smtClean="0"/>
                          <m:t>000</m:t>
                        </m:r>
                        <m:r>
                          <m:rPr>
                            <m:nor/>
                          </m:rPr>
                          <a:rPr lang="en-US" sz="4400" dirty="0"/>
                          <m:t>J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dirty="0"/>
                          <m:t>1800 000</m:t>
                        </m:r>
                        <m:r>
                          <m:rPr>
                            <m:nor/>
                          </m:rPr>
                          <a:rPr lang="en-US" sz="4400" dirty="0"/>
                          <m:t>J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100% = 75 %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E1CF8D3-4388-4070-8937-02341DDE76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2344" y="3376996"/>
                <a:ext cx="7558674" cy="1156342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AFF8042-1695-42CA-AE13-293E397260C7}"/>
              </a:ext>
            </a:extLst>
          </p:cNvPr>
          <p:cNvSpPr txBox="1"/>
          <p:nvPr/>
        </p:nvSpPr>
        <p:spPr>
          <a:xfrm>
            <a:off x="1999863" y="5701079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D4A2881-69D2-42AF-8208-6CE18CA3D21A}"/>
                  </a:ext>
                </a:extLst>
              </p:cNvPr>
              <p:cNvSpPr/>
              <p:nvPr/>
            </p:nvSpPr>
            <p:spPr>
              <a:xfrm>
                <a:off x="4628795" y="5639524"/>
                <a:ext cx="260663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75 %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D4A2881-69D2-42AF-8208-6CE18CA3D2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795" y="5639524"/>
                <a:ext cx="2606638" cy="769441"/>
              </a:xfrm>
              <a:prstGeom prst="rect">
                <a:avLst/>
              </a:prstGeom>
              <a:blipFill>
                <a:blip r:embed="rId8"/>
                <a:stretch>
                  <a:fillRect t="-16667" r="-70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470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31-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187325" y="1223962"/>
            <a:ext cx="116205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kW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U 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2,4 MJ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FIKni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DAC052-DC2D-4F91-9841-9341F6750842}"/>
              </a:ext>
            </a:extLst>
          </p:cNvPr>
          <p:cNvPicPr/>
          <p:nvPr/>
        </p:nvPicPr>
        <p:blipFill rotWithShape="1">
          <a:blip r:embed="rId2"/>
          <a:srcRect t="20632" r="2728" b="14078"/>
          <a:stretch/>
        </p:blipFill>
        <p:spPr bwMode="auto">
          <a:xfrm>
            <a:off x="3578225" y="3809790"/>
            <a:ext cx="4572000" cy="21236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7926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02"/>
            <a:ext cx="12164911" cy="830997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               </a:t>
            </a:r>
            <a:r>
              <a:rPr lang="en-US" sz="5400" dirty="0"/>
              <a:t>31-mashq (1)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49225" y="852399"/>
                <a:ext cx="11387094" cy="3978184"/>
              </a:xfrm>
            </p:spPr>
            <p:txBody>
              <a:bodyPr/>
              <a:lstStyle/>
              <a:p>
                <a:r>
                  <a:rPr lang="en-US" sz="4000" b="1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 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𝒌𝑾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𝟎𝟎𝟎𝟎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2,4 MJ</a:t>
                </a: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1 min = 60 s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44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 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49225" y="852399"/>
                <a:ext cx="11387094" cy="3978184"/>
              </a:xfrm>
              <a:blipFill>
                <a:blip r:embed="rId2"/>
                <a:stretch>
                  <a:fillRect l="-2677" t="-39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DA54D6B-6A36-4C40-A502-C2E4B7D49627}"/>
              </a:ext>
            </a:extLst>
          </p:cNvPr>
          <p:cNvCxnSpPr>
            <a:cxnSpLocks/>
          </p:cNvCxnSpPr>
          <p:nvPr/>
        </p:nvCxnSpPr>
        <p:spPr>
          <a:xfrm>
            <a:off x="0" y="3337749"/>
            <a:ext cx="502083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9FBB49F-4E41-4CAE-A4BB-D9711064B6CA}"/>
              </a:ext>
            </a:extLst>
          </p:cNvPr>
          <p:cNvCxnSpPr>
            <a:cxnSpLocks/>
          </p:cNvCxnSpPr>
          <p:nvPr/>
        </p:nvCxnSpPr>
        <p:spPr>
          <a:xfrm flipV="1">
            <a:off x="41754" y="4727213"/>
            <a:ext cx="5784851" cy="2774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085B40-FE9A-436E-BF0C-7F054C027A82}"/>
              </a:ext>
            </a:extLst>
          </p:cNvPr>
          <p:cNvSpPr txBox="1"/>
          <p:nvPr/>
        </p:nvSpPr>
        <p:spPr>
          <a:xfrm>
            <a:off x="6339252" y="743774"/>
            <a:ext cx="246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/>
              <p:nvPr/>
            </p:nvSpPr>
            <p:spPr>
              <a:xfrm>
                <a:off x="6146127" y="2324201"/>
                <a:ext cx="29822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27" y="2324201"/>
                <a:ext cx="2982205" cy="769441"/>
              </a:xfrm>
              <a:prstGeom prst="rect">
                <a:avLst/>
              </a:prstGeom>
              <a:blipFill>
                <a:blip r:embed="rId3"/>
                <a:stretch>
                  <a:fillRect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6A8E624-6B58-4387-8061-4EF82CDD7D8E}"/>
              </a:ext>
            </a:extLst>
          </p:cNvPr>
          <p:cNvSpPr txBox="1"/>
          <p:nvPr/>
        </p:nvSpPr>
        <p:spPr>
          <a:xfrm>
            <a:off x="161464" y="4811028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AAC08F2-1FF7-47AE-824A-60C6BA910C0E}"/>
              </a:ext>
            </a:extLst>
          </p:cNvPr>
          <p:cNvCxnSpPr>
            <a:cxnSpLocks/>
          </p:cNvCxnSpPr>
          <p:nvPr/>
        </p:nvCxnSpPr>
        <p:spPr>
          <a:xfrm flipV="1">
            <a:off x="5635625" y="930862"/>
            <a:ext cx="0" cy="373283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651285-D527-416E-8B1B-9FCF5036FC80}"/>
              </a:ext>
            </a:extLst>
          </p:cNvPr>
          <p:cNvSpPr/>
          <p:nvPr/>
        </p:nvSpPr>
        <p:spPr>
          <a:xfrm>
            <a:off x="9753850" y="1477570"/>
            <a:ext cx="1165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35C6096-F7FB-4207-A7E8-AF3E26191959}"/>
              </a:ext>
            </a:extLst>
          </p:cNvPr>
          <p:cNvSpPr/>
          <p:nvPr/>
        </p:nvSpPr>
        <p:spPr>
          <a:xfrm>
            <a:off x="9812963" y="2567432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/>
              <p:nvPr/>
            </p:nvSpPr>
            <p:spPr>
              <a:xfrm>
                <a:off x="5899447" y="1244482"/>
                <a:ext cx="3475567" cy="1196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447" y="1244482"/>
                <a:ext cx="3475567" cy="1196033"/>
              </a:xfrm>
              <a:prstGeom prst="rect">
                <a:avLst/>
              </a:prstGeom>
              <a:blipFill>
                <a:blip r:embed="rId4"/>
                <a:stretch>
                  <a:fillRect r="-5965" b="-3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/>
              <p:nvPr/>
            </p:nvSpPr>
            <p:spPr>
              <a:xfrm>
                <a:off x="6320257" y="3080071"/>
                <a:ext cx="298220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(2)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m:rPr>
                        <m:nor/>
                      </m:rPr>
                      <a: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(1)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257" y="3080071"/>
                <a:ext cx="2982204" cy="707886"/>
              </a:xfrm>
              <a:prstGeom prst="rect">
                <a:avLst/>
              </a:prstGeom>
              <a:blipFill>
                <a:blip r:embed="rId5"/>
                <a:stretch>
                  <a:fillRect l="-7362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F23ACE4-CC94-48A3-96B3-5D5AE205D30D}"/>
                  </a:ext>
                </a:extLst>
              </p:cNvPr>
              <p:cNvSpPr/>
              <p:nvPr/>
            </p:nvSpPr>
            <p:spPr>
              <a:xfrm>
                <a:off x="6017585" y="3628651"/>
                <a:ext cx="3746475" cy="1201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F23ACE4-CC94-48A3-96B3-5D5AE205D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85" y="3628651"/>
                <a:ext cx="3746475" cy="1201932"/>
              </a:xfrm>
              <a:prstGeom prst="rect">
                <a:avLst/>
              </a:prstGeom>
              <a:blipFill>
                <a:blip r:embed="rId6"/>
                <a:stretch>
                  <a:fillRect r="-5528" b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CDC6CDE-F623-40B7-B75E-AE7CD699BB5E}"/>
              </a:ext>
            </a:extLst>
          </p:cNvPr>
          <p:cNvSpPr/>
          <p:nvPr/>
        </p:nvSpPr>
        <p:spPr>
          <a:xfrm>
            <a:off x="9966379" y="3787957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1AE6E086-1538-4C22-8D55-115BE3E3575C}"/>
                  </a:ext>
                </a:extLst>
              </p:cNvPr>
              <p:cNvSpPr/>
              <p:nvPr/>
            </p:nvSpPr>
            <p:spPr>
              <a:xfrm>
                <a:off x="2770854" y="4720383"/>
                <a:ext cx="8084393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𝟐𝟒𝟎𝟎𝟎𝟎𝟎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𝟎𝟎𝟎𝟎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1AE6E086-1538-4C22-8D55-115BE3E357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854" y="4720383"/>
                <a:ext cx="8084393" cy="1070358"/>
              </a:xfrm>
              <a:prstGeom prst="rect">
                <a:avLst/>
              </a:prstGeom>
              <a:blipFill>
                <a:blip r:embed="rId7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0E31A75F-504B-4BAA-BC7C-71DF6BB5EE7C}"/>
              </a:ext>
            </a:extLst>
          </p:cNvPr>
          <p:cNvSpPr txBox="1"/>
          <p:nvPr/>
        </p:nvSpPr>
        <p:spPr>
          <a:xfrm>
            <a:off x="146050" y="5865627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79F6FC5-1668-4BFD-B452-7FAEBEA86A40}"/>
                  </a:ext>
                </a:extLst>
              </p:cNvPr>
              <p:cNvSpPr/>
              <p:nvPr/>
            </p:nvSpPr>
            <p:spPr>
              <a:xfrm>
                <a:off x="2620042" y="5902881"/>
                <a:ext cx="21938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40 %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79F6FC5-1668-4BFD-B452-7FAEBEA86A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042" y="5902881"/>
                <a:ext cx="2193806" cy="707886"/>
              </a:xfrm>
              <a:prstGeom prst="rect">
                <a:avLst/>
              </a:prstGeom>
              <a:blipFill>
                <a:blip r:embed="rId8"/>
                <a:stretch>
                  <a:fillRect t="-17241" r="-8333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93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9" grpId="0"/>
      <p:bldP spid="21" grpId="0"/>
      <p:bldP spid="20" grpId="0"/>
      <p:bldP spid="16" grpId="0"/>
      <p:bldP spid="18" grpId="0"/>
      <p:bldP spid="22" grpId="0"/>
      <p:bldP spid="23" grpId="0"/>
      <p:bldP spid="2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31-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341312" y="1195178"/>
            <a:ext cx="115030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900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1,8 MW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FIK 70%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7C0FCC-9B1B-4740-97D6-6E32895FC74D}"/>
              </a:ext>
            </a:extLst>
          </p:cNvPr>
          <p:cNvPicPr/>
          <p:nvPr/>
        </p:nvPicPr>
        <p:blipFill rotWithShape="1">
          <a:blip r:embed="rId2"/>
          <a:srcRect l="2725" t="28060" r="2032" b="28488"/>
          <a:stretch/>
        </p:blipFill>
        <p:spPr bwMode="auto">
          <a:xfrm>
            <a:off x="5407031" y="484612"/>
            <a:ext cx="6496044" cy="3482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F11EB-667B-4F17-BE59-A1DEDDD84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350362"/>
            <a:ext cx="5657850" cy="830997"/>
          </a:xfrm>
        </p:spPr>
        <p:txBody>
          <a:bodyPr/>
          <a:lstStyle/>
          <a:p>
            <a:r>
              <a:rPr lang="en-US" sz="4800" dirty="0">
                <a:solidFill>
                  <a:srgbClr val="002060"/>
                </a:solidFill>
              </a:rPr>
              <a:t>Masala </a:t>
            </a:r>
            <a:r>
              <a:rPr lang="en-US" sz="4800" dirty="0" err="1">
                <a:solidFill>
                  <a:srgbClr val="002060"/>
                </a:solidFill>
              </a:rPr>
              <a:t>chizmasi</a:t>
            </a:r>
            <a:endParaRPr lang="ru-RU" sz="4800" dirty="0">
              <a:solidFill>
                <a:srgbClr val="002060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B328942-5561-4D0E-885C-0949EC0122CC}"/>
              </a:ext>
            </a:extLst>
          </p:cNvPr>
          <p:cNvCxnSpPr>
            <a:cxnSpLocks/>
          </p:cNvCxnSpPr>
          <p:nvPr/>
        </p:nvCxnSpPr>
        <p:spPr>
          <a:xfrm flipH="1">
            <a:off x="1825631" y="2747962"/>
            <a:ext cx="35814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EF19BBB-44CA-496A-83F4-FBD24182C8F8}"/>
              </a:ext>
            </a:extLst>
          </p:cNvPr>
          <p:cNvCxnSpPr>
            <a:cxnSpLocks/>
          </p:cNvCxnSpPr>
          <p:nvPr/>
        </p:nvCxnSpPr>
        <p:spPr>
          <a:xfrm>
            <a:off x="7312025" y="3748088"/>
            <a:ext cx="0" cy="3271837"/>
          </a:xfrm>
          <a:prstGeom prst="straightConnector1">
            <a:avLst/>
          </a:prstGeom>
          <a:ln w="5715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00E6D9-CEFA-4ADB-B49A-F0035E83C614}"/>
                  </a:ext>
                </a:extLst>
              </p:cNvPr>
              <p:cNvSpPr txBox="1"/>
              <p:nvPr/>
            </p:nvSpPr>
            <p:spPr>
              <a:xfrm>
                <a:off x="1825640" y="1878106"/>
                <a:ext cx="3581391" cy="678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00E6D9-CEFA-4ADB-B49A-F0035E83C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40" y="1878106"/>
                <a:ext cx="3581391" cy="678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C8609A8-07F3-4A70-95C3-5C835E3A0411}"/>
              </a:ext>
            </a:extLst>
          </p:cNvPr>
          <p:cNvSpPr txBox="1"/>
          <p:nvPr/>
        </p:nvSpPr>
        <p:spPr>
          <a:xfrm>
            <a:off x="7342187" y="4729162"/>
            <a:ext cx="762000" cy="102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h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760564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EF9BF2A-1B44-4AD4-A84D-8A59019A618D}"/>
              </a:ext>
            </a:extLst>
          </p:cNvPr>
          <p:cNvSpPr/>
          <p:nvPr/>
        </p:nvSpPr>
        <p:spPr>
          <a:xfrm>
            <a:off x="6608378" y="4794802"/>
            <a:ext cx="4212487" cy="17508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02"/>
            <a:ext cx="12164911" cy="830997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               </a:t>
            </a:r>
            <a:r>
              <a:rPr lang="en-US" sz="5400" dirty="0"/>
              <a:t>31-mashq (2)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49225" y="852399"/>
                <a:ext cx="11387094" cy="3908762"/>
              </a:xfrm>
            </p:spPr>
            <p:txBody>
              <a:bodyPr/>
              <a:lstStyle/>
              <a:p>
                <a:r>
                  <a:rPr lang="en-US" sz="4000" b="1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𝟗𝟎𝟎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𝒌𝒎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4000" b="1" i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3600" b="1" dirty="0"/>
                  <a:t> </a:t>
                </a:r>
                <a:r>
                  <a:rPr lang="en-US" sz="3600" b="1" dirty="0"/>
                  <a:t>1,8 M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𝟎𝟎𝟎𝟎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70 % = 0,7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 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FF8276-1BF9-4BE0-92E6-97A2EC810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49225" y="852399"/>
                <a:ext cx="11387094" cy="3908762"/>
              </a:xfrm>
              <a:blipFill>
                <a:blip r:embed="rId2"/>
                <a:stretch>
                  <a:fillRect l="-2677" t="-4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DA54D6B-6A36-4C40-A502-C2E4B7D49627}"/>
              </a:ext>
            </a:extLst>
          </p:cNvPr>
          <p:cNvCxnSpPr>
            <a:cxnSpLocks/>
          </p:cNvCxnSpPr>
          <p:nvPr/>
        </p:nvCxnSpPr>
        <p:spPr>
          <a:xfrm>
            <a:off x="0" y="3255504"/>
            <a:ext cx="502083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085B40-FE9A-436E-BF0C-7F054C027A82}"/>
              </a:ext>
            </a:extLst>
          </p:cNvPr>
          <p:cNvSpPr txBox="1"/>
          <p:nvPr/>
        </p:nvSpPr>
        <p:spPr>
          <a:xfrm>
            <a:off x="6278266" y="715373"/>
            <a:ext cx="246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/>
              <p:nvPr/>
            </p:nvSpPr>
            <p:spPr>
              <a:xfrm>
                <a:off x="6305142" y="2267474"/>
                <a:ext cx="29822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142" y="2267474"/>
                <a:ext cx="2982205" cy="769441"/>
              </a:xfrm>
              <a:prstGeom prst="rect">
                <a:avLst/>
              </a:prstGeom>
              <a:blipFill>
                <a:blip r:embed="rId3"/>
                <a:stretch>
                  <a:fillRect t="-19048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AAC08F2-1FF7-47AE-824A-60C6BA910C0E}"/>
              </a:ext>
            </a:extLst>
          </p:cNvPr>
          <p:cNvCxnSpPr>
            <a:cxnSpLocks/>
          </p:cNvCxnSpPr>
          <p:nvPr/>
        </p:nvCxnSpPr>
        <p:spPr>
          <a:xfrm flipV="1">
            <a:off x="5842772" y="852400"/>
            <a:ext cx="56675" cy="410713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651285-D527-416E-8B1B-9FCF5036FC80}"/>
              </a:ext>
            </a:extLst>
          </p:cNvPr>
          <p:cNvSpPr/>
          <p:nvPr/>
        </p:nvSpPr>
        <p:spPr>
          <a:xfrm>
            <a:off x="9783848" y="1347325"/>
            <a:ext cx="1165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35C6096-F7FB-4207-A7E8-AF3E26191959}"/>
              </a:ext>
            </a:extLst>
          </p:cNvPr>
          <p:cNvSpPr/>
          <p:nvPr/>
        </p:nvSpPr>
        <p:spPr>
          <a:xfrm>
            <a:off x="9865483" y="2274750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/>
              <p:nvPr/>
            </p:nvSpPr>
            <p:spPr>
              <a:xfrm>
                <a:off x="6018201" y="1216609"/>
                <a:ext cx="3475567" cy="1196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201" y="1216609"/>
                <a:ext cx="3475567" cy="1196033"/>
              </a:xfrm>
              <a:prstGeom prst="rect">
                <a:avLst/>
              </a:prstGeom>
              <a:blipFill>
                <a:blip r:embed="rId4"/>
                <a:stretch>
                  <a:fillRect r="-6140" b="-3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/>
              <p:nvPr/>
            </p:nvSpPr>
            <p:spPr>
              <a:xfrm>
                <a:off x="6000301" y="4086916"/>
                <a:ext cx="455064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(3)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(2)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m:rPr>
                        <m:nor/>
                      </m:rPr>
                      <a: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(1)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301" y="4086916"/>
                <a:ext cx="4550640" cy="707886"/>
              </a:xfrm>
              <a:prstGeom prst="rect">
                <a:avLst/>
              </a:prstGeom>
              <a:blipFill>
                <a:blip r:embed="rId5"/>
                <a:stretch>
                  <a:fillRect l="-1606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F23ACE4-CC94-48A3-96B3-5D5AE205D30D}"/>
                  </a:ext>
                </a:extLst>
              </p:cNvPr>
              <p:cNvSpPr/>
              <p:nvPr/>
            </p:nvSpPr>
            <p:spPr>
              <a:xfrm>
                <a:off x="149225" y="5046193"/>
                <a:ext cx="6490879" cy="1201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F23ACE4-CC94-48A3-96B3-5D5AE205D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5046193"/>
                <a:ext cx="6490879" cy="1201932"/>
              </a:xfrm>
              <a:prstGeom prst="rect">
                <a:avLst/>
              </a:prstGeom>
              <a:blipFill>
                <a:blip r:embed="rId6"/>
                <a:stretch>
                  <a:fillRect r="-3380" b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CDC6CDE-F623-40B7-B75E-AE7CD699BB5E}"/>
              </a:ext>
            </a:extLst>
          </p:cNvPr>
          <p:cNvSpPr/>
          <p:nvPr/>
        </p:nvSpPr>
        <p:spPr>
          <a:xfrm>
            <a:off x="9738782" y="3119662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B1EC008-1573-4883-94BE-0E0AC1096537}"/>
                  </a:ext>
                </a:extLst>
              </p:cNvPr>
              <p:cNvSpPr/>
              <p:nvPr/>
            </p:nvSpPr>
            <p:spPr>
              <a:xfrm>
                <a:off x="6233704" y="3034350"/>
                <a:ext cx="2982205" cy="8335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B1EC008-1573-4883-94BE-0E0AC1096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704" y="3034350"/>
                <a:ext cx="2982205" cy="833562"/>
              </a:xfrm>
              <a:prstGeom prst="rect">
                <a:avLst/>
              </a:prstGeom>
              <a:blipFill>
                <a:blip r:embed="rId7"/>
                <a:stretch>
                  <a:fillRect t="-16788" b="-24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49DEF01-51E8-4F48-AE84-164FB4BD66BE}"/>
              </a:ext>
            </a:extLst>
          </p:cNvPr>
          <p:cNvCxnSpPr>
            <a:cxnSpLocks/>
          </p:cNvCxnSpPr>
          <p:nvPr/>
        </p:nvCxnSpPr>
        <p:spPr>
          <a:xfrm>
            <a:off x="0" y="4794802"/>
            <a:ext cx="502083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EE983E9-E904-4E89-9722-8C14380C6A7D}"/>
                  </a:ext>
                </a:extLst>
              </p:cNvPr>
              <p:cNvSpPr/>
              <p:nvPr/>
            </p:nvSpPr>
            <p:spPr>
              <a:xfrm>
                <a:off x="6870188" y="4971584"/>
                <a:ext cx="3789114" cy="1357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num>
                        <m:den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EE983E9-E904-4E89-9722-8C14380C6A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188" y="4971584"/>
                <a:ext cx="3789114" cy="13576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33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  <p:bldP spid="10" grpId="0"/>
      <p:bldP spid="19" grpId="0"/>
      <p:bldP spid="21" grpId="0"/>
      <p:bldP spid="20" grpId="0"/>
      <p:bldP spid="16" grpId="0"/>
      <p:bldP spid="18" grpId="0"/>
      <p:bldP spid="22" grpId="0"/>
      <p:bldP spid="2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02"/>
            <a:ext cx="12164911" cy="830997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               </a:t>
            </a:r>
            <a:r>
              <a:rPr lang="en-US" sz="5400" dirty="0"/>
              <a:t>31-mashq (2)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085B40-FE9A-436E-BF0C-7F054C027A82}"/>
              </a:ext>
            </a:extLst>
          </p:cNvPr>
          <p:cNvSpPr txBox="1"/>
          <p:nvPr/>
        </p:nvSpPr>
        <p:spPr>
          <a:xfrm>
            <a:off x="133350" y="862666"/>
            <a:ext cx="246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/>
              <p:nvPr/>
            </p:nvSpPr>
            <p:spPr>
              <a:xfrm>
                <a:off x="109963" y="2488785"/>
                <a:ext cx="29822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B637BCC-0B9E-459C-89B2-C5D29D723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63" y="2488785"/>
                <a:ext cx="2982205" cy="769441"/>
              </a:xfrm>
              <a:prstGeom prst="rect">
                <a:avLst/>
              </a:prstGeom>
              <a:blipFill>
                <a:blip r:embed="rId2"/>
                <a:stretch>
                  <a:fillRect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6A8E624-6B58-4387-8061-4EF82CDD7D8E}"/>
              </a:ext>
            </a:extLst>
          </p:cNvPr>
          <p:cNvSpPr txBox="1"/>
          <p:nvPr/>
        </p:nvSpPr>
        <p:spPr>
          <a:xfrm>
            <a:off x="6803571" y="852399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AAC08F2-1FF7-47AE-824A-60C6BA910C0E}"/>
              </a:ext>
            </a:extLst>
          </p:cNvPr>
          <p:cNvCxnSpPr>
            <a:cxnSpLocks/>
          </p:cNvCxnSpPr>
          <p:nvPr/>
        </p:nvCxnSpPr>
        <p:spPr>
          <a:xfrm flipH="1" flipV="1">
            <a:off x="5186363" y="871538"/>
            <a:ext cx="60458" cy="491494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651285-D527-416E-8B1B-9FCF5036FC80}"/>
              </a:ext>
            </a:extLst>
          </p:cNvPr>
          <p:cNvSpPr/>
          <p:nvPr/>
        </p:nvSpPr>
        <p:spPr>
          <a:xfrm>
            <a:off x="4023856" y="1442454"/>
            <a:ext cx="1165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35C6096-F7FB-4207-A7E8-AF3E26191959}"/>
              </a:ext>
            </a:extLst>
          </p:cNvPr>
          <p:cNvSpPr/>
          <p:nvPr/>
        </p:nvSpPr>
        <p:spPr>
          <a:xfrm>
            <a:off x="4064673" y="2394776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/>
              <p:nvPr/>
            </p:nvSpPr>
            <p:spPr>
              <a:xfrm>
                <a:off x="96682" y="1368113"/>
                <a:ext cx="3475567" cy="1196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100%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96562E9-8A92-4DCC-8FCC-260431243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2" y="1368113"/>
                <a:ext cx="3475567" cy="1196033"/>
              </a:xfrm>
              <a:prstGeom prst="rect">
                <a:avLst/>
              </a:prstGeom>
              <a:blipFill>
                <a:blip r:embed="rId3"/>
                <a:stretch>
                  <a:fillRect r="-5965" b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/>
              <p:nvPr/>
            </p:nvSpPr>
            <p:spPr>
              <a:xfrm>
                <a:off x="-98841" y="4031067"/>
                <a:ext cx="455064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(3)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(2)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m:rPr>
                        <m:nor/>
                      </m:rPr>
                      <a: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(1)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0D0BE-AF96-4712-AFB4-731BD5C70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8841" y="4031067"/>
                <a:ext cx="4550640" cy="707886"/>
              </a:xfrm>
              <a:prstGeom prst="rect">
                <a:avLst/>
              </a:prstGeom>
              <a:blipFill>
                <a:blip r:embed="rId4"/>
                <a:stretch>
                  <a:fillRect l="-1743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CDC6CDE-F623-40B7-B75E-AE7CD699BB5E}"/>
              </a:ext>
            </a:extLst>
          </p:cNvPr>
          <p:cNvSpPr/>
          <p:nvPr/>
        </p:nvSpPr>
        <p:spPr>
          <a:xfrm>
            <a:off x="4064673" y="3198298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31A75F-504B-4BAA-BC7C-71DF6BB5EE7C}"/>
              </a:ext>
            </a:extLst>
          </p:cNvPr>
          <p:cNvSpPr txBox="1"/>
          <p:nvPr/>
        </p:nvSpPr>
        <p:spPr>
          <a:xfrm>
            <a:off x="2754906" y="6141492"/>
            <a:ext cx="2460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B1EC008-1573-4883-94BE-0E0AC1096537}"/>
                  </a:ext>
                </a:extLst>
              </p:cNvPr>
              <p:cNvSpPr/>
              <p:nvPr/>
            </p:nvSpPr>
            <p:spPr>
              <a:xfrm>
                <a:off x="93507" y="3239002"/>
                <a:ext cx="2982205" cy="8335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ru-RU" sz="4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B1EC008-1573-4883-94BE-0E0AC1096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07" y="3239002"/>
                <a:ext cx="2982205" cy="833562"/>
              </a:xfrm>
              <a:prstGeom prst="rect">
                <a:avLst/>
              </a:prstGeom>
              <a:blipFill>
                <a:blip r:embed="rId5"/>
                <a:stretch>
                  <a:fillRect t="-16058" b="-24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2ACE555-43E0-44BF-A678-1B6A1DF6D992}"/>
                  </a:ext>
                </a:extLst>
              </p:cNvPr>
              <p:cNvSpPr/>
              <p:nvPr/>
            </p:nvSpPr>
            <p:spPr>
              <a:xfrm>
                <a:off x="274351" y="4768233"/>
                <a:ext cx="3220690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2ACE555-43E0-44BF-A678-1B6A1DF6D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51" y="4768233"/>
                <a:ext cx="3220690" cy="11594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1B3A72A-2938-4742-B06B-BE37FDC8428B}"/>
              </a:ext>
            </a:extLst>
          </p:cNvPr>
          <p:cNvSpPr/>
          <p:nvPr/>
        </p:nvSpPr>
        <p:spPr>
          <a:xfrm>
            <a:off x="4126398" y="4913583"/>
            <a:ext cx="108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C27CE754-0102-4B53-A9A6-B0126B3B2EA4}"/>
                  </a:ext>
                </a:extLst>
              </p:cNvPr>
              <p:cNvSpPr/>
              <p:nvPr/>
            </p:nvSpPr>
            <p:spPr>
              <a:xfrm>
                <a:off x="5612832" y="1682082"/>
                <a:ext cx="6265463" cy="35282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𝟕𝟎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%∙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𝟏𝟖𝟎𝟎𝟎𝟎𝟎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𝟐𝟓𝟎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r>
                  <a:rPr lang="en-US" sz="5400" dirty="0"/>
                  <a:t>=</a:t>
                </a:r>
              </a:p>
              <a:p>
                <a:endParaRPr lang="en-US" sz="5400" dirty="0"/>
              </a:p>
              <a:p>
                <a:r>
                  <a:rPr lang="en-US" sz="5400" dirty="0"/>
                  <a:t>  =</a:t>
                </a:r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𝟕𝟎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𝟏𝟖𝟎𝟎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5400" dirty="0"/>
                  <a:t>= 5040 N</a:t>
                </a:r>
                <a:endParaRPr lang="ru-RU" sz="54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C27CE754-0102-4B53-A9A6-B0126B3B2E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832" y="1682082"/>
                <a:ext cx="6265463" cy="3528274"/>
              </a:xfrm>
              <a:prstGeom prst="rect">
                <a:avLst/>
              </a:prstGeom>
              <a:blipFill>
                <a:blip r:embed="rId7"/>
                <a:stretch>
                  <a:fillRect l="-292" r="-1265" b="-19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78A4CF8-7F1E-482F-9C7F-AC2FC1842391}"/>
                  </a:ext>
                </a:extLst>
              </p:cNvPr>
              <p:cNvSpPr/>
              <p:nvPr/>
            </p:nvSpPr>
            <p:spPr>
              <a:xfrm>
                <a:off x="4930512" y="6088432"/>
                <a:ext cx="3184846" cy="814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48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5040 N</a:t>
                </a:r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78A4CF8-7F1E-482F-9C7F-AC2FC18423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512" y="6088432"/>
                <a:ext cx="3184846" cy="814005"/>
              </a:xfrm>
              <a:prstGeom prst="rect">
                <a:avLst/>
              </a:prstGeom>
              <a:blipFill>
                <a:blip r:embed="rId8"/>
                <a:stretch>
                  <a:fillRect t="-10526" r="-4789" b="-35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57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274360" y="2696414"/>
            <a:ext cx="4943092" cy="81092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Kinetik</a:t>
            </a:r>
            <a:r>
              <a:rPr lang="en-US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6100" y="4667231"/>
            <a:ext cx="5475441" cy="81092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Saqlanish</a:t>
            </a:r>
            <a:r>
              <a:rPr lang="en-US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4177" y="1749266"/>
            <a:ext cx="5475435" cy="81092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71981" y="1004294"/>
            <a:ext cx="1058556" cy="7951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7200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02143" y="1910254"/>
            <a:ext cx="1058557" cy="729063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7200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90920" y="2776677"/>
            <a:ext cx="1056482" cy="907968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8055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4" name="Oval 15"/>
          <p:cNvSpPr/>
          <p:nvPr/>
        </p:nvSpPr>
        <p:spPr>
          <a:xfrm>
            <a:off x="132850" y="3684645"/>
            <a:ext cx="1014447" cy="907968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8000" b="1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103633" y="4661915"/>
            <a:ext cx="995251" cy="9079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7200" b="1" kern="0" dirty="0">
                <a:solidFill>
                  <a:srgbClr val="FFFFFF"/>
                </a:solidFill>
                <a:latin typeface="Open Sans Light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393945" y="891439"/>
            <a:ext cx="4943092" cy="81092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1307940" y="5438005"/>
            <a:ext cx="4818461" cy="1426480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ish</a:t>
            </a:r>
            <a:r>
              <a:rPr lang="en-US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koeffitsiyenti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152046" y="5639185"/>
            <a:ext cx="995251" cy="9079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7200" b="1" kern="0" dirty="0">
                <a:solidFill>
                  <a:srgbClr val="FFFFFF"/>
                </a:solidFill>
                <a:latin typeface="Open Sans Light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283D7-8214-42D8-A1BF-E695CB033061}"/>
              </a:ext>
            </a:extLst>
          </p:cNvPr>
          <p:cNvSpPr txBox="1"/>
          <p:nvPr/>
        </p:nvSpPr>
        <p:spPr>
          <a:xfrm>
            <a:off x="1307940" y="3611617"/>
            <a:ext cx="4943092" cy="81092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000" b="1" kern="0" dirty="0" err="1">
                <a:latin typeface="Arial" pitchFamily="34" charset="0"/>
                <a:cs typeface="Arial" pitchFamily="34" charset="0"/>
              </a:rPr>
              <a:t>Quvvat</a:t>
            </a:r>
            <a:endParaRPr lang="en-US" sz="40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80D8540D-1942-4AAA-A88E-DDCE568A4B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872" y="1251226"/>
            <a:ext cx="4869416" cy="382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A42576-B279-484F-8888-B782F6F7E6F4}"/>
              </a:ext>
            </a:extLst>
          </p:cNvPr>
          <p:cNvSpPr/>
          <p:nvPr/>
        </p:nvSpPr>
        <p:spPr>
          <a:xfrm>
            <a:off x="255213" y="1073212"/>
            <a:ext cx="3649218" cy="13537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1426D727-83B7-4BFF-A22B-C8F7A111D50A}"/>
              </a:ext>
            </a:extLst>
          </p:cNvPr>
          <p:cNvSpPr/>
          <p:nvPr/>
        </p:nvSpPr>
        <p:spPr>
          <a:xfrm>
            <a:off x="3625700" y="4391394"/>
            <a:ext cx="708293" cy="12127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ED069-8FEF-428A-8CFF-4C9F2C62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0" y="1"/>
            <a:ext cx="12137720" cy="942937"/>
          </a:xfrm>
          <a:solidFill>
            <a:srgbClr val="0070C0"/>
          </a:solidFill>
        </p:spPr>
        <p:txBody>
          <a:bodyPr/>
          <a:lstStyle/>
          <a:p>
            <a:r>
              <a:rPr lang="en-US" sz="4000" dirty="0"/>
              <a:t>   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KUCH BIRLIGINI KELTIRIB CHIQARAMIZ</a:t>
            </a:r>
            <a:b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744261F-BA04-4724-A404-D984E65110CE}"/>
                  </a:ext>
                </a:extLst>
              </p:cNvPr>
              <p:cNvSpPr/>
              <p:nvPr/>
            </p:nvSpPr>
            <p:spPr>
              <a:xfrm>
                <a:off x="326565" y="1010676"/>
                <a:ext cx="3557832" cy="1268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744261F-BA04-4724-A404-D984E65110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65" y="1010676"/>
                <a:ext cx="3557832" cy="12688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8C64EA5-329B-418F-9171-1A2722385998}"/>
                  </a:ext>
                </a:extLst>
              </p:cNvPr>
              <p:cNvSpPr/>
              <p:nvPr/>
            </p:nvSpPr>
            <p:spPr>
              <a:xfrm>
                <a:off x="2045868" y="2479851"/>
                <a:ext cx="5167248" cy="1828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d>
                    <m:r>
                      <a:rPr lang="en-US" sz="7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%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∙%</m:t>
                        </m:r>
                      </m:den>
                    </m:f>
                  </m:oMath>
                </a14:m>
                <a:r>
                  <a:rPr lang="en-US" sz="7200" b="1" dirty="0"/>
                  <a:t>=</a:t>
                </a:r>
                <a:endParaRPr lang="ru-RU" sz="72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8C64EA5-329B-418F-9171-1A27223859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868" y="2479851"/>
                <a:ext cx="5167248" cy="1828962"/>
              </a:xfrm>
              <a:prstGeom prst="rect">
                <a:avLst/>
              </a:prstGeom>
              <a:blipFill>
                <a:blip r:embed="rId3"/>
                <a:stretch>
                  <a:fillRect r="-8028" b="-7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CC94ED9-53C3-449D-A1EF-2B34673C206D}"/>
                  </a:ext>
                </a:extLst>
              </p:cNvPr>
              <p:cNvSpPr/>
              <p:nvPr/>
            </p:nvSpPr>
            <p:spPr>
              <a:xfrm>
                <a:off x="7124086" y="942938"/>
                <a:ext cx="2074606" cy="3633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72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% 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𝑱</m:t>
                            </m:r>
                          </m:num>
                          <m:den>
                            <m: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7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∙%</m:t>
                        </m:r>
                      </m:den>
                    </m:f>
                  </m:oMath>
                </a14:m>
                <a:r>
                  <a:rPr lang="en-US" sz="7200" dirty="0"/>
                  <a:t>=</a:t>
                </a:r>
                <a:endParaRPr lang="ru-RU" sz="72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CC94ED9-53C3-449D-A1EF-2B34673C2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086" y="942938"/>
                <a:ext cx="2074606" cy="3633559"/>
              </a:xfrm>
              <a:prstGeom prst="rect">
                <a:avLst/>
              </a:prstGeom>
              <a:blipFill>
                <a:blip r:embed="rId4"/>
                <a:stretch>
                  <a:fillRect r="-1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D97E4D1-7035-4E79-A049-55020AA9BB88}"/>
                  </a:ext>
                </a:extLst>
              </p:cNvPr>
              <p:cNvSpPr/>
              <p:nvPr/>
            </p:nvSpPr>
            <p:spPr>
              <a:xfrm>
                <a:off x="1992763" y="4437734"/>
                <a:ext cx="3974165" cy="2428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% 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f>
                          <m:fPr>
                            <m:ctrlP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sz="7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7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sz="72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%</m:t>
                        </m:r>
                      </m:den>
                    </m:f>
                  </m:oMath>
                </a14:m>
                <a:r>
                  <a:rPr lang="ru-RU" sz="7200" b="1" dirty="0"/>
                  <a:t> </a:t>
                </a:r>
                <a:r>
                  <a:rPr lang="en-US" sz="7200" dirty="0"/>
                  <a:t>=</a:t>
                </a:r>
                <a:endParaRPr lang="ru-RU" sz="72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D97E4D1-7035-4E79-A049-55020AA9B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763" y="4437734"/>
                <a:ext cx="3974165" cy="2428998"/>
              </a:xfrm>
              <a:prstGeom prst="rect">
                <a:avLst/>
              </a:prstGeom>
              <a:blipFill>
                <a:blip r:embed="rId5"/>
                <a:stretch>
                  <a:fillRect l="-11656" r="-10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FCD1FE-CB68-47B8-8F93-76FFC4B887A2}"/>
              </a:ext>
            </a:extLst>
          </p:cNvPr>
          <p:cNvSpPr/>
          <p:nvPr/>
        </p:nvSpPr>
        <p:spPr>
          <a:xfrm>
            <a:off x="6094411" y="5017480"/>
            <a:ext cx="78098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/>
              <a:t>N</a:t>
            </a:r>
            <a:endParaRPr lang="ru-RU" sz="6600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558C76C-8A77-4763-9B7D-57D2A05B47FA}"/>
              </a:ext>
            </a:extLst>
          </p:cNvPr>
          <p:cNvCxnSpPr>
            <a:cxnSpLocks/>
          </p:cNvCxnSpPr>
          <p:nvPr/>
        </p:nvCxnSpPr>
        <p:spPr>
          <a:xfrm>
            <a:off x="2549633" y="4463584"/>
            <a:ext cx="838200" cy="11897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B4F0130-88C4-4D52-869E-073E10032F4D}"/>
              </a:ext>
            </a:extLst>
          </p:cNvPr>
          <p:cNvCxnSpPr>
            <a:cxnSpLocks/>
          </p:cNvCxnSpPr>
          <p:nvPr/>
        </p:nvCxnSpPr>
        <p:spPr>
          <a:xfrm>
            <a:off x="4515287" y="4476378"/>
            <a:ext cx="838200" cy="11897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4E86A3B-2837-4E56-BF10-528DADF3F5C4}"/>
              </a:ext>
            </a:extLst>
          </p:cNvPr>
          <p:cNvCxnSpPr>
            <a:cxnSpLocks/>
          </p:cNvCxnSpPr>
          <p:nvPr/>
        </p:nvCxnSpPr>
        <p:spPr>
          <a:xfrm>
            <a:off x="3141645" y="5733239"/>
            <a:ext cx="838200" cy="11897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D7D653-0D82-4ABC-B6E7-A302331C1A1A}"/>
              </a:ext>
            </a:extLst>
          </p:cNvPr>
          <p:cNvCxnSpPr>
            <a:cxnSpLocks/>
          </p:cNvCxnSpPr>
          <p:nvPr/>
        </p:nvCxnSpPr>
        <p:spPr>
          <a:xfrm>
            <a:off x="4019153" y="5757511"/>
            <a:ext cx="838200" cy="11897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E0E7-8B7C-4F3E-9DFC-CBB725244833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105261" y="1528762"/>
            <a:ext cx="2966293" cy="334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97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6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995362"/>
            <a:ext cx="1143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Darslikdan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31-mashqdagi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620F93-584B-45CA-A44C-6A057730C646}"/>
              </a:ext>
            </a:extLst>
          </p:cNvPr>
          <p:cNvPicPr/>
          <p:nvPr/>
        </p:nvPicPr>
        <p:blipFill rotWithShape="1">
          <a:blip r:embed="rId2"/>
          <a:srcRect l="8819" t="8326" r="8926" b="7711"/>
          <a:stretch/>
        </p:blipFill>
        <p:spPr bwMode="auto">
          <a:xfrm>
            <a:off x="2435225" y="4043362"/>
            <a:ext cx="5562600" cy="26765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278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 ENERGIYA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377825" y="1217354"/>
            <a:ext cx="110871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doirasidagina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TABIATDA ENERGIYA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530225" y="1090431"/>
            <a:ext cx="10553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71437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51346739-5B66-4BC2-8847-E565A64B6FE7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17054"/>
          <a:stretch/>
        </p:blipFill>
        <p:spPr bwMode="auto">
          <a:xfrm>
            <a:off x="2032000" y="3814762"/>
            <a:ext cx="6553200" cy="298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4143559" y="2051861"/>
            <a:ext cx="3392488" cy="266700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6965193" y="2446744"/>
            <a:ext cx="1203166" cy="4572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7967328" y="1184470"/>
            <a:ext cx="3933314" cy="1838505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180DB5F-54A5-4E6F-B855-6A231DE32F22}"/>
              </a:ext>
            </a:extLst>
          </p:cNvPr>
          <p:cNvSpPr/>
          <p:nvPr/>
        </p:nvSpPr>
        <p:spPr>
          <a:xfrm>
            <a:off x="81292" y="3884651"/>
            <a:ext cx="3599080" cy="1668423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Yadroviy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EE3AD33-02A8-4555-AB2E-C610547E3910}"/>
              </a:ext>
            </a:extLst>
          </p:cNvPr>
          <p:cNvSpPr/>
          <p:nvPr/>
        </p:nvSpPr>
        <p:spPr>
          <a:xfrm>
            <a:off x="4109914" y="5277687"/>
            <a:ext cx="3527190" cy="1692082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7CEE0D7-A652-454D-AE5B-74C0D5CC23C4}"/>
              </a:ext>
            </a:extLst>
          </p:cNvPr>
          <p:cNvSpPr/>
          <p:nvPr/>
        </p:nvSpPr>
        <p:spPr>
          <a:xfrm>
            <a:off x="3977624" y="60122"/>
            <a:ext cx="3392488" cy="1497229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3C516AF-E55D-408B-8B72-27F3CBB69992}"/>
              </a:ext>
            </a:extLst>
          </p:cNvPr>
          <p:cNvSpPr/>
          <p:nvPr/>
        </p:nvSpPr>
        <p:spPr>
          <a:xfrm>
            <a:off x="8076873" y="3498576"/>
            <a:ext cx="3933314" cy="2068786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E14A9F4-993D-4A4B-A305-8252D68D4299}"/>
              </a:ext>
            </a:extLst>
          </p:cNvPr>
          <p:cNvSpPr/>
          <p:nvPr/>
        </p:nvSpPr>
        <p:spPr>
          <a:xfrm>
            <a:off x="44620" y="1202644"/>
            <a:ext cx="3843597" cy="1802158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197335" y="4230565"/>
            <a:ext cx="971024" cy="1577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</p:cNvCxnSpPr>
          <p:nvPr/>
        </p:nvCxnSpPr>
        <p:spPr>
          <a:xfrm flipV="1">
            <a:off x="5741176" y="1452562"/>
            <a:ext cx="0" cy="72840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537731" y="4015123"/>
            <a:ext cx="863994" cy="3731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49" y="2446744"/>
            <a:ext cx="687627" cy="44390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>
            <a:off x="5839803" y="4718862"/>
            <a:ext cx="33706" cy="5588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6965193" y="2446744"/>
            <a:ext cx="12954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52960" y="1170450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04710" y="3876674"/>
            <a:ext cx="3599080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47462" y="72811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67328" y="1203956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61920" y="3468219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19260" y="5255032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0EA506-07FD-46C4-A465-B92BD1534EE1}"/>
              </a:ext>
            </a:extLst>
          </p:cNvPr>
          <p:cNvPicPr/>
          <p:nvPr/>
        </p:nvPicPr>
        <p:blipFill rotWithShape="1">
          <a:blip r:embed="rId2"/>
          <a:srcRect l="8308" t="7280" r="6235"/>
          <a:stretch/>
        </p:blipFill>
        <p:spPr bwMode="auto">
          <a:xfrm>
            <a:off x="225425" y="157163"/>
            <a:ext cx="4114800" cy="2590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C190DF-6877-412A-B452-C3E76ABC2367}"/>
              </a:ext>
            </a:extLst>
          </p:cNvPr>
          <p:cNvPicPr/>
          <p:nvPr/>
        </p:nvPicPr>
        <p:blipFill rotWithShape="1">
          <a:blip r:embed="rId3"/>
          <a:srcRect l="642" t="12073" r="4810" b="9451"/>
          <a:stretch/>
        </p:blipFill>
        <p:spPr bwMode="auto">
          <a:xfrm>
            <a:off x="8213722" y="197644"/>
            <a:ext cx="3733803" cy="2509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6449F1-81E3-4C6E-BCE3-EBCB7963FCB0}"/>
              </a:ext>
            </a:extLst>
          </p:cNvPr>
          <p:cNvPicPr/>
          <p:nvPr/>
        </p:nvPicPr>
        <p:blipFill rotWithShape="1">
          <a:blip r:embed="rId4"/>
          <a:srcRect l="10262" t="8746" r="10849" b="11942"/>
          <a:stretch/>
        </p:blipFill>
        <p:spPr bwMode="auto">
          <a:xfrm>
            <a:off x="2892425" y="2731294"/>
            <a:ext cx="5829300" cy="4238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684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77BE2B9-AEAB-4A80-B375-61BFC834AD6F}"/>
              </a:ext>
            </a:extLst>
          </p:cNvPr>
          <p:cNvSpPr/>
          <p:nvPr/>
        </p:nvSpPr>
        <p:spPr>
          <a:xfrm>
            <a:off x="377825" y="1376362"/>
            <a:ext cx="11315700" cy="29718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492125" y="1584989"/>
            <a:ext cx="10858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780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168275" y="1271022"/>
            <a:ext cx="118491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97C624-F2E8-4F91-8541-B7A9A25330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78225" y="3662362"/>
            <a:ext cx="45720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18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86F54AD-2258-4256-B8CE-E1DD8ACF9E6B}"/>
              </a:ext>
            </a:extLst>
          </p:cNvPr>
          <p:cNvSpPr/>
          <p:nvPr/>
        </p:nvSpPr>
        <p:spPr>
          <a:xfrm>
            <a:off x="157957" y="1244845"/>
            <a:ext cx="11869736" cy="26307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1D27F4-92F7-4F0F-94E9-C1C89F473472}"/>
                  </a:ext>
                </a:extLst>
              </p:cNvPr>
              <p:cNvSpPr txBox="1"/>
              <p:nvPr/>
            </p:nvSpPr>
            <p:spPr>
              <a:xfrm>
                <a:off x="377825" y="1244845"/>
                <a:ext cx="114300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714375"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indent="714375"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FIK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1D27F4-92F7-4F0F-94E9-C1C89F473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1244845"/>
                <a:ext cx="11430000" cy="2554545"/>
              </a:xfrm>
              <a:prstGeom prst="rect">
                <a:avLst/>
              </a:prstGeom>
              <a:blipFill>
                <a:blip r:embed="rId2"/>
                <a:stretch>
                  <a:fillRect l="-1920" t="-4296" r="-1867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525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2427</TotalTime>
  <Words>757</Words>
  <Application>Microsoft Office PowerPoint</Application>
  <PresentationFormat>Произвольный</PresentationFormat>
  <Paragraphs>145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Open Sans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MASALA YECHISH NAMUNASI</vt:lpstr>
      <vt:lpstr>     Masala yechish namunasi</vt:lpstr>
      <vt:lpstr>Презентация PowerPoint</vt:lpstr>
      <vt:lpstr>                31-mashq (1)</vt:lpstr>
      <vt:lpstr>Презентация PowerPoint</vt:lpstr>
      <vt:lpstr>Masala chizmasi</vt:lpstr>
      <vt:lpstr>                31-mashq (2)</vt:lpstr>
      <vt:lpstr>                31-mashq (2)</vt:lpstr>
      <vt:lpstr>          KUCH BIRLIGINI KELTIRIB CHIQARAMIZ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183</cp:revision>
  <dcterms:created xsi:type="dcterms:W3CDTF">2020-04-13T08:05:16Z</dcterms:created>
  <dcterms:modified xsi:type="dcterms:W3CDTF">2021-03-11T09:26:48Z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