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0" r:id="rId2"/>
    <p:sldId id="1670" r:id="rId3"/>
    <p:sldId id="654" r:id="rId4"/>
    <p:sldId id="624" r:id="rId5"/>
    <p:sldId id="596" r:id="rId6"/>
    <p:sldId id="1662" r:id="rId7"/>
    <p:sldId id="1678" r:id="rId8"/>
    <p:sldId id="715" r:id="rId9"/>
    <p:sldId id="1675" r:id="rId10"/>
    <p:sldId id="1677" r:id="rId11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1"/>
            <a:ext cx="12185650" cy="190500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82894" y="308567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06425" y="314291"/>
            <a:ext cx="1415226" cy="139253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21651" y="2178211"/>
            <a:ext cx="9187273" cy="214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 BO‘YICHA TAKRORLASH.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MASALALAR YECHISH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89125" y="506249"/>
            <a:ext cx="2018098" cy="91205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66900" y="507289"/>
            <a:ext cx="2018098" cy="864843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5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385628" y="217821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385628" y="454948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2">
            <a:extLst>
              <a:ext uri="{FF2B5EF4-FFF2-40B4-BE49-F238E27FC236}">
                <a16:creationId xmlns:a16="http://schemas.microsoft.com/office/drawing/2014/main" id="{3F1DE6AC-3455-48DA-AE64-675A65429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280" y="4429898"/>
            <a:ext cx="5177545" cy="235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4D3552-82DA-43FA-BEF8-606D5F798143}"/>
                  </a:ext>
                </a:extLst>
              </p:cNvPr>
              <p:cNvSpPr txBox="1"/>
              <p:nvPr/>
            </p:nvSpPr>
            <p:spPr>
              <a:xfrm rot="20786997">
                <a:off x="1947246" y="4377969"/>
                <a:ext cx="2706487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4D3552-82DA-43FA-BEF8-606D5F798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786997">
                <a:off x="1947246" y="4377969"/>
                <a:ext cx="2706487" cy="903004"/>
              </a:xfrm>
              <a:prstGeom prst="rect">
                <a:avLst/>
              </a:prstGeom>
              <a:blipFill>
                <a:blip r:embed="rId4"/>
                <a:stretch>
                  <a:fillRect b="-9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AF0EB1-B63A-4F75-9149-09B391FB1F71}"/>
                  </a:ext>
                </a:extLst>
              </p:cNvPr>
              <p:cNvSpPr txBox="1"/>
              <p:nvPr/>
            </p:nvSpPr>
            <p:spPr>
              <a:xfrm>
                <a:off x="1803227" y="5521022"/>
                <a:ext cx="2048561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AF0EB1-B63A-4F75-9149-09B391FB1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227" y="5521022"/>
                <a:ext cx="2048561" cy="903004"/>
              </a:xfrm>
              <a:prstGeom prst="rect">
                <a:avLst/>
              </a:prstGeom>
              <a:blipFill>
                <a:blip r:embed="rId5"/>
                <a:stretch>
                  <a:fillRect l="-16667" t="-9459" b="-209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36FD55-7A55-438B-83F4-4E7B8AE6121F}"/>
                  </a:ext>
                </a:extLst>
              </p:cNvPr>
              <p:cNvSpPr txBox="1"/>
              <p:nvPr/>
            </p:nvSpPr>
            <p:spPr>
              <a:xfrm rot="1062534">
                <a:off x="6647039" y="4908417"/>
                <a:ext cx="3472425" cy="72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 + 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 = 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acc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36FD55-7A55-438B-83F4-4E7B8AE61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62534">
                <a:off x="6647039" y="4908417"/>
                <a:ext cx="3472425" cy="7219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82749"/>
            <a:ext cx="12185649" cy="7996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5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5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67B5FA1D-A05D-489D-95DA-48181103573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3639" y="896711"/>
              <a:ext cx="11898370" cy="556898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40354">
                      <a:extLst>
                        <a:ext uri="{9D8B030D-6E8A-4147-A177-3AD203B41FA5}">
                          <a16:colId xmlns:a16="http://schemas.microsoft.com/office/drawing/2014/main" val="4194069799"/>
                        </a:ext>
                      </a:extLst>
                    </a:gridCol>
                    <a:gridCol w="8858016">
                      <a:extLst>
                        <a:ext uri="{9D8B030D-6E8A-4147-A177-3AD203B41FA5}">
                          <a16:colId xmlns:a16="http://schemas.microsoft.com/office/drawing/2014/main" val="480685137"/>
                        </a:ext>
                      </a:extLst>
                    </a:gridCol>
                  </a:tblGrid>
                  <a:tr h="837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Tushuncha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Mazmuni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4060884151"/>
                      </a:ext>
                    </a:extLst>
                  </a:tr>
                  <a:tr h="11513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888468986"/>
                      </a:ext>
                    </a:extLst>
                  </a:tr>
                  <a:tr h="1176124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to‘xtatilgandan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jism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oldingi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holatiga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qaytsa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947340336"/>
                      </a:ext>
                    </a:extLst>
                  </a:tr>
                  <a:tr h="12530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b="1" dirty="0">
                              <a:solidFill>
                                <a:schemeClr val="tx1"/>
                              </a:solidFill>
                            </a:rPr>
                            <a:t>k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𝒆𝒍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𝓁</m:t>
                                  </m:r>
                                </m:den>
                              </m:f>
                            </m:oMath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3348616942"/>
                      </a:ext>
                    </a:extLst>
                  </a:tr>
                  <a:tr h="1151313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Elastiklik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ta’siridagi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kattaligiga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proporsional</a:t>
                          </a:r>
                          <a:endParaRPr lang="ru-RU" sz="31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46937347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67B5FA1D-A05D-489D-95DA-48181103573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3639" y="896711"/>
              <a:ext cx="11898370" cy="556898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40354">
                      <a:extLst>
                        <a:ext uri="{9D8B030D-6E8A-4147-A177-3AD203B41FA5}">
                          <a16:colId xmlns:a16="http://schemas.microsoft.com/office/drawing/2014/main" val="4194069799"/>
                        </a:ext>
                      </a:extLst>
                    </a:gridCol>
                    <a:gridCol w="8858016">
                      <a:extLst>
                        <a:ext uri="{9D8B030D-6E8A-4147-A177-3AD203B41FA5}">
                          <a16:colId xmlns:a16="http://schemas.microsoft.com/office/drawing/2014/main" val="480685137"/>
                        </a:ext>
                      </a:extLst>
                    </a:gridCol>
                  </a:tblGrid>
                  <a:tr h="837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Tushuncha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Mazmuni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4060884151"/>
                      </a:ext>
                    </a:extLst>
                  </a:tr>
                  <a:tr h="11513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888468986"/>
                      </a:ext>
                    </a:extLst>
                  </a:tr>
                  <a:tr h="1176124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to‘xtatilgandan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jism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oldingi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holatiga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qaytsa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947340336"/>
                      </a:ext>
                    </a:extLst>
                  </a:tr>
                  <a:tr h="125308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89284" marR="89284" marT="44642" marB="44642">
                        <a:blipFill>
                          <a:blip r:embed="rId2"/>
                          <a:stretch>
                            <a:fillRect l="-200" t="-252427" r="-291784" b="-980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3348616942"/>
                      </a:ext>
                    </a:extLst>
                  </a:tr>
                  <a:tr h="1151313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Elastiklik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ta’siridagi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kattaligiga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proporsional</a:t>
                          </a:r>
                          <a:endParaRPr lang="ru-RU" sz="31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284" marR="89284" marT="44642" marB="44642"/>
                    </a:tc>
                    <a:extLst>
                      <a:ext uri="{0D108BD9-81ED-4DB2-BD59-A6C34878D82A}">
                        <a16:rowId xmlns:a16="http://schemas.microsoft.com/office/drawing/2014/main" val="46937347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605222" y="4298615"/>
            <a:ext cx="6374235" cy="584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endParaRPr lang="ru-RU" sz="319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3301919" y="1700869"/>
            <a:ext cx="8510134" cy="1076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o‘lchamining</a:t>
            </a:r>
            <a:r>
              <a:rPr lang="en-US" sz="319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ru-RU" sz="319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138894" y="2801932"/>
            <a:ext cx="3163024" cy="1076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31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31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531090" y="5426798"/>
            <a:ext cx="2458047" cy="5844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Guk</a:t>
            </a:r>
            <a:r>
              <a:rPr lang="en-US" sz="31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31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64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I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823918" y="2564241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546258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405764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1147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26003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69025" y="545782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69025" y="405288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6225" y="26003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6225" y="405288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26425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405764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26384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11477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245164" y="2718462"/>
            <a:ext cx="19431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Shtangen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8768F4-C0CC-4EF9-83FC-E1D49FC94DF1}"/>
              </a:ext>
            </a:extLst>
          </p:cNvPr>
          <p:cNvSpPr txBox="1"/>
          <p:nvPr/>
        </p:nvSpPr>
        <p:spPr>
          <a:xfrm>
            <a:off x="949215" y="2800610"/>
            <a:ext cx="1414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7C0FD0-2F81-4752-8BF4-E4B7CA4656A7}"/>
              </a:ext>
            </a:extLst>
          </p:cNvPr>
          <p:cNvSpPr txBox="1"/>
          <p:nvPr/>
        </p:nvSpPr>
        <p:spPr>
          <a:xfrm>
            <a:off x="6355678" y="5710079"/>
            <a:ext cx="18421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883766" y="5552268"/>
            <a:ext cx="16225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Dinamo-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228015" y="4382608"/>
            <a:ext cx="1899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97AE943-8021-4ED4-9E49-62BD257D219C}"/>
              </a:ext>
            </a:extLst>
          </p:cNvPr>
          <p:cNvSpPr txBox="1"/>
          <p:nvPr/>
        </p:nvSpPr>
        <p:spPr>
          <a:xfrm>
            <a:off x="6198448" y="1211217"/>
            <a:ext cx="2066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mexanizm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345479" y="1426661"/>
            <a:ext cx="2004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9883DF-B4E4-4798-81E5-4AC589F3B16A}"/>
              </a:ext>
            </a:extLst>
          </p:cNvPr>
          <p:cNvSpPr txBox="1"/>
          <p:nvPr/>
        </p:nvSpPr>
        <p:spPr>
          <a:xfrm>
            <a:off x="820714" y="4362775"/>
            <a:ext cx="1943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Menzurka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8F14B89A-7745-411C-B445-2BC7C8E4D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5" r="23675"/>
          <a:stretch/>
        </p:blipFill>
        <p:spPr>
          <a:xfrm>
            <a:off x="8678723" y="2652279"/>
            <a:ext cx="1161473" cy="1039089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D239D3F-AB24-4DD0-B6C5-C0D2E621E12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 rot="20270351">
            <a:off x="8524419" y="4314202"/>
            <a:ext cx="1236980" cy="66003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7DA19FA-B4A0-4EF1-A870-A277E7843A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355"/>
          <a:stretch/>
        </p:blipFill>
        <p:spPr>
          <a:xfrm>
            <a:off x="2927010" y="5510209"/>
            <a:ext cx="1913275" cy="1044948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767EBD1-4034-468B-A781-7F6043FF71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358" t="33518" r="36805" b="12274"/>
          <a:stretch/>
        </p:blipFill>
        <p:spPr>
          <a:xfrm>
            <a:off x="3540333" y="1154044"/>
            <a:ext cx="649426" cy="1136718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74FA424-ED98-4800-81AF-045A61A958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08" t="-1" r="38367" b="75513"/>
          <a:stretch/>
        </p:blipFill>
        <p:spPr>
          <a:xfrm>
            <a:off x="3128491" y="4173009"/>
            <a:ext cx="1507132" cy="94241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BA1A3D4A-F988-4397-AFE6-129BF7EB4264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3196172" y="2652279"/>
            <a:ext cx="1560156" cy="9951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8A91D574-0C60-4C47-AE99-66C67E35770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214" t="9012" r="39803" b="17419"/>
          <a:stretch/>
        </p:blipFill>
        <p:spPr>
          <a:xfrm rot="5400000">
            <a:off x="8875325" y="5020723"/>
            <a:ext cx="614806" cy="1815749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F6ADC1BB-7A31-4E4A-914F-E4B026F16552}"/>
              </a:ext>
            </a:extLst>
          </p:cNvPr>
          <p:cNvSpPr/>
          <p:nvPr/>
        </p:nvSpPr>
        <p:spPr>
          <a:xfrm>
            <a:off x="114306" y="1247362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0A5F9B98-AE34-4C8C-BF90-8648CC4C484F}"/>
              </a:ext>
            </a:extLst>
          </p:cNvPr>
          <p:cNvSpPr/>
          <p:nvPr/>
        </p:nvSpPr>
        <p:spPr>
          <a:xfrm>
            <a:off x="116698" y="4284997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75C01BF5-B989-4221-97CB-C42CD74A9D44}"/>
              </a:ext>
            </a:extLst>
          </p:cNvPr>
          <p:cNvSpPr/>
          <p:nvPr/>
        </p:nvSpPr>
        <p:spPr>
          <a:xfrm>
            <a:off x="5495328" y="2891615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1B958C2D-EE6F-4500-9F74-302260E0EF28}"/>
              </a:ext>
            </a:extLst>
          </p:cNvPr>
          <p:cNvSpPr/>
          <p:nvPr/>
        </p:nvSpPr>
        <p:spPr>
          <a:xfrm>
            <a:off x="145383" y="2790919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AB8B7771-75AA-4F9F-925A-DA12358BCC59}"/>
              </a:ext>
            </a:extLst>
          </p:cNvPr>
          <p:cNvSpPr/>
          <p:nvPr/>
        </p:nvSpPr>
        <p:spPr>
          <a:xfrm>
            <a:off x="5532258" y="5689933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D8A65617-35A2-4665-9B48-3F0CB8E8C6C7}"/>
              </a:ext>
            </a:extLst>
          </p:cNvPr>
          <p:cNvSpPr/>
          <p:nvPr/>
        </p:nvSpPr>
        <p:spPr>
          <a:xfrm>
            <a:off x="127040" y="5727487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F1062A66-2E37-4F8E-965B-8F9F35DD6AD7}"/>
              </a:ext>
            </a:extLst>
          </p:cNvPr>
          <p:cNvSpPr/>
          <p:nvPr/>
        </p:nvSpPr>
        <p:spPr>
          <a:xfrm>
            <a:off x="5508666" y="4339415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3F0432DC-1CCC-485B-B83A-B22EE2FD8900}"/>
              </a:ext>
            </a:extLst>
          </p:cNvPr>
          <p:cNvSpPr/>
          <p:nvPr/>
        </p:nvSpPr>
        <p:spPr>
          <a:xfrm>
            <a:off x="5532258" y="1379874"/>
            <a:ext cx="630198" cy="67877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73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637"/>
            <a:ext cx="12185650" cy="8082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2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24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0262" y="2617119"/>
            <a:ext cx="5877881" cy="36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7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4019" y="3361156"/>
            <a:ext cx="297614" cy="29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284" tIns="44642" rIns="89284" bIns="44642" numCol="1" anchor="t" anchorCtr="0" compatLnSpc="1">
            <a:prstTxWarp prst="textNoShape">
              <a:avLst/>
            </a:prstTxWarp>
          </a:bodyPr>
          <a:lstStyle/>
          <a:p>
            <a:endParaRPr lang="ru-RU" sz="1757"/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id="{9F2C974F-DF1A-4A45-B047-692A3530747F}"/>
              </a:ext>
            </a:extLst>
          </p:cNvPr>
          <p:cNvGraphicFramePr>
            <a:graphicFrameLocks noGrp="1"/>
          </p:cNvGraphicFramePr>
          <p:nvPr/>
        </p:nvGraphicFramePr>
        <p:xfrm>
          <a:off x="411817" y="848468"/>
          <a:ext cx="11167408" cy="6038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1">
                  <a:extLst>
                    <a:ext uri="{9D8B030D-6E8A-4147-A177-3AD203B41FA5}">
                      <a16:colId xmlns:a16="http://schemas.microsoft.com/office/drawing/2014/main" val="57013956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863949480"/>
                    </a:ext>
                  </a:extLst>
                </a:gridCol>
                <a:gridCol w="1337607">
                  <a:extLst>
                    <a:ext uri="{9D8B030D-6E8A-4147-A177-3AD203B41FA5}">
                      <a16:colId xmlns:a16="http://schemas.microsoft.com/office/drawing/2014/main" val="343699662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65457967"/>
                    </a:ext>
                  </a:extLst>
                </a:gridCol>
                <a:gridCol w="1537695">
                  <a:extLst>
                    <a:ext uri="{9D8B030D-6E8A-4147-A177-3AD203B41FA5}">
                      <a16:colId xmlns:a16="http://schemas.microsoft.com/office/drawing/2014/main" val="179425060"/>
                    </a:ext>
                  </a:extLst>
                </a:gridCol>
                <a:gridCol w="1772898">
                  <a:extLst>
                    <a:ext uri="{9D8B030D-6E8A-4147-A177-3AD203B41FA5}">
                      <a16:colId xmlns:a16="http://schemas.microsoft.com/office/drawing/2014/main" val="1581586400"/>
                    </a:ext>
                  </a:extLst>
                </a:gridCol>
                <a:gridCol w="1566207">
                  <a:extLst>
                    <a:ext uri="{9D8B030D-6E8A-4147-A177-3AD203B41FA5}">
                      <a16:colId xmlns:a16="http://schemas.microsoft.com/office/drawing/2014/main" val="2673950380"/>
                    </a:ext>
                  </a:extLst>
                </a:gridCol>
              </a:tblGrid>
              <a:tr h="1237455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/>
                    </a:p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3244336059"/>
                  </a:ext>
                </a:extLst>
              </a:tr>
              <a:tr h="98212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321517783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Bosim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1211035975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1518470638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Zichlik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4064547947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Arximed</a:t>
                      </a:r>
                      <a:endPara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1128003559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099DE28-456D-4118-86EA-1F265177AE24}"/>
              </a:ext>
            </a:extLst>
          </p:cNvPr>
          <p:cNvCxnSpPr>
            <a:cxnSpLocks/>
          </p:cNvCxnSpPr>
          <p:nvPr/>
        </p:nvCxnSpPr>
        <p:spPr>
          <a:xfrm>
            <a:off x="1063625" y="848468"/>
            <a:ext cx="2325908" cy="121225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FC8E2E-82E8-4C81-AC27-8FCFCB4CD5D7}"/>
              </a:ext>
            </a:extLst>
          </p:cNvPr>
          <p:cNvSpPr txBox="1"/>
          <p:nvPr/>
        </p:nvSpPr>
        <p:spPr>
          <a:xfrm>
            <a:off x="7199247" y="2069929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741998-1D98-4279-A898-66C29F5074CE}"/>
              </a:ext>
            </a:extLst>
          </p:cNvPr>
          <p:cNvSpPr txBox="1"/>
          <p:nvPr/>
        </p:nvSpPr>
        <p:spPr>
          <a:xfrm>
            <a:off x="8920086" y="3028446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064E56-F480-4018-B79F-E084BC8D8EF2}"/>
              </a:ext>
            </a:extLst>
          </p:cNvPr>
          <p:cNvSpPr txBox="1"/>
          <p:nvPr/>
        </p:nvSpPr>
        <p:spPr>
          <a:xfrm>
            <a:off x="3673484" y="3908486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C8C610-DF3A-4293-B11C-11307A7789C7}"/>
              </a:ext>
            </a:extLst>
          </p:cNvPr>
          <p:cNvSpPr txBox="1"/>
          <p:nvPr/>
        </p:nvSpPr>
        <p:spPr>
          <a:xfrm>
            <a:off x="10431179" y="4857318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E298B0-4840-4E7E-B5D6-98A7028671C9}"/>
              </a:ext>
            </a:extLst>
          </p:cNvPr>
          <p:cNvSpPr txBox="1"/>
          <p:nvPr/>
        </p:nvSpPr>
        <p:spPr>
          <a:xfrm>
            <a:off x="5579988" y="5887542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DA788F4-6D79-4B83-A29E-4AEC7E19B38F}"/>
              </a:ext>
            </a:extLst>
          </p:cNvPr>
          <p:cNvSpPr/>
          <p:nvPr/>
        </p:nvSpPr>
        <p:spPr>
          <a:xfrm>
            <a:off x="6686007" y="1128745"/>
            <a:ext cx="1556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 =mg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5FD80CF-59C5-4FEA-84E6-9D5084AE30EB}"/>
                  </a:ext>
                </a:extLst>
              </p:cNvPr>
              <p:cNvSpPr/>
              <p:nvPr/>
            </p:nvSpPr>
            <p:spPr>
              <a:xfrm>
                <a:off x="3389533" y="950959"/>
                <a:ext cx="1449436" cy="1049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5FD80CF-59C5-4FEA-84E6-9D5084AE30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533" y="950959"/>
                <a:ext cx="1449436" cy="10490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74D0FBB-B0AA-4762-B81F-65C94485F101}"/>
                  </a:ext>
                </a:extLst>
              </p:cNvPr>
              <p:cNvSpPr/>
              <p:nvPr/>
            </p:nvSpPr>
            <p:spPr>
              <a:xfrm>
                <a:off x="4722404" y="1108125"/>
                <a:ext cx="199118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  <m:r>
                      <m:rPr>
                        <m:sty m:val="p"/>
                      </m:rP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74D0FBB-B0AA-4762-B81F-65C94485F1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404" y="1108125"/>
                <a:ext cx="1991186" cy="646331"/>
              </a:xfrm>
              <a:prstGeom prst="rect">
                <a:avLst/>
              </a:prstGeom>
              <a:blipFill>
                <a:blip r:embed="rId3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FEC197E-C891-4DCE-B4DA-6935C5B25388}"/>
                  </a:ext>
                </a:extLst>
              </p:cNvPr>
              <p:cNvSpPr/>
              <p:nvPr/>
            </p:nvSpPr>
            <p:spPr>
              <a:xfrm>
                <a:off x="9918662" y="1011717"/>
                <a:ext cx="1686680" cy="1049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𝓟</m:t>
                      </m:r>
                      <m:r>
                        <a:rPr lang="en-US" sz="36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</m:t>
                          </m:r>
                        </m:num>
                        <m:den>
                          <m:r>
                            <a:rPr lang="en-US" sz="36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𝐕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FEC197E-C891-4DCE-B4DA-6935C5B253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662" y="1011717"/>
                <a:ext cx="1686680" cy="10490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AC54C86-AA09-4027-85FE-C41D040C991B}"/>
                  </a:ext>
                </a:extLst>
              </p:cNvPr>
              <p:cNvSpPr/>
              <p:nvPr/>
            </p:nvSpPr>
            <p:spPr>
              <a:xfrm>
                <a:off x="8389409" y="1079079"/>
                <a:ext cx="1221808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P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AC54C86-AA09-4027-85FE-C41D040C99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409" y="1079079"/>
                <a:ext cx="1221808" cy="889924"/>
              </a:xfrm>
              <a:prstGeom prst="rect">
                <a:avLst/>
              </a:prstGeom>
              <a:blipFill>
                <a:blip r:embed="rId5"/>
                <a:stretch>
                  <a:fillRect l="-14925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55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845256" y="1916134"/>
            <a:ext cx="4154570" cy="28853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52918" y="2446744"/>
            <a:ext cx="515441" cy="2045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/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54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</a:endParaRPr>
              </a:p>
              <a:p>
                <a:pPr algn="just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blipFill>
                <a:blip r:embed="rId2"/>
                <a:stretch>
                  <a:fillRect b="-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/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/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/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/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𝛖</m:t>
                      </m:r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/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7160" y="3796659"/>
            <a:ext cx="584474" cy="2595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698215" y="1535134"/>
            <a:ext cx="224326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498967" y="3948057"/>
            <a:ext cx="635246" cy="3613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50" y="2446745"/>
            <a:ext cx="417149" cy="2250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 flipH="1">
            <a:off x="5873509" y="4801435"/>
            <a:ext cx="49032" cy="4762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77160" y="2446744"/>
            <a:ext cx="483433" cy="11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61345" y="1181843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169128" y="3891250"/>
            <a:ext cx="3676127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3977624" y="37462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82791" y="1191048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76873" y="3484288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20141" y="5291602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6">
            <a:extLst>
              <a:ext uri="{FF2B5EF4-FFF2-40B4-BE49-F238E27FC236}">
                <a16:creationId xmlns:a16="http://schemas.microsoft.com/office/drawing/2014/main" id="{2F55F618-89A0-4639-8927-684DC4EAE7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739" y="5182878"/>
            <a:ext cx="2314785" cy="190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6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174282" y="2876721"/>
            <a:ext cx="4613743" cy="683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88924" tIns="94462" rIns="188924" bIns="94462" rtlCol="0">
            <a:spAutoFit/>
          </a:bodyPr>
          <a:lstStyle/>
          <a:p>
            <a:pPr defTabSz="1189930">
              <a:spcAft>
                <a:spcPts val="194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Nyutonning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II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qonuni</a:t>
            </a:r>
            <a:endParaRPr lang="en-US" sz="32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40746" y="3772548"/>
            <a:ext cx="5587326" cy="683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88924" tIns="94462" rIns="188924" bIns="94462" rtlCol="0">
            <a:spAutoFit/>
          </a:bodyPr>
          <a:lstStyle/>
          <a:p>
            <a:pPr defTabSz="1189930">
              <a:spcAft>
                <a:spcPts val="194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Markazga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intilma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tezlanish</a:t>
            </a:r>
            <a:endParaRPr lang="en-US" sz="32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8322" y="1892294"/>
            <a:ext cx="3456703" cy="683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88924" tIns="94462" rIns="188924" bIns="94462" rtlCol="0">
            <a:spAutoFit/>
          </a:bodyPr>
          <a:lstStyle/>
          <a:p>
            <a:pPr defTabSz="1189930">
              <a:spcAft>
                <a:spcPts val="194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Elastiklik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kuchi</a:t>
            </a:r>
            <a:endParaRPr lang="en-US" sz="32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242863" y="1027302"/>
            <a:ext cx="806410" cy="646892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924" tIns="94462" rIns="188924" bIns="94462" rtlCol="0" anchor="ctr"/>
          <a:lstStyle/>
          <a:p>
            <a:pPr algn="ctr" defTabSz="1189930">
              <a:defRPr/>
            </a:pPr>
            <a:r>
              <a:rPr lang="en-US" sz="5272" b="1" kern="0" dirty="0"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173313" y="1942083"/>
            <a:ext cx="875960" cy="624961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924" tIns="94462" rIns="188924" bIns="94462" rtlCol="0" anchor="ctr"/>
          <a:lstStyle/>
          <a:p>
            <a:pPr algn="ctr" defTabSz="1189930">
              <a:defRPr/>
            </a:pPr>
            <a:r>
              <a:rPr lang="en-US" sz="5272" b="1" kern="0" dirty="0"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48565" y="2906185"/>
            <a:ext cx="950472" cy="700103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924" tIns="94462" rIns="188924" bIns="94462" rtlCol="0" anchor="ctr"/>
          <a:lstStyle/>
          <a:p>
            <a:pPr algn="ctr" defTabSz="1189930">
              <a:defRPr/>
            </a:pPr>
            <a:r>
              <a:rPr lang="en-US" sz="6445" b="1" kern="0" dirty="0"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82750"/>
            <a:ext cx="12185650" cy="73555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2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585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“</a:t>
            </a:r>
            <a:r>
              <a:rPr lang="en-US" sz="5397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SHERIGINI TOP</a:t>
            </a:r>
            <a:r>
              <a:rPr lang="en-US" sz="585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”</a:t>
            </a:r>
            <a:endParaRPr lang="ru-RU" sz="5272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Oval 15"/>
          <p:cNvSpPr/>
          <p:nvPr/>
        </p:nvSpPr>
        <p:spPr>
          <a:xfrm>
            <a:off x="191965" y="3827231"/>
            <a:ext cx="909545" cy="700103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924" tIns="94462" rIns="188924" bIns="94462" rtlCol="0" anchor="ctr"/>
          <a:lstStyle/>
          <a:p>
            <a:pPr algn="ctr" defTabSz="1189930">
              <a:defRPr/>
            </a:pPr>
            <a:r>
              <a:rPr lang="en-US" sz="5858" b="1" kern="0" dirty="0"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B2AF2BC-108E-4BA0-B61F-D11E09FCF1AE}"/>
              </a:ext>
            </a:extLst>
          </p:cNvPr>
          <p:cNvSpPr/>
          <p:nvPr/>
        </p:nvSpPr>
        <p:spPr>
          <a:xfrm>
            <a:off x="182409" y="4790660"/>
            <a:ext cx="916628" cy="744478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924" tIns="94462" rIns="188924" bIns="94462" rtlCol="0" anchor="ctr"/>
          <a:lstStyle/>
          <a:p>
            <a:pPr algn="ctr" defTabSz="1189930">
              <a:defRPr/>
            </a:pPr>
            <a:r>
              <a:rPr lang="en-US" sz="5272" b="1" kern="0" dirty="0">
                <a:latin typeface="Agency FB" panose="020B050302020202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255332" y="929716"/>
            <a:ext cx="5218494" cy="683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88924" tIns="94462" rIns="188924" bIns="94462" rtlCol="0">
            <a:spAutoFit/>
          </a:bodyPr>
          <a:lstStyle/>
          <a:p>
            <a:pPr defTabSz="1189930">
              <a:spcAft>
                <a:spcPts val="194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Markazdan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qochma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kuch</a:t>
            </a:r>
            <a:endParaRPr lang="en-US" sz="32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CFD9ED-AD44-41DF-96BE-AAE8C19D0082}"/>
              </a:ext>
            </a:extLst>
          </p:cNvPr>
          <p:cNvSpPr txBox="1"/>
          <p:nvPr/>
        </p:nvSpPr>
        <p:spPr>
          <a:xfrm>
            <a:off x="1144820" y="4745818"/>
            <a:ext cx="4948006" cy="683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88924" tIns="94462" rIns="188924" bIns="94462" rtlCol="0">
            <a:spAutoFit/>
          </a:bodyPr>
          <a:lstStyle/>
          <a:p>
            <a:pPr defTabSz="1189930">
              <a:spcAft>
                <a:spcPts val="194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Nyutonning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III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qonuni</a:t>
            </a:r>
            <a:endParaRPr lang="en-US" sz="32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val 15">
            <a:extLst>
              <a:ext uri="{FF2B5EF4-FFF2-40B4-BE49-F238E27FC236}">
                <a16:creationId xmlns:a16="http://schemas.microsoft.com/office/drawing/2014/main" id="{922B5815-0744-45D6-B0C1-0C33A8CE5346}"/>
              </a:ext>
            </a:extLst>
          </p:cNvPr>
          <p:cNvSpPr/>
          <p:nvPr/>
        </p:nvSpPr>
        <p:spPr>
          <a:xfrm>
            <a:off x="182409" y="5856220"/>
            <a:ext cx="857769" cy="774767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924" tIns="94462" rIns="188924" bIns="94462" rtlCol="0" anchor="ctr"/>
          <a:lstStyle/>
          <a:p>
            <a:pPr algn="ctr" defTabSz="1189930">
              <a:defRPr/>
            </a:pPr>
            <a:r>
              <a:rPr lang="en-US" sz="5272" b="1" kern="0" dirty="0">
                <a:latin typeface="Agency FB" panose="020B0503020202020204" pitchFamily="34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/>
              <p:nvPr/>
            </p:nvSpPr>
            <p:spPr>
              <a:xfrm>
                <a:off x="8295613" y="4000079"/>
                <a:ext cx="3441899" cy="72718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𝒆𝒍</m:t>
                              </m:r>
                            </m:sub>
                          </m:sSub>
                        </m:e>
                      </m:acc>
                      <m:r>
                        <m:rPr>
                          <m:nor/>
                        </m:rPr>
                        <a:rPr lang="en-US" sz="3600" b="1" dirty="0"/>
                        <m:t>  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1" dirty="0"/>
                        <m:t> </m:t>
                      </m:r>
                      <m:r>
                        <m:rPr>
                          <m:nor/>
                        </m:rPr>
                        <a:rPr lang="ru-RU" sz="3600" b="1" dirty="0"/>
                        <m:t> </m:t>
                      </m:r>
                      <m:r>
                        <m:rPr>
                          <m:nor/>
                        </m:rPr>
                        <a:rPr lang="en-US" sz="3600" b="1" dirty="0"/>
                        <m:t>− </m:t>
                      </m:r>
                      <m:r>
                        <m:rPr>
                          <m:nor/>
                        </m:rPr>
                        <a:rPr lang="en-US" sz="3600" b="1" dirty="0"/>
                        <m:t>k</m:t>
                      </m:r>
                      <m:r>
                        <m:rPr>
                          <m:nor/>
                        </m:rPr>
                        <a:rPr lang="en-US" sz="3600" b="1" dirty="0"/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 </m:t>
                      </m:r>
                      <m:acc>
                        <m:accPr>
                          <m:chr m:val="⃗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𝓵</m:t>
                          </m:r>
                        </m:e>
                      </m:acc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613" y="4000079"/>
                <a:ext cx="3441899" cy="7271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/>
              <p:nvPr/>
            </p:nvSpPr>
            <p:spPr>
              <a:xfrm>
                <a:off x="9750425" y="1610932"/>
                <a:ext cx="1915049" cy="12145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m:rPr>
                          <m:nor/>
                        </m:rPr>
                        <a:rPr lang="en-US" sz="36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/>
                        <m:t>= </m:t>
                      </m:r>
                      <m:f>
                        <m:fPr>
                          <m:ctrlPr>
                            <a:rPr lang="en-US" sz="36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0425" y="1610932"/>
                <a:ext cx="1915049" cy="12145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0E1102F-4FBD-4C57-BE40-CCB587497A4E}"/>
                  </a:ext>
                </a:extLst>
              </p:cNvPr>
              <p:cNvSpPr/>
              <p:nvPr/>
            </p:nvSpPr>
            <p:spPr>
              <a:xfrm>
                <a:off x="9750425" y="2943115"/>
                <a:ext cx="1941044" cy="97276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0E1102F-4FBD-4C57-BE40-CCB587497A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0425" y="2943115"/>
                <a:ext cx="1941044" cy="9727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/>
              <p:nvPr/>
            </p:nvSpPr>
            <p:spPr>
              <a:xfrm>
                <a:off x="7007225" y="6036389"/>
                <a:ext cx="2220351" cy="71365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m:rPr>
                          <m:nor/>
                        </m:rPr>
                        <a:rPr lang="en-US" sz="3600" b="1" dirty="0"/>
                        <m:t>  = −</m:t>
                      </m:r>
                      <m:r>
                        <m:rPr>
                          <m:nor/>
                        </m:rPr>
                        <a:rPr lang="ru-RU" sz="3600" b="1" dirty="0"/>
                        <m:t> </m:t>
                      </m:r>
                      <m:acc>
                        <m:accPr>
                          <m:chr m:val="⃗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225" y="6036389"/>
                <a:ext cx="2220351" cy="7136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/>
              <p:nvPr/>
            </p:nvSpPr>
            <p:spPr>
              <a:xfrm>
                <a:off x="7735868" y="4880942"/>
                <a:ext cx="1862498" cy="97276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868" y="4880942"/>
                <a:ext cx="1862498" cy="9727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E4E9511-7B3B-4247-ACE2-A07D3E930C4F}"/>
                  </a:ext>
                </a:extLst>
              </p:cNvPr>
              <p:cNvSpPr/>
              <p:nvPr/>
            </p:nvSpPr>
            <p:spPr>
              <a:xfrm>
                <a:off x="7777448" y="880708"/>
                <a:ext cx="1734859" cy="1129476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m:rPr>
                          <m:nor/>
                        </m:rPr>
                        <a:rPr lang="en-US" sz="36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/>
                        <m:t>= </m:t>
                      </m:r>
                      <m:f>
                        <m:fPr>
                          <m:ctrlPr>
                            <a:rPr lang="en-US" sz="36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r>
                            <a:rPr lang="en-US" sz="3600" b="1" i="1" dirty="0"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E4E9511-7B3B-4247-ACE2-A07D3E930C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7448" y="880708"/>
                <a:ext cx="1734859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016E2232-F1BE-4E49-912F-B4E3C99CC84D}"/>
              </a:ext>
            </a:extLst>
          </p:cNvPr>
          <p:cNvSpPr txBox="1"/>
          <p:nvPr/>
        </p:nvSpPr>
        <p:spPr>
          <a:xfrm>
            <a:off x="1160532" y="5853709"/>
            <a:ext cx="4932293" cy="683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88924" tIns="94462" rIns="188924" bIns="94462" rtlCol="0">
            <a:spAutoFit/>
          </a:bodyPr>
          <a:lstStyle/>
          <a:p>
            <a:pPr defTabSz="1189930">
              <a:spcAft>
                <a:spcPts val="194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Markazga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intilma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kuch</a:t>
            </a:r>
            <a:endParaRPr lang="en-US" sz="32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36477652-3E17-4A98-9CEE-4AA747DC427C}"/>
              </a:ext>
            </a:extLst>
          </p:cNvPr>
          <p:cNvCxnSpPr>
            <a:stCxn id="25" idx="3"/>
            <a:endCxn id="5" idx="1"/>
          </p:cNvCxnSpPr>
          <p:nvPr/>
        </p:nvCxnSpPr>
        <p:spPr>
          <a:xfrm>
            <a:off x="6473826" y="1271322"/>
            <a:ext cx="3276599" cy="215817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30C022FA-407A-4758-AA23-E75CAA36C0F0}"/>
              </a:ext>
            </a:extLst>
          </p:cNvPr>
          <p:cNvCxnSpPr>
            <a:stCxn id="19" idx="3"/>
            <a:endCxn id="3" idx="1"/>
          </p:cNvCxnSpPr>
          <p:nvPr/>
        </p:nvCxnSpPr>
        <p:spPr>
          <a:xfrm>
            <a:off x="4645025" y="2233900"/>
            <a:ext cx="3650588" cy="212977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1ACE8986-0099-49F3-8DA0-3C34CA030690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5788025" y="1445446"/>
            <a:ext cx="1989423" cy="177288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9CE06B85-9304-48BE-9B58-6E8D04395EC6}"/>
              </a:ext>
            </a:extLst>
          </p:cNvPr>
          <p:cNvCxnSpPr>
            <a:stCxn id="18" idx="3"/>
            <a:endCxn id="4" idx="1"/>
          </p:cNvCxnSpPr>
          <p:nvPr/>
        </p:nvCxnSpPr>
        <p:spPr>
          <a:xfrm flipV="1">
            <a:off x="6828072" y="2218182"/>
            <a:ext cx="2922353" cy="189597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971F5617-6A87-4FA5-9B26-6B22C9E23D12}"/>
              </a:ext>
            </a:extLst>
          </p:cNvPr>
          <p:cNvCxnSpPr>
            <a:stCxn id="34" idx="3"/>
            <a:endCxn id="6" idx="1"/>
          </p:cNvCxnSpPr>
          <p:nvPr/>
        </p:nvCxnSpPr>
        <p:spPr>
          <a:xfrm>
            <a:off x="6092826" y="5087424"/>
            <a:ext cx="914399" cy="130579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DE354F82-9AFB-43AE-81F1-BA6071F394A5}"/>
              </a:ext>
            </a:extLst>
          </p:cNvPr>
          <p:cNvCxnSpPr>
            <a:stCxn id="36" idx="3"/>
            <a:endCxn id="7" idx="1"/>
          </p:cNvCxnSpPr>
          <p:nvPr/>
        </p:nvCxnSpPr>
        <p:spPr>
          <a:xfrm flipV="1">
            <a:off x="6092825" y="5367326"/>
            <a:ext cx="1643043" cy="82798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05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19" grpId="0" animBg="1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 animBg="1"/>
          <p:bldP spid="34" grpId="0" animBg="1"/>
          <p:bldP spid="35" grpId="0" animBg="1"/>
          <p:bldP spid="3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3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644525" y="1147762"/>
            <a:ext cx="10896600" cy="255454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0,3 m/s,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30 t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0,2 m/s,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quvib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birgalikdagi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(cm/s)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6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606425" y="1147762"/>
            <a:ext cx="11239500" cy="317009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5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400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681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398462" y="1095372"/>
            <a:ext cx="110886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Nuqta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moduli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 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zgargan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87F402-BB3C-49C2-A285-0E01ACEFFBE9}"/>
              </a:ext>
            </a:extLst>
          </p:cNvPr>
          <p:cNvSpPr txBox="1"/>
          <p:nvPr/>
        </p:nvSpPr>
        <p:spPr>
          <a:xfrm>
            <a:off x="377825" y="3649917"/>
            <a:ext cx="110886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formula,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klasster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/>
        </p:nvGraphicFramePr>
        <p:xfrm>
          <a:off x="241299" y="842962"/>
          <a:ext cx="11703052" cy="56388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41726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8061326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67358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Tezlanish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davomida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jism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tezligining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qiymati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o‘zgaruvchanligi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Oniy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tezlik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Harakatlanayotgan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tezligini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o‘lchaydigan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asbob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954671" y="4119562"/>
            <a:ext cx="7933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nuqtasidagi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3954671" y="1702685"/>
            <a:ext cx="74721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241299" y="3186796"/>
            <a:ext cx="3621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241299" y="5482441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Spidometr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04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9165</TotalTime>
  <Words>452</Words>
  <Application>Microsoft Office PowerPoint</Application>
  <PresentationFormat>Произвольный</PresentationFormat>
  <Paragraphs>110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Agency FB</vt:lpstr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662</cp:revision>
  <dcterms:created xsi:type="dcterms:W3CDTF">2020-04-13T08:05:16Z</dcterms:created>
  <dcterms:modified xsi:type="dcterms:W3CDTF">2021-04-01T10:23:34Z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