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675" r:id="rId5"/>
    <p:sldId id="1728" r:id="rId6"/>
    <p:sldId id="1741" r:id="rId7"/>
    <p:sldId id="1740" r:id="rId8"/>
    <p:sldId id="1745" r:id="rId9"/>
    <p:sldId id="1748" r:id="rId10"/>
    <p:sldId id="1749" r:id="rId11"/>
    <p:sldId id="1750" r:id="rId12"/>
    <p:sldId id="1753" r:id="rId13"/>
    <p:sldId id="1746" r:id="rId14"/>
    <p:sldId id="1751" r:id="rId15"/>
    <p:sldId id="1754" r:id="rId16"/>
    <p:sldId id="1755" r:id="rId17"/>
    <p:sldId id="16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67009" y="2276880"/>
            <a:ext cx="10108119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YERNING SUN’IY YO‘LDOSHLARI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888344-4177-4236-9FA5-8856FDE30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27" t="16344" b="65976"/>
          <a:stretch/>
        </p:blipFill>
        <p:spPr>
          <a:xfrm>
            <a:off x="3723340" y="4096002"/>
            <a:ext cx="4211292" cy="23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4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E0BCF-634B-41E7-94FA-A8B493048545}"/>
              </a:ext>
            </a:extLst>
          </p:cNvPr>
          <p:cNvSpPr txBox="1"/>
          <p:nvPr/>
        </p:nvSpPr>
        <p:spPr>
          <a:xfrm>
            <a:off x="150814" y="973193"/>
            <a:ext cx="8241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Toshkent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viloyatining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Iskandar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qishlog‘ida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kosmonavt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Vladimir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Jonibekov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kosmosga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parvoz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orbitada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jami145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kosmosga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apparatning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sirtqi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ta’mirlashda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4485D3-C589-4981-84EA-E810D28DC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37" t="31625" r="11065" b="49810"/>
          <a:stretch/>
        </p:blipFill>
        <p:spPr>
          <a:xfrm>
            <a:off x="8554063" y="973193"/>
            <a:ext cx="3293806" cy="3561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8C3FE-C6D6-4A12-AF99-F1CA2DA7893B}"/>
              </a:ext>
            </a:extLst>
          </p:cNvPr>
          <p:cNvSpPr txBox="1"/>
          <p:nvPr/>
        </p:nvSpPr>
        <p:spPr>
          <a:xfrm>
            <a:off x="8554063" y="4543401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Kosmonavt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Vladimir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Jonibekov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7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58FCFD-5903-4D5C-B820-B2D0CA2A6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37" t="31625" r="11065" b="49810"/>
          <a:stretch/>
        </p:blipFill>
        <p:spPr>
          <a:xfrm>
            <a:off x="4404851" y="1126842"/>
            <a:ext cx="3131043" cy="3446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DB6BD-742F-4221-887E-AD04726E5D99}"/>
              </a:ext>
            </a:extLst>
          </p:cNvPr>
          <p:cNvSpPr txBox="1"/>
          <p:nvPr/>
        </p:nvSpPr>
        <p:spPr>
          <a:xfrm>
            <a:off x="551194" y="4573815"/>
            <a:ext cx="1036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Kosmonavtika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sohasidagi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Qahramon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unvoniga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0C37D-CD94-43DB-A5C8-2D6B3040D80E}"/>
              </a:ext>
            </a:extLst>
          </p:cNvPr>
          <p:cNvSpPr txBox="1"/>
          <p:nvPr/>
        </p:nvSpPr>
        <p:spPr>
          <a:xfrm>
            <a:off x="305971" y="1422498"/>
            <a:ext cx="3976562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1985-yilda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aviatsiya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general-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unvoni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7925E-217A-4910-903A-C12FA8C59BE8}"/>
              </a:ext>
            </a:extLst>
          </p:cNvPr>
          <p:cNvSpPr txBox="1"/>
          <p:nvPr/>
        </p:nvSpPr>
        <p:spPr>
          <a:xfrm>
            <a:off x="7417907" y="1366897"/>
            <a:ext cx="4468122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Uchuvchi-kosmonavtga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byust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4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4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E0BCF-634B-41E7-94FA-A8B493048545}"/>
              </a:ext>
            </a:extLst>
          </p:cNvPr>
          <p:cNvSpPr txBox="1"/>
          <p:nvPr/>
        </p:nvSpPr>
        <p:spPr>
          <a:xfrm>
            <a:off x="249139" y="973193"/>
            <a:ext cx="8241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1998-yil 22-yanvarda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ekipaj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Qirg‘izistonning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o‘g‘loni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Solijon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Sharipov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kemasida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kosmosga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2004-yilda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kosmosga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parvoz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kemasida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kosmosda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D1555-E07F-4EA6-A489-2C87FBF06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37" t="53549" r="10917" b="27606"/>
          <a:stretch/>
        </p:blipFill>
        <p:spPr>
          <a:xfrm>
            <a:off x="8797136" y="911289"/>
            <a:ext cx="3145725" cy="3567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C318F-111E-4274-B0BC-0B4438D2B9C4}"/>
              </a:ext>
            </a:extLst>
          </p:cNvPr>
          <p:cNvSpPr txBox="1"/>
          <p:nvPr/>
        </p:nvSpPr>
        <p:spPr>
          <a:xfrm>
            <a:off x="8797136" y="4543401"/>
            <a:ext cx="3262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Kosmonavt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Solijon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Sharipov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9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0C37D-CD94-43DB-A5C8-2D6B3040D80E}"/>
              </a:ext>
            </a:extLst>
          </p:cNvPr>
          <p:cNvSpPr txBox="1"/>
          <p:nvPr/>
        </p:nvSpPr>
        <p:spPr>
          <a:xfrm>
            <a:off x="647860" y="4271472"/>
            <a:ext cx="1101811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Teleko‘rsatuv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radioeshittirishlarni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uyali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aloqalarini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yo‘ldoshlar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A238A3-EE30-43D5-ACBE-7E569BFF5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4" b="65976"/>
          <a:stretch/>
        </p:blipFill>
        <p:spPr>
          <a:xfrm>
            <a:off x="-47237" y="1049129"/>
            <a:ext cx="11018114" cy="30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26E017-8021-48B5-90A2-DCF779CE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6" t="63871" r="42201" b="24516"/>
          <a:stretch/>
        </p:blipFill>
        <p:spPr>
          <a:xfrm>
            <a:off x="280220" y="1098663"/>
            <a:ext cx="6415547" cy="3642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07F4E-DDEC-44E9-9CC0-758A4C97D0D5}"/>
                  </a:ext>
                </a:extLst>
              </p:cNvPr>
              <p:cNvSpPr txBox="1"/>
              <p:nvPr/>
            </p:nvSpPr>
            <p:spPr>
              <a:xfrm>
                <a:off x="6695767" y="1196943"/>
                <a:ext cx="4344430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7,9 km/s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07F4E-DDEC-44E9-9CC0-758A4C97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767" y="1196943"/>
                <a:ext cx="4344430" cy="769441"/>
              </a:xfrm>
              <a:prstGeom prst="rect">
                <a:avLst/>
              </a:prstGeom>
              <a:blipFill>
                <a:blip r:embed="rId3"/>
                <a:stretch>
                  <a:fillRect t="-12500" b="-2941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DFF245-2910-464D-A89E-548FB2EB3D54}"/>
                  </a:ext>
                </a:extLst>
              </p:cNvPr>
              <p:cNvSpPr txBox="1"/>
              <p:nvPr/>
            </p:nvSpPr>
            <p:spPr>
              <a:xfrm>
                <a:off x="6864345" y="2042359"/>
                <a:ext cx="4344430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11,2 km/s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DFF245-2910-464D-A89E-548FB2EB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345" y="2042359"/>
                <a:ext cx="4344430" cy="769441"/>
              </a:xfrm>
              <a:prstGeom prst="rect">
                <a:avLst/>
              </a:prstGeom>
              <a:blipFill>
                <a:blip r:embed="rId4"/>
                <a:stretch>
                  <a:fillRect t="-12593" b="-3037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7AA2D7-28D4-4814-8A37-F8F887A4C32C}"/>
                  </a:ext>
                </a:extLst>
              </p:cNvPr>
              <p:cNvSpPr txBox="1"/>
              <p:nvPr/>
            </p:nvSpPr>
            <p:spPr>
              <a:xfrm>
                <a:off x="6997079" y="2887775"/>
                <a:ext cx="4344430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16,7 km/s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7AA2D7-28D4-4814-8A37-F8F887A4C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79" y="2887775"/>
                <a:ext cx="4344430" cy="769441"/>
              </a:xfrm>
              <a:prstGeom prst="rect">
                <a:avLst/>
              </a:prstGeom>
              <a:blipFill>
                <a:blip r:embed="rId5"/>
                <a:stretch>
                  <a:fillRect t="-13333" b="-3037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85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06171" y="1278654"/>
            <a:ext cx="1127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0"/>
            <a:ext cx="11904570" cy="82351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/>
        </p:nvGraphicFramePr>
        <p:xfrm>
          <a:off x="437874" y="974961"/>
          <a:ext cx="11433104" cy="5730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413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8082691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744423">
                <a:tc>
                  <a:txBody>
                    <a:bodyPr/>
                    <a:lstStyle/>
                    <a:p>
                      <a:r>
                        <a:rPr lang="en-US" sz="3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39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Formulalar</a:t>
                      </a:r>
                      <a:endParaRPr lang="ru-RU" sz="3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3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039635">
                <a:tc>
                  <a:txBody>
                    <a:bodyPr/>
                    <a:lstStyle/>
                    <a:p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315315"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just"/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315315">
                <a:tc>
                  <a:txBody>
                    <a:bodyPr/>
                    <a:lstStyle/>
                    <a:p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315315">
                <a:tc>
                  <a:txBody>
                    <a:bodyPr/>
                    <a:lstStyle/>
                    <a:p>
                      <a:endParaRPr lang="ru-RU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just"/>
                      <a:endParaRPr lang="ru-RU" sz="3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3772457" y="4245544"/>
            <a:ext cx="7899775" cy="105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sirtidan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12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5625505" y="1858443"/>
            <a:ext cx="21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/>
              <p:nvPr/>
            </p:nvSpPr>
            <p:spPr>
              <a:xfrm>
                <a:off x="682307" y="1916374"/>
                <a:ext cx="2975482" cy="64633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/>
                      <m:t> =</m:t>
                    </m:r>
                    <m:r>
                      <m:rPr>
                        <m:nor/>
                      </m:rPr>
                      <a:rPr lang="en-US" sz="3600" b="1" i="0" dirty="0" smtClean="0"/>
                      <m:t> </m:t>
                    </m:r>
                    <m:r>
                      <m:rPr>
                        <m:nor/>
                      </m:rPr>
                      <a:rPr lang="en-US" sz="3600" b="1" i="0" dirty="0" smtClean="0"/>
                      <m:t>m</m:t>
                    </m:r>
                    <m:r>
                      <m:rPr>
                        <m:nor/>
                      </m:rPr>
                      <a:rPr lang="en-US" sz="3600" b="1" i="0" dirty="0" smtClean="0"/>
                      <m:t> (</m:t>
                    </m:r>
                    <m:r>
                      <m:rPr>
                        <m:nor/>
                      </m:rPr>
                      <a:rPr lang="en-US" sz="3600" b="1" i="0" dirty="0" smtClean="0"/>
                      <m:t>g</m:t>
                    </m:r>
                    <m:r>
                      <m:rPr>
                        <m:nor/>
                      </m:rPr>
                      <a:rPr lang="en-US" sz="3600" b="1" i="0" dirty="0" smtClean="0"/>
                      <m:t>+</m:t>
                    </m:r>
                    <m:r>
                      <m:rPr>
                        <m:nor/>
                      </m:rPr>
                      <a:rPr lang="en-US" sz="3600" b="1" i="0" dirty="0" smtClean="0"/>
                      <m:t>a</m:t>
                    </m:r>
                    <m:r>
                      <m:rPr>
                        <m:nor/>
                      </m:rPr>
                      <a:rPr lang="en-US" sz="3600" b="1" i="0" dirty="0" smtClean="0"/>
                      <m:t>)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7" y="1916374"/>
                <a:ext cx="2975482" cy="646331"/>
              </a:xfrm>
              <a:prstGeom prst="rect">
                <a:avLst/>
              </a:prstGeom>
              <a:blipFill>
                <a:blip r:embed="rId2"/>
                <a:stretch>
                  <a:fillRect t="-9565" b="-2782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9F7A8B-B36E-4A5B-B71A-2E7F36F885E0}"/>
              </a:ext>
            </a:extLst>
          </p:cNvPr>
          <p:cNvSpPr txBox="1"/>
          <p:nvPr/>
        </p:nvSpPr>
        <p:spPr>
          <a:xfrm>
            <a:off x="1065576" y="3041765"/>
            <a:ext cx="1864024" cy="6335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517" b="1" dirty="0"/>
              <a:t>P = 0</a:t>
            </a:r>
            <a:endParaRPr lang="ru-RU" sz="3517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/>
              <p:nvPr/>
            </p:nvSpPr>
            <p:spPr>
              <a:xfrm>
                <a:off x="858863" y="4245544"/>
                <a:ext cx="2622369" cy="94128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517" b="1" dirty="0"/>
                  <a:t>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17" b="1" dirty="0"/>
                      <m:t> = </m:t>
                    </m:r>
                    <m:r>
                      <m:rPr>
                        <m:nor/>
                      </m:rPr>
                      <a:rPr lang="en-US" sz="3517" b="1" i="0" dirty="0" smtClean="0"/>
                      <m:t>G</m:t>
                    </m:r>
                    <m:f>
                      <m:fPr>
                        <m:ctrlPr>
                          <a:rPr lang="en-US" sz="3517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17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sSup>
                          <m:sSupPr>
                            <m:ctrlP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517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126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63" y="4245544"/>
                <a:ext cx="2622369" cy="941283"/>
              </a:xfrm>
              <a:prstGeom prst="rect">
                <a:avLst/>
              </a:prstGeom>
              <a:blipFill>
                <a:blip r:embed="rId3"/>
                <a:stretch>
                  <a:fillRect b="-61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/>
              <p:nvPr/>
            </p:nvSpPr>
            <p:spPr>
              <a:xfrm>
                <a:off x="1065576" y="5757035"/>
                <a:ext cx="1949255" cy="60196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35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2735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35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735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𝒈𝑹</m:t>
                          </m:r>
                        </m:e>
                      </m:rad>
                    </m:oMath>
                  </m:oMathPara>
                </a14:m>
                <a:endParaRPr lang="ru-RU" sz="2735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76" y="5757035"/>
                <a:ext cx="1949255" cy="601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7272C3B-D84B-4897-8CE6-058303872DB8}"/>
              </a:ext>
            </a:extLst>
          </p:cNvPr>
          <p:cNvSpPr txBox="1"/>
          <p:nvPr/>
        </p:nvSpPr>
        <p:spPr>
          <a:xfrm>
            <a:off x="3910808" y="5640459"/>
            <a:ext cx="7761424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tezlikni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2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1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12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B84B9-1D40-415E-B658-D17EA184017D}"/>
              </a:ext>
            </a:extLst>
          </p:cNvPr>
          <p:cNvSpPr txBox="1"/>
          <p:nvPr/>
        </p:nvSpPr>
        <p:spPr>
          <a:xfrm>
            <a:off x="5625505" y="2982770"/>
            <a:ext cx="24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Vaznsizlik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RAKETANING YER ATROFIDA HARAKATI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162D0-6AA6-40A1-9365-1515783B9BCA}"/>
              </a:ext>
            </a:extLst>
          </p:cNvPr>
          <p:cNvSpPr txBox="1"/>
          <p:nvPr/>
        </p:nvSpPr>
        <p:spPr>
          <a:xfrm>
            <a:off x="314073" y="969328"/>
            <a:ext cx="11298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Raketa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300 km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46F7B-6990-4EE0-B2D2-051722165578}"/>
                  </a:ext>
                </a:extLst>
              </p:cNvPr>
              <p:cNvSpPr txBox="1"/>
              <p:nvPr/>
            </p:nvSpPr>
            <p:spPr>
              <a:xfrm>
                <a:off x="8512411" y="3021453"/>
                <a:ext cx="3321268" cy="12005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/>
                  <a:t>g =9,81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ru-RU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46F7B-6990-4EE0-B2D2-05172216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411" y="3021453"/>
                <a:ext cx="3321268" cy="1200585"/>
              </a:xfrm>
              <a:prstGeom prst="rect">
                <a:avLst/>
              </a:prstGeom>
              <a:blipFill>
                <a:blip r:embed="rId2"/>
                <a:stretch>
                  <a:fillRect l="-4874" t="-2913" b="-13107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C2908-07BC-412C-97E0-8A59D165275F}"/>
                  </a:ext>
                </a:extLst>
              </p:cNvPr>
              <p:cNvSpPr txBox="1"/>
              <p:nvPr/>
            </p:nvSpPr>
            <p:spPr>
              <a:xfrm>
                <a:off x="2546598" y="4589279"/>
                <a:ext cx="4344430" cy="92333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7,7 km/s</a:t>
                </a:r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C2908-07BC-412C-97E0-8A59D1652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98" y="4589279"/>
                <a:ext cx="4344430" cy="923330"/>
              </a:xfrm>
              <a:prstGeom prst="rect">
                <a:avLst/>
              </a:prstGeom>
              <a:blipFill>
                <a:blip r:embed="rId3"/>
                <a:stretch>
                  <a:fillRect t="-15000" r="-6796" b="-3437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BECA08-50D9-43AF-9AA0-79B9B20965F8}"/>
                  </a:ext>
                </a:extLst>
              </p:cNvPr>
              <p:cNvSpPr txBox="1"/>
              <p:nvPr/>
            </p:nvSpPr>
            <p:spPr>
              <a:xfrm>
                <a:off x="785645" y="3153575"/>
                <a:ext cx="3085675" cy="9769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5400" b="1" dirty="0"/>
                  <a:t>g r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BECA08-50D9-43AF-9AA0-79B9B209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45" y="3153575"/>
                <a:ext cx="3085675" cy="976934"/>
              </a:xfrm>
              <a:prstGeom prst="rect">
                <a:avLst/>
              </a:prstGeom>
              <a:blipFill>
                <a:blip r:embed="rId4"/>
                <a:stretch>
                  <a:fillRect t="-10588" b="-3235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E0EF22D-BD65-4253-BE1C-2EBD79CA2D57}"/>
              </a:ext>
            </a:extLst>
          </p:cNvPr>
          <p:cNvSpPr txBox="1"/>
          <p:nvPr/>
        </p:nvSpPr>
        <p:spPr>
          <a:xfrm>
            <a:off x="4718813" y="3175439"/>
            <a:ext cx="3085675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r =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R+h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0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 YO‘LDOSH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669822" y="1246100"/>
            <a:ext cx="10479958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fazoga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yo‘ldoshiga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aylantirilgan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raketa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yo‘ldoshi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 OTILGAN JISM HARAKATI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EB634-B867-4D22-94CE-17D78CDC5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37" t="6989" r="8480" b="72903"/>
          <a:stretch/>
        </p:blipFill>
        <p:spPr>
          <a:xfrm>
            <a:off x="3707722" y="1225442"/>
            <a:ext cx="4186615" cy="4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4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E0BCF-634B-41E7-94FA-A8B493048545}"/>
              </a:ext>
            </a:extLst>
          </p:cNvPr>
          <p:cNvSpPr txBox="1"/>
          <p:nvPr/>
        </p:nvSpPr>
        <p:spPr>
          <a:xfrm>
            <a:off x="500022" y="762812"/>
            <a:ext cx="10900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Insoniyat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tarixida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1957-yil 4-oktabrda 83 kg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raketa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quvvatli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eltuvchi-raketa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zaruriy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erishilgan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9EBFC-7066-4093-8E67-E7521CC2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3237070"/>
            <a:ext cx="3834581" cy="3041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24DCCB-D341-4BC3-A51A-1D18D7CE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951" y="3237070"/>
            <a:ext cx="4026618" cy="30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81ABE-129D-44BD-B71C-C864EB1FB543}"/>
              </a:ext>
            </a:extLst>
          </p:cNvPr>
          <p:cNvSpPr txBox="1"/>
          <p:nvPr/>
        </p:nvSpPr>
        <p:spPr>
          <a:xfrm>
            <a:off x="3536120" y="1031404"/>
            <a:ext cx="83475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Yo‘ldoshning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daqiqani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orbitasida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1958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yanvarigacha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parvoz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1440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atrofini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ma'lumotlarni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yig‘ib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9C2C7E-4F0C-4CE8-81E3-469130D47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0" r="23269"/>
          <a:stretch/>
        </p:blipFill>
        <p:spPr>
          <a:xfrm>
            <a:off x="308293" y="1154218"/>
            <a:ext cx="2979174" cy="37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4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E0BCF-634B-41E7-94FA-A8B493048545}"/>
              </a:ext>
            </a:extLst>
          </p:cNvPr>
          <p:cNvSpPr txBox="1"/>
          <p:nvPr/>
        </p:nvSpPr>
        <p:spPr>
          <a:xfrm>
            <a:off x="500022" y="762812"/>
            <a:ext cx="10900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1961-yil 12-aprelda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kosmosga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“Vostok”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Gagarin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sayyoramizni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3E622A-190C-46D4-845D-B6B58B1FD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2" r="18105"/>
          <a:stretch/>
        </p:blipFill>
        <p:spPr>
          <a:xfrm>
            <a:off x="1061884" y="2868866"/>
            <a:ext cx="4144298" cy="36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4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KOSMOSNING ZABT ETILISHI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E0BCF-634B-41E7-94FA-A8B493048545}"/>
              </a:ext>
            </a:extLst>
          </p:cNvPr>
          <p:cNvSpPr txBox="1"/>
          <p:nvPr/>
        </p:nvSpPr>
        <p:spPr>
          <a:xfrm>
            <a:off x="460531" y="973193"/>
            <a:ext cx="112709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Kosmosni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zabt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yutuq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1969-yil 21-iyulda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astronavtlar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N. Armstrong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E.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Oldrin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485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785</cp:revision>
  <dcterms:created xsi:type="dcterms:W3CDTF">2020-03-24T02:20:14Z</dcterms:created>
  <dcterms:modified xsi:type="dcterms:W3CDTF">2021-01-30T02:17:00Z</dcterms:modified>
</cp:coreProperties>
</file>