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  <p:sldMasterId id="2147483674" r:id="rId3"/>
  </p:sldMasterIdLst>
  <p:notesMasterIdLst>
    <p:notesMasterId r:id="rId12"/>
  </p:notesMasterIdLst>
  <p:sldIdLst>
    <p:sldId id="270" r:id="rId4"/>
    <p:sldId id="664" r:id="rId5"/>
    <p:sldId id="1736" r:id="rId6"/>
    <p:sldId id="1737" r:id="rId7"/>
    <p:sldId id="1735" r:id="rId8"/>
    <p:sldId id="1738" r:id="rId9"/>
    <p:sldId id="1739" r:id="rId10"/>
    <p:sldId id="1677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7E4DC"/>
    <a:srgbClr val="AADBE0"/>
    <a:srgbClr val="70D2C2"/>
    <a:srgbClr val="6C9C90"/>
    <a:srgbClr val="D64646"/>
    <a:srgbClr val="D02023"/>
    <a:srgbClr val="D94D4C"/>
    <a:srgbClr val="D84A49"/>
    <a:srgbClr val="990100"/>
    <a:srgbClr val="E9F4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D966F6-9851-4762-B994-2E2B5AE0CFB6}" type="datetimeFigureOut">
              <a:rPr lang="ru-RU" smtClean="0"/>
              <a:t>06.01.2021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AD5D1B-9368-4D72-B7B4-E9D468FFC4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877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06.01.2021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5222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06.01.2021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4588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06.01.2021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43455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8" y="279965"/>
            <a:ext cx="10363203" cy="30819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7" y="2989530"/>
            <a:ext cx="3328416" cy="22237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/>
          <a:lstStyle>
            <a:lvl1pPr marL="0" indent="0" algn="ctr">
              <a:buNone/>
              <a:defRPr lang="en-US" sz="1445"/>
            </a:lvl1pPr>
          </a:lstStyle>
          <a:p>
            <a:pPr lvl="0"/>
            <a:endParaRPr lang="en-US" noProof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9" y="2989530"/>
            <a:ext cx="3328416" cy="22237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anchor="ctr"/>
          <a:lstStyle>
            <a:lvl1pPr marL="0" indent="0" algn="ctr">
              <a:buNone/>
              <a:defRPr lang="en-US" sz="1445"/>
            </a:lvl1pPr>
          </a:lstStyle>
          <a:p>
            <a:pPr lvl="0"/>
            <a:endParaRPr lang="en-US" noProof="0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7" y="2989530"/>
            <a:ext cx="3328416" cy="22237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/>
          <a:lstStyle>
            <a:lvl1pPr marL="0" indent="0" algn="ctr">
              <a:buNone/>
              <a:defRPr lang="en-US" sz="1445"/>
            </a:lvl1pPr>
          </a:lstStyle>
          <a:p>
            <a:pPr lvl="0"/>
            <a:endParaRPr lang="en-US" noProof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7" y="4980570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445"/>
            </a:lvl1pPr>
            <a:lvl2pPr marL="148722" indent="-148722">
              <a:buFont typeface="Arial" panose="020B0604020202020204" pitchFamily="34" charset="0"/>
              <a:buChar char="•"/>
              <a:defRPr sz="1445"/>
            </a:lvl2pPr>
            <a:lvl3pPr marL="297444" indent="-148722">
              <a:defRPr sz="1445"/>
            </a:lvl3pPr>
            <a:lvl4pPr marL="520523" indent="-223081">
              <a:defRPr sz="1445"/>
            </a:lvl4pPr>
            <a:lvl5pPr marL="743606" indent="-223081">
              <a:defRPr sz="1445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9" y="4980570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445"/>
            </a:lvl1pPr>
            <a:lvl2pPr marL="148722" indent="-148722">
              <a:buFont typeface="Arial" panose="020B0604020202020204" pitchFamily="34" charset="0"/>
              <a:buChar char="•"/>
              <a:defRPr sz="1445"/>
            </a:lvl2pPr>
            <a:lvl3pPr marL="297444" indent="-148722">
              <a:defRPr sz="1445"/>
            </a:lvl3pPr>
            <a:lvl4pPr marL="520523" indent="-223081">
              <a:defRPr sz="1445"/>
            </a:lvl4pPr>
            <a:lvl5pPr marL="743606" indent="-223081">
              <a:defRPr sz="1445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7" y="4980570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445"/>
            </a:lvl1pPr>
            <a:lvl2pPr marL="148722" indent="-148722">
              <a:buFont typeface="Arial" panose="020B0604020202020204" pitchFamily="34" charset="0"/>
              <a:buChar char="•"/>
              <a:defRPr sz="1445"/>
            </a:lvl2pPr>
            <a:lvl3pPr marL="297444" indent="-148722">
              <a:defRPr sz="1445"/>
            </a:lvl3pPr>
            <a:lvl4pPr marL="520523" indent="-223081">
              <a:defRPr sz="1445"/>
            </a:lvl4pPr>
            <a:lvl5pPr marL="743606" indent="-223081">
              <a:defRPr sz="1445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914408" y="933461"/>
            <a:ext cx="10363203" cy="218617"/>
          </a:xfrm>
        </p:spPr>
        <p:txBody>
          <a:bodyPr/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652" baseline="0"/>
            </a:lvl1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4827875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24" y="216474"/>
            <a:ext cx="10920148" cy="651406"/>
          </a:xfrm>
        </p:spPr>
        <p:txBody>
          <a:bodyPr lIns="0" tIns="0" rIns="0" bIns="0"/>
          <a:lstStyle>
            <a:lvl1pPr>
              <a:defRPr sz="4233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2" y="1577340"/>
            <a:ext cx="5303519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3" y="1577340"/>
            <a:ext cx="5303519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1/6/2021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063708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6331"/>
            <a:ext cx="10515600" cy="7390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xmlns="" id="{AEDF2B47-7C58-458B-A014-B081B81A8D06}"/>
              </a:ext>
            </a:extLst>
          </p:cNvPr>
          <p:cNvGrpSpPr/>
          <p:nvPr userDrawn="1"/>
        </p:nvGrpSpPr>
        <p:grpSpPr>
          <a:xfrm>
            <a:off x="12578642" y="2"/>
            <a:ext cx="2196697" cy="1816099"/>
            <a:chOff x="12554553" y="1"/>
            <a:chExt cx="1647523" cy="1816099"/>
          </a:xfrm>
        </p:grpSpPr>
        <p:sp>
          <p:nvSpPr>
            <p:cNvPr id="4" name="Rectangle: Folded Corner 3">
              <a:extLst>
                <a:ext uri="{FF2B5EF4-FFF2-40B4-BE49-F238E27FC236}">
                  <a16:creationId xmlns:a16="http://schemas.microsoft.com/office/drawing/2014/main" xmlns="" id="{C7ACA455-4437-4416-A6F0-33D534A6AE9F}"/>
                </a:ext>
              </a:extLst>
            </p:cNvPr>
            <p:cNvSpPr/>
            <p:nvPr userDrawn="1"/>
          </p:nvSpPr>
          <p:spPr>
            <a:xfrm>
              <a:off x="12554553" y="1"/>
              <a:ext cx="1644047" cy="1816099"/>
            </a:xfrm>
            <a:prstGeom prst="foldedCorner">
              <a:avLst/>
            </a:prstGeom>
            <a:ln>
              <a:noFill/>
            </a:ln>
            <a:effectLst>
              <a:outerShdw blurRad="1016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Ins="0" rtlCol="0" anchor="t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F7931F">
                      <a:lumMod val="50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To insert your own icons*: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F7931F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1200" cap="none" spc="0" normalizeH="0" baseline="0" noProof="0">
                  <a:ln>
                    <a:noFill/>
                  </a:ln>
                  <a:solidFill>
                    <a:srgbClr val="F7931F">
                      <a:lumMod val="50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Insert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F7931F">
                      <a:lumMod val="50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&gt;&gt; </a:t>
              </a:r>
              <a:r>
                <a:rPr kumimoji="0" lang="en-US" sz="1400" b="1" i="0" u="none" strike="noStrike" kern="1200" cap="none" spc="0" normalizeH="0" baseline="0" noProof="0">
                  <a:ln>
                    <a:noFill/>
                  </a:ln>
                  <a:solidFill>
                    <a:srgbClr val="F7931F">
                      <a:lumMod val="50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Icons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F7931F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1" u="none" strike="noStrike" kern="1200" cap="none" spc="0" normalizeH="0" baseline="0" noProof="0">
                  <a:ln>
                    <a:noFill/>
                  </a:ln>
                  <a:solidFill>
                    <a:srgbClr val="F7931F">
                      <a:lumMod val="50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(*Only available to Office 365 subscribers)</a:t>
              </a:r>
            </a:p>
          </p:txBody>
        </p:sp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xmlns="" id="{7180DD64-6AC6-41B8-826F-6BE55763C65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13802026" y="424090"/>
              <a:ext cx="400050" cy="65722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0628800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6331"/>
            <a:ext cx="10515600" cy="7390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39389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06.01.2021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6409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06.01.2021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0541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06.01.2021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3431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06.01.2021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2660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06.01.2021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4368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06.01.2021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5387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06.01.2021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1182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06.01.2021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4404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4.xml"/><Relationship Id="rId4" Type="http://schemas.openxmlformats.org/officeDocument/2006/relationships/hyperlink" Target="http://www.presentationgo.com/" TargetMode="Externa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5.xml"/><Relationship Id="rId4" Type="http://schemas.openxmlformats.org/officeDocument/2006/relationships/hyperlink" Target="http://www.presentationgo.com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65F1FB-CFC8-4A00-90F8-2E234E416F6A}" type="datetimeFigureOut">
              <a:rPr lang="ru-RU" smtClean="0"/>
              <a:t>06.01.2021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103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76" r:id="rId12"/>
    <p:sldLayoutId id="2147483677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06332"/>
            <a:ext cx="10515600" cy="739056"/>
          </a:xfrm>
          <a:prstGeom prst="rect">
            <a:avLst/>
          </a:prstGeom>
        </p:spPr>
        <p:txBody>
          <a:bodyPr rIns="0">
            <a:normAutofit/>
          </a:bodyPr>
          <a:lstStyle/>
          <a:p>
            <a:pPr marL="0"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219200"/>
            <a:ext cx="10515600" cy="4957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305911"/>
            <a:ext cx="12192000" cy="55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www.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presentationgo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.com</a:t>
            </a:r>
          </a:p>
        </p:txBody>
      </p:sp>
      <p:sp>
        <p:nvSpPr>
          <p:cNvPr id="23" name="Freeform 22"/>
          <p:cNvSpPr/>
          <p:nvPr userDrawn="1"/>
        </p:nvSpPr>
        <p:spPr>
          <a:xfrm rot="5400000">
            <a:off x="183153" y="21288"/>
            <a:ext cx="369496" cy="761203"/>
          </a:xfrm>
          <a:custGeom>
            <a:avLst/>
            <a:gdLst>
              <a:gd name="connsiteX0" fmla="*/ 210916 w 1034764"/>
              <a:gd name="connsiteY0" fmla="*/ 535701 h 1598797"/>
              <a:gd name="connsiteX1" fmla="*/ 331908 w 1034764"/>
              <a:gd name="connsiteY1" fmla="*/ 284049 h 1598797"/>
              <a:gd name="connsiteX2" fmla="*/ 741774 w 1034764"/>
              <a:gd name="connsiteY2" fmla="*/ 315409 h 1598797"/>
              <a:gd name="connsiteX3" fmla="*/ 403935 w 1034764"/>
              <a:gd name="connsiteY3" fmla="*/ 375418 h 1598797"/>
              <a:gd name="connsiteX4" fmla="*/ 266699 w 1034764"/>
              <a:gd name="connsiteY4" fmla="*/ 689905 h 1598797"/>
              <a:gd name="connsiteX5" fmla="*/ 266698 w 1034764"/>
              <a:gd name="connsiteY5" fmla="*/ 689907 h 1598797"/>
              <a:gd name="connsiteX6" fmla="*/ 210916 w 1034764"/>
              <a:gd name="connsiteY6" fmla="*/ 535701 h 1598797"/>
              <a:gd name="connsiteX7" fmla="*/ 134938 w 1034764"/>
              <a:gd name="connsiteY7" fmla="*/ 517381 h 1598797"/>
              <a:gd name="connsiteX8" fmla="*/ 517383 w 1034764"/>
              <a:gd name="connsiteY8" fmla="*/ 899826 h 1598797"/>
              <a:gd name="connsiteX9" fmla="*/ 899828 w 1034764"/>
              <a:gd name="connsiteY9" fmla="*/ 517381 h 1598797"/>
              <a:gd name="connsiteX10" fmla="*/ 517383 w 1034764"/>
              <a:gd name="connsiteY10" fmla="*/ 134936 h 1598797"/>
              <a:gd name="connsiteX11" fmla="*/ 134938 w 1034764"/>
              <a:gd name="connsiteY11" fmla="*/ 517381 h 1598797"/>
              <a:gd name="connsiteX12" fmla="*/ 0 w 1034764"/>
              <a:gd name="connsiteY12" fmla="*/ 517382 h 1598797"/>
              <a:gd name="connsiteX13" fmla="*/ 517382 w 1034764"/>
              <a:gd name="connsiteY13" fmla="*/ 0 h 1598797"/>
              <a:gd name="connsiteX14" fmla="*/ 1034764 w 1034764"/>
              <a:gd name="connsiteY14" fmla="*/ 517382 h 1598797"/>
              <a:gd name="connsiteX15" fmla="*/ 621653 w 1034764"/>
              <a:gd name="connsiteY15" fmla="*/ 1024253 h 1598797"/>
              <a:gd name="connsiteX16" fmla="*/ 620527 w 1034764"/>
              <a:gd name="connsiteY16" fmla="*/ 1024366 h 1598797"/>
              <a:gd name="connsiteX17" fmla="*/ 662992 w 1034764"/>
              <a:gd name="connsiteY17" fmla="*/ 1598797 h 1598797"/>
              <a:gd name="connsiteX18" fmla="*/ 371775 w 1034764"/>
              <a:gd name="connsiteY18" fmla="*/ 1598797 h 1598797"/>
              <a:gd name="connsiteX19" fmla="*/ 414241 w 1034764"/>
              <a:gd name="connsiteY19" fmla="*/ 1024367 h 1598797"/>
              <a:gd name="connsiteX20" fmla="*/ 413112 w 1034764"/>
              <a:gd name="connsiteY20" fmla="*/ 1024253 h 1598797"/>
              <a:gd name="connsiteX21" fmla="*/ 0 w 1034764"/>
              <a:gd name="connsiteY21" fmla="*/ 517382 h 159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34764" h="1598797">
                <a:moveTo>
                  <a:pt x="210916" y="535701"/>
                </a:moveTo>
                <a:cubicBezTo>
                  <a:pt x="207764" y="443901"/>
                  <a:pt x="249915" y="348683"/>
                  <a:pt x="331908" y="284049"/>
                </a:cubicBezTo>
                <a:cubicBezTo>
                  <a:pt x="463097" y="180634"/>
                  <a:pt x="646600" y="194675"/>
                  <a:pt x="741774" y="315409"/>
                </a:cubicBezTo>
                <a:cubicBezTo>
                  <a:pt x="631231" y="275026"/>
                  <a:pt x="502220" y="297941"/>
                  <a:pt x="403935" y="375418"/>
                </a:cubicBezTo>
                <a:cubicBezTo>
                  <a:pt x="305650" y="452895"/>
                  <a:pt x="253243" y="572989"/>
                  <a:pt x="266699" y="689905"/>
                </a:cubicBezTo>
                <a:lnTo>
                  <a:pt x="266698" y="689907"/>
                </a:lnTo>
                <a:cubicBezTo>
                  <a:pt x="231008" y="644631"/>
                  <a:pt x="212807" y="590781"/>
                  <a:pt x="210916" y="535701"/>
                </a:cubicBezTo>
                <a:close/>
                <a:moveTo>
                  <a:pt x="134938" y="517381"/>
                </a:moveTo>
                <a:cubicBezTo>
                  <a:pt x="134938" y="728600"/>
                  <a:pt x="306164" y="899826"/>
                  <a:pt x="517383" y="899826"/>
                </a:cubicBezTo>
                <a:cubicBezTo>
                  <a:pt x="728602" y="899826"/>
                  <a:pt x="899828" y="728600"/>
                  <a:pt x="899828" y="517381"/>
                </a:cubicBezTo>
                <a:cubicBezTo>
                  <a:pt x="899828" y="306162"/>
                  <a:pt x="728602" y="134936"/>
                  <a:pt x="517383" y="134936"/>
                </a:cubicBezTo>
                <a:cubicBezTo>
                  <a:pt x="306164" y="134936"/>
                  <a:pt x="134938" y="306162"/>
                  <a:pt x="134938" y="517381"/>
                </a:cubicBezTo>
                <a:close/>
                <a:moveTo>
                  <a:pt x="0" y="517382"/>
                </a:moveTo>
                <a:cubicBezTo>
                  <a:pt x="0" y="231640"/>
                  <a:pt x="231640" y="0"/>
                  <a:pt x="517382" y="0"/>
                </a:cubicBezTo>
                <a:cubicBezTo>
                  <a:pt x="803124" y="0"/>
                  <a:pt x="1034764" y="231640"/>
                  <a:pt x="1034764" y="517382"/>
                </a:cubicBezTo>
                <a:cubicBezTo>
                  <a:pt x="1034764" y="767406"/>
                  <a:pt x="857415" y="976008"/>
                  <a:pt x="621653" y="1024253"/>
                </a:cubicBezTo>
                <a:lnTo>
                  <a:pt x="620527" y="1024366"/>
                </a:lnTo>
                <a:lnTo>
                  <a:pt x="662992" y="1598797"/>
                </a:lnTo>
                <a:lnTo>
                  <a:pt x="371775" y="1598797"/>
                </a:lnTo>
                <a:lnTo>
                  <a:pt x="414241" y="1024367"/>
                </a:lnTo>
                <a:lnTo>
                  <a:pt x="413112" y="1024253"/>
                </a:lnTo>
                <a:cubicBezTo>
                  <a:pt x="177349" y="976008"/>
                  <a:pt x="0" y="767406"/>
                  <a:pt x="0" y="51738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2700" dist="12700" dir="2700000" algn="tl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8" name="Group 7"/>
          <p:cNvGrpSpPr/>
          <p:nvPr userDrawn="1"/>
        </p:nvGrpSpPr>
        <p:grpSpPr>
          <a:xfrm>
            <a:off x="-2206544" y="-73804"/>
            <a:ext cx="1977374" cy="612144"/>
            <a:chOff x="-2096383" y="21447"/>
            <a:chExt cx="1483030" cy="612144"/>
          </a:xfrm>
        </p:grpSpPr>
        <p:sp>
          <p:nvSpPr>
            <p:cNvPr id="10" name="TextBox 9"/>
            <p:cNvSpPr txBox="1"/>
            <p:nvPr userDrawn="1"/>
          </p:nvSpPr>
          <p:spPr>
            <a:xfrm>
              <a:off x="-2096383" y="21447"/>
              <a:ext cx="25271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By:</a:t>
              </a:r>
            </a:p>
          </p:txBody>
        </p:sp>
        <p:sp>
          <p:nvSpPr>
            <p:cNvPr id="11" name="TextBox 10"/>
            <p:cNvSpPr txBox="1"/>
            <p:nvPr userDrawn="1"/>
          </p:nvSpPr>
          <p:spPr>
            <a:xfrm>
              <a:off x="-1002010" y="387370"/>
              <a:ext cx="309219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.com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-2018604" y="234547"/>
              <a:ext cx="1405251" cy="185944"/>
            </a:xfrm>
            <a:prstGeom prst="rect">
              <a:avLst/>
            </a:prstGeom>
          </p:spPr>
        </p:pic>
      </p:grpSp>
      <p:sp>
        <p:nvSpPr>
          <p:cNvPr id="13" name="Rectangle 12"/>
          <p:cNvSpPr/>
          <p:nvPr userDrawn="1"/>
        </p:nvSpPr>
        <p:spPr>
          <a:xfrm>
            <a:off x="-118532" y="6959601"/>
            <a:ext cx="1314784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©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A5CD28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  <a:hlinkClick r:id="rId4" tooltip="PresentationGo!"/>
              </a:rPr>
              <a:t>presentationgo.com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31112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b="1" kern="1200">
          <a:solidFill>
            <a:schemeClr val="tx1"/>
          </a:solidFill>
          <a:latin typeface="Helvetica" panose="020B0500000000000000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06332"/>
            <a:ext cx="10515600" cy="73905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219200"/>
            <a:ext cx="10515600" cy="4957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305911"/>
            <a:ext cx="12192000" cy="55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www.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presentationgo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.com</a:t>
            </a:r>
          </a:p>
        </p:txBody>
      </p:sp>
      <p:sp>
        <p:nvSpPr>
          <p:cNvPr id="23" name="Freeform 22"/>
          <p:cNvSpPr/>
          <p:nvPr userDrawn="1"/>
        </p:nvSpPr>
        <p:spPr>
          <a:xfrm rot="5400000">
            <a:off x="183153" y="21288"/>
            <a:ext cx="369496" cy="761203"/>
          </a:xfrm>
          <a:custGeom>
            <a:avLst/>
            <a:gdLst>
              <a:gd name="connsiteX0" fmla="*/ 210916 w 1034764"/>
              <a:gd name="connsiteY0" fmla="*/ 535701 h 1598797"/>
              <a:gd name="connsiteX1" fmla="*/ 331908 w 1034764"/>
              <a:gd name="connsiteY1" fmla="*/ 284049 h 1598797"/>
              <a:gd name="connsiteX2" fmla="*/ 741774 w 1034764"/>
              <a:gd name="connsiteY2" fmla="*/ 315409 h 1598797"/>
              <a:gd name="connsiteX3" fmla="*/ 403935 w 1034764"/>
              <a:gd name="connsiteY3" fmla="*/ 375418 h 1598797"/>
              <a:gd name="connsiteX4" fmla="*/ 266699 w 1034764"/>
              <a:gd name="connsiteY4" fmla="*/ 689905 h 1598797"/>
              <a:gd name="connsiteX5" fmla="*/ 266698 w 1034764"/>
              <a:gd name="connsiteY5" fmla="*/ 689907 h 1598797"/>
              <a:gd name="connsiteX6" fmla="*/ 210916 w 1034764"/>
              <a:gd name="connsiteY6" fmla="*/ 535701 h 1598797"/>
              <a:gd name="connsiteX7" fmla="*/ 134938 w 1034764"/>
              <a:gd name="connsiteY7" fmla="*/ 517381 h 1598797"/>
              <a:gd name="connsiteX8" fmla="*/ 517383 w 1034764"/>
              <a:gd name="connsiteY8" fmla="*/ 899826 h 1598797"/>
              <a:gd name="connsiteX9" fmla="*/ 899828 w 1034764"/>
              <a:gd name="connsiteY9" fmla="*/ 517381 h 1598797"/>
              <a:gd name="connsiteX10" fmla="*/ 517383 w 1034764"/>
              <a:gd name="connsiteY10" fmla="*/ 134936 h 1598797"/>
              <a:gd name="connsiteX11" fmla="*/ 134938 w 1034764"/>
              <a:gd name="connsiteY11" fmla="*/ 517381 h 1598797"/>
              <a:gd name="connsiteX12" fmla="*/ 0 w 1034764"/>
              <a:gd name="connsiteY12" fmla="*/ 517382 h 1598797"/>
              <a:gd name="connsiteX13" fmla="*/ 517382 w 1034764"/>
              <a:gd name="connsiteY13" fmla="*/ 0 h 1598797"/>
              <a:gd name="connsiteX14" fmla="*/ 1034764 w 1034764"/>
              <a:gd name="connsiteY14" fmla="*/ 517382 h 1598797"/>
              <a:gd name="connsiteX15" fmla="*/ 621653 w 1034764"/>
              <a:gd name="connsiteY15" fmla="*/ 1024253 h 1598797"/>
              <a:gd name="connsiteX16" fmla="*/ 620527 w 1034764"/>
              <a:gd name="connsiteY16" fmla="*/ 1024366 h 1598797"/>
              <a:gd name="connsiteX17" fmla="*/ 662992 w 1034764"/>
              <a:gd name="connsiteY17" fmla="*/ 1598797 h 1598797"/>
              <a:gd name="connsiteX18" fmla="*/ 371775 w 1034764"/>
              <a:gd name="connsiteY18" fmla="*/ 1598797 h 1598797"/>
              <a:gd name="connsiteX19" fmla="*/ 414241 w 1034764"/>
              <a:gd name="connsiteY19" fmla="*/ 1024367 h 1598797"/>
              <a:gd name="connsiteX20" fmla="*/ 413112 w 1034764"/>
              <a:gd name="connsiteY20" fmla="*/ 1024253 h 1598797"/>
              <a:gd name="connsiteX21" fmla="*/ 0 w 1034764"/>
              <a:gd name="connsiteY21" fmla="*/ 517382 h 159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34764" h="1598797">
                <a:moveTo>
                  <a:pt x="210916" y="535701"/>
                </a:moveTo>
                <a:cubicBezTo>
                  <a:pt x="207764" y="443901"/>
                  <a:pt x="249915" y="348683"/>
                  <a:pt x="331908" y="284049"/>
                </a:cubicBezTo>
                <a:cubicBezTo>
                  <a:pt x="463097" y="180634"/>
                  <a:pt x="646600" y="194675"/>
                  <a:pt x="741774" y="315409"/>
                </a:cubicBezTo>
                <a:cubicBezTo>
                  <a:pt x="631231" y="275026"/>
                  <a:pt x="502220" y="297941"/>
                  <a:pt x="403935" y="375418"/>
                </a:cubicBezTo>
                <a:cubicBezTo>
                  <a:pt x="305650" y="452895"/>
                  <a:pt x="253243" y="572989"/>
                  <a:pt x="266699" y="689905"/>
                </a:cubicBezTo>
                <a:lnTo>
                  <a:pt x="266698" y="689907"/>
                </a:lnTo>
                <a:cubicBezTo>
                  <a:pt x="231008" y="644631"/>
                  <a:pt x="212807" y="590781"/>
                  <a:pt x="210916" y="535701"/>
                </a:cubicBezTo>
                <a:close/>
                <a:moveTo>
                  <a:pt x="134938" y="517381"/>
                </a:moveTo>
                <a:cubicBezTo>
                  <a:pt x="134938" y="728600"/>
                  <a:pt x="306164" y="899826"/>
                  <a:pt x="517383" y="899826"/>
                </a:cubicBezTo>
                <a:cubicBezTo>
                  <a:pt x="728602" y="899826"/>
                  <a:pt x="899828" y="728600"/>
                  <a:pt x="899828" y="517381"/>
                </a:cubicBezTo>
                <a:cubicBezTo>
                  <a:pt x="899828" y="306162"/>
                  <a:pt x="728602" y="134936"/>
                  <a:pt x="517383" y="134936"/>
                </a:cubicBezTo>
                <a:cubicBezTo>
                  <a:pt x="306164" y="134936"/>
                  <a:pt x="134938" y="306162"/>
                  <a:pt x="134938" y="517381"/>
                </a:cubicBezTo>
                <a:close/>
                <a:moveTo>
                  <a:pt x="0" y="517382"/>
                </a:moveTo>
                <a:cubicBezTo>
                  <a:pt x="0" y="231640"/>
                  <a:pt x="231640" y="0"/>
                  <a:pt x="517382" y="0"/>
                </a:cubicBezTo>
                <a:cubicBezTo>
                  <a:pt x="803124" y="0"/>
                  <a:pt x="1034764" y="231640"/>
                  <a:pt x="1034764" y="517382"/>
                </a:cubicBezTo>
                <a:cubicBezTo>
                  <a:pt x="1034764" y="767406"/>
                  <a:pt x="857415" y="976008"/>
                  <a:pt x="621653" y="1024253"/>
                </a:cubicBezTo>
                <a:lnTo>
                  <a:pt x="620527" y="1024366"/>
                </a:lnTo>
                <a:lnTo>
                  <a:pt x="662992" y="1598797"/>
                </a:lnTo>
                <a:lnTo>
                  <a:pt x="371775" y="1598797"/>
                </a:lnTo>
                <a:lnTo>
                  <a:pt x="414241" y="1024367"/>
                </a:lnTo>
                <a:lnTo>
                  <a:pt x="413112" y="1024253"/>
                </a:lnTo>
                <a:cubicBezTo>
                  <a:pt x="177349" y="976008"/>
                  <a:pt x="0" y="767406"/>
                  <a:pt x="0" y="51738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2700" dist="12700" dir="2700000" algn="tl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8" name="Group 7"/>
          <p:cNvGrpSpPr/>
          <p:nvPr userDrawn="1"/>
        </p:nvGrpSpPr>
        <p:grpSpPr>
          <a:xfrm>
            <a:off x="-2206544" y="-73804"/>
            <a:ext cx="1977374" cy="612144"/>
            <a:chOff x="-2096383" y="21447"/>
            <a:chExt cx="1483030" cy="612144"/>
          </a:xfrm>
        </p:grpSpPr>
        <p:sp>
          <p:nvSpPr>
            <p:cNvPr id="10" name="TextBox 9"/>
            <p:cNvSpPr txBox="1"/>
            <p:nvPr userDrawn="1"/>
          </p:nvSpPr>
          <p:spPr>
            <a:xfrm>
              <a:off x="-2096383" y="21447"/>
              <a:ext cx="25271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By:</a:t>
              </a:r>
            </a:p>
          </p:txBody>
        </p:sp>
        <p:sp>
          <p:nvSpPr>
            <p:cNvPr id="11" name="TextBox 10"/>
            <p:cNvSpPr txBox="1"/>
            <p:nvPr userDrawn="1"/>
          </p:nvSpPr>
          <p:spPr>
            <a:xfrm>
              <a:off x="-1002010" y="387370"/>
              <a:ext cx="309219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.com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-2018604" y="234547"/>
              <a:ext cx="1405251" cy="185944"/>
            </a:xfrm>
            <a:prstGeom prst="rect">
              <a:avLst/>
            </a:prstGeom>
          </p:spPr>
        </p:pic>
      </p:grpSp>
      <p:sp>
        <p:nvSpPr>
          <p:cNvPr id="13" name="Rectangle 12"/>
          <p:cNvSpPr/>
          <p:nvPr userDrawn="1"/>
        </p:nvSpPr>
        <p:spPr>
          <a:xfrm>
            <a:off x="-118532" y="6959601"/>
            <a:ext cx="1314784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©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A5CD28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  <a:hlinkClick r:id="rId4" tooltip="PresentationGo!"/>
              </a:rPr>
              <a:t>presentationgo.com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6087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b="1" kern="1200">
          <a:solidFill>
            <a:schemeClr val="tx1"/>
          </a:solidFill>
          <a:latin typeface="Helvetica" panose="020B0500000000000000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object 2"/>
          <p:cNvSpPr>
            <a:spLocks/>
          </p:cNvSpPr>
          <p:nvPr/>
        </p:nvSpPr>
        <p:spPr bwMode="auto">
          <a:xfrm>
            <a:off x="0" y="0"/>
            <a:ext cx="12191999" cy="1866629"/>
          </a:xfrm>
          <a:custGeom>
            <a:avLst/>
            <a:gdLst>
              <a:gd name="T0" fmla="*/ 22945975 w 5760085"/>
              <a:gd name="T1" fmla="*/ 0 h 1021080"/>
              <a:gd name="T2" fmla="*/ 0 w 5760085"/>
              <a:gd name="T3" fmla="*/ 0 h 1021080"/>
              <a:gd name="T4" fmla="*/ 0 w 5760085"/>
              <a:gd name="T5" fmla="*/ 9630003 h 1021080"/>
              <a:gd name="T6" fmla="*/ 22945975 w 5760085"/>
              <a:gd name="T7" fmla="*/ 9630003 h 1021080"/>
              <a:gd name="T8" fmla="*/ 22945975 w 5760085"/>
              <a:gd name="T9" fmla="*/ 0 h 102108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 sz="7869" dirty="0"/>
          </a:p>
        </p:txBody>
      </p:sp>
      <p:sp>
        <p:nvSpPr>
          <p:cNvPr id="26" name="object 2"/>
          <p:cNvSpPr txBox="1">
            <a:spLocks/>
          </p:cNvSpPr>
          <p:nvPr/>
        </p:nvSpPr>
        <p:spPr>
          <a:xfrm>
            <a:off x="2573072" y="410251"/>
            <a:ext cx="6656332" cy="1138459"/>
          </a:xfrm>
          <a:prstGeom prst="rect">
            <a:avLst/>
          </a:prstGeom>
        </p:spPr>
        <p:txBody>
          <a:bodyPr wrap="square" lIns="0" tIns="30169" rIns="0" bIns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235" algn="ctr" defTabSz="1888868">
              <a:spcBef>
                <a:spcPts val="235"/>
              </a:spcBef>
              <a:defRPr/>
            </a:pPr>
            <a:r>
              <a:rPr lang="en-US" sz="7200" kern="0" spc="10" dirty="0">
                <a:solidFill>
                  <a:sysClr val="window" lastClr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 I Z I K A</a:t>
            </a:r>
          </a:p>
        </p:txBody>
      </p:sp>
      <p:sp>
        <p:nvSpPr>
          <p:cNvPr id="18445" name="object 4"/>
          <p:cNvSpPr txBox="1">
            <a:spLocks noChangeArrowheads="1"/>
          </p:cNvSpPr>
          <p:nvPr/>
        </p:nvSpPr>
        <p:spPr bwMode="auto">
          <a:xfrm>
            <a:off x="2569449" y="2200727"/>
            <a:ext cx="8076562" cy="150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28816" rIns="0" bIns="0">
            <a:spAutoFit/>
          </a:bodyPr>
          <a:lstStyle>
            <a:lvl1pPr marL="3175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22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22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22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22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ts val="233"/>
              </a:spcBef>
            </a:pPr>
            <a:r>
              <a:rPr lang="ru-RU" sz="4800" b="1" dirty="0">
                <a:solidFill>
                  <a:srgbClr val="002060"/>
                </a:solidFill>
                <a:cs typeface="Arial" pitchFamily="34" charset="0"/>
              </a:rPr>
              <a:t>M</a:t>
            </a:r>
            <a:r>
              <a:rPr lang="en-US" sz="4800" b="1" dirty="0">
                <a:solidFill>
                  <a:srgbClr val="002060"/>
                </a:solidFill>
                <a:cs typeface="Arial" pitchFamily="34" charset="0"/>
              </a:rPr>
              <a:t>AVZU</a:t>
            </a:r>
            <a:r>
              <a:rPr lang="ru-RU" sz="4800" b="1" dirty="0">
                <a:solidFill>
                  <a:srgbClr val="002060"/>
                </a:solidFill>
                <a:cs typeface="Arial" pitchFamily="34" charset="0"/>
              </a:rPr>
              <a:t>:</a:t>
            </a:r>
            <a:r>
              <a:rPr lang="en-US" sz="4800" b="1" dirty="0">
                <a:solidFill>
                  <a:srgbClr val="002060"/>
                </a:solidFill>
                <a:cs typeface="Arial" pitchFamily="34" charset="0"/>
              </a:rPr>
              <a:t> MASALALAR YECHISH</a:t>
            </a:r>
          </a:p>
        </p:txBody>
      </p:sp>
      <p:sp>
        <p:nvSpPr>
          <p:cNvPr id="19" name="object 9">
            <a:extLst>
              <a:ext uri="{FF2B5EF4-FFF2-40B4-BE49-F238E27FC236}">
                <a16:creationId xmlns:a16="http://schemas.microsoft.com/office/drawing/2014/main" xmlns="" id="{68F1F853-C18B-4CBC-AD87-9483E6657303}"/>
              </a:ext>
            </a:extLst>
          </p:cNvPr>
          <p:cNvSpPr>
            <a:spLocks/>
          </p:cNvSpPr>
          <p:nvPr/>
        </p:nvSpPr>
        <p:spPr bwMode="auto">
          <a:xfrm>
            <a:off x="9616895" y="413481"/>
            <a:ext cx="2058233" cy="962697"/>
          </a:xfrm>
          <a:custGeom>
            <a:avLst/>
            <a:gdLst>
              <a:gd name="T0" fmla="*/ 2404266 w 603885"/>
              <a:gd name="T1" fmla="*/ 0 h 603885"/>
              <a:gd name="T2" fmla="*/ 0 w 603885"/>
              <a:gd name="T3" fmla="*/ 0 h 603885"/>
              <a:gd name="T4" fmla="*/ 0 w 603885"/>
              <a:gd name="T5" fmla="*/ 5699134 h 603885"/>
              <a:gd name="T6" fmla="*/ 2404266 w 603885"/>
              <a:gd name="T7" fmla="*/ 5699134 h 603885"/>
              <a:gd name="T8" fmla="*/ 2404266 w 603885"/>
              <a:gd name="T9" fmla="*/ 0 h 6038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  <a:ln w="38100">
            <a:solidFill>
              <a:schemeClr val="bg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ru-RU" sz="7869" dirty="0"/>
          </a:p>
        </p:txBody>
      </p:sp>
      <p:sp>
        <p:nvSpPr>
          <p:cNvPr id="20" name="object 12">
            <a:extLst>
              <a:ext uri="{FF2B5EF4-FFF2-40B4-BE49-F238E27FC236}">
                <a16:creationId xmlns:a16="http://schemas.microsoft.com/office/drawing/2014/main" xmlns="" id="{75008494-61E4-463C-93FC-17CA4E6B573C}"/>
              </a:ext>
            </a:extLst>
          </p:cNvPr>
          <p:cNvSpPr txBox="1"/>
          <p:nvPr/>
        </p:nvSpPr>
        <p:spPr>
          <a:xfrm>
            <a:off x="9722908" y="523152"/>
            <a:ext cx="1846206" cy="732168"/>
          </a:xfrm>
          <a:prstGeom prst="rect">
            <a:avLst/>
          </a:prstGeom>
        </p:spPr>
        <p:txBody>
          <a:bodyPr wrap="square" lIns="0" tIns="32746" rIns="0" bIns="0">
            <a:spAutoFit/>
          </a:bodyPr>
          <a:lstStyle/>
          <a:p>
            <a:pPr algn="ctr" defTabSz="1189620">
              <a:spcBef>
                <a:spcPts val="259"/>
              </a:spcBef>
              <a:defRPr/>
            </a:pPr>
            <a:r>
              <a:rPr lang="en-US" sz="4543" b="1" spc="21" dirty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r>
              <a:rPr lang="ru-RU" sz="4543" b="1" spc="21" dirty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r>
              <a:rPr lang="en-US" sz="4543" b="1" spc="21" dirty="0">
                <a:solidFill>
                  <a:srgbClr val="FEFEFE"/>
                </a:solidFill>
                <a:latin typeface="Arial"/>
                <a:cs typeface="Arial"/>
              </a:rPr>
              <a:t> </a:t>
            </a:r>
            <a:r>
              <a:rPr lang="en-US" sz="4000" b="1" spc="-10" dirty="0" err="1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lang="en-US" sz="4689" b="1" dirty="0">
              <a:solidFill>
                <a:srgbClr val="57565A"/>
              </a:solidFill>
              <a:latin typeface="Arial"/>
              <a:cs typeface="Arial"/>
            </a:endParaRPr>
          </a:p>
        </p:txBody>
      </p:sp>
      <p:sp>
        <p:nvSpPr>
          <p:cNvPr id="17" name="object 5">
            <a:extLst>
              <a:ext uri="{FF2B5EF4-FFF2-40B4-BE49-F238E27FC236}">
                <a16:creationId xmlns:a16="http://schemas.microsoft.com/office/drawing/2014/main" xmlns="" id="{4E418E96-8D0E-4CF2-BB71-0FCCC8070997}"/>
              </a:ext>
            </a:extLst>
          </p:cNvPr>
          <p:cNvSpPr/>
          <p:nvPr/>
        </p:nvSpPr>
        <p:spPr>
          <a:xfrm>
            <a:off x="639052" y="2050042"/>
            <a:ext cx="727075" cy="160364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sp>
        <p:nvSpPr>
          <p:cNvPr id="18" name="object 6">
            <a:extLst>
              <a:ext uri="{FF2B5EF4-FFF2-40B4-BE49-F238E27FC236}">
                <a16:creationId xmlns:a16="http://schemas.microsoft.com/office/drawing/2014/main" xmlns="" id="{D6D6AB68-E550-4BB9-930A-2091774EF330}"/>
              </a:ext>
            </a:extLst>
          </p:cNvPr>
          <p:cNvSpPr/>
          <p:nvPr/>
        </p:nvSpPr>
        <p:spPr>
          <a:xfrm>
            <a:off x="637465" y="4237036"/>
            <a:ext cx="728662" cy="160364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pic>
        <p:nvPicPr>
          <p:cNvPr id="12" name="Picture 3">
            <a:extLst>
              <a:ext uri="{FF2B5EF4-FFF2-40B4-BE49-F238E27FC236}">
                <a16:creationId xmlns:a16="http://schemas.microsoft.com/office/drawing/2014/main" xmlns="" id="{722B2BF1-2D3B-48C0-8AEE-EE5C76C827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871" y="176981"/>
            <a:ext cx="1539329" cy="15532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568798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7366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 YECHISH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6861C33E-62E9-428D-8457-B5629F020F12}"/>
              </a:ext>
            </a:extLst>
          </p:cNvPr>
          <p:cNvSpPr txBox="1"/>
          <p:nvPr/>
        </p:nvSpPr>
        <p:spPr>
          <a:xfrm>
            <a:off x="533269" y="1058742"/>
            <a:ext cx="11125461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8 t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massali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kosmik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kema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20 t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massali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orbital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kosmik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stansiyaga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100 m 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masofada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yaqinlashdi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Ularning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o‘zaro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tortishish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kuchini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</a:p>
        </p:txBody>
      </p:sp>
    </p:spTree>
    <p:extLst>
      <p:ext uri="{BB962C8B-B14F-4D97-AF65-F5344CB8AC3E}">
        <p14:creationId xmlns:p14="http://schemas.microsoft.com/office/powerpoint/2010/main" val="14647173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59287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 YECHISH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6861C33E-62E9-428D-8457-B5629F020F12}"/>
              </a:ext>
            </a:extLst>
          </p:cNvPr>
          <p:cNvSpPr txBox="1"/>
          <p:nvPr/>
        </p:nvSpPr>
        <p:spPr>
          <a:xfrm>
            <a:off x="214165" y="719557"/>
            <a:ext cx="1154566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Yer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Oyning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o‘zaro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ta’sir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etuvchi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gravitatsion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kuchini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toping.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A631B172-3F1B-4657-9543-43A9D6510E49}"/>
              </a:ext>
            </a:extLst>
          </p:cNvPr>
          <p:cNvSpPr txBox="1"/>
          <p:nvPr/>
        </p:nvSpPr>
        <p:spPr>
          <a:xfrm>
            <a:off x="304463" y="1839487"/>
            <a:ext cx="21852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xmlns="" id="{F57E453E-FA04-4D21-BA86-FA57E6B98510}"/>
              </a:ext>
            </a:extLst>
          </p:cNvPr>
          <p:cNvCxnSpPr>
            <a:cxnSpLocks/>
          </p:cNvCxnSpPr>
          <p:nvPr/>
        </p:nvCxnSpPr>
        <p:spPr>
          <a:xfrm>
            <a:off x="4252120" y="1569090"/>
            <a:ext cx="49198" cy="3811001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D48DDE48-D49D-4F55-8C69-ACC9C0C1AA28}"/>
              </a:ext>
            </a:extLst>
          </p:cNvPr>
          <p:cNvSpPr txBox="1"/>
          <p:nvPr/>
        </p:nvSpPr>
        <p:spPr>
          <a:xfrm>
            <a:off x="4486225" y="1569090"/>
            <a:ext cx="25442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Formulasi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DFD87FD7-36AB-404A-9C4A-10612D6EE63C}"/>
              </a:ext>
            </a:extLst>
          </p:cNvPr>
          <p:cNvSpPr txBox="1"/>
          <p:nvPr/>
        </p:nvSpPr>
        <p:spPr>
          <a:xfrm>
            <a:off x="9184123" y="1427805"/>
            <a:ext cx="24675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Yechilishi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xmlns="" id="{2CEEA72C-67EC-408D-BA93-5FFD410B5B7F}"/>
                  </a:ext>
                </a:extLst>
              </p:cNvPr>
              <p:cNvSpPr txBox="1"/>
              <p:nvPr/>
            </p:nvSpPr>
            <p:spPr>
              <a:xfrm>
                <a:off x="214165" y="2459188"/>
                <a:ext cx="4174613" cy="6236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𝑦𝑒𝑟</m:t>
                        </m:r>
                      </m:sub>
                    </m:sSub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= 6</a:t>
                </a:r>
                <a:r>
                  <a:rPr lang="en-US" sz="32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24</m:t>
                        </m:r>
                      </m:sup>
                    </m:sSup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kg</a:t>
                </a:r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2CEEA72C-67EC-408D-BA93-5FFD410B5B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4165" y="2459188"/>
                <a:ext cx="4174613" cy="623632"/>
              </a:xfrm>
              <a:prstGeom prst="rect">
                <a:avLst/>
              </a:prstGeom>
              <a:blipFill>
                <a:blip r:embed="rId2"/>
                <a:stretch>
                  <a:fillRect t="-13592" b="-2330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xmlns="" id="{B110B895-0722-4A06-9EA7-BCD2E7654BD8}"/>
                  </a:ext>
                </a:extLst>
              </p:cNvPr>
              <p:cNvSpPr txBox="1"/>
              <p:nvPr/>
            </p:nvSpPr>
            <p:spPr>
              <a:xfrm>
                <a:off x="539567" y="3622122"/>
                <a:ext cx="3347788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R = 3,8</a:t>
                </a:r>
                <a:r>
                  <a:rPr lang="en-US" sz="32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8</m:t>
                        </m:r>
                      </m:sup>
                    </m:sSup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𝑚</m:t>
                    </m:r>
                  </m:oMath>
                </a14:m>
                <a:endParaRPr lang="en-US" sz="3200" dirty="0"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B110B895-0722-4A06-9EA7-BCD2E7654BD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67" y="3622122"/>
                <a:ext cx="3347788" cy="584775"/>
              </a:xfrm>
              <a:prstGeom prst="rect">
                <a:avLst/>
              </a:prstGeom>
              <a:blipFill>
                <a:blip r:embed="rId3"/>
                <a:stretch>
                  <a:fillRect l="-4736" t="-15625" b="-3125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xmlns="" id="{4A89164F-1C68-466D-A78D-378573395E45}"/>
                  </a:ext>
                </a:extLst>
              </p:cNvPr>
              <p:cNvSpPr txBox="1"/>
              <p:nvPr/>
            </p:nvSpPr>
            <p:spPr>
              <a:xfrm>
                <a:off x="304463" y="4103254"/>
                <a:ext cx="4174613" cy="91659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3200" b="0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G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=6,67 ∙</m:t>
                    </m:r>
                    <m:sSup>
                      <m:sSup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−11</m:t>
                        </m:r>
                      </m:sup>
                    </m:sSup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𝑁</m:t>
                            </m:r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𝑚</m:t>
                            </m:r>
                          </m:e>
                          <m:sup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𝑘𝑔</m:t>
                            </m:r>
                          </m:e>
                          <m:sup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A89164F-1C68-466D-A78D-378573395E4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463" y="4103254"/>
                <a:ext cx="4174613" cy="916598"/>
              </a:xfrm>
              <a:prstGeom prst="rect">
                <a:avLst/>
              </a:prstGeom>
              <a:blipFill>
                <a:blip r:embed="rId4"/>
                <a:stretch>
                  <a:fillRect l="-3796" b="-2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xmlns="" id="{A8AFFB7E-AE37-41E7-B957-3CEACC4CC928}"/>
                  </a:ext>
                </a:extLst>
              </p:cNvPr>
              <p:cNvSpPr txBox="1"/>
              <p:nvPr/>
            </p:nvSpPr>
            <p:spPr>
              <a:xfrm>
                <a:off x="330489" y="2998490"/>
                <a:ext cx="3642756" cy="6236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𝑜𝑦</m:t>
                        </m:r>
                      </m:sub>
                    </m:sSub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r>
                      <a:rPr lang="en-US" sz="320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7,4</m:t>
                    </m:r>
                  </m:oMath>
                </a14:m>
                <a:r>
                  <a:rPr lang="en-US" sz="32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22</m:t>
                        </m:r>
                      </m:sup>
                    </m:sSup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kg</a:t>
                </a:r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A8AFFB7E-AE37-41E7-B957-3CEACC4CC92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0489" y="2998490"/>
                <a:ext cx="3642756" cy="623632"/>
              </a:xfrm>
              <a:prstGeom prst="rect">
                <a:avLst/>
              </a:prstGeom>
              <a:blipFill>
                <a:blip r:embed="rId5"/>
                <a:stretch>
                  <a:fillRect t="-13725" b="-2451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xmlns="" id="{35F439C3-6BF5-45AD-A4D2-BA14C7D3F60F}"/>
              </a:ext>
            </a:extLst>
          </p:cNvPr>
          <p:cNvCxnSpPr>
            <a:cxnSpLocks/>
          </p:cNvCxnSpPr>
          <p:nvPr/>
        </p:nvCxnSpPr>
        <p:spPr>
          <a:xfrm>
            <a:off x="34766" y="5193676"/>
            <a:ext cx="4266552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>
                <a:extLst>
                  <a:ext uri="{FF2B5EF4-FFF2-40B4-BE49-F238E27FC236}">
                    <a16:creationId xmlns:a16="http://schemas.microsoft.com/office/drawing/2014/main" xmlns="" id="{8F777C97-D0F3-49AB-9734-5DDC4995D900}"/>
                  </a:ext>
                </a:extLst>
              </p:cNvPr>
              <p:cNvSpPr/>
              <p:nvPr/>
            </p:nvSpPr>
            <p:spPr>
              <a:xfrm>
                <a:off x="957770" y="5409419"/>
                <a:ext cx="1141659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600" dirty="0"/>
                  <a:t>F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= ?</m:t>
                    </m:r>
                  </m:oMath>
                </a14:m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5" name="Прямоугольник 14">
                <a:extLst>
                  <a:ext uri="{FF2B5EF4-FFF2-40B4-BE49-F238E27FC236}">
                    <a16:creationId xmlns:a16="http://schemas.microsoft.com/office/drawing/2014/main" id="{8F777C97-D0F3-49AB-9734-5DDC4995D90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7770" y="5409419"/>
                <a:ext cx="1141659" cy="646331"/>
              </a:xfrm>
              <a:prstGeom prst="rect">
                <a:avLst/>
              </a:prstGeom>
              <a:blipFill>
                <a:blip r:embed="rId6"/>
                <a:stretch>
                  <a:fillRect l="-16043" t="-13208" b="-3584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xmlns="" id="{1F6E63F6-A999-41EA-A9FA-5186B3941C6B}"/>
                  </a:ext>
                </a:extLst>
              </p:cNvPr>
              <p:cNvSpPr txBox="1"/>
              <p:nvPr/>
            </p:nvSpPr>
            <p:spPr>
              <a:xfrm>
                <a:off x="4479076" y="3525675"/>
                <a:ext cx="6798013" cy="1109150"/>
              </a:xfrm>
              <a:prstGeom prst="rect">
                <a:avLst/>
              </a:prstGeom>
              <a:solidFill>
                <a:schemeClr val="bg1"/>
              </a:solidFill>
              <a:ln w="57150">
                <a:solidFill>
                  <a:schemeClr val="bg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3600" dirty="0" smtClean="0"/>
                      <m:t>F</m:t>
                    </m:r>
                    <m:r>
                      <a:rPr lang="en-US" sz="36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6,67 ∙</m:t>
                    </m:r>
                    <m:sSup>
                      <m:sSupPr>
                        <m:ctrlP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−11</m:t>
                        </m:r>
                      </m:sup>
                    </m:sSup>
                    <m:f>
                      <m:fPr>
                        <m:ctrlP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sz="3600" dirty="0">
                            <a:latin typeface="Arial" panose="020B0604020202020204" pitchFamily="34" charset="0"/>
                            <a:cs typeface="Arial" panose="020B0604020202020204" pitchFamily="34" charset="0"/>
                          </a:rPr>
                          <m:t>6</m:t>
                        </m:r>
                        <m:r>
                          <m:rPr>
                            <m:nor/>
                          </m:rPr>
                          <a:rPr lang="en-US" sz="3600" dirty="0"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sSup>
                          <m:sSupPr>
                            <m:ctrlPr>
                              <a:rPr lang="en-US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US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24</m:t>
                            </m:r>
                          </m:sup>
                        </m:sSup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sz="360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7,4</m:t>
                        </m:r>
                        <m:r>
                          <m:rPr>
                            <m:nor/>
                          </m:rPr>
                          <a:rPr lang="en-US" sz="3600" dirty="0"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sSup>
                          <m:sSupPr>
                            <m:ctrlPr>
                              <a:rPr lang="en-US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US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nor/>
                              </m:rPr>
                              <a:rPr lang="en-US" sz="3600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(</m:t>
                            </m:r>
                            <m:r>
                              <m:rPr>
                                <m:nor/>
                              </m:rPr>
                              <a:rPr lang="en-US" sz="3600" dirty="0"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3,8</m:t>
                            </m:r>
                            <m:r>
                              <m:rPr>
                                <m:nor/>
                              </m:rPr>
                              <a:rPr lang="en-US" sz="3600" dirty="0"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∙</m:t>
                            </m:r>
                            <m:sSup>
                              <m:sSupPr>
                                <m:ctrlPr>
                                  <a:rPr lang="en-US" sz="3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10</m:t>
                                </m:r>
                              </m:e>
                              <m:sup>
                                <m:r>
                                  <a:rPr lang="en-US" sz="3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8</m:t>
                                </m:r>
                              </m:sup>
                            </m:sSup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3600" dirty="0"/>
                  <a:t> =</a:t>
                </a:r>
                <a:endParaRPr lang="ru-RU" sz="3600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1F6E63F6-A999-41EA-A9FA-5186B3941C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9076" y="3525675"/>
                <a:ext cx="6798013" cy="110915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 w="57150"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xmlns="" id="{CAC00B96-C947-415C-8549-53E10BBACE0E}"/>
                  </a:ext>
                </a:extLst>
              </p:cNvPr>
              <p:cNvSpPr txBox="1"/>
              <p:nvPr/>
            </p:nvSpPr>
            <p:spPr>
              <a:xfrm>
                <a:off x="4939399" y="2208047"/>
                <a:ext cx="3514759" cy="1148135"/>
              </a:xfrm>
              <a:prstGeom prst="rect">
                <a:avLst/>
              </a:prstGeom>
              <a:solidFill>
                <a:schemeClr val="bg1"/>
              </a:solidFill>
              <a:ln w="57150">
                <a:solidFill>
                  <a:srgbClr val="0070C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3600" b="1" dirty="0" smtClean="0"/>
                        <m:t>F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𝑮</m:t>
                      </m:r>
                      <m:f>
                        <m:fPr>
                          <m:ctrlP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𝑴</m:t>
                              </m:r>
                            </m:e>
                            <m:sub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𝒚𝒆𝒓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𝑴</m:t>
                              </m:r>
                            </m:e>
                            <m:sub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𝒐𝒚</m:t>
                              </m:r>
                            </m:sub>
                          </m:sSub>
                        </m:num>
                        <m:den>
                          <m:sSup>
                            <m:sSup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𝑹</m:t>
                              </m:r>
                            </m:e>
                            <m:sup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CAC00B96-C947-415C-8549-53E10BBACE0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39399" y="2208047"/>
                <a:ext cx="3514759" cy="114813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 w="57150"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xmlns="" id="{89C9FB7D-A6FA-4288-897B-26A9C20C9E93}"/>
                  </a:ext>
                </a:extLst>
              </p:cNvPr>
              <p:cNvSpPr txBox="1"/>
              <p:nvPr/>
            </p:nvSpPr>
            <p:spPr>
              <a:xfrm>
                <a:off x="5169243" y="4953613"/>
                <a:ext cx="2494485" cy="58477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= 2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20</m:t>
                        </m:r>
                      </m:sup>
                    </m:sSup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𝑁</m:t>
                    </m:r>
                  </m:oMath>
                </a14:m>
                <a:endParaRPr lang="en-US" sz="3200" dirty="0"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89C9FB7D-A6FA-4288-897B-26A9C20C9E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69243" y="4953613"/>
                <a:ext cx="2494485" cy="584775"/>
              </a:xfrm>
              <a:prstGeom prst="rect">
                <a:avLst/>
              </a:prstGeom>
              <a:blipFill>
                <a:blip r:embed="rId9"/>
                <a:stretch>
                  <a:fillRect l="-6357" t="-15625" b="-3125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60878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9" grpId="0"/>
      <p:bldP spid="10" grpId="0"/>
      <p:bldP spid="11" grpId="0"/>
      <p:bldP spid="12" grpId="0"/>
      <p:bldP spid="13" grpId="0"/>
      <p:bldP spid="15" grpId="0"/>
      <p:bldP spid="20" grpId="0" animBg="1"/>
      <p:bldP spid="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59287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 YECHISH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6861C33E-62E9-428D-8457-B5629F020F12}"/>
              </a:ext>
            </a:extLst>
          </p:cNvPr>
          <p:cNvSpPr txBox="1"/>
          <p:nvPr/>
        </p:nvSpPr>
        <p:spPr>
          <a:xfrm>
            <a:off x="214165" y="719557"/>
            <a:ext cx="1154566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Yer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Oyning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o‘zaro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ta’sir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etuvchi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gravitatsion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kuchini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toping.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xmlns="" id="{97815389-6FA3-436D-8F1B-8B71FC3DA36E}"/>
                  </a:ext>
                </a:extLst>
              </p:cNvPr>
              <p:cNvSpPr txBox="1"/>
              <p:nvPr/>
            </p:nvSpPr>
            <p:spPr>
              <a:xfrm>
                <a:off x="1115453" y="5576307"/>
                <a:ext cx="5317645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:r>
                  <a:rPr lang="en-US" sz="3600" dirty="0"/>
                  <a:t>F </a:t>
                </a:r>
                <a14:m>
                  <m:oMath xmlns:m="http://schemas.openxmlformats.org/officeDocument/2006/math">
                    <m:r>
                      <a:rPr lang="en-US" sz="3600" b="0" i="1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2</a:t>
                </a:r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20</m:t>
                        </m:r>
                      </m:sup>
                    </m:sSup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𝑁</m:t>
                    </m:r>
                  </m:oMath>
                </a14:m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97815389-6FA3-436D-8F1B-8B71FC3DA36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5453" y="5576307"/>
                <a:ext cx="5317645" cy="646331"/>
              </a:xfrm>
              <a:prstGeom prst="rect">
                <a:avLst/>
              </a:prstGeom>
              <a:blipFill>
                <a:blip r:embed="rId2"/>
                <a:stretch>
                  <a:fillRect l="-3555" t="-16981" b="-3584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xmlns="" id="{1F6E63F6-A999-41EA-A9FA-5186B3941C6B}"/>
                  </a:ext>
                </a:extLst>
              </p:cNvPr>
              <p:cNvSpPr txBox="1"/>
              <p:nvPr/>
            </p:nvSpPr>
            <p:spPr>
              <a:xfrm>
                <a:off x="1957353" y="3339085"/>
                <a:ext cx="4905639" cy="1328505"/>
              </a:xfrm>
              <a:prstGeom prst="rect">
                <a:avLst/>
              </a:prstGeom>
              <a:solidFill>
                <a:schemeClr val="bg1"/>
              </a:solidFill>
              <a:ln w="57150">
                <a:solidFill>
                  <a:schemeClr val="bg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4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</m:d>
                    <m:r>
                      <a:rPr lang="en-US" sz="48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4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4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𝑁</m:t>
                            </m:r>
                            <m:r>
                              <a:rPr lang="en-US" sz="4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4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𝑚</m:t>
                            </m:r>
                          </m:e>
                          <m:sup>
                            <m:r>
                              <a:rPr lang="en-US" sz="4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4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𝑘𝑔</m:t>
                            </m:r>
                          </m:e>
                          <m:sup>
                            <m:r>
                              <a:rPr lang="en-US" sz="4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f>
                      <m:fPr>
                        <m:ctrlPr>
                          <a:rPr lang="en-US" sz="4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𝑘𝑔</m:t>
                        </m:r>
                        <m:r>
                          <a:rPr lang="en-US" sz="4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sz="48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𝑘𝑔</m:t>
                        </m:r>
                      </m:num>
                      <m:den>
                        <m:sSup>
                          <m:sSupPr>
                            <m:ctrlPr>
                              <a:rPr lang="en-US" sz="4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𝑚</m:t>
                            </m:r>
                          </m:e>
                          <m:sup>
                            <m:r>
                              <a:rPr lang="en-US" sz="48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4800" dirty="0">
                    <a:latin typeface="Arial" panose="020B0604020202020204" pitchFamily="34" charset="0"/>
                    <a:cs typeface="Arial" panose="020B0604020202020204" pitchFamily="34" charset="0"/>
                  </a:rPr>
                  <a:t> =</a:t>
                </a:r>
                <a:endParaRPr lang="ru-RU" sz="4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1F6E63F6-A999-41EA-A9FA-5186B3941C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57353" y="3339085"/>
                <a:ext cx="4905639" cy="1328505"/>
              </a:xfrm>
              <a:prstGeom prst="rect">
                <a:avLst/>
              </a:prstGeom>
              <a:blipFill>
                <a:blip r:embed="rId3"/>
                <a:stretch>
                  <a:fillRect r="-3808" b="-1322"/>
                </a:stretch>
              </a:blipFill>
              <a:ln w="57150"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xmlns="" id="{CAC00B96-C947-415C-8549-53E10BBACE0E}"/>
                  </a:ext>
                </a:extLst>
              </p:cNvPr>
              <p:cNvSpPr txBox="1"/>
              <p:nvPr/>
            </p:nvSpPr>
            <p:spPr>
              <a:xfrm>
                <a:off x="3774276" y="1980156"/>
                <a:ext cx="3514759" cy="1148135"/>
              </a:xfrm>
              <a:prstGeom prst="rect">
                <a:avLst/>
              </a:prstGeom>
              <a:solidFill>
                <a:schemeClr val="bg1"/>
              </a:solidFill>
              <a:ln w="57150">
                <a:solidFill>
                  <a:srgbClr val="0070C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3600" b="1" dirty="0" smtClean="0"/>
                        <m:t>F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𝑮</m:t>
                      </m:r>
                      <m:f>
                        <m:fPr>
                          <m:ctrlP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𝑴</m:t>
                              </m:r>
                            </m:e>
                            <m:sub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𝒚𝒆𝒓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𝑴</m:t>
                              </m:r>
                            </m:e>
                            <m:sub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𝒐𝒚</m:t>
                              </m:r>
                            </m:sub>
                          </m:sSub>
                        </m:num>
                        <m:den>
                          <m:sSup>
                            <m:sSup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𝑹</m:t>
                              </m:r>
                            </m:e>
                            <m:sup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ru-RU" sz="3600" b="1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CAC00B96-C947-415C-8549-53E10BBACE0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74276" y="1980156"/>
                <a:ext cx="3514759" cy="114813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57150"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xmlns="" id="{89C9FB7D-A6FA-4288-897B-26A9C20C9E93}"/>
                  </a:ext>
                </a:extLst>
              </p:cNvPr>
              <p:cNvSpPr txBox="1"/>
              <p:nvPr/>
            </p:nvSpPr>
            <p:spPr>
              <a:xfrm>
                <a:off x="6778510" y="3595368"/>
                <a:ext cx="915925" cy="7694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𝑁</m:t>
                      </m:r>
                    </m:oMath>
                  </m:oMathPara>
                </a14:m>
                <a:endParaRPr lang="en-US" sz="4400" dirty="0">
                  <a:latin typeface="Arial" panose="020B0604020202020204" pitchFamily="34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89C9FB7D-A6FA-4288-897B-26A9C20C9E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78510" y="3595368"/>
                <a:ext cx="915925" cy="76944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xmlns="" id="{EFF7DEF5-7711-4D22-805E-0A6E2CE8D58E}"/>
              </a:ext>
            </a:extLst>
          </p:cNvPr>
          <p:cNvCxnSpPr>
            <a:cxnSpLocks/>
          </p:cNvCxnSpPr>
          <p:nvPr/>
        </p:nvCxnSpPr>
        <p:spPr>
          <a:xfrm flipH="1">
            <a:off x="3845644" y="4206537"/>
            <a:ext cx="800098" cy="479052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xmlns="" id="{FDB02871-4644-4E1F-BD06-72E90D47051A}"/>
              </a:ext>
            </a:extLst>
          </p:cNvPr>
          <p:cNvCxnSpPr>
            <a:cxnSpLocks/>
          </p:cNvCxnSpPr>
          <p:nvPr/>
        </p:nvCxnSpPr>
        <p:spPr>
          <a:xfrm flipH="1">
            <a:off x="5712644" y="3628285"/>
            <a:ext cx="548701" cy="304839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>
            <a:extLst>
              <a:ext uri="{FF2B5EF4-FFF2-40B4-BE49-F238E27FC236}">
                <a16:creationId xmlns:a16="http://schemas.microsoft.com/office/drawing/2014/main" xmlns="" id="{0DAD3FBC-5E21-487A-9BB5-21C9D5FD7A93}"/>
              </a:ext>
            </a:extLst>
          </p:cNvPr>
          <p:cNvCxnSpPr>
            <a:cxnSpLocks/>
          </p:cNvCxnSpPr>
          <p:nvPr/>
        </p:nvCxnSpPr>
        <p:spPr>
          <a:xfrm flipH="1">
            <a:off x="5191657" y="4219147"/>
            <a:ext cx="711283" cy="358488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>
            <a:extLst>
              <a:ext uri="{FF2B5EF4-FFF2-40B4-BE49-F238E27FC236}">
                <a16:creationId xmlns:a16="http://schemas.microsoft.com/office/drawing/2014/main" xmlns="" id="{9C59D0F6-5721-4C58-A6DC-CC60E99099F4}"/>
              </a:ext>
            </a:extLst>
          </p:cNvPr>
          <p:cNvCxnSpPr>
            <a:cxnSpLocks/>
          </p:cNvCxnSpPr>
          <p:nvPr/>
        </p:nvCxnSpPr>
        <p:spPr>
          <a:xfrm flipH="1">
            <a:off x="4170883" y="3499789"/>
            <a:ext cx="709552" cy="36206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>
            <a:extLst>
              <a:ext uri="{FF2B5EF4-FFF2-40B4-BE49-F238E27FC236}">
                <a16:creationId xmlns:a16="http://schemas.microsoft.com/office/drawing/2014/main" xmlns="" id="{F8B70771-5A53-4DB9-9203-19AFB52EF7B0}"/>
              </a:ext>
            </a:extLst>
          </p:cNvPr>
          <p:cNvCxnSpPr>
            <a:cxnSpLocks/>
          </p:cNvCxnSpPr>
          <p:nvPr/>
        </p:nvCxnSpPr>
        <p:spPr>
          <a:xfrm flipH="1">
            <a:off x="4941609" y="3595368"/>
            <a:ext cx="604914" cy="367496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Овал 25">
            <a:extLst>
              <a:ext uri="{FF2B5EF4-FFF2-40B4-BE49-F238E27FC236}">
                <a16:creationId xmlns:a16="http://schemas.microsoft.com/office/drawing/2014/main" xmlns="" id="{2CDDFADB-8D41-43FB-8369-EC0684F308EA}"/>
              </a:ext>
            </a:extLst>
          </p:cNvPr>
          <p:cNvSpPr/>
          <p:nvPr/>
        </p:nvSpPr>
        <p:spPr>
          <a:xfrm>
            <a:off x="3576051" y="3310498"/>
            <a:ext cx="618598" cy="673669"/>
          </a:xfrm>
          <a:prstGeom prst="ellipse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0175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repeatCount="500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0" grpId="0" animBg="1"/>
      <p:bldP spid="23" grpId="0"/>
      <p:bldP spid="2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7366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 YECHISH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6861C33E-62E9-428D-8457-B5629F020F12}"/>
              </a:ext>
            </a:extLst>
          </p:cNvPr>
          <p:cNvSpPr txBox="1"/>
          <p:nvPr/>
        </p:nvSpPr>
        <p:spPr>
          <a:xfrm>
            <a:off x="392250" y="1117735"/>
            <a:ext cx="114075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   3.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Kosmik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kema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Yer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sathidan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Yer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radiusiga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masofaga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uzoqlashganda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kosmik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raketaning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Yerga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tortishish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kuchi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necha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marta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kamayadi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?  5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Yer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radiusiga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uzoqlashganda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-chi?</a:t>
            </a:r>
          </a:p>
        </p:txBody>
      </p:sp>
    </p:spTree>
    <p:extLst>
      <p:ext uri="{BB962C8B-B14F-4D97-AF65-F5344CB8AC3E}">
        <p14:creationId xmlns:p14="http://schemas.microsoft.com/office/powerpoint/2010/main" val="20241525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7366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 YECHISH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6861C33E-62E9-428D-8457-B5629F020F12}"/>
              </a:ext>
            </a:extLst>
          </p:cNvPr>
          <p:cNvSpPr txBox="1"/>
          <p:nvPr/>
        </p:nvSpPr>
        <p:spPr>
          <a:xfrm>
            <a:off x="392250" y="1117735"/>
            <a:ext cx="114075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   4.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Kosmik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kema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Yer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sathidan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qancha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masofaga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uzoqlashganda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Yerga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tortishish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kuchi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Yer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sirtidagiga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qaraganda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100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marta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kichik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qoladi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4406088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7366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MASALALAR YECHISH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6861C33E-62E9-428D-8457-B5629F020F12}"/>
              </a:ext>
            </a:extLst>
          </p:cNvPr>
          <p:cNvSpPr txBox="1"/>
          <p:nvPr/>
        </p:nvSpPr>
        <p:spPr>
          <a:xfrm>
            <a:off x="1125049" y="926005"/>
            <a:ext cx="1039344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   5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Massalari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o‘zaro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ikkita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jism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kuch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tortishadi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 Agar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orasidagi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masofani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o‘zgartirmay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jism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massasining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yarmini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ikkinchi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jismga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o‘tkazilsa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orasidagi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tortishish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kuchi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1928801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85540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4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6861C33E-62E9-428D-8457-B5629F020F12}"/>
              </a:ext>
            </a:extLst>
          </p:cNvPr>
          <p:cNvSpPr txBox="1"/>
          <p:nvPr/>
        </p:nvSpPr>
        <p:spPr>
          <a:xfrm>
            <a:off x="302265" y="1027931"/>
            <a:ext cx="1158747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1. Bir-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biridan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100 m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masofadagi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har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birining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massasi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10 000 t dan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ikkita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kemaning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o‘zaro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tortishish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kuchi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kattaligining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tartibi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</a:p>
          <a:p>
            <a:pPr algn="just"/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Yer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radiusining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yarmiga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balandlikda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erkin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tushish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smtClean="0">
                <a:latin typeface="Arial" panose="020B0604020202020204" pitchFamily="34" charset="0"/>
                <a:cs typeface="Arial" panose="020B0604020202020204" pitchFamily="34" charset="0"/>
              </a:rPr>
              <a:t>tezlanishining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qiymati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3435396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plate PresentationGo">
  <a:themeElements>
    <a:clrScheme name="PGO2">
      <a:dk1>
        <a:sysClr val="windowText" lastClr="000000"/>
      </a:dk1>
      <a:lt1>
        <a:sysClr val="window" lastClr="FFFFFF"/>
      </a:lt1>
      <a:dk2>
        <a:srgbClr val="063951"/>
      </a:dk2>
      <a:lt2>
        <a:srgbClr val="D3D3D3"/>
      </a:lt2>
      <a:accent1>
        <a:srgbClr val="3A5C84"/>
      </a:accent1>
      <a:accent2>
        <a:srgbClr val="F7931F"/>
      </a:accent2>
      <a:accent3>
        <a:srgbClr val="4CC1EF"/>
      </a:accent3>
      <a:accent4>
        <a:srgbClr val="FFCC4C"/>
      </a:accent4>
      <a:accent5>
        <a:srgbClr val="C13018"/>
      </a:accent5>
      <a:accent6>
        <a:srgbClr val="A2B969"/>
      </a:accent6>
      <a:hlink>
        <a:srgbClr val="6C2B43"/>
      </a:hlink>
      <a:folHlink>
        <a:srgbClr val="6C2B43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Template PresentationGo">
  <a:themeElements>
    <a:clrScheme name="PGO">
      <a:dk1>
        <a:sysClr val="windowText" lastClr="000000"/>
      </a:dk1>
      <a:lt1>
        <a:sysClr val="window" lastClr="FFFFFF"/>
      </a:lt1>
      <a:dk2>
        <a:srgbClr val="063951"/>
      </a:dk2>
      <a:lt2>
        <a:srgbClr val="F0EEEF"/>
      </a:lt2>
      <a:accent1>
        <a:srgbClr val="00B09B"/>
      </a:accent1>
      <a:accent2>
        <a:srgbClr val="F36F13"/>
      </a:accent2>
      <a:accent3>
        <a:srgbClr val="0D95BC"/>
      </a:accent3>
      <a:accent4>
        <a:srgbClr val="EBCB38"/>
      </a:accent4>
      <a:accent5>
        <a:srgbClr val="C13018"/>
      </a:accent5>
      <a:accent6>
        <a:srgbClr val="A2B969"/>
      </a:accent6>
      <a:hlink>
        <a:srgbClr val="6C2B43"/>
      </a:hlink>
      <a:folHlink>
        <a:srgbClr val="6C2B43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7279</TotalTime>
  <Words>239</Words>
  <Application>Microsoft Office PowerPoint</Application>
  <PresentationFormat>Широкоэкранный</PresentationFormat>
  <Paragraphs>33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8</vt:i4>
      </vt:variant>
    </vt:vector>
  </HeadingPairs>
  <TitlesOfParts>
    <vt:vector size="17" baseType="lpstr">
      <vt:lpstr>Arial</vt:lpstr>
      <vt:lpstr>Calibri</vt:lpstr>
      <vt:lpstr>Calibri Light</vt:lpstr>
      <vt:lpstr>Cambria Math</vt:lpstr>
      <vt:lpstr>Helvetica</vt:lpstr>
      <vt:lpstr>Open Sans</vt:lpstr>
      <vt:lpstr>Тема Office</vt:lpstr>
      <vt:lpstr>Template PresentationGo</vt:lpstr>
      <vt:lpstr>1_Template PresentationGo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Spam va gowtli konserva ortasida boglik bormi?</dc:title>
  <dc:creator>Feruza</dc:creator>
  <cp:lastModifiedBy>Учетная запись Майкрософт</cp:lastModifiedBy>
  <cp:revision>764</cp:revision>
  <dcterms:created xsi:type="dcterms:W3CDTF">2020-03-24T02:20:14Z</dcterms:created>
  <dcterms:modified xsi:type="dcterms:W3CDTF">2021-01-06T06:49:48Z</dcterms:modified>
</cp:coreProperties>
</file>