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3"/>
  </p:notesMasterIdLst>
  <p:sldIdLst>
    <p:sldId id="270" r:id="rId4"/>
    <p:sldId id="1728" r:id="rId5"/>
    <p:sldId id="1707" r:id="rId6"/>
    <p:sldId id="1729" r:id="rId7"/>
    <p:sldId id="1715" r:id="rId8"/>
    <p:sldId id="1735" r:id="rId9"/>
    <p:sldId id="1730" r:id="rId10"/>
    <p:sldId id="1736" r:id="rId11"/>
    <p:sldId id="1716" r:id="rId12"/>
    <p:sldId id="1737" r:id="rId13"/>
    <p:sldId id="1732" r:id="rId14"/>
    <p:sldId id="1739" r:id="rId15"/>
    <p:sldId id="664" r:id="rId16"/>
    <p:sldId id="1721" r:id="rId17"/>
    <p:sldId id="1724" r:id="rId18"/>
    <p:sldId id="1733" r:id="rId19"/>
    <p:sldId id="1726" r:id="rId20"/>
    <p:sldId id="1734" r:id="rId21"/>
    <p:sldId id="16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0" Type="http://schemas.openxmlformats.org/officeDocument/2006/relationships/image" Target="../media/image33.png"/><Relationship Id="rId4" Type="http://schemas.openxmlformats.org/officeDocument/2006/relationships/image" Target="../media/image270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0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646346" y="2111937"/>
            <a:ext cx="9223215" cy="13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YUKLAMA VA VAZNSIZLIK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050042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7465" y="4237036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176981"/>
            <a:ext cx="1539329" cy="15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9CADB3-F01A-4669-B1E6-84F25B0183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5" t="59842" r="70760" b="21309"/>
          <a:stretch/>
        </p:blipFill>
        <p:spPr>
          <a:xfrm>
            <a:off x="2056200" y="3740559"/>
            <a:ext cx="1925865" cy="275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A Z N S I Z L I 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9C1F6-77CA-4855-9934-B5C0A673ED1F}"/>
              </a:ext>
            </a:extLst>
          </p:cNvPr>
          <p:cNvSpPr txBox="1"/>
          <p:nvPr/>
        </p:nvSpPr>
        <p:spPr>
          <a:xfrm>
            <a:off x="420836" y="1305342"/>
            <a:ext cx="114033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tortishish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vaznsizlik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holatida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30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A Z N S I Z L I 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9C1F6-77CA-4855-9934-B5C0A673ED1F}"/>
              </a:ext>
            </a:extLst>
          </p:cNvPr>
          <p:cNvSpPr txBox="1"/>
          <p:nvPr/>
        </p:nvSpPr>
        <p:spPr>
          <a:xfrm>
            <a:off x="621212" y="5171425"/>
            <a:ext cx="9268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Vazinsizlik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holatidagi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kosmonavtlar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7C75C0-5D65-4675-BEF3-330FC1522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23" t="56936" r="10545" b="28602"/>
          <a:stretch/>
        </p:blipFill>
        <p:spPr>
          <a:xfrm>
            <a:off x="277332" y="1095573"/>
            <a:ext cx="5818668" cy="40758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EC3D40-9AA7-4A41-A9E6-994BB0CBF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45258"/>
            <a:ext cx="5530412" cy="37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4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YUKLAMA VA VAZNSIZLIK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9B0495-66A0-43ED-91DF-9778084B8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95" y="1003545"/>
            <a:ext cx="4596925" cy="37716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016535-E4E6-41B2-A7BB-2FF21A41D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66" y="1003544"/>
            <a:ext cx="7118938" cy="37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31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36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/>
              <p:nvPr/>
            </p:nvSpPr>
            <p:spPr>
              <a:xfrm>
                <a:off x="392250" y="1117735"/>
                <a:ext cx="11407500" cy="2759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1.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Polvon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64 kg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toshni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dast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ko‘tardi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tosh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2,7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Toshni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ko‘tarish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paytida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‘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irligi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0" y="1117735"/>
                <a:ext cx="11407500" cy="2759923"/>
              </a:xfrm>
              <a:prstGeom prst="rect">
                <a:avLst/>
              </a:prstGeom>
              <a:blipFill>
                <a:blip r:embed="rId2"/>
                <a:stretch>
                  <a:fillRect l="-1870" t="-3974" r="-1870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717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36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77231-203D-4A8E-95EC-9088C0EF243A}"/>
              </a:ext>
            </a:extLst>
          </p:cNvPr>
          <p:cNvSpPr txBox="1"/>
          <p:nvPr/>
        </p:nvSpPr>
        <p:spPr>
          <a:xfrm>
            <a:off x="422845" y="929257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D6513-68B6-4A2A-844D-B985BF621FD0}"/>
              </a:ext>
            </a:extLst>
          </p:cNvPr>
          <p:cNvSpPr txBox="1"/>
          <p:nvPr/>
        </p:nvSpPr>
        <p:spPr>
          <a:xfrm>
            <a:off x="86249" y="1698813"/>
            <a:ext cx="2464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= 64 kg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F2E30AA-07EF-42FD-8859-DB277C00C119}"/>
              </a:ext>
            </a:extLst>
          </p:cNvPr>
          <p:cNvCxnSpPr>
            <a:cxnSpLocks/>
          </p:cNvCxnSpPr>
          <p:nvPr/>
        </p:nvCxnSpPr>
        <p:spPr>
          <a:xfrm>
            <a:off x="94865" y="4147656"/>
            <a:ext cx="2523192" cy="233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3D7A7AF-B98E-49C4-B7E8-9241DA380664}"/>
                  </a:ext>
                </a:extLst>
              </p:cNvPr>
              <p:cNvSpPr/>
              <p:nvPr/>
            </p:nvSpPr>
            <p:spPr>
              <a:xfrm>
                <a:off x="202165" y="2381286"/>
                <a:ext cx="2348272" cy="831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/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2,7 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3D7A7AF-B98E-49C4-B7E8-9241DA38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65" y="2381286"/>
                <a:ext cx="2348272" cy="831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7BEAC73-47B9-499D-B2F8-71144D345F56}"/>
              </a:ext>
            </a:extLst>
          </p:cNvPr>
          <p:cNvCxnSpPr>
            <a:cxnSpLocks/>
          </p:cNvCxnSpPr>
          <p:nvPr/>
        </p:nvCxnSpPr>
        <p:spPr>
          <a:xfrm>
            <a:off x="2647554" y="929257"/>
            <a:ext cx="0" cy="34955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0502A0-D313-4C58-B520-CCD919627DBC}"/>
              </a:ext>
            </a:extLst>
          </p:cNvPr>
          <p:cNvSpPr txBox="1"/>
          <p:nvPr/>
        </p:nvSpPr>
        <p:spPr>
          <a:xfrm>
            <a:off x="3176667" y="958726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A5A6E2-1241-4A26-A0A3-767FE90D9C4C}"/>
                  </a:ext>
                </a:extLst>
              </p:cNvPr>
              <p:cNvSpPr txBox="1"/>
              <p:nvPr/>
            </p:nvSpPr>
            <p:spPr>
              <a:xfrm>
                <a:off x="94865" y="3192983"/>
                <a:ext cx="2523192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/>
                  <a:t>g</a:t>
                </a:r>
                <a:r>
                  <a:rPr lang="en-US" sz="3600" dirty="0"/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/>
                  <a:t>9,8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A5A6E2-1241-4A26-A0A3-767FE90D9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5" y="3192983"/>
                <a:ext cx="2523192" cy="833626"/>
              </a:xfrm>
              <a:prstGeom prst="rect">
                <a:avLst/>
              </a:prstGeom>
              <a:blipFill>
                <a:blip r:embed="rId3"/>
                <a:stretch>
                  <a:fillRect l="-3632" t="-10219" b="-182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9CCEB-C625-461A-89F7-AEE217C54C60}"/>
                  </a:ext>
                </a:extLst>
              </p:cNvPr>
              <p:cNvSpPr txBox="1"/>
              <p:nvPr/>
            </p:nvSpPr>
            <p:spPr>
              <a:xfrm>
                <a:off x="2802650" y="1543389"/>
                <a:ext cx="2804517" cy="78258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4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 m g</a:t>
                </a:r>
                <a:endParaRPr lang="ru-RU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9CCEB-C625-461A-89F7-AEE217C54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650" y="1543389"/>
                <a:ext cx="2804517" cy="782587"/>
              </a:xfrm>
              <a:prstGeom prst="rect">
                <a:avLst/>
              </a:prstGeom>
              <a:blipFill>
                <a:blip r:embed="rId4"/>
                <a:stretch>
                  <a:fillRect t="-9420" b="-18116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CF95E2-FA52-4B06-A7D0-ECF060689C4E}"/>
                  </a:ext>
                </a:extLst>
              </p:cNvPr>
              <p:cNvSpPr txBox="1"/>
              <p:nvPr/>
            </p:nvSpPr>
            <p:spPr>
              <a:xfrm>
                <a:off x="2460319" y="5070831"/>
                <a:ext cx="5514437" cy="1270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𝑜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 </m:t>
                    </m:r>
                  </m:oMath>
                </a14:m>
                <a:r>
                  <a:rPr lang="en-US" sz="3600" dirty="0"/>
                  <a:t>630 N;</a:t>
                </a:r>
                <a:endParaRPr lang="ru-RU" sz="3600" dirty="0"/>
              </a:p>
              <a:p>
                <a:r>
                  <a:rPr lang="en-US" sz="3600" dirty="0"/>
                  <a:t>                   P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800 N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CF95E2-FA52-4B06-A7D0-ECF060689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319" y="5070831"/>
                <a:ext cx="5514437" cy="1270156"/>
              </a:xfrm>
              <a:prstGeom prst="rect">
                <a:avLst/>
              </a:prstGeom>
              <a:blipFill>
                <a:blip r:embed="rId5"/>
                <a:stretch>
                  <a:fillRect l="-3429" t="-8173" b="-177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2E827EE-E586-4844-8D61-C093B4CC59F5}"/>
                  </a:ext>
                </a:extLst>
              </p:cNvPr>
              <p:cNvSpPr/>
              <p:nvPr/>
            </p:nvSpPr>
            <p:spPr>
              <a:xfrm>
                <a:off x="318548" y="5065144"/>
                <a:ext cx="11753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/>
                  <a:t>P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2E827EE-E586-4844-8D61-C093B4CC5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5065144"/>
                <a:ext cx="1175322" cy="646331"/>
              </a:xfrm>
              <a:prstGeom prst="rect">
                <a:avLst/>
              </a:prstGeom>
              <a:blipFill>
                <a:blip r:embed="rId6"/>
                <a:stretch>
                  <a:fillRect l="-15544" t="-14151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FDECC94-E06A-4F15-AAA2-DF8B757037D4}"/>
                  </a:ext>
                </a:extLst>
              </p:cNvPr>
              <p:cNvSpPr/>
              <p:nvPr/>
            </p:nvSpPr>
            <p:spPr>
              <a:xfrm>
                <a:off x="94865" y="4264434"/>
                <a:ext cx="1835311" cy="6914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𝑜𝑔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FDECC94-E06A-4F15-AAA2-DF8B75703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5" y="4264434"/>
                <a:ext cx="1835311" cy="6914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E34820-A59C-4CD3-9193-C1F5AFE35419}"/>
                  </a:ext>
                </a:extLst>
              </p:cNvPr>
              <p:cNvSpPr txBox="1"/>
              <p:nvPr/>
            </p:nvSpPr>
            <p:spPr>
              <a:xfrm>
                <a:off x="2742140" y="2411846"/>
                <a:ext cx="3387194" cy="76623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4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E34820-A59C-4CD3-9193-C1F5AFE3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140" y="2411846"/>
                <a:ext cx="3387194" cy="766235"/>
              </a:xfrm>
              <a:prstGeom prst="rect">
                <a:avLst/>
              </a:prstGeom>
              <a:blipFill>
                <a:blip r:embed="rId8"/>
                <a:stretch>
                  <a:fillRect l="-1773" t="-11194" b="-22388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121761-F3F7-4307-8228-12795469A4FE}"/>
                  </a:ext>
                </a:extLst>
              </p:cNvPr>
              <p:cNvSpPr txBox="1"/>
              <p:nvPr/>
            </p:nvSpPr>
            <p:spPr>
              <a:xfrm>
                <a:off x="2715174" y="4013709"/>
                <a:ext cx="3387194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4000" dirty="0"/>
                  <a:t>=  m (g +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000" dirty="0"/>
                  <a:t>)</a:t>
                </a:r>
                <a:endParaRPr lang="ru-RU" sz="4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121761-F3F7-4307-8228-12795469A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74" y="4013709"/>
                <a:ext cx="3387194" cy="707886"/>
              </a:xfrm>
              <a:prstGeom prst="rect">
                <a:avLst/>
              </a:prstGeom>
              <a:blipFill>
                <a:blip r:embed="rId9"/>
                <a:stretch>
                  <a:fillRect t="-12698" b="-2936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263A6F-38DB-458F-BD10-F88829141B82}"/>
                  </a:ext>
                </a:extLst>
              </p:cNvPr>
              <p:cNvSpPr txBox="1"/>
              <p:nvPr/>
            </p:nvSpPr>
            <p:spPr>
              <a:xfrm>
                <a:off x="2742140" y="3217033"/>
                <a:ext cx="3387194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 = m</a:t>
                </a:r>
                <a:r>
                  <a:rPr lang="en-US" sz="4000" dirty="0"/>
                  <a:t> 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/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263A6F-38DB-458F-BD10-F88829141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140" y="3217033"/>
                <a:ext cx="3387194" cy="707886"/>
              </a:xfrm>
              <a:prstGeom prst="rect">
                <a:avLst/>
              </a:prstGeom>
              <a:blipFill>
                <a:blip r:embed="rId10"/>
                <a:stretch>
                  <a:fillRect l="-1418" t="-12800" b="-304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550DEDC-747F-400C-B932-9783017C431A}"/>
              </a:ext>
            </a:extLst>
          </p:cNvPr>
          <p:cNvCxnSpPr>
            <a:cxnSpLocks/>
          </p:cNvCxnSpPr>
          <p:nvPr/>
        </p:nvCxnSpPr>
        <p:spPr>
          <a:xfrm>
            <a:off x="6093464" y="974237"/>
            <a:ext cx="0" cy="34955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27F885F-E6B3-4B2A-937E-2CDA0A9EFA9E}"/>
              </a:ext>
            </a:extLst>
          </p:cNvPr>
          <p:cNvSpPr txBox="1"/>
          <p:nvPr/>
        </p:nvSpPr>
        <p:spPr>
          <a:xfrm>
            <a:off x="6526826" y="899306"/>
            <a:ext cx="2467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0D59D2-7587-4C0C-AE09-1C71BB7EF154}"/>
                  </a:ext>
                </a:extLst>
              </p:cNvPr>
              <p:cNvSpPr txBox="1"/>
              <p:nvPr/>
            </p:nvSpPr>
            <p:spPr>
              <a:xfrm>
                <a:off x="6236940" y="1728730"/>
                <a:ext cx="4732734" cy="91602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4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64 kg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/>
                  <a:t>9,8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0D59D2-7587-4C0C-AE09-1C71BB7EF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940" y="1728730"/>
                <a:ext cx="4732734" cy="916020"/>
              </a:xfrm>
              <a:prstGeom prst="rect">
                <a:avLst/>
              </a:prstGeom>
              <a:blipFill>
                <a:blip r:embed="rId11"/>
                <a:stretch>
                  <a:fillRect t="-2516" b="-10063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3FDF6B-93CD-4215-8B1B-25BF8FE3A4AA}"/>
                  </a:ext>
                </a:extLst>
              </p:cNvPr>
              <p:cNvSpPr txBox="1"/>
              <p:nvPr/>
            </p:nvSpPr>
            <p:spPr>
              <a:xfrm>
                <a:off x="6465975" y="2564924"/>
                <a:ext cx="2588364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/>
                  <a:t>630 N</a:t>
                </a:r>
                <a:endParaRPr lang="ru-RU" sz="4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3FDF6B-93CD-4215-8B1B-25BF8FE3A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975" y="2564924"/>
                <a:ext cx="2588364" cy="707886"/>
              </a:xfrm>
              <a:prstGeom prst="rect">
                <a:avLst/>
              </a:prstGeom>
              <a:blipFill>
                <a:blip r:embed="rId12"/>
                <a:stretch>
                  <a:fillRect t="-11200" b="-296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F3D4550-BFD9-4945-B99C-09AB46381FEA}"/>
                  </a:ext>
                </a:extLst>
              </p:cNvPr>
              <p:cNvSpPr txBox="1"/>
              <p:nvPr/>
            </p:nvSpPr>
            <p:spPr>
              <a:xfrm>
                <a:off x="6165202" y="3337399"/>
                <a:ext cx="5514439" cy="83362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3600" dirty="0"/>
                  <a:t>=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64 kg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3600" dirty="0"/>
                  <a:t> (9,8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/>
                  <a:t> 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2,7 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/>
                  <a:t>) =</a:t>
                </a:r>
                <a:endParaRPr lang="ru-RU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F3D4550-BFD9-4945-B99C-09AB46381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202" y="3337399"/>
                <a:ext cx="5514439" cy="833626"/>
              </a:xfrm>
              <a:prstGeom prst="rect">
                <a:avLst/>
              </a:prstGeom>
              <a:blipFill>
                <a:blip r:embed="rId13"/>
                <a:stretch>
                  <a:fillRect l="-2298" t="-1370" r="-2079" b="-8904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09126EE-EAD7-49B9-9FDE-86FFA96BD3E2}"/>
              </a:ext>
            </a:extLst>
          </p:cNvPr>
          <p:cNvSpPr txBox="1"/>
          <p:nvPr/>
        </p:nvSpPr>
        <p:spPr>
          <a:xfrm>
            <a:off x="6450557" y="4168084"/>
            <a:ext cx="2543804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= 800 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24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4" grpId="0"/>
      <p:bldP spid="15" grpId="0"/>
      <p:bldP spid="20" grpId="0" animBg="1"/>
      <p:bldP spid="24" grpId="0"/>
      <p:bldP spid="22" grpId="0"/>
      <p:bldP spid="25" grpId="0"/>
      <p:bldP spid="28" grpId="0" animBg="1"/>
      <p:bldP spid="29" grpId="0" animBg="1"/>
      <p:bldP spid="30" grpId="0" animBg="1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36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/>
              <p:nvPr/>
            </p:nvSpPr>
            <p:spPr>
              <a:xfrm>
                <a:off x="421746" y="1284630"/>
                <a:ext cx="11348507" cy="2144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2.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30 kg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bola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liftda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1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ko‘tarilmoqda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" y="1284630"/>
                <a:ext cx="11348507" cy="2144370"/>
              </a:xfrm>
              <a:prstGeom prst="rect">
                <a:avLst/>
              </a:prstGeom>
              <a:blipFill>
                <a:blip r:embed="rId2"/>
                <a:stretch>
                  <a:fillRect l="-1880" t="-5114" r="-1933" b="-11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50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36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77231-203D-4A8E-95EC-9088C0EF243A}"/>
              </a:ext>
            </a:extLst>
          </p:cNvPr>
          <p:cNvSpPr txBox="1"/>
          <p:nvPr/>
        </p:nvSpPr>
        <p:spPr>
          <a:xfrm>
            <a:off x="422845" y="929257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D6513-68B6-4A2A-844D-B985BF621FD0}"/>
              </a:ext>
            </a:extLst>
          </p:cNvPr>
          <p:cNvSpPr txBox="1"/>
          <p:nvPr/>
        </p:nvSpPr>
        <p:spPr>
          <a:xfrm>
            <a:off x="86249" y="1698813"/>
            <a:ext cx="2464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= 30  kg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F2E30AA-07EF-42FD-8859-DB277C00C119}"/>
              </a:ext>
            </a:extLst>
          </p:cNvPr>
          <p:cNvCxnSpPr>
            <a:cxnSpLocks/>
          </p:cNvCxnSpPr>
          <p:nvPr/>
        </p:nvCxnSpPr>
        <p:spPr>
          <a:xfrm>
            <a:off x="94865" y="4147656"/>
            <a:ext cx="2523192" cy="233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3D7A7AF-B98E-49C4-B7E8-9241DA380664}"/>
                  </a:ext>
                </a:extLst>
              </p:cNvPr>
              <p:cNvSpPr/>
              <p:nvPr/>
            </p:nvSpPr>
            <p:spPr>
              <a:xfrm>
                <a:off x="202165" y="2381286"/>
                <a:ext cx="1948226" cy="833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/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3D7A7AF-B98E-49C4-B7E8-9241DA38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65" y="2381286"/>
                <a:ext cx="1948226" cy="8336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7BEAC73-47B9-499D-B2F8-71144D345F56}"/>
              </a:ext>
            </a:extLst>
          </p:cNvPr>
          <p:cNvCxnSpPr>
            <a:cxnSpLocks/>
          </p:cNvCxnSpPr>
          <p:nvPr/>
        </p:nvCxnSpPr>
        <p:spPr>
          <a:xfrm>
            <a:off x="2647554" y="929257"/>
            <a:ext cx="0" cy="34955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0502A0-D313-4C58-B520-CCD919627DBC}"/>
              </a:ext>
            </a:extLst>
          </p:cNvPr>
          <p:cNvSpPr txBox="1"/>
          <p:nvPr/>
        </p:nvSpPr>
        <p:spPr>
          <a:xfrm>
            <a:off x="3176667" y="958726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A5A6E2-1241-4A26-A0A3-767FE90D9C4C}"/>
                  </a:ext>
                </a:extLst>
              </p:cNvPr>
              <p:cNvSpPr txBox="1"/>
              <p:nvPr/>
            </p:nvSpPr>
            <p:spPr>
              <a:xfrm>
                <a:off x="94865" y="3192983"/>
                <a:ext cx="2523192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/>
                  <a:t>g</a:t>
                </a:r>
                <a:r>
                  <a:rPr lang="en-US" sz="3600" dirty="0"/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A5A6E2-1241-4A26-A0A3-767FE90D9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5" y="3192983"/>
                <a:ext cx="2523192" cy="833626"/>
              </a:xfrm>
              <a:prstGeom prst="rect">
                <a:avLst/>
              </a:prstGeom>
              <a:blipFill>
                <a:blip r:embed="rId3"/>
                <a:stretch>
                  <a:fillRect l="-3632" t="-10219" b="-182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CF95E2-FA52-4B06-A7D0-ECF060689C4E}"/>
                  </a:ext>
                </a:extLst>
              </p:cNvPr>
              <p:cNvSpPr txBox="1"/>
              <p:nvPr/>
            </p:nvSpPr>
            <p:spPr>
              <a:xfrm>
                <a:off x="2737389" y="5071661"/>
                <a:ext cx="41339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:r>
                  <a:rPr lang="en-US" sz="3600" dirty="0"/>
                  <a:t>P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330 N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CF95E2-FA52-4B06-A7D0-ECF060689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389" y="5071661"/>
                <a:ext cx="4133904" cy="646331"/>
              </a:xfrm>
              <a:prstGeom prst="rect">
                <a:avLst/>
              </a:prstGeom>
              <a:blipFill>
                <a:blip r:embed="rId4"/>
                <a:stretch>
                  <a:fillRect l="-4425" t="-16981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2E827EE-E586-4844-8D61-C093B4CC59F5}"/>
                  </a:ext>
                </a:extLst>
              </p:cNvPr>
              <p:cNvSpPr/>
              <p:nvPr/>
            </p:nvSpPr>
            <p:spPr>
              <a:xfrm>
                <a:off x="422845" y="4304206"/>
                <a:ext cx="11753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/>
                  <a:t>P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2E827EE-E586-4844-8D61-C093B4CC5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45" y="4304206"/>
                <a:ext cx="1175322" cy="646331"/>
              </a:xfrm>
              <a:prstGeom prst="rect">
                <a:avLst/>
              </a:prstGeom>
              <a:blipFill>
                <a:blip r:embed="rId5"/>
                <a:stretch>
                  <a:fillRect l="-15544" t="-13208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E34820-A59C-4CD3-9193-C1F5AFE35419}"/>
                  </a:ext>
                </a:extLst>
              </p:cNvPr>
              <p:cNvSpPr txBox="1"/>
              <p:nvPr/>
            </p:nvSpPr>
            <p:spPr>
              <a:xfrm>
                <a:off x="2715174" y="2322590"/>
                <a:ext cx="3387194" cy="69140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P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E34820-A59C-4CD3-9193-C1F5AFE3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74" y="2322590"/>
                <a:ext cx="3387194" cy="691408"/>
              </a:xfrm>
              <a:prstGeom prst="rect">
                <a:avLst/>
              </a:prstGeom>
              <a:blipFill>
                <a:blip r:embed="rId6"/>
                <a:stretch>
                  <a:fillRect t="-9836" b="-19672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121761-F3F7-4307-8228-12795469A4FE}"/>
                  </a:ext>
                </a:extLst>
              </p:cNvPr>
              <p:cNvSpPr txBox="1"/>
              <p:nvPr/>
            </p:nvSpPr>
            <p:spPr>
              <a:xfrm>
                <a:off x="2687739" y="3894778"/>
                <a:ext cx="3387194" cy="64633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3600" dirty="0"/>
                  <a:t>=  m (g +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121761-F3F7-4307-8228-12795469A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39" y="3894778"/>
                <a:ext cx="3387194" cy="646331"/>
              </a:xfrm>
              <a:prstGeom prst="rect">
                <a:avLst/>
              </a:prstGeom>
              <a:blipFill>
                <a:blip r:embed="rId7"/>
                <a:stretch>
                  <a:fillRect t="-12174" b="-28696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263A6F-38DB-458F-BD10-F88829141B82}"/>
                  </a:ext>
                </a:extLst>
              </p:cNvPr>
              <p:cNvSpPr txBox="1"/>
              <p:nvPr/>
            </p:nvSpPr>
            <p:spPr>
              <a:xfrm>
                <a:off x="2780904" y="3113036"/>
                <a:ext cx="3387194" cy="64633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P = m</a:t>
                </a:r>
                <a:r>
                  <a:rPr lang="en-US" sz="3600" dirty="0"/>
                  <a:t> 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/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263A6F-38DB-458F-BD10-F88829141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904" y="3113036"/>
                <a:ext cx="3387194" cy="646331"/>
              </a:xfrm>
              <a:prstGeom prst="rect">
                <a:avLst/>
              </a:prstGeom>
              <a:blipFill>
                <a:blip r:embed="rId8"/>
                <a:stretch>
                  <a:fillRect t="-12174" b="-28696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550DEDC-747F-400C-B932-9783017C431A}"/>
              </a:ext>
            </a:extLst>
          </p:cNvPr>
          <p:cNvCxnSpPr>
            <a:cxnSpLocks/>
          </p:cNvCxnSpPr>
          <p:nvPr/>
        </p:nvCxnSpPr>
        <p:spPr>
          <a:xfrm>
            <a:off x="6450557" y="1050344"/>
            <a:ext cx="0" cy="34955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27F885F-E6B3-4B2A-937E-2CDA0A9EFA9E}"/>
              </a:ext>
            </a:extLst>
          </p:cNvPr>
          <p:cNvSpPr txBox="1"/>
          <p:nvPr/>
        </p:nvSpPr>
        <p:spPr>
          <a:xfrm>
            <a:off x="8086877" y="909499"/>
            <a:ext cx="2467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F3D4550-BFD9-4945-B99C-09AB46381FEA}"/>
                  </a:ext>
                </a:extLst>
              </p:cNvPr>
              <p:cNvSpPr txBox="1"/>
              <p:nvPr/>
            </p:nvSpPr>
            <p:spPr>
              <a:xfrm>
                <a:off x="6594223" y="1896605"/>
                <a:ext cx="5514439" cy="83362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3600" dirty="0"/>
                  <a:t>=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30 kg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3600" dirty="0"/>
                  <a:t> (10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/>
                  <a:t> 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/>
                  <a:t>) =</a:t>
                </a:r>
                <a:endParaRPr lang="ru-RU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F3D4550-BFD9-4945-B99C-09AB46381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223" y="1896605"/>
                <a:ext cx="5514439" cy="833626"/>
              </a:xfrm>
              <a:prstGeom prst="rect">
                <a:avLst/>
              </a:prstGeom>
              <a:blipFill>
                <a:blip r:embed="rId9"/>
                <a:stretch>
                  <a:fillRect t="-1370" b="-8904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09126EE-EAD7-49B9-9FDE-86FFA96BD3E2}"/>
              </a:ext>
            </a:extLst>
          </p:cNvPr>
          <p:cNvSpPr txBox="1"/>
          <p:nvPr/>
        </p:nvSpPr>
        <p:spPr>
          <a:xfrm>
            <a:off x="7002781" y="2968792"/>
            <a:ext cx="2543804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= 330 N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FB5865-A8EC-4E84-86E8-FFF566432D24}"/>
                  </a:ext>
                </a:extLst>
              </p:cNvPr>
              <p:cNvSpPr txBox="1"/>
              <p:nvPr/>
            </p:nvSpPr>
            <p:spPr>
              <a:xfrm>
                <a:off x="2773540" y="1661484"/>
                <a:ext cx="3472494" cy="71365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/>
                  <a:t>m</a:t>
                </a:r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FB5865-A8EC-4E84-86E8-FFF566432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540" y="1661484"/>
                <a:ext cx="3472494" cy="713657"/>
              </a:xfrm>
              <a:prstGeom prst="rect">
                <a:avLst/>
              </a:prstGeom>
              <a:blipFill>
                <a:blip r:embed="rId10"/>
                <a:stretch>
                  <a:fillRect t="-4762" b="-21429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D849F600-1B2C-4FBA-A197-71ED7577588F}"/>
              </a:ext>
            </a:extLst>
          </p:cNvPr>
          <p:cNvCxnSpPr>
            <a:cxnSpLocks/>
          </p:cNvCxnSpPr>
          <p:nvPr/>
        </p:nvCxnSpPr>
        <p:spPr>
          <a:xfrm>
            <a:off x="3906545" y="1787751"/>
            <a:ext cx="32624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2BAB0BD-4C19-4983-B3B9-8285E8B7FE98}"/>
              </a:ext>
            </a:extLst>
          </p:cNvPr>
          <p:cNvCxnSpPr>
            <a:cxnSpLocks/>
          </p:cNvCxnSpPr>
          <p:nvPr/>
        </p:nvCxnSpPr>
        <p:spPr>
          <a:xfrm>
            <a:off x="5776126" y="1787751"/>
            <a:ext cx="32624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4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4" grpId="0"/>
      <p:bldP spid="15" grpId="0"/>
      <p:bldP spid="24" grpId="0"/>
      <p:bldP spid="22" grpId="0"/>
      <p:bldP spid="28" grpId="0" animBg="1"/>
      <p:bldP spid="29" grpId="0" animBg="1"/>
      <p:bldP spid="30" grpId="0" animBg="1"/>
      <p:bldP spid="32" grpId="0"/>
      <p:bldP spid="35" grpId="0" animBg="1"/>
      <p:bldP spid="36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406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746991" y="1136742"/>
            <a:ext cx="10698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1 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lift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tetis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tezlanuvchan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10 s da 20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Lift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kabinasini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ko‘taruvchi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arqonning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taranglik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79635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36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77231-203D-4A8E-95EC-9088C0EF243A}"/>
              </a:ext>
            </a:extLst>
          </p:cNvPr>
          <p:cNvSpPr txBox="1"/>
          <p:nvPr/>
        </p:nvSpPr>
        <p:spPr>
          <a:xfrm>
            <a:off x="707858" y="807516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D6513-68B6-4A2A-844D-B985BF621FD0}"/>
              </a:ext>
            </a:extLst>
          </p:cNvPr>
          <p:cNvSpPr txBox="1"/>
          <p:nvPr/>
        </p:nvSpPr>
        <p:spPr>
          <a:xfrm>
            <a:off x="613721" y="1370049"/>
            <a:ext cx="2464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 = 10  s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F2E30AA-07EF-42FD-8859-DB277C00C119}"/>
              </a:ext>
            </a:extLst>
          </p:cNvPr>
          <p:cNvCxnSpPr>
            <a:cxnSpLocks/>
          </p:cNvCxnSpPr>
          <p:nvPr/>
        </p:nvCxnSpPr>
        <p:spPr>
          <a:xfrm>
            <a:off x="221226" y="4072677"/>
            <a:ext cx="365519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7BEAC73-47B9-499D-B2F8-71144D345F56}"/>
              </a:ext>
            </a:extLst>
          </p:cNvPr>
          <p:cNvCxnSpPr>
            <a:cxnSpLocks/>
          </p:cNvCxnSpPr>
          <p:nvPr/>
        </p:nvCxnSpPr>
        <p:spPr>
          <a:xfrm>
            <a:off x="3876420" y="778085"/>
            <a:ext cx="0" cy="34955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0502A0-D313-4C58-B520-CCD919627DBC}"/>
              </a:ext>
            </a:extLst>
          </p:cNvPr>
          <p:cNvSpPr txBox="1"/>
          <p:nvPr/>
        </p:nvSpPr>
        <p:spPr>
          <a:xfrm>
            <a:off x="5086113" y="770262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CF95E2-FA52-4B06-A7D0-ECF060689C4E}"/>
                  </a:ext>
                </a:extLst>
              </p:cNvPr>
              <p:cNvSpPr txBox="1"/>
              <p:nvPr/>
            </p:nvSpPr>
            <p:spPr>
              <a:xfrm>
                <a:off x="375883" y="5950866"/>
                <a:ext cx="72637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Javob:    </a:t>
                </a:r>
                <a:r>
                  <a:rPr lang="en-US" sz="3600" dirty="0"/>
                  <a:t>T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9600 N = 9,6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kN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CF95E2-FA52-4B06-A7D0-ECF060689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3" y="5950866"/>
                <a:ext cx="7263782" cy="646331"/>
              </a:xfrm>
              <a:prstGeom prst="rect">
                <a:avLst/>
              </a:prstGeom>
              <a:blipFill>
                <a:blip r:embed="rId2"/>
                <a:stretch>
                  <a:fillRect l="-2603" t="-16038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2E827EE-E586-4844-8D61-C093B4CC59F5}"/>
                  </a:ext>
                </a:extLst>
              </p:cNvPr>
              <p:cNvSpPr/>
              <p:nvPr/>
            </p:nvSpPr>
            <p:spPr>
              <a:xfrm>
                <a:off x="1406614" y="4125504"/>
                <a:ext cx="11544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/>
                  <a:t>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2E827EE-E586-4844-8D61-C093B4CC5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614" y="4125504"/>
                <a:ext cx="1154483" cy="646331"/>
              </a:xfrm>
              <a:prstGeom prst="rect">
                <a:avLst/>
              </a:prstGeom>
              <a:blipFill>
                <a:blip r:embed="rId3"/>
                <a:stretch>
                  <a:fillRect l="-16402" t="-14151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121761-F3F7-4307-8228-12795469A4FE}"/>
                  </a:ext>
                </a:extLst>
              </p:cNvPr>
              <p:cNvSpPr txBox="1"/>
              <p:nvPr/>
            </p:nvSpPr>
            <p:spPr>
              <a:xfrm>
                <a:off x="4282928" y="2198641"/>
                <a:ext cx="3387194" cy="64633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sz="3600" dirty="0"/>
                  <a:t>=  m (g -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121761-F3F7-4307-8228-12795469A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928" y="2198641"/>
                <a:ext cx="3387194" cy="646331"/>
              </a:xfrm>
              <a:prstGeom prst="rect">
                <a:avLst/>
              </a:prstGeom>
              <a:blipFill>
                <a:blip r:embed="rId4"/>
                <a:stretch>
                  <a:fillRect t="-12174" b="-28696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09126EE-EAD7-49B9-9FDE-86FFA96BD3E2}"/>
              </a:ext>
            </a:extLst>
          </p:cNvPr>
          <p:cNvSpPr txBox="1"/>
          <p:nvPr/>
        </p:nvSpPr>
        <p:spPr>
          <a:xfrm>
            <a:off x="7075878" y="5050511"/>
            <a:ext cx="2320604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9600 N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FB5865-A8EC-4E84-86E8-FFF566432D24}"/>
                  </a:ext>
                </a:extLst>
              </p:cNvPr>
              <p:cNvSpPr txBox="1"/>
              <p:nvPr/>
            </p:nvSpPr>
            <p:spPr>
              <a:xfrm>
                <a:off x="4604135" y="1541773"/>
                <a:ext cx="3472494" cy="71365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/>
                  <a:t>m</a:t>
                </a:r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FB5865-A8EC-4E84-86E8-FFF566432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135" y="1541773"/>
                <a:ext cx="3472494" cy="713657"/>
              </a:xfrm>
              <a:prstGeom prst="rect">
                <a:avLst/>
              </a:prstGeom>
              <a:blipFill>
                <a:blip r:embed="rId5"/>
                <a:stretch>
                  <a:fillRect t="-4762" b="-21429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D849F600-1B2C-4FBA-A197-71ED7577588F}"/>
              </a:ext>
            </a:extLst>
          </p:cNvPr>
          <p:cNvCxnSpPr>
            <a:cxnSpLocks/>
          </p:cNvCxnSpPr>
          <p:nvPr/>
        </p:nvCxnSpPr>
        <p:spPr>
          <a:xfrm>
            <a:off x="5738637" y="1587360"/>
            <a:ext cx="32624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2BAB0BD-4C19-4983-B3B9-8285E8B7FE98}"/>
              </a:ext>
            </a:extLst>
          </p:cNvPr>
          <p:cNvCxnSpPr>
            <a:cxnSpLocks/>
          </p:cNvCxnSpPr>
          <p:nvPr/>
        </p:nvCxnSpPr>
        <p:spPr>
          <a:xfrm>
            <a:off x="7639665" y="1587360"/>
            <a:ext cx="32624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36AB99F-2D13-466B-AAE0-3097BAA8463A}"/>
              </a:ext>
            </a:extLst>
          </p:cNvPr>
          <p:cNvSpPr txBox="1"/>
          <p:nvPr/>
        </p:nvSpPr>
        <p:spPr>
          <a:xfrm>
            <a:off x="563959" y="1942730"/>
            <a:ext cx="2464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 = 20  m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1BDA59-8767-4C61-B58A-1853783880A4}"/>
              </a:ext>
            </a:extLst>
          </p:cNvPr>
          <p:cNvSpPr txBox="1"/>
          <p:nvPr/>
        </p:nvSpPr>
        <p:spPr>
          <a:xfrm>
            <a:off x="571680" y="2500269"/>
            <a:ext cx="3147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= 1000 kg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660257-65F6-4F57-BB4C-B359D15CD933}"/>
                  </a:ext>
                </a:extLst>
              </p:cNvPr>
              <p:cNvSpPr txBox="1"/>
              <p:nvPr/>
            </p:nvSpPr>
            <p:spPr>
              <a:xfrm>
                <a:off x="4432004" y="2813761"/>
                <a:ext cx="2021998" cy="953403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sz="3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660257-65F6-4F57-BB4C-B359D15CD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004" y="2813761"/>
                <a:ext cx="2021998" cy="953403"/>
              </a:xfrm>
              <a:prstGeom prst="rect">
                <a:avLst/>
              </a:prstGeom>
              <a:blipFill>
                <a:blip r:embed="rId6"/>
                <a:stretch>
                  <a:fillRect b="-848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641D504-3657-4AFD-84FC-CEDF1198557E}"/>
                  </a:ext>
                </a:extLst>
              </p:cNvPr>
              <p:cNvSpPr txBox="1"/>
              <p:nvPr/>
            </p:nvSpPr>
            <p:spPr>
              <a:xfrm>
                <a:off x="7340718" y="2722049"/>
                <a:ext cx="2021998" cy="87870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641D504-3657-4AFD-84FC-CEDF11985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718" y="2722049"/>
                <a:ext cx="2021998" cy="878702"/>
              </a:xfrm>
              <a:prstGeom prst="rect">
                <a:avLst/>
              </a:prstGeom>
              <a:blipFill>
                <a:blip r:embed="rId7"/>
                <a:stretch>
                  <a:fillRect b="-915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946DA9B-A8CD-4608-B0D2-C4E159C89EA2}"/>
                  </a:ext>
                </a:extLst>
              </p:cNvPr>
              <p:cNvSpPr txBox="1"/>
              <p:nvPr/>
            </p:nvSpPr>
            <p:spPr>
              <a:xfrm>
                <a:off x="4909481" y="3765340"/>
                <a:ext cx="3387194" cy="88216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sz="3600" dirty="0"/>
                  <a:t>=  m (g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946DA9B-A8CD-4608-B0D2-C4E159C89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481" y="3765340"/>
                <a:ext cx="3387194" cy="882165"/>
              </a:xfrm>
              <a:prstGeom prst="rect">
                <a:avLst/>
              </a:prstGeom>
              <a:blipFill>
                <a:blip r:embed="rId8"/>
                <a:stretch>
                  <a:fillRect b="-915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63DC5CC-8397-4525-9AEF-8409A519A37D}"/>
                  </a:ext>
                </a:extLst>
              </p:cNvPr>
              <p:cNvSpPr txBox="1"/>
              <p:nvPr/>
            </p:nvSpPr>
            <p:spPr>
              <a:xfrm>
                <a:off x="530707" y="4931807"/>
                <a:ext cx="6917228" cy="96289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sz="3600" dirty="0"/>
                  <a:t>=  1000 kg  (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 -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20 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10 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s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/>
                  <a:t>) = </a:t>
                </a:r>
                <a:endParaRPr lang="ru-RU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63DC5CC-8397-4525-9AEF-8409A519A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07" y="4931807"/>
                <a:ext cx="6917228" cy="962892"/>
              </a:xfrm>
              <a:prstGeom prst="rect">
                <a:avLst/>
              </a:prstGeom>
              <a:blipFill>
                <a:blip r:embed="rId9"/>
                <a:stretch>
                  <a:fillRect r="-87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5400B84-5BCB-4DA0-9E84-4540F1E74545}"/>
                  </a:ext>
                </a:extLst>
              </p:cNvPr>
              <p:cNvSpPr txBox="1"/>
              <p:nvPr/>
            </p:nvSpPr>
            <p:spPr>
              <a:xfrm>
                <a:off x="707858" y="3088092"/>
                <a:ext cx="2523192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/>
                  <a:t>g</a:t>
                </a:r>
                <a:r>
                  <a:rPr lang="en-US" sz="3600" dirty="0"/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5400B84-5BCB-4DA0-9E84-4540F1E74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58" y="3088092"/>
                <a:ext cx="2523192" cy="833626"/>
              </a:xfrm>
              <a:prstGeom prst="rect">
                <a:avLst/>
              </a:prstGeom>
              <a:blipFill>
                <a:blip r:embed="rId10"/>
                <a:stretch>
                  <a:fillRect l="-3382" t="-10294" b="-19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4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24" grpId="0"/>
      <p:bldP spid="22" grpId="0"/>
      <p:bldP spid="29" grpId="0" animBg="1"/>
      <p:bldP spid="36" grpId="0" animBg="1"/>
      <p:bldP spid="23" grpId="0" animBg="1"/>
      <p:bldP spid="25" grpId="0"/>
      <p:bldP spid="33" grpId="0"/>
      <p:bldP spid="34" grpId="0" animBg="1"/>
      <p:bldP spid="37" grpId="0" animBg="1"/>
      <p:bldP spid="38" grpId="0" animBg="1"/>
      <p:bldP spid="39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06171" y="1278654"/>
            <a:ext cx="11278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20 -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U K L A M 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52A47C-F214-45F3-9CC0-A39B49893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15" t="37227" r="28412" b="54195"/>
          <a:stretch/>
        </p:blipFill>
        <p:spPr>
          <a:xfrm>
            <a:off x="583069" y="1054924"/>
            <a:ext cx="1478988" cy="4394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1162D0-6AA6-40A1-9365-1515783B9BCA}"/>
              </a:ext>
            </a:extLst>
          </p:cNvPr>
          <p:cNvSpPr txBox="1"/>
          <p:nvPr/>
        </p:nvSpPr>
        <p:spPr>
          <a:xfrm>
            <a:off x="2546285" y="1054924"/>
            <a:ext cx="894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Prujinaga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ushlab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turaylik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93DBB4-7349-4586-A736-ACECFD33183E}"/>
                  </a:ext>
                </a:extLst>
              </p:cNvPr>
              <p:cNvSpPr txBox="1"/>
              <p:nvPr/>
            </p:nvSpPr>
            <p:spPr>
              <a:xfrm>
                <a:off x="1783253" y="5182219"/>
                <a:ext cx="1022336" cy="78258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𝒐𝒈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93DBB4-7349-4586-A736-ACECFD331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253" y="5182219"/>
                <a:ext cx="1022336" cy="782587"/>
              </a:xfrm>
              <a:prstGeom prst="rect">
                <a:avLst/>
              </a:prstGeom>
              <a:blipFill>
                <a:blip r:embed="rId3"/>
                <a:stretch>
                  <a:fillRect l="-3977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42A91E2-0EBF-403D-8F23-388C312C5770}"/>
              </a:ext>
            </a:extLst>
          </p:cNvPr>
          <p:cNvCxnSpPr>
            <a:cxnSpLocks/>
          </p:cNvCxnSpPr>
          <p:nvPr/>
        </p:nvCxnSpPr>
        <p:spPr>
          <a:xfrm>
            <a:off x="1783253" y="5182219"/>
            <a:ext cx="3687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6C120D4-99C2-4C13-AFB9-F4A8B0CCF90F}"/>
              </a:ext>
            </a:extLst>
          </p:cNvPr>
          <p:cNvCxnSpPr>
            <a:cxnSpLocks/>
          </p:cNvCxnSpPr>
          <p:nvPr/>
        </p:nvCxnSpPr>
        <p:spPr>
          <a:xfrm>
            <a:off x="1445342" y="4619953"/>
            <a:ext cx="0" cy="17331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BB6DD28-3929-40D6-AE9D-E4D9C981B92F}"/>
              </a:ext>
            </a:extLst>
          </p:cNvPr>
          <p:cNvCxnSpPr>
            <a:cxnSpLocks/>
          </p:cNvCxnSpPr>
          <p:nvPr/>
        </p:nvCxnSpPr>
        <p:spPr>
          <a:xfrm flipV="1">
            <a:off x="1445342" y="3276600"/>
            <a:ext cx="0" cy="13433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289302-10E6-4872-B6A8-D1C168C53ED7}"/>
                  </a:ext>
                </a:extLst>
              </p:cNvPr>
              <p:cNvSpPr txBox="1"/>
              <p:nvPr/>
            </p:nvSpPr>
            <p:spPr>
              <a:xfrm>
                <a:off x="3883920" y="2813069"/>
                <a:ext cx="2804517" cy="78258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289302-10E6-4872-B6A8-D1C168C53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20" y="2813069"/>
                <a:ext cx="2804517" cy="782587"/>
              </a:xfrm>
              <a:prstGeom prst="rect">
                <a:avLst/>
              </a:prstGeom>
              <a:blipFill>
                <a:blip r:embed="rId4"/>
                <a:stretch>
                  <a:fillRect t="-5072" b="-22464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BC89F60-D52B-4A7F-A6FE-10D9FD887E31}"/>
              </a:ext>
            </a:extLst>
          </p:cNvPr>
          <p:cNvCxnSpPr/>
          <p:nvPr/>
        </p:nvCxnSpPr>
        <p:spPr>
          <a:xfrm>
            <a:off x="5286178" y="2895138"/>
            <a:ext cx="3687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B5DA25-354D-4715-84A9-23BD67DF44DE}"/>
                  </a:ext>
                </a:extLst>
              </p:cNvPr>
              <p:cNvSpPr txBox="1"/>
              <p:nvPr/>
            </p:nvSpPr>
            <p:spPr>
              <a:xfrm>
                <a:off x="8510300" y="2860724"/>
                <a:ext cx="2359262" cy="78258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 mg</a:t>
                </a:r>
                <a:endParaRPr lang="ru-RU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B5DA25-354D-4715-84A9-23BD67DF4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300" y="2860724"/>
                <a:ext cx="2359262" cy="782587"/>
              </a:xfrm>
              <a:prstGeom prst="rect">
                <a:avLst/>
              </a:prstGeom>
              <a:blipFill>
                <a:blip r:embed="rId5"/>
                <a:stretch>
                  <a:fillRect t="-725" b="-26812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377779-D669-4A5C-A1F0-C7940C5E2608}"/>
                  </a:ext>
                </a:extLst>
              </p:cNvPr>
              <p:cNvSpPr txBox="1"/>
              <p:nvPr/>
            </p:nvSpPr>
            <p:spPr>
              <a:xfrm>
                <a:off x="571039" y="6149717"/>
                <a:ext cx="680235" cy="64466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377779-D669-4A5C-A1F0-C7940C5E2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39" y="6149717"/>
                <a:ext cx="680235" cy="644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>
            <a:extLst>
              <a:ext uri="{FF2B5EF4-FFF2-40B4-BE49-F238E27FC236}">
                <a16:creationId xmlns:a16="http://schemas.microsoft.com/office/drawing/2014/main" id="{99A99892-6741-4EDD-89E9-F91939E44C9B}"/>
              </a:ext>
            </a:extLst>
          </p:cNvPr>
          <p:cNvSpPr/>
          <p:nvPr/>
        </p:nvSpPr>
        <p:spPr>
          <a:xfrm>
            <a:off x="81629" y="1026153"/>
            <a:ext cx="874945" cy="8013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0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U K L A M 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BBE810-B2FF-466E-833F-AB611DC03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07" t="33830" r="14245" b="55151"/>
          <a:stretch/>
        </p:blipFill>
        <p:spPr>
          <a:xfrm>
            <a:off x="2030415" y="1017639"/>
            <a:ext cx="2541585" cy="51301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C66695-8283-4C5E-8D88-B373CE5F5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15" t="37227" r="28412" b="54195"/>
          <a:stretch/>
        </p:blipFill>
        <p:spPr>
          <a:xfrm>
            <a:off x="229109" y="2228111"/>
            <a:ext cx="1478988" cy="43941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32BB11-B2E3-46DB-86FA-5D5277E4DE61}"/>
              </a:ext>
            </a:extLst>
          </p:cNvPr>
          <p:cNvSpPr txBox="1"/>
          <p:nvPr/>
        </p:nvSpPr>
        <p:spPr>
          <a:xfrm>
            <a:off x="4146113" y="1426806"/>
            <a:ext cx="78167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prujinani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yuqoriga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harakatlantirsak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holatidagiga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cho‘zilganini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B89D57-DF4C-47DB-A1B3-D7F5109D0EFD}"/>
                  </a:ext>
                </a:extLst>
              </p:cNvPr>
              <p:cNvSpPr txBox="1"/>
              <p:nvPr/>
            </p:nvSpPr>
            <p:spPr>
              <a:xfrm>
                <a:off x="3885454" y="3915234"/>
                <a:ext cx="4655396" cy="78258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+ m</a:t>
                </a:r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B89D57-DF4C-47DB-A1B3-D7F5109D0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454" y="3915234"/>
                <a:ext cx="4655396" cy="782587"/>
              </a:xfrm>
              <a:prstGeom prst="rect">
                <a:avLst/>
              </a:prstGeom>
              <a:blipFill>
                <a:blip r:embed="rId3"/>
                <a:stretch>
                  <a:fillRect t="-5072" b="-22464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B3CB055-9F4E-401B-8CD4-267D5AB23EB0}"/>
              </a:ext>
            </a:extLst>
          </p:cNvPr>
          <p:cNvCxnSpPr/>
          <p:nvPr/>
        </p:nvCxnSpPr>
        <p:spPr>
          <a:xfrm>
            <a:off x="5666101" y="4041548"/>
            <a:ext cx="3687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6B5E2581-CE8B-4D28-B631-F90FFD8BA290}"/>
              </a:ext>
            </a:extLst>
          </p:cNvPr>
          <p:cNvSpPr/>
          <p:nvPr/>
        </p:nvSpPr>
        <p:spPr>
          <a:xfrm>
            <a:off x="229109" y="1026153"/>
            <a:ext cx="874945" cy="8013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961AE5E-07C5-418D-8BB5-2EFFFC20E331}"/>
              </a:ext>
            </a:extLst>
          </p:cNvPr>
          <p:cNvSpPr/>
          <p:nvPr/>
        </p:nvSpPr>
        <p:spPr>
          <a:xfrm>
            <a:off x="3269093" y="1042684"/>
            <a:ext cx="874945" cy="8013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112C5-88D9-46C3-997D-E88A0A3A496F}"/>
                  </a:ext>
                </a:extLst>
              </p:cNvPr>
              <p:cNvSpPr txBox="1"/>
              <p:nvPr/>
            </p:nvSpPr>
            <p:spPr>
              <a:xfrm>
                <a:off x="4144038" y="4749418"/>
                <a:ext cx="3960688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4000" dirty="0"/>
                  <a:t>=  mg + m</a:t>
                </a:r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112C5-88D9-46C3-997D-E88A0A3A4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038" y="4749418"/>
                <a:ext cx="3960688" cy="707886"/>
              </a:xfrm>
              <a:prstGeom prst="rect">
                <a:avLst/>
              </a:prstGeom>
              <a:blipFill>
                <a:blip r:embed="rId4"/>
                <a:stretch>
                  <a:fillRect t="-12800" b="-304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27C1C8-57CC-42CA-8B37-85B5B5CC8375}"/>
                  </a:ext>
                </a:extLst>
              </p:cNvPr>
              <p:cNvSpPr txBox="1"/>
              <p:nvPr/>
            </p:nvSpPr>
            <p:spPr>
              <a:xfrm>
                <a:off x="4430785" y="5572280"/>
                <a:ext cx="3387194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4000" dirty="0"/>
                  <a:t>=  m (g +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dirty="0"/>
                  <a:t> )</a:t>
                </a:r>
                <a:endParaRPr lang="ru-RU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27C1C8-57CC-42CA-8B37-85B5B5CC8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785" y="5572280"/>
                <a:ext cx="3387194" cy="707886"/>
              </a:xfrm>
              <a:prstGeom prst="rect">
                <a:avLst/>
              </a:prstGeom>
              <a:blipFill>
                <a:blip r:embed="rId5"/>
                <a:stretch>
                  <a:fillRect l="-1773" t="-12800" r="-1418" b="-304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798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U K L A M 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F40F9B-8202-4C76-AC18-14872583B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70" t="33650" r="14500" b="51613"/>
          <a:stretch/>
        </p:blipFill>
        <p:spPr>
          <a:xfrm>
            <a:off x="110301" y="1061883"/>
            <a:ext cx="3311325" cy="3878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25E5AC-790F-45F5-9F35-9094D251DB8D}"/>
                  </a:ext>
                </a:extLst>
              </p:cNvPr>
              <p:cNvSpPr txBox="1"/>
              <p:nvPr/>
            </p:nvSpPr>
            <p:spPr>
              <a:xfrm>
                <a:off x="3598607" y="1255571"/>
                <a:ext cx="81263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046810"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Jism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yuqoriga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tik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yo‘nalishda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harakatlanganda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miqdoriga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25E5AC-790F-45F5-9F35-9094D251D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607" y="1255571"/>
                <a:ext cx="8126361" cy="1938992"/>
              </a:xfrm>
              <a:prstGeom prst="rect">
                <a:avLst/>
              </a:prstGeom>
              <a:blipFill>
                <a:blip r:embed="rId3"/>
                <a:stretch>
                  <a:fillRect l="-2626" t="-5660" r="-2701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B0D7E96-2478-48CA-BBBA-3B40AAE7F4F8}"/>
              </a:ext>
            </a:extLst>
          </p:cNvPr>
          <p:cNvSpPr txBox="1"/>
          <p:nvPr/>
        </p:nvSpPr>
        <p:spPr>
          <a:xfrm>
            <a:off x="0" y="5019022"/>
            <a:ext cx="1031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ortishga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yuklama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12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U K L A M 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4432E3-F26F-47E5-82F1-551371949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2" t="46294" r="73859" b="41215"/>
          <a:stretch/>
        </p:blipFill>
        <p:spPr>
          <a:xfrm>
            <a:off x="2217169" y="1316816"/>
            <a:ext cx="2825797" cy="3908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F929DA-8D8D-44A7-A941-B6168CB65E08}"/>
                  </a:ext>
                </a:extLst>
              </p:cNvPr>
              <p:cNvSpPr txBox="1"/>
              <p:nvPr/>
            </p:nvSpPr>
            <p:spPr>
              <a:xfrm>
                <a:off x="1440604" y="5375031"/>
                <a:ext cx="4655396" cy="78258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000" dirty="0"/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4000" dirty="0"/>
                  <a:t>m</a:t>
                </a:r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F929DA-8D8D-44A7-A941-B6168CB65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04" y="5375031"/>
                <a:ext cx="4655396" cy="782587"/>
              </a:xfrm>
              <a:prstGeom prst="rect">
                <a:avLst/>
              </a:prstGeom>
              <a:blipFill>
                <a:blip r:embed="rId3"/>
                <a:stretch>
                  <a:fillRect t="-10949" b="-19708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14F748-2FDA-4F4D-9595-14EAE6CA6B0F}"/>
                  </a:ext>
                </a:extLst>
              </p:cNvPr>
              <p:cNvSpPr txBox="1"/>
              <p:nvPr/>
            </p:nvSpPr>
            <p:spPr>
              <a:xfrm>
                <a:off x="5543596" y="1543082"/>
                <a:ext cx="4655396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000" dirty="0"/>
                  <a:t> = mg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4000" dirty="0"/>
                  <a:t>m</a:t>
                </a:r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14F748-2FDA-4F4D-9595-14EAE6CA6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96" y="1543082"/>
                <a:ext cx="4655396" cy="707886"/>
              </a:xfrm>
              <a:prstGeom prst="rect">
                <a:avLst/>
              </a:prstGeom>
              <a:blipFill>
                <a:blip r:embed="rId4"/>
                <a:stretch>
                  <a:fillRect t="-12800" b="-304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B3F021-8855-4F01-AA76-F594EFC5DA54}"/>
                  </a:ext>
                </a:extLst>
              </p:cNvPr>
              <p:cNvSpPr txBox="1"/>
              <p:nvPr/>
            </p:nvSpPr>
            <p:spPr>
              <a:xfrm>
                <a:off x="6096000" y="2791800"/>
                <a:ext cx="3306454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000" dirty="0"/>
                  <a:t> = m(g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dirty="0"/>
                  <a:t>) </a:t>
                </a:r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B3F021-8855-4F01-AA76-F594EFC5D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91800"/>
                <a:ext cx="3306454" cy="707886"/>
              </a:xfrm>
              <a:prstGeom prst="rect">
                <a:avLst/>
              </a:prstGeom>
              <a:blipFill>
                <a:blip r:embed="rId5"/>
                <a:stretch>
                  <a:fillRect t="-12800" r="-2722" b="-304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059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U K L A M 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F929DA-8D8D-44A7-A941-B6168CB65E08}"/>
                  </a:ext>
                </a:extLst>
              </p:cNvPr>
              <p:cNvSpPr txBox="1"/>
              <p:nvPr/>
            </p:nvSpPr>
            <p:spPr>
              <a:xfrm>
                <a:off x="420836" y="5370433"/>
                <a:ext cx="4655396" cy="78258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000" dirty="0"/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4000" dirty="0"/>
                  <a:t>m</a:t>
                </a:r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F929DA-8D8D-44A7-A941-B6168CB65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36" y="5370433"/>
                <a:ext cx="4655396" cy="782587"/>
              </a:xfrm>
              <a:prstGeom prst="rect">
                <a:avLst/>
              </a:prstGeom>
              <a:blipFill>
                <a:blip r:embed="rId2"/>
                <a:stretch>
                  <a:fillRect t="-10949" b="-19708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B3F021-8855-4F01-AA76-F594EFC5DA54}"/>
                  </a:ext>
                </a:extLst>
              </p:cNvPr>
              <p:cNvSpPr txBox="1"/>
              <p:nvPr/>
            </p:nvSpPr>
            <p:spPr>
              <a:xfrm>
                <a:off x="5666101" y="3365047"/>
                <a:ext cx="3306454" cy="76944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400" b="1" dirty="0"/>
                  <a:t> = m(g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/>
                  <a:t>)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B3F021-8855-4F01-AA76-F594EFC5D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101" y="3365047"/>
                <a:ext cx="3306454" cy="769441"/>
              </a:xfrm>
              <a:prstGeom prst="rect">
                <a:avLst/>
              </a:prstGeom>
              <a:blipFill>
                <a:blip r:embed="rId3"/>
                <a:stretch>
                  <a:fillRect l="-4710" t="-14074" r="-8152" b="-31852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D22C25-A931-4641-9C94-FAEF5CF518E8}"/>
                  </a:ext>
                </a:extLst>
              </p:cNvPr>
              <p:cNvSpPr txBox="1"/>
              <p:nvPr/>
            </p:nvSpPr>
            <p:spPr>
              <a:xfrm>
                <a:off x="2869324" y="1091220"/>
                <a:ext cx="910088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046810"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Jism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pastga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tik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yo‘nalishda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harakatlanganda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miqdoriga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kamayadi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D22C25-A931-4641-9C94-FAEF5CF51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324" y="1091220"/>
                <a:ext cx="9100888" cy="1938992"/>
              </a:xfrm>
              <a:prstGeom prst="rect">
                <a:avLst/>
              </a:prstGeom>
              <a:blipFill>
                <a:blip r:embed="rId4"/>
                <a:stretch>
                  <a:fillRect l="-2411" t="-5660" r="-2344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22F4CF9-FED3-4BA1-AF63-E396E81B78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92" t="46294" r="76670" b="41215"/>
          <a:stretch/>
        </p:blipFill>
        <p:spPr>
          <a:xfrm>
            <a:off x="298954" y="1191967"/>
            <a:ext cx="2275981" cy="390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89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U K L A M 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0CB793-A595-4D2B-9043-A017DE3A48D0}"/>
                  </a:ext>
                </a:extLst>
              </p:cNvPr>
              <p:cNvSpPr txBox="1"/>
              <p:nvPr/>
            </p:nvSpPr>
            <p:spPr>
              <a:xfrm>
                <a:off x="4977320" y="3016101"/>
                <a:ext cx="2013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04681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0CB793-A595-4D2B-9043-A017DE3A4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20" y="3016101"/>
                <a:ext cx="2013416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4432E3-F26F-47E5-82F1-551371949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32" t="23068" r="63190" b="57634"/>
          <a:stretch/>
        </p:blipFill>
        <p:spPr>
          <a:xfrm>
            <a:off x="1210762" y="914399"/>
            <a:ext cx="3088935" cy="46575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B79637-997E-4786-B999-C1D64AFFBC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65" t="23068" r="63190" b="57634"/>
          <a:stretch/>
        </p:blipFill>
        <p:spPr>
          <a:xfrm>
            <a:off x="6776623" y="914399"/>
            <a:ext cx="3193287" cy="4717141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30D223F-6CA7-4C60-84FC-E85CBED9B75A}"/>
              </a:ext>
            </a:extLst>
          </p:cNvPr>
          <p:cNvCxnSpPr>
            <a:cxnSpLocks/>
          </p:cNvCxnSpPr>
          <p:nvPr/>
        </p:nvCxnSpPr>
        <p:spPr>
          <a:xfrm>
            <a:off x="6610588" y="2831690"/>
            <a:ext cx="0" cy="1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781114-E69B-4A9D-87CC-4466F2F2AE39}"/>
                  </a:ext>
                </a:extLst>
              </p:cNvPr>
              <p:cNvSpPr txBox="1"/>
              <p:nvPr/>
            </p:nvSpPr>
            <p:spPr>
              <a:xfrm>
                <a:off x="-752183" y="3100866"/>
                <a:ext cx="16881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04681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781114-E69B-4A9D-87CC-4466F2F2A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2183" y="3100866"/>
                <a:ext cx="168818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5F5E377-1EA6-43BC-9ECE-969FF79DA487}"/>
              </a:ext>
            </a:extLst>
          </p:cNvPr>
          <p:cNvCxnSpPr>
            <a:cxnSpLocks/>
          </p:cNvCxnSpPr>
          <p:nvPr/>
        </p:nvCxnSpPr>
        <p:spPr>
          <a:xfrm flipV="1">
            <a:off x="907880" y="2753014"/>
            <a:ext cx="0" cy="11233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00461E-F1B8-4FEE-81A9-DBE173604644}"/>
                  </a:ext>
                </a:extLst>
              </p:cNvPr>
              <p:cNvSpPr txBox="1"/>
              <p:nvPr/>
            </p:nvSpPr>
            <p:spPr>
              <a:xfrm>
                <a:off x="907880" y="5589658"/>
                <a:ext cx="3387194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4000" dirty="0"/>
                  <a:t>=  m (g +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dirty="0"/>
                  <a:t> )</a:t>
                </a:r>
                <a:endParaRPr lang="ru-RU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00461E-F1B8-4FEE-81A9-DBE173604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80" y="5589658"/>
                <a:ext cx="3387194" cy="707886"/>
              </a:xfrm>
              <a:prstGeom prst="rect">
                <a:avLst/>
              </a:prstGeom>
              <a:blipFill>
                <a:blip r:embed="rId5"/>
                <a:stretch>
                  <a:fillRect l="-1770" t="-12800" r="-1239" b="-304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39258E-93AA-42DA-8394-D6A96F91FDA8}"/>
                  </a:ext>
                </a:extLst>
              </p:cNvPr>
              <p:cNvSpPr txBox="1"/>
              <p:nvPr/>
            </p:nvSpPr>
            <p:spPr>
              <a:xfrm>
                <a:off x="6479477" y="5589658"/>
                <a:ext cx="3387194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4000" dirty="0"/>
                  <a:t>=  m (g -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dirty="0"/>
                  <a:t> )</a:t>
                </a:r>
                <a:endParaRPr lang="ru-RU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39258E-93AA-42DA-8394-D6A96F91F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77" y="5589658"/>
                <a:ext cx="3387194" cy="707886"/>
              </a:xfrm>
              <a:prstGeom prst="rect">
                <a:avLst/>
              </a:prstGeom>
              <a:blipFill>
                <a:blip r:embed="rId6"/>
                <a:stretch>
                  <a:fillRect l="-354" t="-12800" b="-304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167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A Z N S I Z L I 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4432E3-F26F-47E5-82F1-551371949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2" t="46294" r="73859" b="41215"/>
          <a:stretch/>
        </p:blipFill>
        <p:spPr>
          <a:xfrm>
            <a:off x="928795" y="1191967"/>
            <a:ext cx="2825797" cy="39086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C82FEC-60FE-48B2-8C79-01BFF7109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t="46294" r="60030" b="41327"/>
          <a:stretch/>
        </p:blipFill>
        <p:spPr>
          <a:xfrm>
            <a:off x="3706275" y="1437753"/>
            <a:ext cx="2466658" cy="3873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F929DA-8D8D-44A7-A941-B6168CB65E08}"/>
                  </a:ext>
                </a:extLst>
              </p:cNvPr>
              <p:cNvSpPr txBox="1"/>
              <p:nvPr/>
            </p:nvSpPr>
            <p:spPr>
              <a:xfrm>
                <a:off x="173755" y="5627909"/>
                <a:ext cx="4655396" cy="78258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000" dirty="0"/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4000" dirty="0"/>
                  <a:t>m</a:t>
                </a:r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F929DA-8D8D-44A7-A941-B6168CB65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55" y="5627909"/>
                <a:ext cx="4655396" cy="782587"/>
              </a:xfrm>
              <a:prstGeom prst="rect">
                <a:avLst/>
              </a:prstGeom>
              <a:blipFill>
                <a:blip r:embed="rId3"/>
                <a:stretch>
                  <a:fillRect t="-10870" b="-18841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0FDAE89-EB08-4893-892A-B9145C3673A0}"/>
              </a:ext>
            </a:extLst>
          </p:cNvPr>
          <p:cNvSpPr txBox="1"/>
          <p:nvPr/>
        </p:nvSpPr>
        <p:spPr>
          <a:xfrm>
            <a:off x="7362851" y="5077495"/>
            <a:ext cx="1695809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dirty="0"/>
              <a:t> = 0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14F748-2FDA-4F4D-9595-14EAE6CA6B0F}"/>
                  </a:ext>
                </a:extLst>
              </p:cNvPr>
              <p:cNvSpPr txBox="1"/>
              <p:nvPr/>
            </p:nvSpPr>
            <p:spPr>
              <a:xfrm>
                <a:off x="5863010" y="1083681"/>
                <a:ext cx="4655396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000" dirty="0"/>
                  <a:t> = mg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4000" dirty="0"/>
                  <a:t>m</a:t>
                </a:r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14F748-2FDA-4F4D-9595-14EAE6CA6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10" y="1083681"/>
                <a:ext cx="4655396" cy="707886"/>
              </a:xfrm>
              <a:prstGeom prst="rect">
                <a:avLst/>
              </a:prstGeom>
              <a:blipFill>
                <a:blip r:embed="rId4"/>
                <a:stretch>
                  <a:fillRect t="-12800" b="-304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B3F021-8855-4F01-AA76-F594EFC5DA54}"/>
                  </a:ext>
                </a:extLst>
              </p:cNvPr>
              <p:cNvSpPr txBox="1"/>
              <p:nvPr/>
            </p:nvSpPr>
            <p:spPr>
              <a:xfrm>
                <a:off x="6532072" y="1791567"/>
                <a:ext cx="3306454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000" dirty="0"/>
                  <a:t> = m(g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dirty="0"/>
                  <a:t>) </a:t>
                </a:r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B3F021-8855-4F01-AA76-F594EFC5D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072" y="1791567"/>
                <a:ext cx="3306454" cy="707886"/>
              </a:xfrm>
              <a:prstGeom prst="rect">
                <a:avLst/>
              </a:prstGeom>
              <a:blipFill>
                <a:blip r:embed="rId5"/>
                <a:stretch>
                  <a:fillRect t="-12800" r="-2541" b="-304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27ADB5-D815-4944-BBE2-6D9EA0CFE3E0}"/>
                  </a:ext>
                </a:extLst>
              </p:cNvPr>
              <p:cNvSpPr txBox="1"/>
              <p:nvPr/>
            </p:nvSpPr>
            <p:spPr>
              <a:xfrm>
                <a:off x="6532072" y="3337495"/>
                <a:ext cx="3306454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000" dirty="0"/>
                  <a:t> = m (g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/>
                  <a:t>g) </a:t>
                </a:r>
                <a:endParaRPr lang="ru-RU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27ADB5-D815-4944-BBE2-6D9EA0CFE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072" y="3337495"/>
                <a:ext cx="3306454" cy="707886"/>
              </a:xfrm>
              <a:prstGeom prst="rect">
                <a:avLst/>
              </a:prstGeom>
              <a:blipFill>
                <a:blip r:embed="rId6"/>
                <a:stretch>
                  <a:fillRect t="-12698" r="-1452" b="-2936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3F87F5-8880-43F3-8F87-DE036DE05DC5}"/>
                  </a:ext>
                </a:extLst>
              </p:cNvPr>
              <p:cNvSpPr txBox="1"/>
              <p:nvPr/>
            </p:nvSpPr>
            <p:spPr>
              <a:xfrm>
                <a:off x="6532072" y="2499453"/>
                <a:ext cx="3306454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:r>
                  <a:rPr lang="en-US" sz="4000" dirty="0"/>
                  <a:t>g </a:t>
                </a:r>
                <a:endParaRPr lang="ru-RU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3F87F5-8880-43F3-8F87-DE036DE05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072" y="2499453"/>
                <a:ext cx="3306454" cy="707886"/>
              </a:xfrm>
              <a:prstGeom prst="rect">
                <a:avLst/>
              </a:prstGeom>
              <a:blipFill>
                <a:blip r:embed="rId7"/>
                <a:stretch>
                  <a:fillRect t="-11200" b="-296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EB28D6-F6F3-4E53-AF29-B4E3A5579F04}"/>
                  </a:ext>
                </a:extLst>
              </p:cNvPr>
              <p:cNvSpPr txBox="1"/>
              <p:nvPr/>
            </p:nvSpPr>
            <p:spPr>
              <a:xfrm>
                <a:off x="6532072" y="4204743"/>
                <a:ext cx="3306454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000" dirty="0"/>
                  <a:t> = m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EB28D6-F6F3-4E53-AF29-B4E3A5579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072" y="4204743"/>
                <a:ext cx="3306454" cy="707886"/>
              </a:xfrm>
              <a:prstGeom prst="rect">
                <a:avLst/>
              </a:prstGeom>
              <a:blipFill>
                <a:blip r:embed="rId8"/>
                <a:stretch>
                  <a:fillRect t="-12800" b="-304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483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A Z N S I Z L I 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9C1F6-77CA-4855-9934-B5C0A673ED1F}"/>
              </a:ext>
            </a:extLst>
          </p:cNvPr>
          <p:cNvSpPr txBox="1"/>
          <p:nvPr/>
        </p:nvSpPr>
        <p:spPr>
          <a:xfrm>
            <a:off x="711811" y="4573380"/>
            <a:ext cx="9908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holatida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tayanchga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E7A0BA-F87E-49C2-9D75-934AA0AD1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57" t="21649" r="11348" b="65018"/>
          <a:stretch/>
        </p:blipFill>
        <p:spPr>
          <a:xfrm>
            <a:off x="1722204" y="1110045"/>
            <a:ext cx="7887793" cy="34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2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7264</TotalTime>
  <Words>693</Words>
  <Application>Microsoft Office PowerPoint</Application>
  <PresentationFormat>Широкоэкранный</PresentationFormat>
  <Paragraphs>107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763</cp:revision>
  <dcterms:created xsi:type="dcterms:W3CDTF">2020-03-24T02:20:14Z</dcterms:created>
  <dcterms:modified xsi:type="dcterms:W3CDTF">2021-01-06T06:28:51Z</dcterms:modified>
</cp:coreProperties>
</file>