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4" r:id="rId3"/>
  </p:sldMasterIdLst>
  <p:notesMasterIdLst>
    <p:notesMasterId r:id="rId22"/>
  </p:notesMasterIdLst>
  <p:sldIdLst>
    <p:sldId id="270" r:id="rId4"/>
    <p:sldId id="1707" r:id="rId5"/>
    <p:sldId id="1715" r:id="rId6"/>
    <p:sldId id="1716" r:id="rId7"/>
    <p:sldId id="1710" r:id="rId8"/>
    <p:sldId id="1717" r:id="rId9"/>
    <p:sldId id="1722" r:id="rId10"/>
    <p:sldId id="1718" r:id="rId11"/>
    <p:sldId id="1719" r:id="rId12"/>
    <p:sldId id="1723" r:id="rId13"/>
    <p:sldId id="1720" r:id="rId14"/>
    <p:sldId id="664" r:id="rId15"/>
    <p:sldId id="1721" r:id="rId16"/>
    <p:sldId id="1724" r:id="rId17"/>
    <p:sldId id="1725" r:id="rId18"/>
    <p:sldId id="1726" r:id="rId19"/>
    <p:sldId id="1727" r:id="rId20"/>
    <p:sldId id="1677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E4DC"/>
    <a:srgbClr val="AADBE0"/>
    <a:srgbClr val="70D2C2"/>
    <a:srgbClr val="6C9C90"/>
    <a:srgbClr val="D64646"/>
    <a:srgbClr val="D02023"/>
    <a:srgbClr val="D94D4C"/>
    <a:srgbClr val="D84A49"/>
    <a:srgbClr val="990100"/>
    <a:srgbClr val="E9F4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966F6-9851-4762-B994-2E2B5AE0CFB6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D5D1B-9368-4D72-B7B4-E9D468FFC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87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22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8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3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8" y="279965"/>
            <a:ext cx="10363203" cy="3081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9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9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8" y="933461"/>
            <a:ext cx="10363203" cy="218617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52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2787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24" y="216474"/>
            <a:ext cx="10920148" cy="651406"/>
          </a:xfrm>
        </p:spPr>
        <p:txBody>
          <a:bodyPr lIns="0" tIns="0" rIns="0" bIns="0"/>
          <a:lstStyle>
            <a:lvl1pPr>
              <a:defRPr sz="42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2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3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370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DF2B47-7C58-458B-A014-B081B81A8D06}"/>
              </a:ext>
            </a:extLst>
          </p:cNvPr>
          <p:cNvGrpSpPr/>
          <p:nvPr userDrawn="1"/>
        </p:nvGrpSpPr>
        <p:grpSpPr>
          <a:xfrm>
            <a:off x="12578642" y="2"/>
            <a:ext cx="2196697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C7ACA455-4437-4416-A6F0-33D534A6AE9F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insert your own icons*: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Insert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&gt;&gt;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180DD64-6AC6-41B8-826F-6BE55763C6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2880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938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0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54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43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6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36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8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8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40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presentationgo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presentationg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5F1FB-CFC8-4A00-90F8-2E234E416F6A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11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08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9.png"/><Relationship Id="rId7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0"/>
            <a:ext cx="12191999" cy="1866629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2573072" y="410251"/>
            <a:ext cx="6656332" cy="1138459"/>
          </a:xfrm>
          <a:prstGeom prst="rect">
            <a:avLst/>
          </a:prstGeom>
        </p:spPr>
        <p:txBody>
          <a:bodyPr wrap="square" lIns="0" tIns="30169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235" algn="ctr" defTabSz="1888868">
              <a:spcBef>
                <a:spcPts val="235"/>
              </a:spcBef>
              <a:defRPr/>
            </a:pPr>
            <a:r>
              <a:rPr lang="en-US" sz="72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2056200" y="2498763"/>
            <a:ext cx="8356781" cy="70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881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3"/>
              </a:spcBef>
            </a:pPr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AVZU</a:t>
            </a:r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: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 JISMNING OG‘IRLIGI</a:t>
            </a: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616895" y="413481"/>
            <a:ext cx="2058233" cy="962697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75008494-61E4-463C-93FC-17CA4E6B573C}"/>
              </a:ext>
            </a:extLst>
          </p:cNvPr>
          <p:cNvSpPr txBox="1"/>
          <p:nvPr/>
        </p:nvSpPr>
        <p:spPr>
          <a:xfrm>
            <a:off x="9722908" y="523152"/>
            <a:ext cx="1846206" cy="732168"/>
          </a:xfrm>
          <a:prstGeom prst="rect">
            <a:avLst/>
          </a:prstGeom>
        </p:spPr>
        <p:txBody>
          <a:bodyPr wrap="square" lIns="0" tIns="32746" rIns="0" bIns="0">
            <a:spAutoFit/>
          </a:bodyPr>
          <a:lstStyle/>
          <a:p>
            <a:pPr algn="ctr" defTabSz="1189620">
              <a:spcBef>
                <a:spcPts val="259"/>
              </a:spcBef>
              <a:defRPr/>
            </a:pP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ru-RU" sz="4543" b="1" spc="21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4000" b="1" spc="-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689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4E418E96-8D0E-4CF2-BB71-0FCCC8070997}"/>
              </a:ext>
            </a:extLst>
          </p:cNvPr>
          <p:cNvSpPr/>
          <p:nvPr/>
        </p:nvSpPr>
        <p:spPr>
          <a:xfrm>
            <a:off x="639052" y="2050042"/>
            <a:ext cx="727075" cy="160364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D6D6AB68-E550-4BB9-930A-2091774EF330}"/>
              </a:ext>
            </a:extLst>
          </p:cNvPr>
          <p:cNvSpPr/>
          <p:nvPr/>
        </p:nvSpPr>
        <p:spPr>
          <a:xfrm>
            <a:off x="637465" y="4237036"/>
            <a:ext cx="728662" cy="160364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722B2BF1-2D3B-48C0-8AEE-EE5C76C82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71" y="176981"/>
            <a:ext cx="1539329" cy="155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B354A86-A698-4223-8460-EA6C72C6B7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875" t="58182" r="11577" b="28324"/>
          <a:stretch/>
        </p:blipFill>
        <p:spPr>
          <a:xfrm>
            <a:off x="2676311" y="3636170"/>
            <a:ext cx="2824838" cy="28620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A9CADB3-F01A-4669-B1E6-84F25B0183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035" t="59842" r="70760" b="21309"/>
          <a:stretch/>
        </p:blipFill>
        <p:spPr>
          <a:xfrm>
            <a:off x="5637565" y="3495251"/>
            <a:ext cx="2258370" cy="295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143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JISM OG‘IRLIGI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F82B5FE-3079-4FE8-8578-5C5439B05EEE}"/>
              </a:ext>
            </a:extLst>
          </p:cNvPr>
          <p:cNvSpPr/>
          <p:nvPr/>
        </p:nvSpPr>
        <p:spPr>
          <a:xfrm>
            <a:off x="179097" y="5943600"/>
            <a:ext cx="3618613" cy="299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B3BFE9-C3E8-45C3-835B-869AB48F63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811" t="27097"/>
          <a:stretch/>
        </p:blipFill>
        <p:spPr>
          <a:xfrm>
            <a:off x="5825598" y="2418740"/>
            <a:ext cx="4232787" cy="4114263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D99D031-D627-43B5-BF35-D5797F1C27C9}"/>
              </a:ext>
            </a:extLst>
          </p:cNvPr>
          <p:cNvCxnSpPr/>
          <p:nvPr/>
        </p:nvCxnSpPr>
        <p:spPr>
          <a:xfrm>
            <a:off x="7285690" y="1445345"/>
            <a:ext cx="2168012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EE0AC22A-A267-4BD2-BCE5-A94CD1FC2CD1}"/>
              </a:ext>
            </a:extLst>
          </p:cNvPr>
          <p:cNvCxnSpPr/>
          <p:nvPr/>
        </p:nvCxnSpPr>
        <p:spPr>
          <a:xfrm>
            <a:off x="8295956" y="1445345"/>
            <a:ext cx="0" cy="1032387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F3B8961F-89F3-42EF-A188-A00488CBA2A6}"/>
              </a:ext>
            </a:extLst>
          </p:cNvPr>
          <p:cNvCxnSpPr/>
          <p:nvPr/>
        </p:nvCxnSpPr>
        <p:spPr>
          <a:xfrm flipV="1">
            <a:off x="7433173" y="1076637"/>
            <a:ext cx="117988" cy="36870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74723912-EDC8-4998-9B4D-B3BCC254BB86}"/>
              </a:ext>
            </a:extLst>
          </p:cNvPr>
          <p:cNvCxnSpPr/>
          <p:nvPr/>
        </p:nvCxnSpPr>
        <p:spPr>
          <a:xfrm flipV="1">
            <a:off x="7744117" y="1025019"/>
            <a:ext cx="117988" cy="36870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D221ED6B-B55E-44EA-B437-2C281512308F}"/>
              </a:ext>
            </a:extLst>
          </p:cNvPr>
          <p:cNvCxnSpPr/>
          <p:nvPr/>
        </p:nvCxnSpPr>
        <p:spPr>
          <a:xfrm flipV="1">
            <a:off x="8031711" y="1025019"/>
            <a:ext cx="117988" cy="36870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FDBD2E45-D3AC-4475-BAAC-40E96C5789AF}"/>
              </a:ext>
            </a:extLst>
          </p:cNvPr>
          <p:cNvCxnSpPr/>
          <p:nvPr/>
        </p:nvCxnSpPr>
        <p:spPr>
          <a:xfrm flipV="1">
            <a:off x="8291037" y="1044683"/>
            <a:ext cx="117988" cy="36870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D8DCEAEF-2413-47B7-8146-8A515CE365C2}"/>
              </a:ext>
            </a:extLst>
          </p:cNvPr>
          <p:cNvCxnSpPr/>
          <p:nvPr/>
        </p:nvCxnSpPr>
        <p:spPr>
          <a:xfrm flipV="1">
            <a:off x="8595837" y="1052057"/>
            <a:ext cx="117988" cy="36870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7D5A2561-878C-4612-B879-CDCDF5FF7845}"/>
              </a:ext>
            </a:extLst>
          </p:cNvPr>
          <p:cNvCxnSpPr/>
          <p:nvPr/>
        </p:nvCxnSpPr>
        <p:spPr>
          <a:xfrm flipV="1">
            <a:off x="8844100" y="1052057"/>
            <a:ext cx="117988" cy="36870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13B844AC-DBE3-4D73-9C36-9B04DAD5A4DC}"/>
              </a:ext>
            </a:extLst>
          </p:cNvPr>
          <p:cNvCxnSpPr/>
          <p:nvPr/>
        </p:nvCxnSpPr>
        <p:spPr>
          <a:xfrm flipV="1">
            <a:off x="9099733" y="1025019"/>
            <a:ext cx="117988" cy="36870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9BFCC267-7498-4CC8-8DD1-689D535C6378}"/>
              </a:ext>
            </a:extLst>
          </p:cNvPr>
          <p:cNvCxnSpPr/>
          <p:nvPr/>
        </p:nvCxnSpPr>
        <p:spPr>
          <a:xfrm flipV="1">
            <a:off x="9355368" y="1017646"/>
            <a:ext cx="117988" cy="36870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1B85BE5-F71C-4EED-BC91-3708C954C4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097" r="51354"/>
          <a:stretch/>
        </p:blipFill>
        <p:spPr>
          <a:xfrm>
            <a:off x="444435" y="2315500"/>
            <a:ext cx="4363541" cy="41142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5949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61485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JISM OG‘IRLIGI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F82B5FE-3079-4FE8-8578-5C5439B05EEE}"/>
              </a:ext>
            </a:extLst>
          </p:cNvPr>
          <p:cNvSpPr/>
          <p:nvPr/>
        </p:nvSpPr>
        <p:spPr>
          <a:xfrm>
            <a:off x="179097" y="5943600"/>
            <a:ext cx="3618613" cy="299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683814-F8CC-478F-885E-C0C4BEE1EFCE}"/>
              </a:ext>
            </a:extLst>
          </p:cNvPr>
          <p:cNvSpPr txBox="1"/>
          <p:nvPr/>
        </p:nvSpPr>
        <p:spPr>
          <a:xfrm>
            <a:off x="557980" y="908295"/>
            <a:ext cx="108130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046810"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prujina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osilganda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ham,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prujina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cho‘zilayotganda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ham,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tinch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holatga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kelganda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o‘zgarmaydi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43FEA9-0D42-4BA4-BFA3-70B68DDACF3F}"/>
              </a:ext>
            </a:extLst>
          </p:cNvPr>
          <p:cNvSpPr txBox="1"/>
          <p:nvPr/>
        </p:nvSpPr>
        <p:spPr>
          <a:xfrm>
            <a:off x="-281843" y="2956062"/>
            <a:ext cx="11872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046810"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Lekin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og‘irlik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qiymatdan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1 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qadar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ortib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boradi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56553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736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1C33E-62E9-428D-8457-B5629F020F12}"/>
              </a:ext>
            </a:extLst>
          </p:cNvPr>
          <p:cNvSpPr txBox="1"/>
          <p:nvPr/>
        </p:nvSpPr>
        <p:spPr>
          <a:xfrm>
            <a:off x="450203" y="915516"/>
            <a:ext cx="112915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   1.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Dinamometrda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yuk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osilganda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biroz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vaqtdan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so‘ng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muvozanatga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keldi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Shunda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dinamometr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10 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ko‘rsatdi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1.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Dinamometrga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osilgan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yukning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massasi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 2.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Muvozanat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holatda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dinamometr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prujinasining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elastiklik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kuchi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Yukning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og‘irligi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-chi? 4.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Dinamometr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yukning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massasini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o‘lchash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mumkinmi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64717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736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 YECHISH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877231-203D-4A8E-95EC-9088C0EF243A}"/>
              </a:ext>
            </a:extLst>
          </p:cNvPr>
          <p:cNvSpPr txBox="1"/>
          <p:nvPr/>
        </p:nvSpPr>
        <p:spPr>
          <a:xfrm>
            <a:off x="422845" y="929257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D6513-68B6-4A2A-844D-B985BF621FD0}"/>
              </a:ext>
            </a:extLst>
          </p:cNvPr>
          <p:cNvSpPr txBox="1"/>
          <p:nvPr/>
        </p:nvSpPr>
        <p:spPr>
          <a:xfrm>
            <a:off x="137699" y="3481322"/>
            <a:ext cx="24641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 = 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7F2E30AA-07EF-42FD-8859-DB277C00C119}"/>
              </a:ext>
            </a:extLst>
          </p:cNvPr>
          <p:cNvCxnSpPr>
            <a:cxnSpLocks/>
          </p:cNvCxnSpPr>
          <p:nvPr/>
        </p:nvCxnSpPr>
        <p:spPr>
          <a:xfrm>
            <a:off x="118431" y="3391880"/>
            <a:ext cx="306901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03D7A7AF-B98E-49C4-B7E8-9241DA380664}"/>
                  </a:ext>
                </a:extLst>
              </p:cNvPr>
              <p:cNvSpPr/>
              <p:nvPr/>
            </p:nvSpPr>
            <p:spPr>
              <a:xfrm>
                <a:off x="413991" y="1575588"/>
                <a:ext cx="2773452" cy="6987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𝒐𝒈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03D7A7AF-B98E-49C4-B7E8-9241DA3806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1" y="1575588"/>
                <a:ext cx="2773452" cy="6987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97BEAC73-47B9-499D-B2F8-71144D345F56}"/>
              </a:ext>
            </a:extLst>
          </p:cNvPr>
          <p:cNvCxnSpPr>
            <a:cxnSpLocks/>
          </p:cNvCxnSpPr>
          <p:nvPr/>
        </p:nvCxnSpPr>
        <p:spPr>
          <a:xfrm>
            <a:off x="3187443" y="929257"/>
            <a:ext cx="0" cy="290595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10502A0-D313-4C58-B520-CCD919627DBC}"/>
              </a:ext>
            </a:extLst>
          </p:cNvPr>
          <p:cNvSpPr txBox="1"/>
          <p:nvPr/>
        </p:nvSpPr>
        <p:spPr>
          <a:xfrm>
            <a:off x="3551714" y="914259"/>
            <a:ext cx="2544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A5A6E2-1241-4A26-A0A3-767FE90D9C4C}"/>
                  </a:ext>
                </a:extLst>
              </p:cNvPr>
              <p:cNvSpPr txBox="1"/>
              <p:nvPr/>
            </p:nvSpPr>
            <p:spPr>
              <a:xfrm>
                <a:off x="422845" y="2351328"/>
                <a:ext cx="2523192" cy="8336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/>
                  <a:t>g</a:t>
                </a:r>
                <a:r>
                  <a:rPr lang="en-US" sz="3600" dirty="0"/>
                  <a:t>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3600" dirty="0"/>
                  <a:t>9,8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A5A6E2-1241-4A26-A0A3-767FE90D9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45" y="2351328"/>
                <a:ext cx="2523192" cy="833626"/>
              </a:xfrm>
              <a:prstGeom prst="rect">
                <a:avLst/>
              </a:prstGeom>
              <a:blipFill>
                <a:blip r:embed="rId3"/>
                <a:stretch>
                  <a:fillRect l="-3382" t="-10294" b="-191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BB9CCEB-C625-461A-89F7-AEE217C54C60}"/>
                  </a:ext>
                </a:extLst>
              </p:cNvPr>
              <p:cNvSpPr txBox="1"/>
              <p:nvPr/>
            </p:nvSpPr>
            <p:spPr>
              <a:xfrm>
                <a:off x="3525421" y="1672946"/>
                <a:ext cx="2804517" cy="782587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𝒐𝒈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US" sz="4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/>
                  <a:t>= m g</a:t>
                </a:r>
                <a:endParaRPr lang="ru-RU" sz="4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BB9CCEB-C625-461A-89F7-AEE217C54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421" y="1672946"/>
                <a:ext cx="2804517" cy="782587"/>
              </a:xfrm>
              <a:prstGeom prst="rect">
                <a:avLst/>
              </a:prstGeom>
              <a:blipFill>
                <a:blip r:embed="rId4"/>
                <a:stretch>
                  <a:fillRect t="-9420" b="-18116"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E748DC0-B34A-4BAB-8EAE-E0F59FD419CD}"/>
                  </a:ext>
                </a:extLst>
              </p:cNvPr>
              <p:cNvSpPr txBox="1"/>
              <p:nvPr/>
            </p:nvSpPr>
            <p:spPr>
              <a:xfrm>
                <a:off x="6190934" y="2849000"/>
                <a:ext cx="241091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1 kg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E748DC0-B34A-4BAB-8EAE-E0F59FD419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934" y="2849000"/>
                <a:ext cx="2410917" cy="646331"/>
              </a:xfrm>
              <a:prstGeom prst="rect">
                <a:avLst/>
              </a:prstGeom>
              <a:blipFill>
                <a:blip r:embed="rId5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0CF95E2-FA52-4B06-A7D0-ECF060689C4E}"/>
                  </a:ext>
                </a:extLst>
              </p:cNvPr>
              <p:cNvSpPr txBox="1"/>
              <p:nvPr/>
            </p:nvSpPr>
            <p:spPr>
              <a:xfrm>
                <a:off x="2423164" y="4863674"/>
                <a:ext cx="4850429" cy="1831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Javob:  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1) m </a:t>
                </a:r>
                <a14:m>
                  <m:oMath xmlns:m="http://schemas.openxmlformats.org/officeDocument/2006/math">
                    <m:r>
                      <a:rPr lang="en-US" sz="36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1 kg  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𝑒𝑙</m:t>
                        </m:r>
                      </m:sub>
                    </m:sSub>
                    <m:r>
                      <a:rPr lang="en-US" sz="3600" b="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ru-RU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𝑜</m:t>
                        </m:r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sz="3600" b="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10 N  3)</a:t>
                </a:r>
                <a:r>
                  <a:rPr lang="ru-RU" sz="3600" dirty="0"/>
                  <a:t> </a:t>
                </a:r>
                <a:r>
                  <a:rPr lang="en-US" sz="3600" dirty="0"/>
                  <a:t>P </a:t>
                </a:r>
                <a14:m>
                  <m:oMath xmlns:m="http://schemas.openxmlformats.org/officeDocument/2006/math">
                    <m:r>
                      <a:rPr lang="en-US" sz="3600" b="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𝑒𝑙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10 N 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0CF95E2-FA52-4B06-A7D0-ECF060689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164" y="4863674"/>
                <a:ext cx="4850429" cy="1831527"/>
              </a:xfrm>
              <a:prstGeom prst="rect">
                <a:avLst/>
              </a:prstGeom>
              <a:blipFill>
                <a:blip r:embed="rId6"/>
                <a:stretch>
                  <a:fillRect l="-3899" t="-5333" b="-1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F2E827EE-E586-4844-8D61-C093B4CC59F5}"/>
                  </a:ext>
                </a:extLst>
              </p:cNvPr>
              <p:cNvSpPr/>
              <p:nvPr/>
            </p:nvSpPr>
            <p:spPr>
              <a:xfrm>
                <a:off x="194471" y="4813199"/>
                <a:ext cx="117532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/>
                  <a:t>P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F2E827EE-E586-4844-8D61-C093B4CC59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71" y="4813199"/>
                <a:ext cx="1175322" cy="646331"/>
              </a:xfrm>
              <a:prstGeom prst="rect">
                <a:avLst/>
              </a:prstGeom>
              <a:blipFill>
                <a:blip r:embed="rId7"/>
                <a:stretch>
                  <a:fillRect l="-16062" t="-14151" b="-358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6FDECC94-E06A-4F15-AAA2-DF8B757037D4}"/>
                  </a:ext>
                </a:extLst>
              </p:cNvPr>
              <p:cNvSpPr/>
              <p:nvPr/>
            </p:nvSpPr>
            <p:spPr>
              <a:xfrm>
                <a:off x="53283" y="4094205"/>
                <a:ext cx="170585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𝑒𝑙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6FDECC94-E06A-4F15-AAA2-DF8B757037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83" y="4094205"/>
                <a:ext cx="1705852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6E4DCCF-0E69-45E3-9048-2A5BD73BDC7B}"/>
                  </a:ext>
                </a:extLst>
              </p:cNvPr>
              <p:cNvSpPr txBox="1"/>
              <p:nvPr/>
            </p:nvSpPr>
            <p:spPr>
              <a:xfrm>
                <a:off x="7273593" y="1407791"/>
                <a:ext cx="2656516" cy="1093184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 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𝑜𝑔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</m:num>
                      <m:den>
                        <m:r>
                          <m:rPr>
                            <m:nor/>
                          </m:rPr>
                          <a:rPr lang="en-US" sz="4000" dirty="0"/>
                          <m:t>g</m:t>
                        </m:r>
                      </m:den>
                    </m:f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6E4DCCF-0E69-45E3-9048-2A5BD73BD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3593" y="1407791"/>
                <a:ext cx="2656516" cy="1093184"/>
              </a:xfrm>
              <a:prstGeom prst="rect">
                <a:avLst/>
              </a:prstGeom>
              <a:blipFill>
                <a:blip r:embed="rId9"/>
                <a:stretch>
                  <a:fillRect b="-1064"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68EEB13-5E0A-4624-864C-96A1DDF90252}"/>
                  </a:ext>
                </a:extLst>
              </p:cNvPr>
              <p:cNvSpPr txBox="1"/>
              <p:nvPr/>
            </p:nvSpPr>
            <p:spPr>
              <a:xfrm>
                <a:off x="3305270" y="2714924"/>
                <a:ext cx="2951183" cy="1197379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 m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10 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9,8 </m:t>
                        </m:r>
                        <m:f>
                          <m:f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den>
                    </m:f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68EEB13-5E0A-4624-864C-96A1DDF90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270" y="2714924"/>
                <a:ext cx="2951183" cy="119737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82E7B20-0FBF-4D0D-846A-52335D385295}"/>
                  </a:ext>
                </a:extLst>
              </p:cNvPr>
              <p:cNvSpPr txBox="1"/>
              <p:nvPr/>
            </p:nvSpPr>
            <p:spPr>
              <a:xfrm>
                <a:off x="3831238" y="3947691"/>
                <a:ext cx="4850429" cy="7161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𝑒𝑙</m:t>
                        </m:r>
                      </m:sub>
                    </m:sSub>
                    <m:r>
                      <a:rPr lang="en-US" sz="3600" b="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600" dirty="0"/>
                      <m:t>P</m:t>
                    </m:r>
                    <m:r>
                      <m:rPr>
                        <m:nor/>
                      </m:rPr>
                      <a:rPr lang="en-US" sz="3600" dirty="0"/>
                      <m:t> 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𝑜</m:t>
                        </m:r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sz="3600" b="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10 N  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82E7B20-0FBF-4D0D-846A-52335D385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238" y="3947691"/>
                <a:ext cx="4850429" cy="716158"/>
              </a:xfrm>
              <a:prstGeom prst="rect">
                <a:avLst/>
              </a:prstGeom>
              <a:blipFill>
                <a:blip r:embed="rId11"/>
                <a:stretch>
                  <a:fillRect t="-14530" r="-4271" b="-213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46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1" grpId="0"/>
      <p:bldP spid="14" grpId="0"/>
      <p:bldP spid="15" grpId="0"/>
      <p:bldP spid="20" grpId="0" animBg="1"/>
      <p:bldP spid="23" grpId="0"/>
      <p:bldP spid="24" grpId="0"/>
      <p:bldP spid="22" grpId="0"/>
      <p:bldP spid="25" grpId="0"/>
      <p:bldP spid="26" grpId="0" animBg="1"/>
      <p:bldP spid="27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736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19-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mashqning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1-masalasi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861C33E-62E9-428D-8457-B5629F020F12}"/>
                  </a:ext>
                </a:extLst>
              </p:cNvPr>
              <p:cNvSpPr txBox="1"/>
              <p:nvPr/>
            </p:nvSpPr>
            <p:spPr>
              <a:xfrm>
                <a:off x="450203" y="1048252"/>
                <a:ext cx="11291594" cy="3049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1.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Tayanchga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mahkamlangan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prujinaga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50 g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massali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jism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osilgan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Jismga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ta’sir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etadigan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og‘irlik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jismning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elastiklik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o‘zaro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muvozanatlashganda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jismning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og‘irligi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nimaga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?   </a:t>
                </a:r>
                <a:r>
                  <a:rPr lang="en-US" sz="4000" dirty="0"/>
                  <a:t>g</a:t>
                </a:r>
                <a:r>
                  <a:rPr lang="en-US" sz="3600" dirty="0"/>
                  <a:t>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3600" dirty="0"/>
                  <a:t>10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deb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olinsin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861C33E-62E9-428D-8457-B5629F020F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03" y="1048252"/>
                <a:ext cx="11291594" cy="3049617"/>
              </a:xfrm>
              <a:prstGeom prst="rect">
                <a:avLst/>
              </a:prstGeom>
              <a:blipFill>
                <a:blip r:embed="rId2"/>
                <a:stretch>
                  <a:fillRect l="-1674" t="-3200" r="-1620" b="-44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450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736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19-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mashqning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1-masalasi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877231-203D-4A8E-95EC-9088C0EF243A}"/>
              </a:ext>
            </a:extLst>
          </p:cNvPr>
          <p:cNvSpPr txBox="1"/>
          <p:nvPr/>
        </p:nvSpPr>
        <p:spPr>
          <a:xfrm>
            <a:off x="422845" y="929257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7F2E30AA-07EF-42FD-8859-DB277C00C119}"/>
              </a:ext>
            </a:extLst>
          </p:cNvPr>
          <p:cNvCxnSpPr>
            <a:cxnSpLocks/>
          </p:cNvCxnSpPr>
          <p:nvPr/>
        </p:nvCxnSpPr>
        <p:spPr>
          <a:xfrm>
            <a:off x="118431" y="3391880"/>
            <a:ext cx="306901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03D7A7AF-B98E-49C4-B7E8-9241DA380664}"/>
                  </a:ext>
                </a:extLst>
              </p:cNvPr>
              <p:cNvSpPr/>
              <p:nvPr/>
            </p:nvSpPr>
            <p:spPr>
              <a:xfrm>
                <a:off x="413991" y="1575588"/>
                <a:ext cx="210185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/>
                  <a:t>m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=50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03D7A7AF-B98E-49C4-B7E8-9241DA3806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1" y="1575588"/>
                <a:ext cx="2101857" cy="646331"/>
              </a:xfrm>
              <a:prstGeom prst="rect">
                <a:avLst/>
              </a:prstGeom>
              <a:blipFill>
                <a:blip r:embed="rId2"/>
                <a:stretch>
                  <a:fillRect l="-8986" t="-13208" b="-358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97BEAC73-47B9-499D-B2F8-71144D345F56}"/>
              </a:ext>
            </a:extLst>
          </p:cNvPr>
          <p:cNvCxnSpPr>
            <a:cxnSpLocks/>
          </p:cNvCxnSpPr>
          <p:nvPr/>
        </p:nvCxnSpPr>
        <p:spPr>
          <a:xfrm>
            <a:off x="3187443" y="929257"/>
            <a:ext cx="0" cy="290595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10502A0-D313-4C58-B520-CCD919627DBC}"/>
              </a:ext>
            </a:extLst>
          </p:cNvPr>
          <p:cNvSpPr txBox="1"/>
          <p:nvPr/>
        </p:nvSpPr>
        <p:spPr>
          <a:xfrm>
            <a:off x="7327301" y="755221"/>
            <a:ext cx="2544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A5A6E2-1241-4A26-A0A3-767FE90D9C4C}"/>
                  </a:ext>
                </a:extLst>
              </p:cNvPr>
              <p:cNvSpPr txBox="1"/>
              <p:nvPr/>
            </p:nvSpPr>
            <p:spPr>
              <a:xfrm>
                <a:off x="422845" y="2351328"/>
                <a:ext cx="2523192" cy="8336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/>
                  <a:t>g</a:t>
                </a:r>
                <a:r>
                  <a:rPr lang="en-US" sz="3600" dirty="0"/>
                  <a:t>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3600" dirty="0"/>
                  <a:t>10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A5A6E2-1241-4A26-A0A3-767FE90D9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45" y="2351328"/>
                <a:ext cx="2523192" cy="833626"/>
              </a:xfrm>
              <a:prstGeom prst="rect">
                <a:avLst/>
              </a:prstGeom>
              <a:blipFill>
                <a:blip r:embed="rId3"/>
                <a:stretch>
                  <a:fillRect l="-3382" t="-10294" b="-191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BB9CCEB-C625-461A-89F7-AEE217C54C60}"/>
                  </a:ext>
                </a:extLst>
              </p:cNvPr>
              <p:cNvSpPr txBox="1"/>
              <p:nvPr/>
            </p:nvSpPr>
            <p:spPr>
              <a:xfrm>
                <a:off x="6256456" y="1463891"/>
                <a:ext cx="5237724" cy="758028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 P</a:t>
                </a:r>
                <a:r>
                  <a:rPr lang="ru-RU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4000" i="1" smtClean="0">
                            <a:latin typeface="Cambria Math" panose="02040503050406030204" pitchFamily="18" charset="0"/>
                          </a:rPr>
                          <m:t>𝑜𝑔</m:t>
                        </m:r>
                        <m:r>
                          <a:rPr lang="en-US" sz="400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𝑒𝑙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/>
                  <a:t>= m g</a:t>
                </a:r>
                <a:endParaRPr lang="ru-RU" sz="4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BB9CCEB-C625-461A-89F7-AEE217C54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456" y="1463891"/>
                <a:ext cx="5237724" cy="758028"/>
              </a:xfrm>
              <a:prstGeom prst="rect">
                <a:avLst/>
              </a:prstGeom>
              <a:blipFill>
                <a:blip r:embed="rId4"/>
                <a:stretch>
                  <a:fillRect t="-9774" b="-22556"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9E748DC0-B34A-4BAB-8EAE-E0F59FD419CD}"/>
              </a:ext>
            </a:extLst>
          </p:cNvPr>
          <p:cNvSpPr txBox="1"/>
          <p:nvPr/>
        </p:nvSpPr>
        <p:spPr>
          <a:xfrm>
            <a:off x="6385696" y="3821087"/>
            <a:ext cx="24109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 0,5 N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CF95E2-FA52-4B06-A7D0-ECF060689C4E}"/>
              </a:ext>
            </a:extLst>
          </p:cNvPr>
          <p:cNvSpPr txBox="1"/>
          <p:nvPr/>
        </p:nvSpPr>
        <p:spPr>
          <a:xfrm>
            <a:off x="422845" y="5394374"/>
            <a:ext cx="4850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Javob:  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 = 0,5 N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F2E827EE-E586-4844-8D61-C093B4CC59F5}"/>
                  </a:ext>
                </a:extLst>
              </p:cNvPr>
              <p:cNvSpPr/>
              <p:nvPr/>
            </p:nvSpPr>
            <p:spPr>
              <a:xfrm>
                <a:off x="622174" y="3637528"/>
                <a:ext cx="117532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/>
                  <a:t>P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F2E827EE-E586-4844-8D61-C093B4CC59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74" y="3637528"/>
                <a:ext cx="1175322" cy="646331"/>
              </a:xfrm>
              <a:prstGeom prst="rect">
                <a:avLst/>
              </a:prstGeom>
              <a:blipFill>
                <a:blip r:embed="rId5"/>
                <a:stretch>
                  <a:fillRect l="-15544" t="-14151" b="-358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FEE0410-9273-4062-9FF8-70E94B64C1C4}"/>
                  </a:ext>
                </a:extLst>
              </p:cNvPr>
              <p:cNvSpPr txBox="1"/>
              <p:nvPr/>
            </p:nvSpPr>
            <p:spPr>
              <a:xfrm>
                <a:off x="5855639" y="2740048"/>
                <a:ext cx="5237711" cy="916020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 P</a:t>
                </a:r>
                <a:r>
                  <a:rPr lang="ru-RU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=0,05 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4000" dirty="0"/>
                  <a:t> 10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000" dirty="0"/>
                  <a:t> =</a:t>
                </a:r>
                <a:endParaRPr lang="ru-RU" sz="4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FEE0410-9273-4062-9FF8-70E94B64C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5639" y="2740048"/>
                <a:ext cx="5237711" cy="916020"/>
              </a:xfrm>
              <a:prstGeom prst="rect">
                <a:avLst/>
              </a:prstGeom>
              <a:blipFill>
                <a:blip r:embed="rId6"/>
                <a:stretch>
                  <a:fillRect t="-625" b="-9375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153B0792-702F-4DF9-BB1F-BA724D5481DD}"/>
              </a:ext>
            </a:extLst>
          </p:cNvPr>
          <p:cNvSpPr txBox="1"/>
          <p:nvPr/>
        </p:nvSpPr>
        <p:spPr>
          <a:xfrm>
            <a:off x="3592557" y="743495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XBS: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33746829-AFF2-4E4B-9332-A15470C3F59A}"/>
                  </a:ext>
                </a:extLst>
              </p:cNvPr>
              <p:cNvSpPr/>
              <p:nvPr/>
            </p:nvSpPr>
            <p:spPr>
              <a:xfrm>
                <a:off x="3187443" y="1596752"/>
                <a:ext cx="226683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=0,05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33746829-AFF2-4E4B-9332-A15470C3F5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443" y="1596752"/>
                <a:ext cx="2266839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EC98FC81-B520-47BF-9DDB-1C00F3D2E4DC}"/>
              </a:ext>
            </a:extLst>
          </p:cNvPr>
          <p:cNvCxnSpPr>
            <a:cxnSpLocks/>
          </p:cNvCxnSpPr>
          <p:nvPr/>
        </p:nvCxnSpPr>
        <p:spPr>
          <a:xfrm>
            <a:off x="5643565" y="823928"/>
            <a:ext cx="0" cy="290595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BA3F3E4-2D4A-400C-BE16-F1A37247730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0586" t="24839"/>
          <a:stretch/>
        </p:blipFill>
        <p:spPr>
          <a:xfrm>
            <a:off x="3270689" y="2340894"/>
            <a:ext cx="2266839" cy="29556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876DEBBE-5F44-4C7E-A607-43A8C7765E6F}"/>
              </a:ext>
            </a:extLst>
          </p:cNvPr>
          <p:cNvCxnSpPr>
            <a:cxnSpLocks/>
          </p:cNvCxnSpPr>
          <p:nvPr/>
        </p:nvCxnSpPr>
        <p:spPr>
          <a:xfrm>
            <a:off x="4083269" y="4748981"/>
            <a:ext cx="0" cy="4747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04D6E111-4A59-4932-A560-983E1F372B33}"/>
              </a:ext>
            </a:extLst>
          </p:cNvPr>
          <p:cNvCxnSpPr/>
          <p:nvPr/>
        </p:nvCxnSpPr>
        <p:spPr>
          <a:xfrm flipV="1">
            <a:off x="4083269" y="3184954"/>
            <a:ext cx="0" cy="88641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86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4" grpId="0"/>
      <p:bldP spid="15" grpId="0"/>
      <p:bldP spid="20" grpId="0" animBg="1"/>
      <p:bldP spid="23" grpId="0"/>
      <p:bldP spid="24" grpId="0"/>
      <p:bldP spid="22" grpId="0"/>
      <p:bldP spid="17" grpId="0" animBg="1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4065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19-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mashqning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2-masalasi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861C33E-62E9-428D-8457-B5629F020F12}"/>
                  </a:ext>
                </a:extLst>
              </p:cNvPr>
              <p:cNvSpPr txBox="1"/>
              <p:nvPr/>
            </p:nvSpPr>
            <p:spPr>
              <a:xfrm>
                <a:off x="407518" y="1121994"/>
                <a:ext cx="11376964" cy="2759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2. 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Prujina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ustiga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o‘rnatilgan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tayanchga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80 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massali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jism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qo‘yilgan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Muvozanat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holatida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jismning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og‘irligi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nimaga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   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g = 10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deb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olinsin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861C33E-62E9-428D-8457-B5629F020F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518" y="1121994"/>
                <a:ext cx="11376964" cy="2759923"/>
              </a:xfrm>
              <a:prstGeom prst="rect">
                <a:avLst/>
              </a:prstGeom>
              <a:blipFill>
                <a:blip r:embed="rId2"/>
                <a:stretch>
                  <a:fillRect l="-1929" t="-3974" r="-1876" b="-83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635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736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19-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mashqning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2-masalasi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877231-203D-4A8E-95EC-9088C0EF243A}"/>
              </a:ext>
            </a:extLst>
          </p:cNvPr>
          <p:cNvSpPr txBox="1"/>
          <p:nvPr/>
        </p:nvSpPr>
        <p:spPr>
          <a:xfrm>
            <a:off x="422845" y="929257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7F2E30AA-07EF-42FD-8859-DB277C00C119}"/>
              </a:ext>
            </a:extLst>
          </p:cNvPr>
          <p:cNvCxnSpPr>
            <a:cxnSpLocks/>
          </p:cNvCxnSpPr>
          <p:nvPr/>
        </p:nvCxnSpPr>
        <p:spPr>
          <a:xfrm>
            <a:off x="118431" y="3391880"/>
            <a:ext cx="306901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03D7A7AF-B98E-49C4-B7E8-9241DA380664}"/>
                  </a:ext>
                </a:extLst>
              </p:cNvPr>
              <p:cNvSpPr/>
              <p:nvPr/>
            </p:nvSpPr>
            <p:spPr>
              <a:xfrm>
                <a:off x="413991" y="1575588"/>
                <a:ext cx="203119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/>
                  <a:t>m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0 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03D7A7AF-B98E-49C4-B7E8-9241DA3806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1" y="1575588"/>
                <a:ext cx="2031197" cy="646331"/>
              </a:xfrm>
              <a:prstGeom prst="rect">
                <a:avLst/>
              </a:prstGeom>
              <a:blipFill>
                <a:blip r:embed="rId2"/>
                <a:stretch>
                  <a:fillRect l="-9309" t="-13208" b="-358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97BEAC73-47B9-499D-B2F8-71144D345F56}"/>
              </a:ext>
            </a:extLst>
          </p:cNvPr>
          <p:cNvCxnSpPr>
            <a:cxnSpLocks/>
          </p:cNvCxnSpPr>
          <p:nvPr/>
        </p:nvCxnSpPr>
        <p:spPr>
          <a:xfrm>
            <a:off x="3187443" y="929257"/>
            <a:ext cx="0" cy="290595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10502A0-D313-4C58-B520-CCD919627DBC}"/>
              </a:ext>
            </a:extLst>
          </p:cNvPr>
          <p:cNvSpPr txBox="1"/>
          <p:nvPr/>
        </p:nvSpPr>
        <p:spPr>
          <a:xfrm>
            <a:off x="7327301" y="755221"/>
            <a:ext cx="2544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A5A6E2-1241-4A26-A0A3-767FE90D9C4C}"/>
                  </a:ext>
                </a:extLst>
              </p:cNvPr>
              <p:cNvSpPr txBox="1"/>
              <p:nvPr/>
            </p:nvSpPr>
            <p:spPr>
              <a:xfrm>
                <a:off x="422845" y="2351328"/>
                <a:ext cx="2523192" cy="8336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/>
                  <a:t>g</a:t>
                </a:r>
                <a:r>
                  <a:rPr lang="en-US" sz="3600" dirty="0"/>
                  <a:t>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3600" dirty="0"/>
                  <a:t>10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A5A6E2-1241-4A26-A0A3-767FE90D9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45" y="2351328"/>
                <a:ext cx="2523192" cy="833626"/>
              </a:xfrm>
              <a:prstGeom prst="rect">
                <a:avLst/>
              </a:prstGeom>
              <a:blipFill>
                <a:blip r:embed="rId3"/>
                <a:stretch>
                  <a:fillRect l="-3382" t="-10294" b="-191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BB9CCEB-C625-461A-89F7-AEE217C54C60}"/>
                  </a:ext>
                </a:extLst>
              </p:cNvPr>
              <p:cNvSpPr txBox="1"/>
              <p:nvPr/>
            </p:nvSpPr>
            <p:spPr>
              <a:xfrm>
                <a:off x="6256456" y="1463891"/>
                <a:ext cx="5237724" cy="758028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 P</a:t>
                </a:r>
                <a:r>
                  <a:rPr lang="ru-RU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4000" i="1" smtClean="0">
                            <a:latin typeface="Cambria Math" panose="02040503050406030204" pitchFamily="18" charset="0"/>
                          </a:rPr>
                          <m:t>𝑜𝑔</m:t>
                        </m:r>
                        <m:r>
                          <a:rPr lang="en-US" sz="400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𝑒𝑙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/>
                  <a:t>= m g</a:t>
                </a:r>
                <a:endParaRPr lang="ru-RU" sz="4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BB9CCEB-C625-461A-89F7-AEE217C54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456" y="1463891"/>
                <a:ext cx="5237724" cy="758028"/>
              </a:xfrm>
              <a:prstGeom prst="rect">
                <a:avLst/>
              </a:prstGeom>
              <a:blipFill>
                <a:blip r:embed="rId4"/>
                <a:stretch>
                  <a:fillRect t="-9774" b="-22556"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9E748DC0-B34A-4BAB-8EAE-E0F59FD419CD}"/>
              </a:ext>
            </a:extLst>
          </p:cNvPr>
          <p:cNvSpPr txBox="1"/>
          <p:nvPr/>
        </p:nvSpPr>
        <p:spPr>
          <a:xfrm>
            <a:off x="6385696" y="3821087"/>
            <a:ext cx="24109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 0,8 N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CF95E2-FA52-4B06-A7D0-ECF060689C4E}"/>
              </a:ext>
            </a:extLst>
          </p:cNvPr>
          <p:cNvSpPr txBox="1"/>
          <p:nvPr/>
        </p:nvSpPr>
        <p:spPr>
          <a:xfrm>
            <a:off x="1005210" y="5515490"/>
            <a:ext cx="4850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Javob:  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 = 0,8 N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F2E827EE-E586-4844-8D61-C093B4CC59F5}"/>
                  </a:ext>
                </a:extLst>
              </p:cNvPr>
              <p:cNvSpPr/>
              <p:nvPr/>
            </p:nvSpPr>
            <p:spPr>
              <a:xfrm>
                <a:off x="622174" y="3637528"/>
                <a:ext cx="117532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/>
                  <a:t>P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F2E827EE-E586-4844-8D61-C093B4CC59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74" y="3637528"/>
                <a:ext cx="1175322" cy="646331"/>
              </a:xfrm>
              <a:prstGeom prst="rect">
                <a:avLst/>
              </a:prstGeom>
              <a:blipFill>
                <a:blip r:embed="rId5"/>
                <a:stretch>
                  <a:fillRect l="-15544" t="-14151" b="-358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FEE0410-9273-4062-9FF8-70E94B64C1C4}"/>
                  </a:ext>
                </a:extLst>
              </p:cNvPr>
              <p:cNvSpPr txBox="1"/>
              <p:nvPr/>
            </p:nvSpPr>
            <p:spPr>
              <a:xfrm>
                <a:off x="5855639" y="2740048"/>
                <a:ext cx="5237711" cy="916020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 P</a:t>
                </a:r>
                <a:r>
                  <a:rPr lang="ru-RU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=0,0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4000" dirty="0"/>
                  <a:t> 10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000" dirty="0"/>
                  <a:t> =</a:t>
                </a:r>
                <a:endParaRPr lang="ru-RU" sz="40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FEE0410-9273-4062-9FF8-70E94B64C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5639" y="2740048"/>
                <a:ext cx="5237711" cy="916020"/>
              </a:xfrm>
              <a:prstGeom prst="rect">
                <a:avLst/>
              </a:prstGeom>
              <a:blipFill>
                <a:blip r:embed="rId6"/>
                <a:stretch>
                  <a:fillRect t="-625" b="-9375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153B0792-702F-4DF9-BB1F-BA724D5481DD}"/>
              </a:ext>
            </a:extLst>
          </p:cNvPr>
          <p:cNvSpPr txBox="1"/>
          <p:nvPr/>
        </p:nvSpPr>
        <p:spPr>
          <a:xfrm>
            <a:off x="3592557" y="743495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XBS: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33746829-AFF2-4E4B-9332-A15470C3F59A}"/>
                  </a:ext>
                </a:extLst>
              </p:cNvPr>
              <p:cNvSpPr/>
              <p:nvPr/>
            </p:nvSpPr>
            <p:spPr>
              <a:xfrm>
                <a:off x="3187443" y="1596752"/>
                <a:ext cx="226683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=0,0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33746829-AFF2-4E4B-9332-A15470C3F5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443" y="1596752"/>
                <a:ext cx="2266839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EC98FC81-B520-47BF-9DDB-1C00F3D2E4DC}"/>
              </a:ext>
            </a:extLst>
          </p:cNvPr>
          <p:cNvCxnSpPr>
            <a:cxnSpLocks/>
          </p:cNvCxnSpPr>
          <p:nvPr/>
        </p:nvCxnSpPr>
        <p:spPr>
          <a:xfrm>
            <a:off x="5643565" y="823928"/>
            <a:ext cx="0" cy="290595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CF82EDE-DF9E-4B5D-9AD7-C85FBE7CF5D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0760" t="14802" r="8939" b="66954"/>
          <a:stretch/>
        </p:blipFill>
        <p:spPr>
          <a:xfrm>
            <a:off x="3709513" y="2382232"/>
            <a:ext cx="1386486" cy="237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5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4" grpId="0"/>
      <p:bldP spid="15" grpId="0"/>
      <p:bldP spid="20" grpId="0" animBg="1"/>
      <p:bldP spid="23" grpId="0"/>
      <p:bldP spid="24" grpId="0"/>
      <p:bldP spid="22" grpId="0"/>
      <p:bldP spid="17" grpId="0" animBg="1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1C33E-62E9-428D-8457-B5629F020F12}"/>
              </a:ext>
            </a:extLst>
          </p:cNvPr>
          <p:cNvSpPr txBox="1"/>
          <p:nvPr/>
        </p:nvSpPr>
        <p:spPr>
          <a:xfrm>
            <a:off x="206171" y="1278654"/>
            <a:ext cx="112782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AutoNum type="arabicPeriod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oxiridagi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buAutoNum type="arabicPeriod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Ko‘tarish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kranining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trosiga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massasi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 t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yukli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konteyner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osilgan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Konteynerga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etayotgan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kuchni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o‘zingiz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grafik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tarzida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tasvirlang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353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143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OG‘IRLIK KUCHI VA  JISM OG‘IRLIGI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F82B5FE-3079-4FE8-8578-5C5439B05EEE}"/>
              </a:ext>
            </a:extLst>
          </p:cNvPr>
          <p:cNvSpPr/>
          <p:nvPr/>
        </p:nvSpPr>
        <p:spPr>
          <a:xfrm>
            <a:off x="420836" y="4277032"/>
            <a:ext cx="5245265" cy="296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CE9F39-1A90-4B97-8562-367C24581748}"/>
              </a:ext>
            </a:extLst>
          </p:cNvPr>
          <p:cNvSpPr txBox="1"/>
          <p:nvPr/>
        </p:nvSpPr>
        <p:spPr>
          <a:xfrm>
            <a:off x="-44959" y="1190695"/>
            <a:ext cx="11422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046810"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Fizikada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og‘irlik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kuchidan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tashqari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og‘irlik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degan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tushuncha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D9C1F6-77CA-4855-9934-B5C0A673ED1F}"/>
              </a:ext>
            </a:extLst>
          </p:cNvPr>
          <p:cNvSpPr txBox="1"/>
          <p:nvPr/>
        </p:nvSpPr>
        <p:spPr>
          <a:xfrm>
            <a:off x="420836" y="3087018"/>
            <a:ext cx="102415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046810"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Bular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nimasi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bir-biridan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farq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23798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143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T A J R I B A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F82B5FE-3079-4FE8-8578-5C5439B05EEE}"/>
              </a:ext>
            </a:extLst>
          </p:cNvPr>
          <p:cNvSpPr/>
          <p:nvPr/>
        </p:nvSpPr>
        <p:spPr>
          <a:xfrm>
            <a:off x="420836" y="4277032"/>
            <a:ext cx="5245265" cy="296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D9C1F6-77CA-4855-9934-B5C0A673ED1F}"/>
                  </a:ext>
                </a:extLst>
              </p:cNvPr>
              <p:cNvSpPr txBox="1"/>
              <p:nvPr/>
            </p:nvSpPr>
            <p:spPr>
              <a:xfrm>
                <a:off x="4771341" y="1045940"/>
                <a:ext cx="7086362" cy="1997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1046810" algn="just"/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Jismning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tinch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holatida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osmaga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𝒐𝒈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US" sz="4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og‘irlik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kuchiga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ta’sir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etadi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D9C1F6-77CA-4855-9934-B5C0A673E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341" y="1045940"/>
                <a:ext cx="7086362" cy="1997342"/>
              </a:xfrm>
              <a:prstGeom prst="rect">
                <a:avLst/>
              </a:prstGeom>
              <a:blipFill>
                <a:blip r:embed="rId2"/>
                <a:stretch>
                  <a:fillRect l="-3098" t="-5505" r="-3012" b="-12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A0CB793-A595-4D2B-9043-A017DE3A48D0}"/>
              </a:ext>
            </a:extLst>
          </p:cNvPr>
          <p:cNvSpPr txBox="1"/>
          <p:nvPr/>
        </p:nvSpPr>
        <p:spPr>
          <a:xfrm>
            <a:off x="4771341" y="3249941"/>
            <a:ext cx="70863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046810"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prujinaga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osilgan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jismning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og‘irligidir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891A05-A2A8-44B9-AE7A-81FC6B4F54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57" t="59412" r="71104" b="21291"/>
          <a:stretch/>
        </p:blipFill>
        <p:spPr>
          <a:xfrm>
            <a:off x="649300" y="1045940"/>
            <a:ext cx="3318015" cy="529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059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143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2 - T A J R I B A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F82B5FE-3079-4FE8-8578-5C5439B05EEE}"/>
              </a:ext>
            </a:extLst>
          </p:cNvPr>
          <p:cNvSpPr/>
          <p:nvPr/>
        </p:nvSpPr>
        <p:spPr>
          <a:xfrm>
            <a:off x="420836" y="4277032"/>
            <a:ext cx="5245265" cy="296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D9C1F6-77CA-4855-9934-B5C0A673ED1F}"/>
                  </a:ext>
                </a:extLst>
              </p:cNvPr>
              <p:cNvSpPr txBox="1"/>
              <p:nvPr/>
            </p:nvSpPr>
            <p:spPr>
              <a:xfrm>
                <a:off x="4771341" y="1045940"/>
                <a:ext cx="7086362" cy="1997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1046810" algn="just"/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Jismning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tinch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holatida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tayanchga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𝒐𝒈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US" sz="4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og‘irlik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kuchiga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ta’sir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etadi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D9C1F6-77CA-4855-9934-B5C0A673E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341" y="1045940"/>
                <a:ext cx="7086362" cy="1997342"/>
              </a:xfrm>
              <a:prstGeom prst="rect">
                <a:avLst/>
              </a:prstGeom>
              <a:blipFill>
                <a:blip r:embed="rId2"/>
                <a:stretch>
                  <a:fillRect l="-3098" t="-5505" r="-3012" b="-12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A0CB793-A595-4D2B-9043-A017DE3A48D0}"/>
              </a:ext>
            </a:extLst>
          </p:cNvPr>
          <p:cNvSpPr txBox="1"/>
          <p:nvPr/>
        </p:nvSpPr>
        <p:spPr>
          <a:xfrm>
            <a:off x="4682850" y="3043282"/>
            <a:ext cx="72633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046810"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prujinaga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ustidagi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tayanchga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qo‘yilgan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jismning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og‘irligidir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3E78CB2-91D4-4C8A-B6C8-9D14275ADD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760" t="14802" r="8939" b="66954"/>
          <a:stretch/>
        </p:blipFill>
        <p:spPr>
          <a:xfrm>
            <a:off x="396870" y="1045940"/>
            <a:ext cx="3579971" cy="514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423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72267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JISM OG‘IRLIGI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F82B5FE-3079-4FE8-8578-5C5439B05EEE}"/>
              </a:ext>
            </a:extLst>
          </p:cNvPr>
          <p:cNvSpPr/>
          <p:nvPr/>
        </p:nvSpPr>
        <p:spPr>
          <a:xfrm>
            <a:off x="179097" y="5943600"/>
            <a:ext cx="3618613" cy="299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94C2C8-85A9-488A-9947-40C64249E0A6}"/>
              </a:ext>
            </a:extLst>
          </p:cNvPr>
          <p:cNvSpPr txBox="1"/>
          <p:nvPr/>
        </p:nvSpPr>
        <p:spPr>
          <a:xfrm>
            <a:off x="616498" y="863816"/>
            <a:ext cx="109590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046810"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Yerga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tortilishi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tufayli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jismning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tayanchga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osmaga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etadigan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kuchi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jismning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og‘irligi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harfi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belgilanadi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D8A33981-3D4F-4B7B-8C7B-553590D04B6C}"/>
              </a:ext>
            </a:extLst>
          </p:cNvPr>
          <p:cNvSpPr/>
          <p:nvPr/>
        </p:nvSpPr>
        <p:spPr>
          <a:xfrm>
            <a:off x="5673346" y="2791523"/>
            <a:ext cx="3098430" cy="148934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201682-2AD3-437A-996B-E3FAD5297A97}"/>
              </a:ext>
            </a:extLst>
          </p:cNvPr>
          <p:cNvSpPr txBox="1"/>
          <p:nvPr/>
        </p:nvSpPr>
        <p:spPr>
          <a:xfrm>
            <a:off x="6096000" y="2967335"/>
            <a:ext cx="255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</a:rPr>
              <a:t>P = m g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BEED593-7936-47A1-9742-6CFB03C13F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875" t="58182" r="11577" b="28324"/>
          <a:stretch/>
        </p:blipFill>
        <p:spPr>
          <a:xfrm>
            <a:off x="884295" y="2759286"/>
            <a:ext cx="3733007" cy="381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18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73741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JISM OG‘IRLIGI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F82B5FE-3079-4FE8-8578-5C5439B05EEE}"/>
              </a:ext>
            </a:extLst>
          </p:cNvPr>
          <p:cNvSpPr/>
          <p:nvPr/>
        </p:nvSpPr>
        <p:spPr>
          <a:xfrm>
            <a:off x="179097" y="5943600"/>
            <a:ext cx="3618613" cy="299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94C2C8-85A9-488A-9947-40C64249E0A6}"/>
              </a:ext>
            </a:extLst>
          </p:cNvPr>
          <p:cNvSpPr txBox="1"/>
          <p:nvPr/>
        </p:nvSpPr>
        <p:spPr>
          <a:xfrm>
            <a:off x="-594033" y="813495"/>
            <a:ext cx="11683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046810" algn="ctr"/>
            <a:r>
              <a:rPr lang="en-US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Og‘irlik</a:t>
            </a:r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tushunchasini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og‘irlik</a:t>
            </a:r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kuchi</a:t>
            </a:r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chalkashtirmaslik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D8A33981-3D4F-4B7B-8C7B-553590D04B6C}"/>
              </a:ext>
            </a:extLst>
          </p:cNvPr>
          <p:cNvSpPr/>
          <p:nvPr/>
        </p:nvSpPr>
        <p:spPr>
          <a:xfrm>
            <a:off x="1263101" y="2089899"/>
            <a:ext cx="7969387" cy="15364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Og‘irlik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kuchi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jismning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yerga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tortishish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kuchi</a:t>
            </a:r>
            <a:endParaRPr lang="ru-RU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FAAE1FC-3F53-46DF-BD08-A7CAC982CCAE}"/>
              </a:ext>
            </a:extLst>
          </p:cNvPr>
          <p:cNvSpPr/>
          <p:nvPr/>
        </p:nvSpPr>
        <p:spPr>
          <a:xfrm>
            <a:off x="1395838" y="4252436"/>
            <a:ext cx="7969387" cy="152222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Og‘irlik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jismning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tayanchga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osmaga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ko‘rsatayotgan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kuchi</a:t>
            </a:r>
            <a:endParaRPr lang="ru-RU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07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143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JISM OG‘IRLIGI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F82B5FE-3079-4FE8-8578-5C5439B05EEE}"/>
              </a:ext>
            </a:extLst>
          </p:cNvPr>
          <p:cNvSpPr/>
          <p:nvPr/>
        </p:nvSpPr>
        <p:spPr>
          <a:xfrm>
            <a:off x="179097" y="5943600"/>
            <a:ext cx="3618613" cy="299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8B1778-EFD5-4E8A-B326-D97F000EDB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839" r="50482"/>
          <a:stretch/>
        </p:blipFill>
        <p:spPr>
          <a:xfrm>
            <a:off x="1162493" y="1300639"/>
            <a:ext cx="4156761" cy="47320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A57A7D-E8B3-49D7-8560-7976757AE4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586" t="24839"/>
          <a:stretch/>
        </p:blipFill>
        <p:spPr>
          <a:xfrm>
            <a:off x="6681020" y="1300639"/>
            <a:ext cx="4011560" cy="47320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734816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73741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JISM OG‘IRLIGI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F82B5FE-3079-4FE8-8578-5C5439B05EEE}"/>
              </a:ext>
            </a:extLst>
          </p:cNvPr>
          <p:cNvSpPr/>
          <p:nvPr/>
        </p:nvSpPr>
        <p:spPr>
          <a:xfrm>
            <a:off x="179097" y="5943600"/>
            <a:ext cx="3618613" cy="299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94C2C8-85A9-488A-9947-40C64249E0A6}"/>
              </a:ext>
            </a:extLst>
          </p:cNvPr>
          <p:cNvSpPr txBox="1"/>
          <p:nvPr/>
        </p:nvSpPr>
        <p:spPr>
          <a:xfrm>
            <a:off x="525683" y="814381"/>
            <a:ext cx="9930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046810" algn="ctr"/>
            <a:r>
              <a:rPr lang="en-US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Og‘irlik</a:t>
            </a:r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tushunchasini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og‘irlik</a:t>
            </a:r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kuchi</a:t>
            </a:r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chalkashtirmaslik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D8A33981-3D4F-4B7B-8C7B-553590D04B6C}"/>
              </a:ext>
            </a:extLst>
          </p:cNvPr>
          <p:cNvSpPr/>
          <p:nvPr/>
        </p:nvSpPr>
        <p:spPr>
          <a:xfrm>
            <a:off x="525683" y="2091671"/>
            <a:ext cx="9930922" cy="196153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Og‘irlik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Jismning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vertikal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yo‘nalishdagi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tezlanishiga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joy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o‘zgarmasdir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FAAE1FC-3F53-46DF-BD08-A7CAC982CCAE}"/>
              </a:ext>
            </a:extLst>
          </p:cNvPr>
          <p:cNvSpPr/>
          <p:nvPr/>
        </p:nvSpPr>
        <p:spPr>
          <a:xfrm>
            <a:off x="474063" y="4298219"/>
            <a:ext cx="10034162" cy="164538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Og‘irlik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jism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tinch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holatda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turganda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vertikal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tekis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harakatdagina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o‘zgarmasdir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631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61485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JISM OG‘IRLIGI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F82B5FE-3079-4FE8-8578-5C5439B05EEE}"/>
              </a:ext>
            </a:extLst>
          </p:cNvPr>
          <p:cNvSpPr/>
          <p:nvPr/>
        </p:nvSpPr>
        <p:spPr>
          <a:xfrm>
            <a:off x="179097" y="5943600"/>
            <a:ext cx="3618613" cy="299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94C2C8-85A9-488A-9947-40C64249E0A6}"/>
              </a:ext>
            </a:extLst>
          </p:cNvPr>
          <p:cNvSpPr txBox="1"/>
          <p:nvPr/>
        </p:nvSpPr>
        <p:spPr>
          <a:xfrm>
            <a:off x="179097" y="687728"/>
            <a:ext cx="11125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046810"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Jism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vertikal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yo‘nalishda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o‘zgaruvchan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harakat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qilganda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og‘irlik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o‘zgaradi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B81086-DBEE-4781-BE3D-4B9A354C000C}"/>
              </a:ext>
            </a:extLst>
          </p:cNvPr>
          <p:cNvSpPr txBox="1"/>
          <p:nvPr/>
        </p:nvSpPr>
        <p:spPr>
          <a:xfrm>
            <a:off x="-501445" y="1783809"/>
            <a:ext cx="11125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046810"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1-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tajribadagi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prujinaga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qaraylik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1CD79A-F619-4B55-9461-009DEE62F722}"/>
              </a:ext>
            </a:extLst>
          </p:cNvPr>
          <p:cNvSpPr txBox="1"/>
          <p:nvPr/>
        </p:nvSpPr>
        <p:spPr>
          <a:xfrm>
            <a:off x="2863502" y="2361854"/>
            <a:ext cx="43956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 = 100 g = 0,1 kg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174B51A-9556-4601-B124-E41241B15012}"/>
                  </a:ext>
                </a:extLst>
              </p:cNvPr>
              <p:cNvSpPr txBox="1"/>
              <p:nvPr/>
            </p:nvSpPr>
            <p:spPr>
              <a:xfrm>
                <a:off x="1234612" y="3270850"/>
                <a:ext cx="9014512" cy="916020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𝒐𝒈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US" sz="4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/>
                  <a:t>= m g = 0,1 kg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4000" dirty="0"/>
                  <a:t> 9,8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000" dirty="0"/>
                  <a:t> = 9,8 N</a:t>
                </a:r>
                <a:r>
                  <a:rPr lang="en-US" sz="40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</m:oMath>
                </a14:m>
                <a:r>
                  <a:rPr lang="en-US" sz="4000" dirty="0"/>
                  <a:t> 1 N</a:t>
                </a:r>
                <a:endParaRPr lang="ru-RU" sz="4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174B51A-9556-4601-B124-E41241B15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612" y="3270850"/>
                <a:ext cx="9014512" cy="916020"/>
              </a:xfrm>
              <a:prstGeom prst="rect">
                <a:avLst/>
              </a:prstGeom>
              <a:blipFill>
                <a:blip r:embed="rId2"/>
                <a:stretch>
                  <a:fillRect t="-629" b="-10063"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6E600E6-BB09-44CA-9B9B-841D66D4F39F}"/>
                  </a:ext>
                </a:extLst>
              </p:cNvPr>
              <p:cNvSpPr txBox="1"/>
              <p:nvPr/>
            </p:nvSpPr>
            <p:spPr>
              <a:xfrm>
                <a:off x="3932561" y="4644462"/>
                <a:ext cx="3618613" cy="766235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𝒐𝒈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US" sz="40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</m:oMath>
                </a14:m>
                <a:r>
                  <a:rPr lang="en-US" sz="4000" dirty="0"/>
                  <a:t> 1 N</a:t>
                </a:r>
                <a:endParaRPr lang="ru-RU" sz="4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6E600E6-BB09-44CA-9B9B-841D66D4F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561" y="4644462"/>
                <a:ext cx="3618613" cy="766235"/>
              </a:xfrm>
              <a:prstGeom prst="rect">
                <a:avLst/>
              </a:prstGeom>
              <a:blipFill>
                <a:blip r:embed="rId3"/>
                <a:stretch>
                  <a:fillRect t="-9630" b="-20741"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7381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plate PresentationGo">
  <a:themeElements>
    <a:clrScheme name="PGO">
      <a:dk1>
        <a:sysClr val="windowText" lastClr="000000"/>
      </a:dk1>
      <a:lt1>
        <a:sysClr val="window" lastClr="FFFFFF"/>
      </a:lt1>
      <a:dk2>
        <a:srgbClr val="063951"/>
      </a:dk2>
      <a:lt2>
        <a:srgbClr val="F0EEEF"/>
      </a:lt2>
      <a:accent1>
        <a:srgbClr val="00B09B"/>
      </a:accent1>
      <a:accent2>
        <a:srgbClr val="F36F13"/>
      </a:accent2>
      <a:accent3>
        <a:srgbClr val="0D95BC"/>
      </a:accent3>
      <a:accent4>
        <a:srgbClr val="EBCB38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7007</TotalTime>
  <Words>713</Words>
  <Application>Microsoft Office PowerPoint</Application>
  <PresentationFormat>Широкоэкранный</PresentationFormat>
  <Paragraphs>83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Helvetica</vt:lpstr>
      <vt:lpstr>Open Sans</vt:lpstr>
      <vt:lpstr>Тема Office</vt:lpstr>
      <vt:lpstr>Template PresentationGo</vt:lpstr>
      <vt:lpstr>1_Template PresentationGo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Spam va gowtli konserva ortasida boglik bormi?</dc:title>
  <dc:creator>Feruza</dc:creator>
  <cp:lastModifiedBy>Пользователь</cp:lastModifiedBy>
  <cp:revision>734</cp:revision>
  <dcterms:created xsi:type="dcterms:W3CDTF">2020-03-24T02:20:14Z</dcterms:created>
  <dcterms:modified xsi:type="dcterms:W3CDTF">2020-12-26T10:18:26Z</dcterms:modified>
</cp:coreProperties>
</file>