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  <p:sldMasterId id="2147483674" r:id="rId3"/>
  </p:sldMasterIdLst>
  <p:notesMasterIdLst>
    <p:notesMasterId r:id="rId19"/>
  </p:notesMasterIdLst>
  <p:sldIdLst>
    <p:sldId id="270" r:id="rId4"/>
    <p:sldId id="1699" r:id="rId5"/>
    <p:sldId id="1701" r:id="rId6"/>
    <p:sldId id="1707" r:id="rId7"/>
    <p:sldId id="1695" r:id="rId8"/>
    <p:sldId id="1708" r:id="rId9"/>
    <p:sldId id="1709" r:id="rId10"/>
    <p:sldId id="1710" r:id="rId11"/>
    <p:sldId id="1711" r:id="rId12"/>
    <p:sldId id="1713" r:id="rId13"/>
    <p:sldId id="1712" r:id="rId14"/>
    <p:sldId id="664" r:id="rId15"/>
    <p:sldId id="1705" r:id="rId16"/>
    <p:sldId id="1714" r:id="rId17"/>
    <p:sldId id="1677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7E4DC"/>
    <a:srgbClr val="AADBE0"/>
    <a:srgbClr val="70D2C2"/>
    <a:srgbClr val="6C9C90"/>
    <a:srgbClr val="D64646"/>
    <a:srgbClr val="D02023"/>
    <a:srgbClr val="D94D4C"/>
    <a:srgbClr val="D84A49"/>
    <a:srgbClr val="990100"/>
    <a:srgbClr val="E9F4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83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D966F6-9851-4762-B994-2E2B5AE0CFB6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AD5D1B-9368-4D72-B7B4-E9D468FFC4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877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5222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4588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43455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8" y="279965"/>
            <a:ext cx="10363203" cy="30819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7" y="2989530"/>
            <a:ext cx="3328416" cy="22237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/>
          <a:lstStyle>
            <a:lvl1pPr marL="0" indent="0" algn="ctr">
              <a:buNone/>
              <a:defRPr lang="en-US" sz="1445"/>
            </a:lvl1pPr>
          </a:lstStyle>
          <a:p>
            <a:pPr lvl="0"/>
            <a:endParaRPr lang="en-US" noProof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9" y="2989530"/>
            <a:ext cx="3328416" cy="22237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anchor="ctr"/>
          <a:lstStyle>
            <a:lvl1pPr marL="0" indent="0" algn="ctr">
              <a:buNone/>
              <a:defRPr lang="en-US" sz="1445"/>
            </a:lvl1pPr>
          </a:lstStyle>
          <a:p>
            <a:pPr lvl="0"/>
            <a:endParaRPr lang="en-US" noProof="0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7" y="2989530"/>
            <a:ext cx="3328416" cy="22237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/>
          <a:lstStyle>
            <a:lvl1pPr marL="0" indent="0" algn="ctr">
              <a:buNone/>
              <a:defRPr lang="en-US" sz="1445"/>
            </a:lvl1pPr>
          </a:lstStyle>
          <a:p>
            <a:pPr lvl="0"/>
            <a:endParaRPr lang="en-US" noProof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7" y="4980570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445"/>
            </a:lvl1pPr>
            <a:lvl2pPr marL="148722" indent="-148722">
              <a:buFont typeface="Arial" panose="020B0604020202020204" pitchFamily="34" charset="0"/>
              <a:buChar char="•"/>
              <a:defRPr sz="1445"/>
            </a:lvl2pPr>
            <a:lvl3pPr marL="297444" indent="-148722">
              <a:defRPr sz="1445"/>
            </a:lvl3pPr>
            <a:lvl4pPr marL="520523" indent="-223081">
              <a:defRPr sz="1445"/>
            </a:lvl4pPr>
            <a:lvl5pPr marL="743606" indent="-223081">
              <a:defRPr sz="1445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9" y="4980570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445"/>
            </a:lvl1pPr>
            <a:lvl2pPr marL="148722" indent="-148722">
              <a:buFont typeface="Arial" panose="020B0604020202020204" pitchFamily="34" charset="0"/>
              <a:buChar char="•"/>
              <a:defRPr sz="1445"/>
            </a:lvl2pPr>
            <a:lvl3pPr marL="297444" indent="-148722">
              <a:defRPr sz="1445"/>
            </a:lvl3pPr>
            <a:lvl4pPr marL="520523" indent="-223081">
              <a:defRPr sz="1445"/>
            </a:lvl4pPr>
            <a:lvl5pPr marL="743606" indent="-223081">
              <a:defRPr sz="1445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7" y="4980570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445"/>
            </a:lvl1pPr>
            <a:lvl2pPr marL="148722" indent="-148722">
              <a:buFont typeface="Arial" panose="020B0604020202020204" pitchFamily="34" charset="0"/>
              <a:buChar char="•"/>
              <a:defRPr sz="1445"/>
            </a:lvl2pPr>
            <a:lvl3pPr marL="297444" indent="-148722">
              <a:defRPr sz="1445"/>
            </a:lvl3pPr>
            <a:lvl4pPr marL="520523" indent="-223081">
              <a:defRPr sz="1445"/>
            </a:lvl4pPr>
            <a:lvl5pPr marL="743606" indent="-223081">
              <a:defRPr sz="1445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914408" y="933461"/>
            <a:ext cx="10363203" cy="218617"/>
          </a:xfrm>
        </p:spPr>
        <p:txBody>
          <a:bodyPr/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652" baseline="0"/>
            </a:lvl1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4827875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24" y="216474"/>
            <a:ext cx="10920148" cy="651406"/>
          </a:xfrm>
        </p:spPr>
        <p:txBody>
          <a:bodyPr lIns="0" tIns="0" rIns="0" bIns="0"/>
          <a:lstStyle>
            <a:lvl1pPr>
              <a:defRPr sz="4233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2" y="1577340"/>
            <a:ext cx="5303519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3" y="1577340"/>
            <a:ext cx="5303519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12/26/2020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063708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6331"/>
            <a:ext cx="10515600" cy="7390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EDF2B47-7C58-458B-A014-B081B81A8D06}"/>
              </a:ext>
            </a:extLst>
          </p:cNvPr>
          <p:cNvGrpSpPr/>
          <p:nvPr userDrawn="1"/>
        </p:nvGrpSpPr>
        <p:grpSpPr>
          <a:xfrm>
            <a:off x="12578642" y="2"/>
            <a:ext cx="2196697" cy="1816099"/>
            <a:chOff x="12554553" y="1"/>
            <a:chExt cx="1647523" cy="1816099"/>
          </a:xfrm>
        </p:grpSpPr>
        <p:sp>
          <p:nvSpPr>
            <p:cNvPr id="4" name="Rectangle: Folded Corner 3">
              <a:extLst>
                <a:ext uri="{FF2B5EF4-FFF2-40B4-BE49-F238E27FC236}">
                  <a16:creationId xmlns:a16="http://schemas.microsoft.com/office/drawing/2014/main" id="{C7ACA455-4437-4416-A6F0-33D534A6AE9F}"/>
                </a:ext>
              </a:extLst>
            </p:cNvPr>
            <p:cNvSpPr/>
            <p:nvPr userDrawn="1"/>
          </p:nvSpPr>
          <p:spPr>
            <a:xfrm>
              <a:off x="12554553" y="1"/>
              <a:ext cx="1644047" cy="1816099"/>
            </a:xfrm>
            <a:prstGeom prst="foldedCorner">
              <a:avLst/>
            </a:prstGeom>
            <a:ln>
              <a:noFill/>
            </a:ln>
            <a:effectLst>
              <a:outerShdw blurRad="1016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Ins="0" rtlCol="0" anchor="t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F7931F">
                      <a:lumMod val="50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To insert your own icons*: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F7931F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1200" cap="none" spc="0" normalizeH="0" baseline="0" noProof="0">
                  <a:ln>
                    <a:noFill/>
                  </a:ln>
                  <a:solidFill>
                    <a:srgbClr val="F7931F">
                      <a:lumMod val="50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Insert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F7931F">
                      <a:lumMod val="50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&gt;&gt; </a:t>
              </a:r>
              <a:r>
                <a:rPr kumimoji="0" lang="en-US" sz="1400" b="1" i="0" u="none" strike="noStrike" kern="1200" cap="none" spc="0" normalizeH="0" baseline="0" noProof="0">
                  <a:ln>
                    <a:noFill/>
                  </a:ln>
                  <a:solidFill>
                    <a:srgbClr val="F7931F">
                      <a:lumMod val="50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Icons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F7931F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1" u="none" strike="noStrike" kern="1200" cap="none" spc="0" normalizeH="0" baseline="0" noProof="0">
                  <a:ln>
                    <a:noFill/>
                  </a:ln>
                  <a:solidFill>
                    <a:srgbClr val="F7931F">
                      <a:lumMod val="50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(*Only available to Office 365 subscribers)</a:t>
              </a:r>
            </a:p>
          </p:txBody>
        </p:sp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7180DD64-6AC6-41B8-826F-6BE55763C65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13802026" y="424090"/>
              <a:ext cx="400050" cy="65722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0628800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6331"/>
            <a:ext cx="10515600" cy="7390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39389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6409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0541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3431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2660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4368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5387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1182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4404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4.xml"/><Relationship Id="rId4" Type="http://schemas.openxmlformats.org/officeDocument/2006/relationships/hyperlink" Target="http://www.presentationgo.com/" TargetMode="Externa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5.xml"/><Relationship Id="rId4" Type="http://schemas.openxmlformats.org/officeDocument/2006/relationships/hyperlink" Target="http://www.presentationgo.com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65F1FB-CFC8-4A00-90F8-2E234E416F6A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103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76" r:id="rId12"/>
    <p:sldLayoutId id="2147483677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06332"/>
            <a:ext cx="10515600" cy="739056"/>
          </a:xfrm>
          <a:prstGeom prst="rect">
            <a:avLst/>
          </a:prstGeom>
        </p:spPr>
        <p:txBody>
          <a:bodyPr rIns="0">
            <a:normAutofit/>
          </a:bodyPr>
          <a:lstStyle/>
          <a:p>
            <a:pPr marL="0"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219200"/>
            <a:ext cx="10515600" cy="4957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305911"/>
            <a:ext cx="12192000" cy="55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www.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presentationgo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.com</a:t>
            </a:r>
          </a:p>
        </p:txBody>
      </p:sp>
      <p:sp>
        <p:nvSpPr>
          <p:cNvPr id="23" name="Freeform 22"/>
          <p:cNvSpPr/>
          <p:nvPr userDrawn="1"/>
        </p:nvSpPr>
        <p:spPr>
          <a:xfrm rot="5400000">
            <a:off x="183153" y="21288"/>
            <a:ext cx="369496" cy="761203"/>
          </a:xfrm>
          <a:custGeom>
            <a:avLst/>
            <a:gdLst>
              <a:gd name="connsiteX0" fmla="*/ 210916 w 1034764"/>
              <a:gd name="connsiteY0" fmla="*/ 535701 h 1598797"/>
              <a:gd name="connsiteX1" fmla="*/ 331908 w 1034764"/>
              <a:gd name="connsiteY1" fmla="*/ 284049 h 1598797"/>
              <a:gd name="connsiteX2" fmla="*/ 741774 w 1034764"/>
              <a:gd name="connsiteY2" fmla="*/ 315409 h 1598797"/>
              <a:gd name="connsiteX3" fmla="*/ 403935 w 1034764"/>
              <a:gd name="connsiteY3" fmla="*/ 375418 h 1598797"/>
              <a:gd name="connsiteX4" fmla="*/ 266699 w 1034764"/>
              <a:gd name="connsiteY4" fmla="*/ 689905 h 1598797"/>
              <a:gd name="connsiteX5" fmla="*/ 266698 w 1034764"/>
              <a:gd name="connsiteY5" fmla="*/ 689907 h 1598797"/>
              <a:gd name="connsiteX6" fmla="*/ 210916 w 1034764"/>
              <a:gd name="connsiteY6" fmla="*/ 535701 h 1598797"/>
              <a:gd name="connsiteX7" fmla="*/ 134938 w 1034764"/>
              <a:gd name="connsiteY7" fmla="*/ 517381 h 1598797"/>
              <a:gd name="connsiteX8" fmla="*/ 517383 w 1034764"/>
              <a:gd name="connsiteY8" fmla="*/ 899826 h 1598797"/>
              <a:gd name="connsiteX9" fmla="*/ 899828 w 1034764"/>
              <a:gd name="connsiteY9" fmla="*/ 517381 h 1598797"/>
              <a:gd name="connsiteX10" fmla="*/ 517383 w 1034764"/>
              <a:gd name="connsiteY10" fmla="*/ 134936 h 1598797"/>
              <a:gd name="connsiteX11" fmla="*/ 134938 w 1034764"/>
              <a:gd name="connsiteY11" fmla="*/ 517381 h 1598797"/>
              <a:gd name="connsiteX12" fmla="*/ 0 w 1034764"/>
              <a:gd name="connsiteY12" fmla="*/ 517382 h 1598797"/>
              <a:gd name="connsiteX13" fmla="*/ 517382 w 1034764"/>
              <a:gd name="connsiteY13" fmla="*/ 0 h 1598797"/>
              <a:gd name="connsiteX14" fmla="*/ 1034764 w 1034764"/>
              <a:gd name="connsiteY14" fmla="*/ 517382 h 1598797"/>
              <a:gd name="connsiteX15" fmla="*/ 621653 w 1034764"/>
              <a:gd name="connsiteY15" fmla="*/ 1024253 h 1598797"/>
              <a:gd name="connsiteX16" fmla="*/ 620527 w 1034764"/>
              <a:gd name="connsiteY16" fmla="*/ 1024366 h 1598797"/>
              <a:gd name="connsiteX17" fmla="*/ 662992 w 1034764"/>
              <a:gd name="connsiteY17" fmla="*/ 1598797 h 1598797"/>
              <a:gd name="connsiteX18" fmla="*/ 371775 w 1034764"/>
              <a:gd name="connsiteY18" fmla="*/ 1598797 h 1598797"/>
              <a:gd name="connsiteX19" fmla="*/ 414241 w 1034764"/>
              <a:gd name="connsiteY19" fmla="*/ 1024367 h 1598797"/>
              <a:gd name="connsiteX20" fmla="*/ 413112 w 1034764"/>
              <a:gd name="connsiteY20" fmla="*/ 1024253 h 1598797"/>
              <a:gd name="connsiteX21" fmla="*/ 0 w 1034764"/>
              <a:gd name="connsiteY21" fmla="*/ 517382 h 159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34764" h="1598797">
                <a:moveTo>
                  <a:pt x="210916" y="535701"/>
                </a:moveTo>
                <a:cubicBezTo>
                  <a:pt x="207764" y="443901"/>
                  <a:pt x="249915" y="348683"/>
                  <a:pt x="331908" y="284049"/>
                </a:cubicBezTo>
                <a:cubicBezTo>
                  <a:pt x="463097" y="180634"/>
                  <a:pt x="646600" y="194675"/>
                  <a:pt x="741774" y="315409"/>
                </a:cubicBezTo>
                <a:cubicBezTo>
                  <a:pt x="631231" y="275026"/>
                  <a:pt x="502220" y="297941"/>
                  <a:pt x="403935" y="375418"/>
                </a:cubicBezTo>
                <a:cubicBezTo>
                  <a:pt x="305650" y="452895"/>
                  <a:pt x="253243" y="572989"/>
                  <a:pt x="266699" y="689905"/>
                </a:cubicBezTo>
                <a:lnTo>
                  <a:pt x="266698" y="689907"/>
                </a:lnTo>
                <a:cubicBezTo>
                  <a:pt x="231008" y="644631"/>
                  <a:pt x="212807" y="590781"/>
                  <a:pt x="210916" y="535701"/>
                </a:cubicBezTo>
                <a:close/>
                <a:moveTo>
                  <a:pt x="134938" y="517381"/>
                </a:moveTo>
                <a:cubicBezTo>
                  <a:pt x="134938" y="728600"/>
                  <a:pt x="306164" y="899826"/>
                  <a:pt x="517383" y="899826"/>
                </a:cubicBezTo>
                <a:cubicBezTo>
                  <a:pt x="728602" y="899826"/>
                  <a:pt x="899828" y="728600"/>
                  <a:pt x="899828" y="517381"/>
                </a:cubicBezTo>
                <a:cubicBezTo>
                  <a:pt x="899828" y="306162"/>
                  <a:pt x="728602" y="134936"/>
                  <a:pt x="517383" y="134936"/>
                </a:cubicBezTo>
                <a:cubicBezTo>
                  <a:pt x="306164" y="134936"/>
                  <a:pt x="134938" y="306162"/>
                  <a:pt x="134938" y="517381"/>
                </a:cubicBezTo>
                <a:close/>
                <a:moveTo>
                  <a:pt x="0" y="517382"/>
                </a:moveTo>
                <a:cubicBezTo>
                  <a:pt x="0" y="231640"/>
                  <a:pt x="231640" y="0"/>
                  <a:pt x="517382" y="0"/>
                </a:cubicBezTo>
                <a:cubicBezTo>
                  <a:pt x="803124" y="0"/>
                  <a:pt x="1034764" y="231640"/>
                  <a:pt x="1034764" y="517382"/>
                </a:cubicBezTo>
                <a:cubicBezTo>
                  <a:pt x="1034764" y="767406"/>
                  <a:pt x="857415" y="976008"/>
                  <a:pt x="621653" y="1024253"/>
                </a:cubicBezTo>
                <a:lnTo>
                  <a:pt x="620527" y="1024366"/>
                </a:lnTo>
                <a:lnTo>
                  <a:pt x="662992" y="1598797"/>
                </a:lnTo>
                <a:lnTo>
                  <a:pt x="371775" y="1598797"/>
                </a:lnTo>
                <a:lnTo>
                  <a:pt x="414241" y="1024367"/>
                </a:lnTo>
                <a:lnTo>
                  <a:pt x="413112" y="1024253"/>
                </a:lnTo>
                <a:cubicBezTo>
                  <a:pt x="177349" y="976008"/>
                  <a:pt x="0" y="767406"/>
                  <a:pt x="0" y="51738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2700" dist="12700" dir="2700000" algn="tl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8" name="Group 7"/>
          <p:cNvGrpSpPr/>
          <p:nvPr userDrawn="1"/>
        </p:nvGrpSpPr>
        <p:grpSpPr>
          <a:xfrm>
            <a:off x="-2206544" y="-73804"/>
            <a:ext cx="1977374" cy="612144"/>
            <a:chOff x="-2096383" y="21447"/>
            <a:chExt cx="1483030" cy="612144"/>
          </a:xfrm>
        </p:grpSpPr>
        <p:sp>
          <p:nvSpPr>
            <p:cNvPr id="10" name="TextBox 9"/>
            <p:cNvSpPr txBox="1"/>
            <p:nvPr userDrawn="1"/>
          </p:nvSpPr>
          <p:spPr>
            <a:xfrm>
              <a:off x="-2096383" y="21447"/>
              <a:ext cx="25271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By:</a:t>
              </a:r>
            </a:p>
          </p:txBody>
        </p:sp>
        <p:sp>
          <p:nvSpPr>
            <p:cNvPr id="11" name="TextBox 10"/>
            <p:cNvSpPr txBox="1"/>
            <p:nvPr userDrawn="1"/>
          </p:nvSpPr>
          <p:spPr>
            <a:xfrm>
              <a:off x="-1002010" y="387370"/>
              <a:ext cx="309219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.com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-2018604" y="234547"/>
              <a:ext cx="1405251" cy="185944"/>
            </a:xfrm>
            <a:prstGeom prst="rect">
              <a:avLst/>
            </a:prstGeom>
          </p:spPr>
        </p:pic>
      </p:grpSp>
      <p:sp>
        <p:nvSpPr>
          <p:cNvPr id="13" name="Rectangle 12"/>
          <p:cNvSpPr/>
          <p:nvPr userDrawn="1"/>
        </p:nvSpPr>
        <p:spPr>
          <a:xfrm>
            <a:off x="-118532" y="6959601"/>
            <a:ext cx="1314784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©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A5CD28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  <a:hlinkClick r:id="rId4" tooltip="PresentationGo!"/>
              </a:rPr>
              <a:t>presentationgo.com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31112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b="1" kern="1200">
          <a:solidFill>
            <a:schemeClr val="tx1"/>
          </a:solidFill>
          <a:latin typeface="Helvetica" panose="020B0500000000000000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06332"/>
            <a:ext cx="10515600" cy="73905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219200"/>
            <a:ext cx="10515600" cy="4957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305911"/>
            <a:ext cx="12192000" cy="55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www.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presentationgo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.com</a:t>
            </a:r>
          </a:p>
        </p:txBody>
      </p:sp>
      <p:sp>
        <p:nvSpPr>
          <p:cNvPr id="23" name="Freeform 22"/>
          <p:cNvSpPr/>
          <p:nvPr userDrawn="1"/>
        </p:nvSpPr>
        <p:spPr>
          <a:xfrm rot="5400000">
            <a:off x="183153" y="21288"/>
            <a:ext cx="369496" cy="761203"/>
          </a:xfrm>
          <a:custGeom>
            <a:avLst/>
            <a:gdLst>
              <a:gd name="connsiteX0" fmla="*/ 210916 w 1034764"/>
              <a:gd name="connsiteY0" fmla="*/ 535701 h 1598797"/>
              <a:gd name="connsiteX1" fmla="*/ 331908 w 1034764"/>
              <a:gd name="connsiteY1" fmla="*/ 284049 h 1598797"/>
              <a:gd name="connsiteX2" fmla="*/ 741774 w 1034764"/>
              <a:gd name="connsiteY2" fmla="*/ 315409 h 1598797"/>
              <a:gd name="connsiteX3" fmla="*/ 403935 w 1034764"/>
              <a:gd name="connsiteY3" fmla="*/ 375418 h 1598797"/>
              <a:gd name="connsiteX4" fmla="*/ 266699 w 1034764"/>
              <a:gd name="connsiteY4" fmla="*/ 689905 h 1598797"/>
              <a:gd name="connsiteX5" fmla="*/ 266698 w 1034764"/>
              <a:gd name="connsiteY5" fmla="*/ 689907 h 1598797"/>
              <a:gd name="connsiteX6" fmla="*/ 210916 w 1034764"/>
              <a:gd name="connsiteY6" fmla="*/ 535701 h 1598797"/>
              <a:gd name="connsiteX7" fmla="*/ 134938 w 1034764"/>
              <a:gd name="connsiteY7" fmla="*/ 517381 h 1598797"/>
              <a:gd name="connsiteX8" fmla="*/ 517383 w 1034764"/>
              <a:gd name="connsiteY8" fmla="*/ 899826 h 1598797"/>
              <a:gd name="connsiteX9" fmla="*/ 899828 w 1034764"/>
              <a:gd name="connsiteY9" fmla="*/ 517381 h 1598797"/>
              <a:gd name="connsiteX10" fmla="*/ 517383 w 1034764"/>
              <a:gd name="connsiteY10" fmla="*/ 134936 h 1598797"/>
              <a:gd name="connsiteX11" fmla="*/ 134938 w 1034764"/>
              <a:gd name="connsiteY11" fmla="*/ 517381 h 1598797"/>
              <a:gd name="connsiteX12" fmla="*/ 0 w 1034764"/>
              <a:gd name="connsiteY12" fmla="*/ 517382 h 1598797"/>
              <a:gd name="connsiteX13" fmla="*/ 517382 w 1034764"/>
              <a:gd name="connsiteY13" fmla="*/ 0 h 1598797"/>
              <a:gd name="connsiteX14" fmla="*/ 1034764 w 1034764"/>
              <a:gd name="connsiteY14" fmla="*/ 517382 h 1598797"/>
              <a:gd name="connsiteX15" fmla="*/ 621653 w 1034764"/>
              <a:gd name="connsiteY15" fmla="*/ 1024253 h 1598797"/>
              <a:gd name="connsiteX16" fmla="*/ 620527 w 1034764"/>
              <a:gd name="connsiteY16" fmla="*/ 1024366 h 1598797"/>
              <a:gd name="connsiteX17" fmla="*/ 662992 w 1034764"/>
              <a:gd name="connsiteY17" fmla="*/ 1598797 h 1598797"/>
              <a:gd name="connsiteX18" fmla="*/ 371775 w 1034764"/>
              <a:gd name="connsiteY18" fmla="*/ 1598797 h 1598797"/>
              <a:gd name="connsiteX19" fmla="*/ 414241 w 1034764"/>
              <a:gd name="connsiteY19" fmla="*/ 1024367 h 1598797"/>
              <a:gd name="connsiteX20" fmla="*/ 413112 w 1034764"/>
              <a:gd name="connsiteY20" fmla="*/ 1024253 h 1598797"/>
              <a:gd name="connsiteX21" fmla="*/ 0 w 1034764"/>
              <a:gd name="connsiteY21" fmla="*/ 517382 h 159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34764" h="1598797">
                <a:moveTo>
                  <a:pt x="210916" y="535701"/>
                </a:moveTo>
                <a:cubicBezTo>
                  <a:pt x="207764" y="443901"/>
                  <a:pt x="249915" y="348683"/>
                  <a:pt x="331908" y="284049"/>
                </a:cubicBezTo>
                <a:cubicBezTo>
                  <a:pt x="463097" y="180634"/>
                  <a:pt x="646600" y="194675"/>
                  <a:pt x="741774" y="315409"/>
                </a:cubicBezTo>
                <a:cubicBezTo>
                  <a:pt x="631231" y="275026"/>
                  <a:pt x="502220" y="297941"/>
                  <a:pt x="403935" y="375418"/>
                </a:cubicBezTo>
                <a:cubicBezTo>
                  <a:pt x="305650" y="452895"/>
                  <a:pt x="253243" y="572989"/>
                  <a:pt x="266699" y="689905"/>
                </a:cubicBezTo>
                <a:lnTo>
                  <a:pt x="266698" y="689907"/>
                </a:lnTo>
                <a:cubicBezTo>
                  <a:pt x="231008" y="644631"/>
                  <a:pt x="212807" y="590781"/>
                  <a:pt x="210916" y="535701"/>
                </a:cubicBezTo>
                <a:close/>
                <a:moveTo>
                  <a:pt x="134938" y="517381"/>
                </a:moveTo>
                <a:cubicBezTo>
                  <a:pt x="134938" y="728600"/>
                  <a:pt x="306164" y="899826"/>
                  <a:pt x="517383" y="899826"/>
                </a:cubicBezTo>
                <a:cubicBezTo>
                  <a:pt x="728602" y="899826"/>
                  <a:pt x="899828" y="728600"/>
                  <a:pt x="899828" y="517381"/>
                </a:cubicBezTo>
                <a:cubicBezTo>
                  <a:pt x="899828" y="306162"/>
                  <a:pt x="728602" y="134936"/>
                  <a:pt x="517383" y="134936"/>
                </a:cubicBezTo>
                <a:cubicBezTo>
                  <a:pt x="306164" y="134936"/>
                  <a:pt x="134938" y="306162"/>
                  <a:pt x="134938" y="517381"/>
                </a:cubicBezTo>
                <a:close/>
                <a:moveTo>
                  <a:pt x="0" y="517382"/>
                </a:moveTo>
                <a:cubicBezTo>
                  <a:pt x="0" y="231640"/>
                  <a:pt x="231640" y="0"/>
                  <a:pt x="517382" y="0"/>
                </a:cubicBezTo>
                <a:cubicBezTo>
                  <a:pt x="803124" y="0"/>
                  <a:pt x="1034764" y="231640"/>
                  <a:pt x="1034764" y="517382"/>
                </a:cubicBezTo>
                <a:cubicBezTo>
                  <a:pt x="1034764" y="767406"/>
                  <a:pt x="857415" y="976008"/>
                  <a:pt x="621653" y="1024253"/>
                </a:cubicBezTo>
                <a:lnTo>
                  <a:pt x="620527" y="1024366"/>
                </a:lnTo>
                <a:lnTo>
                  <a:pt x="662992" y="1598797"/>
                </a:lnTo>
                <a:lnTo>
                  <a:pt x="371775" y="1598797"/>
                </a:lnTo>
                <a:lnTo>
                  <a:pt x="414241" y="1024367"/>
                </a:lnTo>
                <a:lnTo>
                  <a:pt x="413112" y="1024253"/>
                </a:lnTo>
                <a:cubicBezTo>
                  <a:pt x="177349" y="976008"/>
                  <a:pt x="0" y="767406"/>
                  <a:pt x="0" y="51738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2700" dist="12700" dir="2700000" algn="tl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8" name="Group 7"/>
          <p:cNvGrpSpPr/>
          <p:nvPr userDrawn="1"/>
        </p:nvGrpSpPr>
        <p:grpSpPr>
          <a:xfrm>
            <a:off x="-2206544" y="-73804"/>
            <a:ext cx="1977374" cy="612144"/>
            <a:chOff x="-2096383" y="21447"/>
            <a:chExt cx="1483030" cy="612144"/>
          </a:xfrm>
        </p:grpSpPr>
        <p:sp>
          <p:nvSpPr>
            <p:cNvPr id="10" name="TextBox 9"/>
            <p:cNvSpPr txBox="1"/>
            <p:nvPr userDrawn="1"/>
          </p:nvSpPr>
          <p:spPr>
            <a:xfrm>
              <a:off x="-2096383" y="21447"/>
              <a:ext cx="25271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By:</a:t>
              </a:r>
            </a:p>
          </p:txBody>
        </p:sp>
        <p:sp>
          <p:nvSpPr>
            <p:cNvPr id="11" name="TextBox 10"/>
            <p:cNvSpPr txBox="1"/>
            <p:nvPr userDrawn="1"/>
          </p:nvSpPr>
          <p:spPr>
            <a:xfrm>
              <a:off x="-1002010" y="387370"/>
              <a:ext cx="309219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.com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-2018604" y="234547"/>
              <a:ext cx="1405251" cy="185944"/>
            </a:xfrm>
            <a:prstGeom prst="rect">
              <a:avLst/>
            </a:prstGeom>
          </p:spPr>
        </p:pic>
      </p:grpSp>
      <p:sp>
        <p:nvSpPr>
          <p:cNvPr id="13" name="Rectangle 12"/>
          <p:cNvSpPr/>
          <p:nvPr userDrawn="1"/>
        </p:nvSpPr>
        <p:spPr>
          <a:xfrm>
            <a:off x="-118532" y="6959601"/>
            <a:ext cx="1314784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©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A5CD28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  <a:hlinkClick r:id="rId4" tooltip="PresentationGo!"/>
              </a:rPr>
              <a:t>presentationgo.com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6087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b="1" kern="1200">
          <a:solidFill>
            <a:schemeClr val="tx1"/>
          </a:solidFill>
          <a:latin typeface="Helvetica" panose="020B0500000000000000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35.png"/><Relationship Id="rId5" Type="http://schemas.openxmlformats.org/officeDocument/2006/relationships/image" Target="../media/image34.png"/><Relationship Id="rId4" Type="http://schemas.openxmlformats.org/officeDocument/2006/relationships/image" Target="../media/image2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7" Type="http://schemas.openxmlformats.org/officeDocument/2006/relationships/image" Target="../media/image41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40.png"/><Relationship Id="rId5" Type="http://schemas.openxmlformats.org/officeDocument/2006/relationships/image" Target="../media/image39.png"/><Relationship Id="rId4" Type="http://schemas.openxmlformats.org/officeDocument/2006/relationships/image" Target="../media/image3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46.png"/><Relationship Id="rId5" Type="http://schemas.openxmlformats.org/officeDocument/2006/relationships/image" Target="../media/image45.png"/><Relationship Id="rId4" Type="http://schemas.openxmlformats.org/officeDocument/2006/relationships/image" Target="../media/image44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0.png"/><Relationship Id="rId3" Type="http://schemas.openxmlformats.org/officeDocument/2006/relationships/image" Target="../media/image70.png"/><Relationship Id="rId7" Type="http://schemas.openxmlformats.org/officeDocument/2006/relationships/image" Target="../media/image110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00.png"/><Relationship Id="rId5" Type="http://schemas.openxmlformats.org/officeDocument/2006/relationships/image" Target="../media/image90.png"/><Relationship Id="rId4" Type="http://schemas.openxmlformats.org/officeDocument/2006/relationships/image" Target="../media/image80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object 2"/>
          <p:cNvSpPr>
            <a:spLocks/>
          </p:cNvSpPr>
          <p:nvPr/>
        </p:nvSpPr>
        <p:spPr bwMode="auto">
          <a:xfrm>
            <a:off x="0" y="0"/>
            <a:ext cx="12191999" cy="1866629"/>
          </a:xfrm>
          <a:custGeom>
            <a:avLst/>
            <a:gdLst>
              <a:gd name="T0" fmla="*/ 22945975 w 5760085"/>
              <a:gd name="T1" fmla="*/ 0 h 1021080"/>
              <a:gd name="T2" fmla="*/ 0 w 5760085"/>
              <a:gd name="T3" fmla="*/ 0 h 1021080"/>
              <a:gd name="T4" fmla="*/ 0 w 5760085"/>
              <a:gd name="T5" fmla="*/ 9630003 h 1021080"/>
              <a:gd name="T6" fmla="*/ 22945975 w 5760085"/>
              <a:gd name="T7" fmla="*/ 9630003 h 1021080"/>
              <a:gd name="T8" fmla="*/ 22945975 w 5760085"/>
              <a:gd name="T9" fmla="*/ 0 h 102108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 sz="7869" dirty="0"/>
          </a:p>
        </p:txBody>
      </p:sp>
      <p:sp>
        <p:nvSpPr>
          <p:cNvPr id="26" name="object 2"/>
          <p:cNvSpPr txBox="1">
            <a:spLocks/>
          </p:cNvSpPr>
          <p:nvPr/>
        </p:nvSpPr>
        <p:spPr>
          <a:xfrm>
            <a:off x="2573072" y="410251"/>
            <a:ext cx="6656332" cy="1138459"/>
          </a:xfrm>
          <a:prstGeom prst="rect">
            <a:avLst/>
          </a:prstGeom>
        </p:spPr>
        <p:txBody>
          <a:bodyPr wrap="square" lIns="0" tIns="30169" rIns="0" bIns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235" algn="ctr" defTabSz="1888868">
              <a:spcBef>
                <a:spcPts val="235"/>
              </a:spcBef>
              <a:defRPr/>
            </a:pPr>
            <a:r>
              <a:rPr lang="en-US" sz="7200" kern="0" spc="10" dirty="0">
                <a:solidFill>
                  <a:sysClr val="window" lastClr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 I Z I K A</a:t>
            </a:r>
          </a:p>
        </p:txBody>
      </p:sp>
      <p:sp>
        <p:nvSpPr>
          <p:cNvPr id="18445" name="object 4"/>
          <p:cNvSpPr txBox="1">
            <a:spLocks noChangeArrowheads="1"/>
          </p:cNvSpPr>
          <p:nvPr/>
        </p:nvSpPr>
        <p:spPr bwMode="auto">
          <a:xfrm>
            <a:off x="2056200" y="2498763"/>
            <a:ext cx="8356781" cy="7062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28816" rIns="0" bIns="0">
            <a:spAutoFit/>
          </a:bodyPr>
          <a:lstStyle>
            <a:lvl1pPr marL="3175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22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22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22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22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ts val="233"/>
              </a:spcBef>
            </a:pPr>
            <a:r>
              <a:rPr lang="ru-RU" sz="4400" b="1" dirty="0">
                <a:solidFill>
                  <a:srgbClr val="002060"/>
                </a:solidFill>
                <a:cs typeface="Arial" pitchFamily="34" charset="0"/>
              </a:rPr>
              <a:t>M</a:t>
            </a:r>
            <a:r>
              <a:rPr lang="en-US" sz="4400" b="1" dirty="0">
                <a:solidFill>
                  <a:srgbClr val="002060"/>
                </a:solidFill>
                <a:cs typeface="Arial" pitchFamily="34" charset="0"/>
              </a:rPr>
              <a:t>AVZU</a:t>
            </a:r>
            <a:r>
              <a:rPr lang="ru-RU" sz="4400" b="1" dirty="0">
                <a:solidFill>
                  <a:srgbClr val="002060"/>
                </a:solidFill>
                <a:cs typeface="Arial" pitchFamily="34" charset="0"/>
              </a:rPr>
              <a:t>:</a:t>
            </a:r>
            <a:r>
              <a:rPr lang="en-US" sz="4400" b="1" dirty="0">
                <a:solidFill>
                  <a:srgbClr val="002060"/>
                </a:solidFill>
                <a:cs typeface="Arial" pitchFamily="34" charset="0"/>
              </a:rPr>
              <a:t> OG‘IRLIK KUCHI</a:t>
            </a:r>
          </a:p>
        </p:txBody>
      </p:sp>
      <p:sp>
        <p:nvSpPr>
          <p:cNvPr id="19" name="object 9">
            <a:extLst>
              <a:ext uri="{FF2B5EF4-FFF2-40B4-BE49-F238E27FC236}">
                <a16:creationId xmlns:a16="http://schemas.microsoft.com/office/drawing/2014/main" id="{68F1F853-C18B-4CBC-AD87-9483E6657303}"/>
              </a:ext>
            </a:extLst>
          </p:cNvPr>
          <p:cNvSpPr>
            <a:spLocks/>
          </p:cNvSpPr>
          <p:nvPr/>
        </p:nvSpPr>
        <p:spPr bwMode="auto">
          <a:xfrm>
            <a:off x="9616895" y="413481"/>
            <a:ext cx="2058233" cy="962697"/>
          </a:xfrm>
          <a:custGeom>
            <a:avLst/>
            <a:gdLst>
              <a:gd name="T0" fmla="*/ 2404266 w 603885"/>
              <a:gd name="T1" fmla="*/ 0 h 603885"/>
              <a:gd name="T2" fmla="*/ 0 w 603885"/>
              <a:gd name="T3" fmla="*/ 0 h 603885"/>
              <a:gd name="T4" fmla="*/ 0 w 603885"/>
              <a:gd name="T5" fmla="*/ 5699134 h 603885"/>
              <a:gd name="T6" fmla="*/ 2404266 w 603885"/>
              <a:gd name="T7" fmla="*/ 5699134 h 603885"/>
              <a:gd name="T8" fmla="*/ 2404266 w 603885"/>
              <a:gd name="T9" fmla="*/ 0 h 6038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  <a:ln w="38100">
            <a:solidFill>
              <a:schemeClr val="bg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ru-RU" sz="7869" dirty="0"/>
          </a:p>
        </p:txBody>
      </p:sp>
      <p:sp>
        <p:nvSpPr>
          <p:cNvPr id="20" name="object 12">
            <a:extLst>
              <a:ext uri="{FF2B5EF4-FFF2-40B4-BE49-F238E27FC236}">
                <a16:creationId xmlns:a16="http://schemas.microsoft.com/office/drawing/2014/main" id="{75008494-61E4-463C-93FC-17CA4E6B573C}"/>
              </a:ext>
            </a:extLst>
          </p:cNvPr>
          <p:cNvSpPr txBox="1"/>
          <p:nvPr/>
        </p:nvSpPr>
        <p:spPr>
          <a:xfrm>
            <a:off x="9722908" y="523152"/>
            <a:ext cx="1846206" cy="732168"/>
          </a:xfrm>
          <a:prstGeom prst="rect">
            <a:avLst/>
          </a:prstGeom>
        </p:spPr>
        <p:txBody>
          <a:bodyPr wrap="square" lIns="0" tIns="32746" rIns="0" bIns="0">
            <a:spAutoFit/>
          </a:bodyPr>
          <a:lstStyle/>
          <a:p>
            <a:pPr algn="ctr" defTabSz="1189620">
              <a:spcBef>
                <a:spcPts val="259"/>
              </a:spcBef>
              <a:defRPr/>
            </a:pPr>
            <a:r>
              <a:rPr lang="en-US" sz="4543" b="1" spc="21" dirty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r>
              <a:rPr lang="ru-RU" sz="4543" b="1" spc="21" dirty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r>
              <a:rPr lang="en-US" sz="4543" b="1" spc="21" dirty="0">
                <a:solidFill>
                  <a:srgbClr val="FEFEFE"/>
                </a:solidFill>
                <a:latin typeface="Arial"/>
                <a:cs typeface="Arial"/>
              </a:rPr>
              <a:t> </a:t>
            </a:r>
            <a:r>
              <a:rPr lang="en-US" sz="4000" b="1" spc="-10" dirty="0" err="1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lang="en-US" sz="4689" b="1" dirty="0">
              <a:solidFill>
                <a:srgbClr val="57565A"/>
              </a:solidFill>
              <a:latin typeface="Arial"/>
              <a:cs typeface="Arial"/>
            </a:endParaRPr>
          </a:p>
        </p:txBody>
      </p:sp>
      <p:sp>
        <p:nvSpPr>
          <p:cNvPr id="17" name="object 5">
            <a:extLst>
              <a:ext uri="{FF2B5EF4-FFF2-40B4-BE49-F238E27FC236}">
                <a16:creationId xmlns:a16="http://schemas.microsoft.com/office/drawing/2014/main" id="{4E418E96-8D0E-4CF2-BB71-0FCCC8070997}"/>
              </a:ext>
            </a:extLst>
          </p:cNvPr>
          <p:cNvSpPr/>
          <p:nvPr/>
        </p:nvSpPr>
        <p:spPr>
          <a:xfrm>
            <a:off x="639052" y="2050042"/>
            <a:ext cx="727075" cy="160364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sp>
        <p:nvSpPr>
          <p:cNvPr id="18" name="object 6">
            <a:extLst>
              <a:ext uri="{FF2B5EF4-FFF2-40B4-BE49-F238E27FC236}">
                <a16:creationId xmlns:a16="http://schemas.microsoft.com/office/drawing/2014/main" id="{D6D6AB68-E550-4BB9-930A-2091774EF330}"/>
              </a:ext>
            </a:extLst>
          </p:cNvPr>
          <p:cNvSpPr/>
          <p:nvPr/>
        </p:nvSpPr>
        <p:spPr>
          <a:xfrm>
            <a:off x="637465" y="4237036"/>
            <a:ext cx="728662" cy="160364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pic>
        <p:nvPicPr>
          <p:cNvPr id="12" name="Picture 3">
            <a:extLst>
              <a:ext uri="{FF2B5EF4-FFF2-40B4-BE49-F238E27FC236}">
                <a16:creationId xmlns:a16="http://schemas.microsoft.com/office/drawing/2014/main" id="{722B2BF1-2D3B-48C0-8AEE-EE5C76C827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871" y="176981"/>
            <a:ext cx="1539329" cy="15532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2CA4389B-2C34-4147-BBC1-06AD2EE9394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70875" t="58182" r="11577" b="28324"/>
          <a:stretch/>
        </p:blipFill>
        <p:spPr>
          <a:xfrm>
            <a:off x="4455592" y="3429000"/>
            <a:ext cx="2891292" cy="295249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30568798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12192000" cy="76883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OG‘IRLIK KUCHI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DF8C86C-132C-4B24-8396-366C690CC9DB}"/>
              </a:ext>
            </a:extLst>
          </p:cNvPr>
          <p:cNvSpPr txBox="1"/>
          <p:nvPr/>
        </p:nvSpPr>
        <p:spPr>
          <a:xfrm>
            <a:off x="461281" y="872061"/>
            <a:ext cx="234174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m = 25  kg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D42CAC95-EBDE-4DE9-8495-6284B4B0F7FB}"/>
                  </a:ext>
                </a:extLst>
              </p:cNvPr>
              <p:cNvSpPr txBox="1"/>
              <p:nvPr/>
            </p:nvSpPr>
            <p:spPr>
              <a:xfrm>
                <a:off x="461281" y="1488186"/>
                <a:ext cx="8247530" cy="1302216"/>
              </a:xfrm>
              <a:prstGeom prst="rect">
                <a:avLst/>
              </a:prstGeom>
              <a:solidFill>
                <a:schemeClr val="bg1"/>
              </a:solidFill>
              <a:ln w="57150">
                <a:solidFill>
                  <a:schemeClr val="bg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3600" dirty="0" smtClean="0"/>
                        <m:t>F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  </m:t>
                              </m:r>
                              <m:r>
                                <a:rPr lang="en-US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𝑁</m:t>
                              </m:r>
                              <m:r>
                                <a:rPr lang="en-US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r>
                                <a:rPr lang="en-US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𝑚</m:t>
                              </m:r>
                            </m:e>
                            <m:sup>
                              <m:r>
                                <a:rPr lang="en-US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1,5∙10</m:t>
                              </m:r>
                            </m:e>
                            <m:sup>
                              <m:r>
                                <a:rPr lang="en-US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10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𝑘𝑔</m:t>
                              </m:r>
                            </m:e>
                            <m:sup>
                              <m:r>
                                <a:rPr lang="en-US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25 </m:t>
                          </m:r>
                          <m:r>
                            <m:rPr>
                              <m:nor/>
                            </m:rPr>
                            <a:rPr lang="en-US" sz="3600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kg</m:t>
                          </m:r>
                          <m:r>
                            <a:rPr lang="en-US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m:rPr>
                              <m:nor/>
                            </m:rPr>
                            <a:rPr lang="en-US" sz="3600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6</m:t>
                          </m:r>
                          <m:r>
                            <m:rPr>
                              <m:nor/>
                            </m:rPr>
                            <a:rPr lang="en-US" sz="3600" dirty="0"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sSup>
                            <m:sSupPr>
                              <m:ctrlPr>
                                <a:rPr lang="en-US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en-US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24</m:t>
                              </m:r>
                            </m:sup>
                          </m:sSup>
                          <m:r>
                            <m:rPr>
                              <m:nor/>
                            </m:rPr>
                            <a:rPr lang="en-US" sz="3600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600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kg</m:t>
                          </m:r>
                        </m:num>
                        <m:den>
                          <m:sSup>
                            <m:sSupPr>
                              <m:ctrlPr>
                                <a:rPr lang="en-US" sz="3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nor/>
                                </m:rPr>
                                <a:rPr lang="en-US" sz="36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(</m:t>
                              </m:r>
                              <m:r>
                                <m:rPr>
                                  <m:nor/>
                                </m:rPr>
                                <a:rPr lang="en-US" sz="3600" dirty="0">
                                  <a:latin typeface="Arial" panose="020B0604020202020204" pitchFamily="34" charset="0"/>
                                  <a:cs typeface="Arial" panose="020B0604020202020204" pitchFamily="34" charset="0"/>
                                </a:rPr>
                                <m:t>6,4</m:t>
                              </m:r>
                              <m:r>
                                <m:rPr>
                                  <m:nor/>
                                </m:rPr>
                                <a:rPr lang="en-US" sz="3600" dirty="0"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sSup>
                                <m:sSupPr>
                                  <m:ctrlPr>
                                    <a:rPr lang="en-US" sz="3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US" sz="3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6</m:t>
                                  </m:r>
                                </m:sup>
                              </m:sSup>
                              <m:r>
                                <a:rPr lang="en-US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𝑚</m:t>
                              </m:r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D42CAC95-EBDE-4DE9-8495-6284B4B0F7F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1281" y="1488186"/>
                <a:ext cx="8247530" cy="130221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57150"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5CED2AEE-8DBF-42E1-AA2A-C85F52B18C14}"/>
                  </a:ext>
                </a:extLst>
              </p:cNvPr>
              <p:cNvSpPr txBox="1"/>
              <p:nvPr/>
            </p:nvSpPr>
            <p:spPr>
              <a:xfrm>
                <a:off x="8459302" y="1829897"/>
                <a:ext cx="2322343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≈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245  N</a:t>
                </a:r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5CED2AEE-8DBF-42E1-AA2A-C85F52B18C1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59302" y="1829897"/>
                <a:ext cx="2322343" cy="646331"/>
              </a:xfrm>
              <a:prstGeom prst="rect">
                <a:avLst/>
              </a:prstGeom>
              <a:blipFill>
                <a:blip r:embed="rId3"/>
                <a:stretch>
                  <a:fillRect t="-14151" b="-349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DA6917F2-4408-49FC-827B-12DF0DEB66B2}"/>
                  </a:ext>
                </a:extLst>
              </p:cNvPr>
              <p:cNvSpPr txBox="1"/>
              <p:nvPr/>
            </p:nvSpPr>
            <p:spPr>
              <a:xfrm>
                <a:off x="1899679" y="2858812"/>
                <a:ext cx="5370734" cy="11403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4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4400" dirty="0">
                    <a:solidFill>
                      <a:schemeClr val="tx1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245  </m:t>
                        </m:r>
                        <m:r>
                          <a:rPr lang="en-US" sz="4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𝑁</m:t>
                        </m:r>
                      </m:num>
                      <m:den>
                        <m:r>
                          <a:rPr lang="en-US" sz="4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25 </m:t>
                        </m:r>
                        <m:r>
                          <a:rPr lang="en-US" sz="4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𝑘𝑔</m:t>
                        </m:r>
                      </m:den>
                    </m:f>
                  </m:oMath>
                </a14:m>
                <a:r>
                  <a:rPr lang="en-US" sz="4400" dirty="0">
                    <a:solidFill>
                      <a:schemeClr val="tx1"/>
                    </a:solidFill>
                  </a:rPr>
                  <a:t> = 9,8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sSup>
                          <m:sSupPr>
                            <m:ctrlPr>
                              <a:rPr lang="en-US" sz="44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en-US" sz="4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ru-RU" sz="4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DA6917F2-4408-49FC-827B-12DF0DEB66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99679" y="2858812"/>
                <a:ext cx="5370734" cy="1140377"/>
              </a:xfrm>
              <a:prstGeom prst="rect">
                <a:avLst/>
              </a:prstGeom>
              <a:blipFill>
                <a:blip r:embed="rId4"/>
                <a:stretch>
                  <a:fillRect b="-588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2B99B8F2-5052-467D-B66B-7E366DD317BF}"/>
                  </a:ext>
                </a:extLst>
              </p:cNvPr>
              <p:cNvSpPr txBox="1"/>
              <p:nvPr/>
            </p:nvSpPr>
            <p:spPr>
              <a:xfrm>
                <a:off x="123582" y="3983519"/>
                <a:ext cx="11338498" cy="19416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indent="1046810" algn="ctr"/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Demak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jismning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massasi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qancha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bo‘lishidan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qat’iy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nazar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yerga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tortilish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kuchi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natijasida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olgan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tezlanishi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>
                    <a:solidFill>
                      <a:schemeClr val="tx1"/>
                    </a:solidFill>
                  </a:rPr>
                  <a:t>9,8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sSup>
                          <m:sSupPr>
                            <m:ctrlPr>
                              <a:rPr lang="en-US" sz="36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en-US" sz="3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ekan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2B99B8F2-5052-467D-B66B-7E366DD317B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582" y="3983519"/>
                <a:ext cx="11338498" cy="1941622"/>
              </a:xfrm>
              <a:prstGeom prst="rect">
                <a:avLst/>
              </a:prstGeom>
              <a:blipFill>
                <a:blip r:embed="rId5"/>
                <a:stretch>
                  <a:fillRect t="-4702" b="-501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5257910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 animBg="1"/>
      <p:bldP spid="12" grpId="0"/>
      <p:bldP spid="24" grpId="0"/>
      <p:bldP spid="1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12192000" cy="91439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ERKIN TUSHISH TEZLANISHI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F82B5FE-3079-4FE8-8578-5C5439B05EEE}"/>
              </a:ext>
            </a:extLst>
          </p:cNvPr>
          <p:cNvSpPr/>
          <p:nvPr/>
        </p:nvSpPr>
        <p:spPr>
          <a:xfrm>
            <a:off x="179097" y="5943600"/>
            <a:ext cx="3618613" cy="29954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731CC948-C31E-4275-A103-EBF284113B0B}"/>
                  </a:ext>
                </a:extLst>
              </p:cNvPr>
              <p:cNvSpPr txBox="1"/>
              <p:nvPr/>
            </p:nvSpPr>
            <p:spPr>
              <a:xfrm>
                <a:off x="-218872" y="979303"/>
                <a:ext cx="11769689" cy="12618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indent="1046810" algn="ctr"/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Bu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tezlanish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u="sng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erkin</a:t>
                </a:r>
                <a:r>
                  <a:rPr lang="en-US" sz="3600" b="1" u="sng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u="sng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tushish</a:t>
                </a:r>
                <a:r>
                  <a:rPr lang="en-US" sz="3600" b="1" u="sng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u="sng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tezlanishi</a:t>
                </a:r>
                <a:r>
                  <a:rPr lang="en-US" sz="3600" b="1" u="sng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deb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ataladi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40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𝐠</m:t>
                    </m:r>
                  </m:oMath>
                </a14:m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harfi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bilan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belgilanadi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731CC948-C31E-4275-A103-EBF284113B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218872" y="979303"/>
                <a:ext cx="11769689" cy="1261884"/>
              </a:xfrm>
              <a:prstGeom prst="rect">
                <a:avLst/>
              </a:prstGeom>
              <a:blipFill>
                <a:blip r:embed="rId2"/>
                <a:stretch>
                  <a:fillRect t="-7729" b="-1545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DA1EB50B-0A0C-4725-9039-AB063F9DEDA5}"/>
                  </a:ext>
                </a:extLst>
              </p:cNvPr>
              <p:cNvSpPr txBox="1"/>
              <p:nvPr/>
            </p:nvSpPr>
            <p:spPr>
              <a:xfrm>
                <a:off x="-641183" y="2529235"/>
                <a:ext cx="12192000" cy="124540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indent="1046810" algn="ctr"/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Jismni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yerga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tortib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turuvchi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kuchni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esa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u="sng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og‘irlik</a:t>
                </a:r>
                <a:r>
                  <a:rPr lang="en-US" sz="3600" b="1" u="sng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u="sng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kuchi</a:t>
                </a:r>
                <a:r>
                  <a:rPr lang="en-US" sz="3600" b="1" u="sng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deb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ataymiz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6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𝑭</m:t>
                        </m:r>
                      </m:e>
                      <m:sub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𝒐𝒈</m:t>
                        </m:r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′</m:t>
                        </m:r>
                      </m:sub>
                    </m:sSub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deb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belgilaymiz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DA1EB50B-0A0C-4725-9039-AB063F9DEDA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641183" y="2529235"/>
                <a:ext cx="12192000" cy="1245406"/>
              </a:xfrm>
              <a:prstGeom prst="rect">
                <a:avLst/>
              </a:prstGeom>
              <a:blipFill>
                <a:blip r:embed="rId3"/>
                <a:stretch>
                  <a:fillRect t="-7843" r="-950" b="-1372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379B2D23-2979-4E7B-8C27-8B5BA5C3FADC}"/>
                  </a:ext>
                </a:extLst>
              </p:cNvPr>
              <p:cNvSpPr txBox="1"/>
              <p:nvPr/>
            </p:nvSpPr>
            <p:spPr>
              <a:xfrm>
                <a:off x="4052558" y="4187608"/>
                <a:ext cx="2804517" cy="782587"/>
              </a:xfrm>
              <a:prstGeom prst="rect">
                <a:avLst/>
              </a:prstGeom>
              <a:noFill/>
              <a:ln w="57150">
                <a:solidFill>
                  <a:srgbClr val="0070C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ru-RU" sz="40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𝑭</m:t>
                        </m:r>
                      </m:e>
                      <m:sub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𝒐𝒈</m:t>
                        </m:r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′</m:t>
                        </m:r>
                      </m:sub>
                    </m:sSub>
                    <m:r>
                      <a:rPr lang="en-US" sz="4000" b="1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4000" dirty="0"/>
                  <a:t>= m g</a:t>
                </a:r>
                <a:endParaRPr lang="ru-RU" sz="40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379B2D23-2979-4E7B-8C27-8B5BA5C3FAD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52558" y="4187608"/>
                <a:ext cx="2804517" cy="782587"/>
              </a:xfrm>
              <a:prstGeom prst="rect">
                <a:avLst/>
              </a:prstGeom>
              <a:blipFill>
                <a:blip r:embed="rId4"/>
                <a:stretch>
                  <a:fillRect t="-9489" b="-18978"/>
                </a:stretch>
              </a:blipFill>
              <a:ln w="57150"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1014819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7366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 YECHISH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861C33E-62E9-428D-8457-B5629F020F12}"/>
              </a:ext>
            </a:extLst>
          </p:cNvPr>
          <p:cNvSpPr txBox="1"/>
          <p:nvPr/>
        </p:nvSpPr>
        <p:spPr>
          <a:xfrm>
            <a:off x="167902" y="768032"/>
            <a:ext cx="1155127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   1.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Ko‘prik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ustida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turgan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massasi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10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tonna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yuk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mashinasining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og‘irlik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kuchini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toping.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Mashina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ko‘prikka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kuch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ta’sir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etadi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8877231-203D-4A8E-95EC-9088C0EF243A}"/>
              </a:ext>
            </a:extLst>
          </p:cNvPr>
          <p:cNvSpPr txBox="1"/>
          <p:nvPr/>
        </p:nvSpPr>
        <p:spPr>
          <a:xfrm>
            <a:off x="547351" y="2456817"/>
            <a:ext cx="21852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E9D6513-68B6-4A2A-844D-B985BF621FD0}"/>
              </a:ext>
            </a:extLst>
          </p:cNvPr>
          <p:cNvSpPr txBox="1"/>
          <p:nvPr/>
        </p:nvSpPr>
        <p:spPr>
          <a:xfrm>
            <a:off x="184443" y="3140472"/>
            <a:ext cx="417461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m = 10 t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7F2E30AA-07EF-42FD-8859-DB277C00C119}"/>
              </a:ext>
            </a:extLst>
          </p:cNvPr>
          <p:cNvCxnSpPr>
            <a:cxnSpLocks/>
          </p:cNvCxnSpPr>
          <p:nvPr/>
        </p:nvCxnSpPr>
        <p:spPr>
          <a:xfrm>
            <a:off x="0" y="4714054"/>
            <a:ext cx="2794042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id="{03D7A7AF-B98E-49C4-B7E8-9241DA380664}"/>
                  </a:ext>
                </a:extLst>
              </p:cNvPr>
              <p:cNvSpPr/>
              <p:nvPr/>
            </p:nvSpPr>
            <p:spPr>
              <a:xfrm>
                <a:off x="562302" y="4911760"/>
                <a:ext cx="1707455" cy="69878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36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𝑭</m:t>
                        </m:r>
                      </m:e>
                      <m:sub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𝒐𝒈</m:t>
                        </m:r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′</m:t>
                        </m:r>
                      </m:sub>
                    </m:sSub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- ?</a:t>
                </a:r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id="{03D7A7AF-B98E-49C4-B7E8-9241DA38066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302" y="4911760"/>
                <a:ext cx="1707455" cy="698781"/>
              </a:xfrm>
              <a:prstGeom prst="rect">
                <a:avLst/>
              </a:prstGeom>
              <a:blipFill>
                <a:blip r:embed="rId2"/>
                <a:stretch>
                  <a:fillRect t="-14912" r="-10357" b="-2456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97BEAC73-47B9-499D-B2F8-71144D345F56}"/>
              </a:ext>
            </a:extLst>
          </p:cNvPr>
          <p:cNvCxnSpPr>
            <a:cxnSpLocks/>
          </p:cNvCxnSpPr>
          <p:nvPr/>
        </p:nvCxnSpPr>
        <p:spPr>
          <a:xfrm>
            <a:off x="2794042" y="2522358"/>
            <a:ext cx="0" cy="3088183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410502A0-D313-4C58-B520-CCD919627DBC}"/>
              </a:ext>
            </a:extLst>
          </p:cNvPr>
          <p:cNvSpPr txBox="1"/>
          <p:nvPr/>
        </p:nvSpPr>
        <p:spPr>
          <a:xfrm>
            <a:off x="5950609" y="2420136"/>
            <a:ext cx="25442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Formulasi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33A5A6E2-1241-4A26-A0A3-767FE90D9C4C}"/>
                  </a:ext>
                </a:extLst>
              </p:cNvPr>
              <p:cNvSpPr txBox="1"/>
              <p:nvPr/>
            </p:nvSpPr>
            <p:spPr>
              <a:xfrm>
                <a:off x="270850" y="3721262"/>
                <a:ext cx="2523192" cy="83362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/>
                  <a:t>g</a:t>
                </a:r>
                <a:r>
                  <a:rPr lang="en-US" sz="3600" dirty="0"/>
                  <a:t> 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3600" dirty="0"/>
                  <a:t>9,8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sSup>
                          <m:sSupPr>
                            <m:ctrlPr>
                              <a:rPr lang="en-US" sz="36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33A5A6E2-1241-4A26-A0A3-767FE90D9C4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0850" y="3721262"/>
                <a:ext cx="2523192" cy="833626"/>
              </a:xfrm>
              <a:prstGeom prst="rect">
                <a:avLst/>
              </a:prstGeom>
              <a:blipFill>
                <a:blip r:embed="rId3"/>
                <a:stretch>
                  <a:fillRect l="-3382" t="-10219" b="-1824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FFDD6433-D931-4446-8596-1C65B7D35CB3}"/>
              </a:ext>
            </a:extLst>
          </p:cNvPr>
          <p:cNvCxnSpPr>
            <a:cxnSpLocks/>
          </p:cNvCxnSpPr>
          <p:nvPr/>
        </p:nvCxnSpPr>
        <p:spPr>
          <a:xfrm>
            <a:off x="5352959" y="2528047"/>
            <a:ext cx="0" cy="317127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44D0D96C-5FAF-45B4-B548-589C266CB24D}"/>
              </a:ext>
            </a:extLst>
          </p:cNvPr>
          <p:cNvSpPr txBox="1"/>
          <p:nvPr/>
        </p:nvSpPr>
        <p:spPr>
          <a:xfrm>
            <a:off x="3453825" y="2420136"/>
            <a:ext cx="12875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XBS: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3800AA2-B1F9-4B0D-9C31-30BE7644FD18}"/>
              </a:ext>
            </a:extLst>
          </p:cNvPr>
          <p:cNvSpPr txBox="1"/>
          <p:nvPr/>
        </p:nvSpPr>
        <p:spPr>
          <a:xfrm>
            <a:off x="2558917" y="3147033"/>
            <a:ext cx="279404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= 10000 kg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CBB9CCEB-C625-461A-89F7-AEE217C54C60}"/>
                  </a:ext>
                </a:extLst>
              </p:cNvPr>
              <p:cNvSpPr txBox="1"/>
              <p:nvPr/>
            </p:nvSpPr>
            <p:spPr>
              <a:xfrm>
                <a:off x="5852663" y="3147033"/>
                <a:ext cx="2804517" cy="782587"/>
              </a:xfrm>
              <a:prstGeom prst="rect">
                <a:avLst/>
              </a:prstGeom>
              <a:noFill/>
              <a:ln w="57150">
                <a:solidFill>
                  <a:srgbClr val="0070C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ru-RU" sz="40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𝑭</m:t>
                        </m:r>
                      </m:e>
                      <m:sub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𝒐𝒈</m:t>
                        </m:r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′</m:t>
                        </m:r>
                      </m:sub>
                    </m:sSub>
                    <m:r>
                      <a:rPr lang="en-US" sz="4000" b="1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4000" dirty="0"/>
                  <a:t>= m g</a:t>
                </a:r>
                <a:endParaRPr lang="ru-RU" sz="4000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CBB9CCEB-C625-461A-89F7-AEE217C54C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2663" y="3147033"/>
                <a:ext cx="2804517" cy="782587"/>
              </a:xfrm>
              <a:prstGeom prst="rect">
                <a:avLst/>
              </a:prstGeom>
              <a:blipFill>
                <a:blip r:embed="rId4"/>
                <a:stretch>
                  <a:fillRect t="-9420" b="-18116"/>
                </a:stretch>
              </a:blipFill>
              <a:ln w="57150"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7781B36A-BBA4-4928-ACAF-08798760D811}"/>
                  </a:ext>
                </a:extLst>
              </p:cNvPr>
              <p:cNvSpPr txBox="1"/>
              <p:nvPr/>
            </p:nvSpPr>
            <p:spPr>
              <a:xfrm>
                <a:off x="5451241" y="4010186"/>
                <a:ext cx="5993489" cy="916020"/>
              </a:xfrm>
              <a:prstGeom prst="rect">
                <a:avLst/>
              </a:prstGeom>
              <a:solidFill>
                <a:schemeClr val="bg1"/>
              </a:solidFill>
              <a:ln w="57150">
                <a:solidFill>
                  <a:schemeClr val="bg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ru-RU" sz="40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𝑭</m:t>
                        </m:r>
                      </m:e>
                      <m:sub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𝒐𝒈</m:t>
                        </m:r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′</m:t>
                        </m:r>
                      </m:sub>
                    </m:sSub>
                    <m:r>
                      <a:rPr lang="en-US" sz="4000" b="1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4000" dirty="0"/>
                  <a:t>= 10000 kg</a:t>
                </a:r>
                <a:r>
                  <a:rPr lang="en-US" sz="40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4000" dirty="0"/>
                  <a:t> 9,8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sSup>
                          <m:sSupPr>
                            <m:ctrlPr>
                              <a:rPr lang="en-US" sz="4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000" i="1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en-US" sz="40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4000" dirty="0"/>
                  <a:t> =</a:t>
                </a:r>
                <a:endParaRPr lang="ru-RU" sz="4000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7781B36A-BBA4-4928-ACAF-08798760D8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51241" y="4010186"/>
                <a:ext cx="5993489" cy="916020"/>
              </a:xfrm>
              <a:prstGeom prst="rect">
                <a:avLst/>
              </a:prstGeom>
              <a:blipFill>
                <a:blip r:embed="rId5"/>
                <a:stretch>
                  <a:fillRect t="-629" b="-10063"/>
                </a:stretch>
              </a:blipFill>
              <a:ln w="57150"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>
            <a:extLst>
              <a:ext uri="{FF2B5EF4-FFF2-40B4-BE49-F238E27FC236}">
                <a16:creationId xmlns:a16="http://schemas.microsoft.com/office/drawing/2014/main" id="{9E748DC0-B34A-4BAB-8EAE-E0F59FD419CD}"/>
              </a:ext>
            </a:extLst>
          </p:cNvPr>
          <p:cNvSpPr txBox="1"/>
          <p:nvPr/>
        </p:nvSpPr>
        <p:spPr>
          <a:xfrm>
            <a:off x="5317235" y="5052991"/>
            <a:ext cx="241091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= 98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kN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A0CF95E2-FA52-4B06-A7D0-ECF060689C4E}"/>
                  </a:ext>
                </a:extLst>
              </p:cNvPr>
              <p:cNvSpPr txBox="1"/>
              <p:nvPr/>
            </p:nvSpPr>
            <p:spPr>
              <a:xfrm>
                <a:off x="547351" y="5880638"/>
                <a:ext cx="5075698" cy="69878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Javob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6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𝑭</m:t>
                        </m:r>
                      </m:e>
                      <m:sub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𝒐𝒈</m:t>
                        </m:r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′</m:t>
                        </m:r>
                      </m:sub>
                    </m:sSub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= 98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kN</a:t>
                </a:r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A0CF95E2-FA52-4B06-A7D0-ECF060689C4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7351" y="5880638"/>
                <a:ext cx="5075698" cy="698781"/>
              </a:xfrm>
              <a:prstGeom prst="rect">
                <a:avLst/>
              </a:prstGeom>
              <a:blipFill>
                <a:blip r:embed="rId6"/>
                <a:stretch>
                  <a:fillRect l="-3726" t="-14912" b="-2456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64717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11" grpId="0"/>
      <p:bldP spid="14" grpId="0"/>
      <p:bldP spid="15" grpId="0"/>
      <p:bldP spid="18" grpId="0"/>
      <p:bldP spid="19" grpId="0"/>
      <p:bldP spid="20" grpId="0" animBg="1"/>
      <p:bldP spid="21" grpId="0" animBg="1"/>
      <p:bldP spid="23" grpId="0"/>
      <p:bldP spid="2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7366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18-mashqning 1-masalasi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6861C33E-62E9-428D-8457-B5629F020F12}"/>
                  </a:ext>
                </a:extLst>
              </p:cNvPr>
              <p:cNvSpPr txBox="1"/>
              <p:nvPr/>
            </p:nvSpPr>
            <p:spPr>
              <a:xfrm>
                <a:off x="465722" y="838094"/>
                <a:ext cx="11280772" cy="2003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1.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Massasi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200 kg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kitob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javoni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Yerga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qanday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kuch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bilan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tortiladi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?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Javonning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og‘irlik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kuchi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qancha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?   </a:t>
                </a:r>
                <a:r>
                  <a:rPr lang="en-US" sz="4000" dirty="0"/>
                  <a:t>g</a:t>
                </a:r>
                <a:r>
                  <a:rPr lang="en-US" sz="3600" dirty="0"/>
                  <a:t>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≈ </m:t>
                    </m:r>
                  </m:oMath>
                </a14:m>
                <a:r>
                  <a:rPr lang="en-US" sz="3600" dirty="0"/>
                  <a:t>10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sSup>
                          <m:sSupPr>
                            <m:ctrlPr>
                              <a:rPr lang="en-US" sz="36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deb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olinsin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6861C33E-62E9-428D-8457-B5629F020F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722" y="838094"/>
                <a:ext cx="11280772" cy="2003177"/>
              </a:xfrm>
              <a:prstGeom prst="rect">
                <a:avLst/>
              </a:prstGeom>
              <a:blipFill>
                <a:blip r:embed="rId2"/>
                <a:stretch>
                  <a:fillRect l="-1621" t="-4559" r="-1621" b="-395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D29F86EA-640D-48B3-89E0-25585EACB0AD}"/>
              </a:ext>
            </a:extLst>
          </p:cNvPr>
          <p:cNvSpPr txBox="1"/>
          <p:nvPr/>
        </p:nvSpPr>
        <p:spPr>
          <a:xfrm>
            <a:off x="406104" y="2683679"/>
            <a:ext cx="21852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35D55885-5132-4E5F-88D0-B72F5FAB4485}"/>
              </a:ext>
            </a:extLst>
          </p:cNvPr>
          <p:cNvSpPr/>
          <p:nvPr/>
        </p:nvSpPr>
        <p:spPr>
          <a:xfrm>
            <a:off x="465722" y="4768424"/>
            <a:ext cx="113364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F - ?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37C8D65A-CFFA-4C94-8B01-AD8278EA10B6}"/>
              </a:ext>
            </a:extLst>
          </p:cNvPr>
          <p:cNvCxnSpPr>
            <a:cxnSpLocks/>
          </p:cNvCxnSpPr>
          <p:nvPr/>
        </p:nvCxnSpPr>
        <p:spPr>
          <a:xfrm>
            <a:off x="2828248" y="2763876"/>
            <a:ext cx="24860" cy="2980657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31F26A3E-5011-46CA-BA12-08D606CC07C5}"/>
              </a:ext>
            </a:extLst>
          </p:cNvPr>
          <p:cNvSpPr txBox="1"/>
          <p:nvPr/>
        </p:nvSpPr>
        <p:spPr>
          <a:xfrm>
            <a:off x="3010699" y="2743960"/>
            <a:ext cx="25442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Formulasi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A00B313-4CC5-4FB0-9C44-5E98589939DE}"/>
              </a:ext>
            </a:extLst>
          </p:cNvPr>
          <p:cNvSpPr txBox="1"/>
          <p:nvPr/>
        </p:nvSpPr>
        <p:spPr>
          <a:xfrm>
            <a:off x="182450" y="3257997"/>
            <a:ext cx="279404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m = 200 kg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B3A9BB2B-00C1-40F4-89FB-28D7F1D0DA88}"/>
              </a:ext>
            </a:extLst>
          </p:cNvPr>
          <p:cNvCxnSpPr>
            <a:cxnSpLocks/>
          </p:cNvCxnSpPr>
          <p:nvPr/>
        </p:nvCxnSpPr>
        <p:spPr>
          <a:xfrm>
            <a:off x="0" y="4714054"/>
            <a:ext cx="2794042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>
                <a:extLst>
                  <a:ext uri="{FF2B5EF4-FFF2-40B4-BE49-F238E27FC236}">
                    <a16:creationId xmlns:a16="http://schemas.microsoft.com/office/drawing/2014/main" id="{E5197775-9196-4B62-8482-85CFC1806945}"/>
                  </a:ext>
                </a:extLst>
              </p:cNvPr>
              <p:cNvSpPr/>
              <p:nvPr/>
            </p:nvSpPr>
            <p:spPr>
              <a:xfrm>
                <a:off x="406104" y="5414755"/>
                <a:ext cx="1707455" cy="69878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36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𝑭</m:t>
                        </m:r>
                      </m:e>
                      <m:sub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𝒐𝒈</m:t>
                        </m:r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′</m:t>
                        </m:r>
                      </m:sub>
                    </m:sSub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- ?</a:t>
                </a:r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6" name="Прямоугольник 15">
                <a:extLst>
                  <a:ext uri="{FF2B5EF4-FFF2-40B4-BE49-F238E27FC236}">
                    <a16:creationId xmlns:a16="http://schemas.microsoft.com/office/drawing/2014/main" id="{E5197775-9196-4B62-8482-85CFC180694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104" y="5414755"/>
                <a:ext cx="1707455" cy="698781"/>
              </a:xfrm>
              <a:prstGeom prst="rect">
                <a:avLst/>
              </a:prstGeom>
              <a:blipFill>
                <a:blip r:embed="rId3"/>
                <a:stretch>
                  <a:fillRect t="-13913" r="-10000" b="-2347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28DD33E9-4A5B-4F3E-A459-4A454B80FE93}"/>
                  </a:ext>
                </a:extLst>
              </p:cNvPr>
              <p:cNvSpPr txBox="1"/>
              <p:nvPr/>
            </p:nvSpPr>
            <p:spPr>
              <a:xfrm>
                <a:off x="181672" y="3747378"/>
                <a:ext cx="2523192" cy="83362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/>
                  <a:t>g</a:t>
                </a:r>
                <a:r>
                  <a:rPr lang="en-US" sz="3600" dirty="0"/>
                  <a:t>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≈ </m:t>
                    </m:r>
                  </m:oMath>
                </a14:m>
                <a:r>
                  <a:rPr lang="en-US" sz="3600" dirty="0"/>
                  <a:t>10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sSup>
                          <m:sSupPr>
                            <m:ctrlPr>
                              <a:rPr lang="en-US" sz="36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28DD33E9-4A5B-4F3E-A459-4A454B80FE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672" y="3747378"/>
                <a:ext cx="2523192" cy="833626"/>
              </a:xfrm>
              <a:prstGeom prst="rect">
                <a:avLst/>
              </a:prstGeom>
              <a:blipFill>
                <a:blip r:embed="rId4"/>
                <a:stretch>
                  <a:fillRect l="-3623" t="-10294" b="-191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3BF12620-1ADB-45A2-AE22-E33A2955461B}"/>
                  </a:ext>
                </a:extLst>
              </p:cNvPr>
              <p:cNvSpPr txBox="1"/>
              <p:nvPr/>
            </p:nvSpPr>
            <p:spPr>
              <a:xfrm>
                <a:off x="3121331" y="3487969"/>
                <a:ext cx="4163612" cy="766235"/>
              </a:xfrm>
              <a:prstGeom prst="rect">
                <a:avLst/>
              </a:prstGeom>
              <a:noFill/>
              <a:ln w="57150">
                <a:solidFill>
                  <a:srgbClr val="0070C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ru-RU" sz="4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US" sz="4000" dirty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F</m:t>
                        </m:r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=</m:t>
                        </m:r>
                        <m:r>
                          <a:rPr lang="en-US" sz="4000" b="0" i="1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sz="4000" b="0" i="1">
                            <a:latin typeface="Cambria Math" panose="02040503050406030204" pitchFamily="18" charset="0"/>
                          </a:rPr>
                          <m:t>𝑜𝑔</m:t>
                        </m:r>
                        <m:r>
                          <a:rPr lang="en-US" sz="4000" b="0" i="1">
                            <a:latin typeface="Cambria Math" panose="02040503050406030204" pitchFamily="18" charset="0"/>
                          </a:rPr>
                          <m:t>′</m:t>
                        </m:r>
                      </m:sub>
                    </m:sSub>
                    <m:r>
                      <a:rPr lang="en-US" sz="4000" b="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4000" dirty="0"/>
                  <a:t>= m g</a:t>
                </a:r>
                <a:endParaRPr lang="ru-RU" sz="4000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3BF12620-1ADB-45A2-AE22-E33A2955461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1331" y="3487969"/>
                <a:ext cx="4163612" cy="766235"/>
              </a:xfrm>
              <a:prstGeom prst="rect">
                <a:avLst/>
              </a:prstGeom>
              <a:blipFill>
                <a:blip r:embed="rId5"/>
                <a:stretch>
                  <a:fillRect t="-9630" b="-20741"/>
                </a:stretch>
              </a:blipFill>
              <a:ln w="57150"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FBBF104D-F83F-423E-A413-3377EFE6E53A}"/>
                  </a:ext>
                </a:extLst>
              </p:cNvPr>
              <p:cNvSpPr txBox="1"/>
              <p:nvPr/>
            </p:nvSpPr>
            <p:spPr>
              <a:xfrm>
                <a:off x="3010699" y="4428656"/>
                <a:ext cx="6332832" cy="916020"/>
              </a:xfrm>
              <a:prstGeom prst="rect">
                <a:avLst/>
              </a:prstGeom>
              <a:solidFill>
                <a:schemeClr val="bg1"/>
              </a:solidFill>
              <a:ln w="57150">
                <a:solidFill>
                  <a:schemeClr val="bg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ru-RU" sz="4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US" sz="4000" dirty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F</m:t>
                        </m:r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=</m:t>
                        </m:r>
                        <m:r>
                          <a:rPr lang="en-US" sz="4000" b="0" i="1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sz="4000" b="0" i="1">
                            <a:latin typeface="Cambria Math" panose="02040503050406030204" pitchFamily="18" charset="0"/>
                          </a:rPr>
                          <m:t>𝑜𝑔</m:t>
                        </m:r>
                        <m:r>
                          <a:rPr lang="en-US" sz="4000" b="0" i="1">
                            <a:latin typeface="Cambria Math" panose="02040503050406030204" pitchFamily="18" charset="0"/>
                          </a:rPr>
                          <m:t>′</m:t>
                        </m:r>
                      </m:sub>
                    </m:sSub>
                    <m:r>
                      <a:rPr lang="en-US" sz="4000" b="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4000" dirty="0"/>
                  <a:t>= 200 kg</a:t>
                </a:r>
                <a:r>
                  <a:rPr lang="en-US" sz="40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4000" dirty="0"/>
                  <a:t> 10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sSup>
                          <m:sSupPr>
                            <m:ctrlPr>
                              <a:rPr lang="en-US" sz="4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000" i="1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en-US" sz="40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ru-RU" sz="4000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FBBF104D-F83F-423E-A413-3377EFE6E53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0699" y="4428656"/>
                <a:ext cx="6332832" cy="916020"/>
              </a:xfrm>
              <a:prstGeom prst="rect">
                <a:avLst/>
              </a:prstGeom>
              <a:blipFill>
                <a:blip r:embed="rId6"/>
                <a:stretch>
                  <a:fillRect t="-625" b="-9375"/>
                </a:stretch>
              </a:blipFill>
              <a:ln w="57150"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>
            <a:extLst>
              <a:ext uri="{FF2B5EF4-FFF2-40B4-BE49-F238E27FC236}">
                <a16:creationId xmlns:a16="http://schemas.microsoft.com/office/drawing/2014/main" id="{2308208F-2978-49DD-B078-E97202897ABF}"/>
              </a:ext>
            </a:extLst>
          </p:cNvPr>
          <p:cNvSpPr txBox="1"/>
          <p:nvPr/>
        </p:nvSpPr>
        <p:spPr>
          <a:xfrm>
            <a:off x="8694615" y="4581004"/>
            <a:ext cx="241091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= 2000 N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E21AEAF4-0E09-41AB-ADF8-BD1D3EC4DF1F}"/>
                  </a:ext>
                </a:extLst>
              </p:cNvPr>
              <p:cNvSpPr txBox="1"/>
              <p:nvPr/>
            </p:nvSpPr>
            <p:spPr>
              <a:xfrm>
                <a:off x="2704864" y="5793443"/>
                <a:ext cx="5800850" cy="69878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Javob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: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US" sz="3600" dirty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F</m:t>
                        </m:r>
                        <m:r>
                          <a:rPr lang="en-US" sz="3600" b="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=</m:t>
                        </m:r>
                        <m:r>
                          <a:rPr lang="en-US" sz="3600" b="0" i="1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sz="3600" b="0" i="1">
                            <a:latin typeface="Cambria Math" panose="02040503050406030204" pitchFamily="18" charset="0"/>
                          </a:rPr>
                          <m:t>𝑜𝑔</m:t>
                        </m:r>
                        <m:r>
                          <a:rPr lang="en-US" sz="3600" b="0" i="1">
                            <a:latin typeface="Cambria Math" panose="02040503050406030204" pitchFamily="18" charset="0"/>
                          </a:rPr>
                          <m:t>′</m:t>
                        </m:r>
                      </m:sub>
                    </m:sSub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= 2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kN</a:t>
                </a:r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E21AEAF4-0E09-41AB-ADF8-BD1D3EC4DF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04864" y="5793443"/>
                <a:ext cx="5800850" cy="698781"/>
              </a:xfrm>
              <a:prstGeom prst="rect">
                <a:avLst/>
              </a:prstGeom>
              <a:blipFill>
                <a:blip r:embed="rId7"/>
                <a:stretch>
                  <a:fillRect l="-3260" t="-13913" b="-2347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45283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0" grpId="0"/>
      <p:bldP spid="12" grpId="0"/>
      <p:bldP spid="14" grpId="0"/>
      <p:bldP spid="16" grpId="0"/>
      <p:bldP spid="17" grpId="0"/>
      <p:bldP spid="18" grpId="0" animBg="1"/>
      <p:bldP spid="19" grpId="0" animBg="1"/>
      <p:bldP spid="20" grpId="0"/>
      <p:bldP spid="2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7366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18-mashqning 3-masalasi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861C33E-62E9-428D-8457-B5629F020F12}"/>
              </a:ext>
            </a:extLst>
          </p:cNvPr>
          <p:cNvSpPr txBox="1"/>
          <p:nvPr/>
        </p:nvSpPr>
        <p:spPr>
          <a:xfrm>
            <a:off x="804935" y="837135"/>
            <a:ext cx="1097271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   3.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Yo‘l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chetida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turgan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avtomobilning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og‘irlik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kuchi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20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Avtomobilning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massasini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29F86EA-640D-48B3-89E0-25585EACB0AD}"/>
              </a:ext>
            </a:extLst>
          </p:cNvPr>
          <p:cNvSpPr txBox="1"/>
          <p:nvPr/>
        </p:nvSpPr>
        <p:spPr>
          <a:xfrm>
            <a:off x="304414" y="2221976"/>
            <a:ext cx="21852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37C8D65A-CFFA-4C94-8B01-AD8278EA10B6}"/>
              </a:ext>
            </a:extLst>
          </p:cNvPr>
          <p:cNvCxnSpPr>
            <a:cxnSpLocks/>
          </p:cNvCxnSpPr>
          <p:nvPr/>
        </p:nvCxnSpPr>
        <p:spPr>
          <a:xfrm>
            <a:off x="3108688" y="2364019"/>
            <a:ext cx="24860" cy="2980657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31F26A3E-5011-46CA-BA12-08D606CC07C5}"/>
              </a:ext>
            </a:extLst>
          </p:cNvPr>
          <p:cNvSpPr txBox="1"/>
          <p:nvPr/>
        </p:nvSpPr>
        <p:spPr>
          <a:xfrm>
            <a:off x="3204317" y="2252026"/>
            <a:ext cx="25442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Formulasi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A00B313-4CC5-4FB0-9C44-5E98589939DE}"/>
              </a:ext>
            </a:extLst>
          </p:cNvPr>
          <p:cNvSpPr txBox="1"/>
          <p:nvPr/>
        </p:nvSpPr>
        <p:spPr>
          <a:xfrm>
            <a:off x="327288" y="4751834"/>
            <a:ext cx="279404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m = ?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B3A9BB2B-00C1-40F4-89FB-28D7F1D0DA88}"/>
              </a:ext>
            </a:extLst>
          </p:cNvPr>
          <p:cNvCxnSpPr>
            <a:cxnSpLocks/>
          </p:cNvCxnSpPr>
          <p:nvPr/>
        </p:nvCxnSpPr>
        <p:spPr>
          <a:xfrm>
            <a:off x="75118" y="4560826"/>
            <a:ext cx="2794042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>
                <a:extLst>
                  <a:ext uri="{FF2B5EF4-FFF2-40B4-BE49-F238E27FC236}">
                    <a16:creationId xmlns:a16="http://schemas.microsoft.com/office/drawing/2014/main" id="{E5197775-9196-4B62-8482-85CFC1806945}"/>
                  </a:ext>
                </a:extLst>
              </p:cNvPr>
              <p:cNvSpPr/>
              <p:nvPr/>
            </p:nvSpPr>
            <p:spPr>
              <a:xfrm>
                <a:off x="140154" y="2908196"/>
                <a:ext cx="3055580" cy="69878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6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𝑭</m:t>
                          </m:r>
                        </m:e>
                        <m:sub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𝒐𝒈</m:t>
                          </m:r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′</m:t>
                          </m:r>
                        </m:sub>
                      </m:sSub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𝟐𝟎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𝒌𝑵</m:t>
                      </m:r>
                    </m:oMath>
                  </m:oMathPara>
                </a14:m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6" name="Прямоугольник 15">
                <a:extLst>
                  <a:ext uri="{FF2B5EF4-FFF2-40B4-BE49-F238E27FC236}">
                    <a16:creationId xmlns:a16="http://schemas.microsoft.com/office/drawing/2014/main" id="{E5197775-9196-4B62-8482-85CFC180694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154" y="2908196"/>
                <a:ext cx="3055580" cy="69878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28DD33E9-4A5B-4F3E-A459-4A454B80FE93}"/>
                  </a:ext>
                </a:extLst>
              </p:cNvPr>
              <p:cNvSpPr txBox="1"/>
              <p:nvPr/>
            </p:nvSpPr>
            <p:spPr>
              <a:xfrm>
                <a:off x="181672" y="3625066"/>
                <a:ext cx="2523192" cy="83362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/>
                  <a:t>g</a:t>
                </a:r>
                <a:r>
                  <a:rPr lang="en-US" sz="3600" dirty="0"/>
                  <a:t>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≈ </m:t>
                    </m:r>
                  </m:oMath>
                </a14:m>
                <a:r>
                  <a:rPr lang="en-US" sz="3600" dirty="0"/>
                  <a:t>10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sSup>
                          <m:sSupPr>
                            <m:ctrlPr>
                              <a:rPr lang="en-US" sz="36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28DD33E9-4A5B-4F3E-A459-4A454B80FE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672" y="3625066"/>
                <a:ext cx="2523192" cy="833626"/>
              </a:xfrm>
              <a:prstGeom prst="rect">
                <a:avLst/>
              </a:prstGeom>
              <a:blipFill>
                <a:blip r:embed="rId3"/>
                <a:stretch>
                  <a:fillRect l="-3623" t="-10294" b="-191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3BF12620-1ADB-45A2-AE22-E33A2955461B}"/>
                  </a:ext>
                </a:extLst>
              </p:cNvPr>
              <p:cNvSpPr txBox="1"/>
              <p:nvPr/>
            </p:nvSpPr>
            <p:spPr>
              <a:xfrm>
                <a:off x="3584252" y="2908196"/>
                <a:ext cx="2795725" cy="766235"/>
              </a:xfrm>
              <a:prstGeom prst="rect">
                <a:avLst/>
              </a:prstGeom>
              <a:noFill/>
              <a:ln w="57150">
                <a:solidFill>
                  <a:srgbClr val="0070C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ru-RU" sz="4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0" i="1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sz="4000" b="0" i="1">
                            <a:latin typeface="Cambria Math" panose="02040503050406030204" pitchFamily="18" charset="0"/>
                          </a:rPr>
                          <m:t>𝑜𝑔</m:t>
                        </m:r>
                        <m:r>
                          <a:rPr lang="en-US" sz="4000" b="0" i="1">
                            <a:latin typeface="Cambria Math" panose="02040503050406030204" pitchFamily="18" charset="0"/>
                          </a:rPr>
                          <m:t>′</m:t>
                        </m:r>
                      </m:sub>
                    </m:sSub>
                    <m:r>
                      <a:rPr lang="en-US" sz="4000" b="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4000" dirty="0"/>
                  <a:t>= m g</a:t>
                </a:r>
                <a:endParaRPr lang="ru-RU" sz="4000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3BF12620-1ADB-45A2-AE22-E33A2955461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4252" y="2908196"/>
                <a:ext cx="2795725" cy="766235"/>
              </a:xfrm>
              <a:prstGeom prst="rect">
                <a:avLst/>
              </a:prstGeom>
              <a:blipFill>
                <a:blip r:embed="rId4"/>
                <a:stretch>
                  <a:fillRect t="-9630" b="-20741"/>
                </a:stretch>
              </a:blipFill>
              <a:ln w="57150"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>
            <a:extLst>
              <a:ext uri="{FF2B5EF4-FFF2-40B4-BE49-F238E27FC236}">
                <a16:creationId xmlns:a16="http://schemas.microsoft.com/office/drawing/2014/main" id="{2308208F-2978-49DD-B078-E97202897ABF}"/>
              </a:ext>
            </a:extLst>
          </p:cNvPr>
          <p:cNvSpPr txBox="1"/>
          <p:nvPr/>
        </p:nvSpPr>
        <p:spPr>
          <a:xfrm>
            <a:off x="6469578" y="4263068"/>
            <a:ext cx="291236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= 2000 kg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21AEAF4-0E09-41AB-ADF8-BD1D3EC4DF1F}"/>
              </a:ext>
            </a:extLst>
          </p:cNvPr>
          <p:cNvSpPr txBox="1"/>
          <p:nvPr/>
        </p:nvSpPr>
        <p:spPr>
          <a:xfrm>
            <a:off x="2311089" y="5778573"/>
            <a:ext cx="42155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:     m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= 2 t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AAA82FD5-B299-4EE9-AE39-EBF8C267A83E}"/>
                  </a:ext>
                </a:extLst>
              </p:cNvPr>
              <p:cNvSpPr txBox="1"/>
              <p:nvPr/>
            </p:nvSpPr>
            <p:spPr>
              <a:xfrm>
                <a:off x="7243557" y="2706124"/>
                <a:ext cx="2656516" cy="1093184"/>
              </a:xfrm>
              <a:prstGeom prst="rect">
                <a:avLst/>
              </a:prstGeom>
              <a:noFill/>
              <a:ln w="57150">
                <a:solidFill>
                  <a:srgbClr val="0070C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4000" dirty="0"/>
                  <a:t> m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ru-RU" sz="4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i="1">
                                <a:latin typeface="Cambria Math" panose="02040503050406030204" pitchFamily="18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en-US" sz="4000" i="1">
                                <a:latin typeface="Cambria Math" panose="02040503050406030204" pitchFamily="18" charset="0"/>
                              </a:rPr>
                              <m:t>𝑜𝑔</m:t>
                            </m:r>
                            <m:r>
                              <a:rPr lang="en-US" sz="4000" i="1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b>
                        </m:sSub>
                      </m:num>
                      <m:den>
                        <m:r>
                          <m:rPr>
                            <m:nor/>
                          </m:rPr>
                          <a:rPr lang="en-US" sz="4000" dirty="0"/>
                          <m:t>g</m:t>
                        </m:r>
                      </m:den>
                    </m:f>
                  </m:oMath>
                </a14:m>
                <a:endParaRPr lang="ru-RU" sz="4000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AAA82FD5-B299-4EE9-AE39-EBF8C267A83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43557" y="2706124"/>
                <a:ext cx="2656516" cy="1093184"/>
              </a:xfrm>
              <a:prstGeom prst="rect">
                <a:avLst/>
              </a:prstGeom>
              <a:blipFill>
                <a:blip r:embed="rId5"/>
                <a:stretch>
                  <a:fillRect b="-1064"/>
                </a:stretch>
              </a:blipFill>
              <a:ln w="57150"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738ABDAE-AA26-434D-9828-20603C340306}"/>
                  </a:ext>
                </a:extLst>
              </p:cNvPr>
              <p:cNvSpPr txBox="1"/>
              <p:nvPr/>
            </p:nvSpPr>
            <p:spPr>
              <a:xfrm>
                <a:off x="3272984" y="4093119"/>
                <a:ext cx="3057158" cy="1307666"/>
              </a:xfrm>
              <a:prstGeom prst="rect">
                <a:avLst/>
              </a:prstGeom>
              <a:solidFill>
                <a:schemeClr val="bg1"/>
              </a:solidFill>
              <a:ln w="57150">
                <a:solidFill>
                  <a:schemeClr val="bg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4000" dirty="0"/>
                  <a:t> m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20000 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4400" b="0" i="0" smtClean="0">
                            <a:latin typeface="Cambria Math" panose="02040503050406030204" pitchFamily="18" charset="0"/>
                          </a:rPr>
                          <m:t>10 </m:t>
                        </m:r>
                        <m:f>
                          <m:fPr>
                            <m:ctrlPr>
                              <a:rPr lang="en-US" sz="4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4400" b="0" i="1">
                                <a:latin typeface="Cambria Math" panose="02040503050406030204" pitchFamily="18" charset="0"/>
                              </a:rPr>
                              <m:t>𝑚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sz="44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4400" b="0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e>
                              <m:sup>
                                <m:r>
                                  <a:rPr lang="en-US" sz="4400" b="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den>
                    </m:f>
                  </m:oMath>
                </a14:m>
                <a:endParaRPr lang="ru-RU" sz="4000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738ABDAE-AA26-434D-9828-20603C34030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2984" y="4093119"/>
                <a:ext cx="3057158" cy="130766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 w="57150"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52322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2" grpId="0"/>
      <p:bldP spid="14" grpId="0"/>
      <p:bldP spid="16" grpId="0"/>
      <p:bldP spid="17" grpId="0"/>
      <p:bldP spid="18" grpId="0" animBg="1"/>
      <p:bldP spid="20" grpId="0"/>
      <p:bldP spid="21" grpId="0"/>
      <p:bldP spid="22" grpId="0" animBg="1"/>
      <p:bldP spid="2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85540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 BAJARISH UCHUN TOPSHIRIQLAR: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861C33E-62E9-428D-8457-B5629F020F12}"/>
              </a:ext>
            </a:extLst>
          </p:cNvPr>
          <p:cNvSpPr txBox="1"/>
          <p:nvPr/>
        </p:nvSpPr>
        <p:spPr>
          <a:xfrm>
            <a:off x="456893" y="1249157"/>
            <a:ext cx="1127821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 algn="just">
              <a:buAutoNum type="arabicPeriod"/>
            </a:pP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oxiridagi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savollarga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742950" indent="-742950" algn="just">
              <a:buAutoNum type="arabicPeriod"/>
            </a:pP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Massangizni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bilgan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holda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o‘zingizning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og‘irlik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kuchingizni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43539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12192000" cy="855405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4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TAKRORLASH</a:t>
            </a:r>
            <a:endParaRPr lang="ru-RU" sz="4800" b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EC9BF3F7-C910-4FED-8311-67260B8EF700}"/>
                  </a:ext>
                </a:extLst>
              </p:cNvPr>
              <p:cNvSpPr txBox="1"/>
              <p:nvPr/>
            </p:nvSpPr>
            <p:spPr>
              <a:xfrm>
                <a:off x="4051163" y="960972"/>
                <a:ext cx="3514759" cy="1142620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 w="5715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4000" b="1" dirty="0"/>
                        <m:t>F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𝑮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𝒎</m:t>
                              </m:r>
                            </m:e>
                            <m:sub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𝒎</m:t>
                              </m:r>
                            </m:e>
                            <m:sub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num>
                        <m:den>
                          <m:sSup>
                            <m:sSup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𝒓</m:t>
                              </m:r>
                            </m:e>
                            <m: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EC9BF3F7-C910-4FED-8311-67260B8EF7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51163" y="960972"/>
                <a:ext cx="3514759" cy="11426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5715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CBBA9C9-D0A4-461F-BA4C-A294A8175F8E}"/>
                  </a:ext>
                </a:extLst>
              </p:cNvPr>
              <p:cNvSpPr txBox="1"/>
              <p:nvPr/>
            </p:nvSpPr>
            <p:spPr>
              <a:xfrm>
                <a:off x="1927393" y="4563292"/>
                <a:ext cx="3514759" cy="1443985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5715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𝒎</m:t>
                          </m:r>
                        </m:e>
                        <m:sub>
                          <m: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4000" b="1" dirty="0"/>
                            <m:t>F</m:t>
                          </m:r>
                          <m:r>
                            <m:rPr>
                              <m:nor/>
                            </m:rPr>
                            <a:rPr lang="en-US" sz="4000" b="1" i="0" dirty="0" smtClean="0"/>
                            <m:t>  </m:t>
                          </m:r>
                          <m:sSup>
                            <m:sSup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𝒓</m:t>
                              </m:r>
                            </m:e>
                            <m:sup>
                              <m: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sSub>
                            <m:sSub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𝑮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𝒎</m:t>
                              </m:r>
                            </m:e>
                            <m:sub>
                              <m: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CBBA9C9-D0A4-461F-BA4C-A294A8175F8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27393" y="4563292"/>
                <a:ext cx="3514759" cy="144398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5715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FDC25E64-F3E8-484A-B420-EC16A56781A9}"/>
                  </a:ext>
                </a:extLst>
              </p:cNvPr>
              <p:cNvSpPr txBox="1"/>
              <p:nvPr/>
            </p:nvSpPr>
            <p:spPr>
              <a:xfrm>
                <a:off x="6095999" y="4568720"/>
                <a:ext cx="3514759" cy="1443985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 w="5715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𝒎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4000" b="1" dirty="0"/>
                            <m:t>F</m:t>
                          </m:r>
                          <m:r>
                            <m:rPr>
                              <m:nor/>
                            </m:rPr>
                            <a:rPr lang="en-US" sz="4000" b="1" i="0" dirty="0" smtClean="0"/>
                            <m:t>  </m:t>
                          </m:r>
                          <m:sSup>
                            <m:sSup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𝒓</m:t>
                              </m:r>
                            </m:e>
                            <m:sup>
                              <m: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sSub>
                            <m:sSub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𝑮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𝒎</m:t>
                              </m:r>
                            </m:e>
                            <m:sub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FDC25E64-F3E8-484A-B420-EC16A56781A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5999" y="4568720"/>
                <a:ext cx="3514759" cy="144398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5715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6B5815B-F5FF-41B8-8021-FEE89AA0303A}"/>
                  </a:ext>
                </a:extLst>
              </p:cNvPr>
              <p:cNvSpPr txBox="1"/>
              <p:nvPr/>
            </p:nvSpPr>
            <p:spPr>
              <a:xfrm>
                <a:off x="170014" y="2449047"/>
                <a:ext cx="3514759" cy="1257204"/>
              </a:xfrm>
              <a:prstGeom prst="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 w="5715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𝐫</m:t>
                          </m:r>
                        </m:e>
                        <m:sup>
                          <m:r>
                            <a:rPr lang="en-US" sz="4400" b="1" i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400" b="1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400" b="1" i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𝐆</m:t>
                      </m:r>
                      <m:f>
                        <m:fPr>
                          <m:ctrlPr>
                            <a:rPr lang="en-US" sz="44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400" b="1" i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𝐦</m:t>
                              </m:r>
                            </m:e>
                            <m:sub>
                              <m:r>
                                <a:rPr lang="en-US" sz="4400" b="1" i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400" b="1" i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𝐦</m:t>
                              </m:r>
                            </m:e>
                            <m:sub>
                              <m:r>
                                <a:rPr lang="en-US" sz="4400" b="1" i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num>
                        <m:den>
                          <m:r>
                            <a:rPr lang="en-US" sz="4400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𝐅</m:t>
                          </m:r>
                        </m:den>
                      </m:f>
                    </m:oMath>
                  </m:oMathPara>
                </a14:m>
                <a:endParaRPr lang="ru-RU" sz="4400" b="1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6B5815B-F5FF-41B8-8021-FEE89AA0303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014" y="2449047"/>
                <a:ext cx="3514759" cy="125720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 w="5715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030382ED-3723-4D4B-9569-EAD13D822E26}"/>
                  </a:ext>
                </a:extLst>
              </p:cNvPr>
              <p:cNvSpPr txBox="1"/>
              <p:nvPr/>
            </p:nvSpPr>
            <p:spPr>
              <a:xfrm>
                <a:off x="7853379" y="2441345"/>
                <a:ext cx="3514759" cy="1358513"/>
              </a:xfrm>
              <a:prstGeom prst="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 w="5715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4800" b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G </a:t>
                </a:r>
                <a14:m>
                  <m:oMath xmlns:m="http://schemas.openxmlformats.org/officeDocument/2006/math">
                    <m:r>
                      <a:rPr lang="en-US" sz="4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4800" b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F</m:t>
                        </m:r>
                        <m:r>
                          <m:rPr>
                            <m:nor/>
                          </m:rPr>
                          <a:rPr lang="en-US" sz="4800" b="1" i="0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 </m:t>
                        </m:r>
                        <m:sSup>
                          <m:sSupPr>
                            <m:ctrlPr>
                              <a:rPr lang="en-US" sz="48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8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𝒓</m:t>
                            </m:r>
                          </m:e>
                          <m:sup>
                            <m:r>
                              <a:rPr lang="en-US" sz="48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sSub>
                          <m:sSubPr>
                            <m:ctrlPr>
                              <a:rPr lang="en-US" sz="48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8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𝒎</m:t>
                            </m:r>
                          </m:e>
                          <m:sub>
                            <m:r>
                              <a:rPr lang="en-US" sz="48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sSub>
                          <m:sSubPr>
                            <m:ctrlPr>
                              <a:rPr lang="en-US" sz="48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8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𝒎</m:t>
                            </m:r>
                          </m:e>
                          <m:sub>
                            <m:r>
                              <a:rPr lang="en-US" sz="48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den>
                    </m:f>
                  </m:oMath>
                </a14:m>
                <a:endParaRPr lang="ru-RU" sz="4400" b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030382ED-3723-4D4B-9569-EAD13D822E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53379" y="2441345"/>
                <a:ext cx="3514759" cy="135851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 w="5715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Прямая со стрелкой 3">
            <a:extLst>
              <a:ext uri="{FF2B5EF4-FFF2-40B4-BE49-F238E27FC236}">
                <a16:creationId xmlns:a16="http://schemas.microsoft.com/office/drawing/2014/main" id="{04FE686E-0D87-4503-8AB0-4AC5A082C25C}"/>
              </a:ext>
            </a:extLst>
          </p:cNvPr>
          <p:cNvCxnSpPr>
            <a:stCxn id="7" idx="2"/>
            <a:endCxn id="10" idx="3"/>
          </p:cNvCxnSpPr>
          <p:nvPr/>
        </p:nvCxnSpPr>
        <p:spPr>
          <a:xfrm flipH="1">
            <a:off x="3684773" y="2103592"/>
            <a:ext cx="2123770" cy="974057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>
            <a:extLst>
              <a:ext uri="{FF2B5EF4-FFF2-40B4-BE49-F238E27FC236}">
                <a16:creationId xmlns:a16="http://schemas.microsoft.com/office/drawing/2014/main" id="{B359382C-1C0F-455D-AB3E-3E447BB02BAC}"/>
              </a:ext>
            </a:extLst>
          </p:cNvPr>
          <p:cNvCxnSpPr>
            <a:stCxn id="7" idx="2"/>
            <a:endCxn id="11" idx="1"/>
          </p:cNvCxnSpPr>
          <p:nvPr/>
        </p:nvCxnSpPr>
        <p:spPr>
          <a:xfrm>
            <a:off x="5808543" y="2103592"/>
            <a:ext cx="2044836" cy="101701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>
            <a:extLst>
              <a:ext uri="{FF2B5EF4-FFF2-40B4-BE49-F238E27FC236}">
                <a16:creationId xmlns:a16="http://schemas.microsoft.com/office/drawing/2014/main" id="{BB9F12AC-AE59-411B-AA02-ABF6BCE54516}"/>
              </a:ext>
            </a:extLst>
          </p:cNvPr>
          <p:cNvCxnSpPr>
            <a:stCxn id="7" idx="2"/>
            <a:endCxn id="8" idx="0"/>
          </p:cNvCxnSpPr>
          <p:nvPr/>
        </p:nvCxnSpPr>
        <p:spPr>
          <a:xfrm flipH="1">
            <a:off x="3684773" y="2103592"/>
            <a:ext cx="2123770" cy="245970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>
            <a:extLst>
              <a:ext uri="{FF2B5EF4-FFF2-40B4-BE49-F238E27FC236}">
                <a16:creationId xmlns:a16="http://schemas.microsoft.com/office/drawing/2014/main" id="{4FDD4430-4DE5-40FB-B05D-B2AA2269D015}"/>
              </a:ext>
            </a:extLst>
          </p:cNvPr>
          <p:cNvCxnSpPr>
            <a:stCxn id="7" idx="2"/>
            <a:endCxn id="9" idx="0"/>
          </p:cNvCxnSpPr>
          <p:nvPr/>
        </p:nvCxnSpPr>
        <p:spPr>
          <a:xfrm>
            <a:off x="5808543" y="2103592"/>
            <a:ext cx="2044836" cy="2465128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826093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12192000" cy="870153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TAKRORLASH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8289BFAE-9C79-437E-902E-9834FD9D2DC8}"/>
                  </a:ext>
                </a:extLst>
              </p:cNvPr>
              <p:cNvSpPr txBox="1"/>
              <p:nvPr/>
            </p:nvSpPr>
            <p:spPr>
              <a:xfrm>
                <a:off x="2205940" y="2905844"/>
                <a:ext cx="6834819" cy="1046312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 w="5715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600" b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G </a:t>
                </a:r>
                <a14:m>
                  <m:oMath xmlns:m="http://schemas.openxmlformats.org/officeDocument/2006/math">
                    <m:r>
                      <a:rPr lang="en-US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𝟔</m:t>
                    </m:r>
                    <m:r>
                      <a:rPr lang="en-US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𝟔𝟕</m:t>
                    </m:r>
                    <m:r>
                      <a:rPr lang="en-US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∙</m:t>
                    </m:r>
                    <m:sSup>
                      <m:sSupPr>
                        <m:ctrlPr>
                          <a:rPr lang="en-US" sz="36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𝟏𝟎</m:t>
                        </m:r>
                      </m:e>
                      <m:sup>
                        <m:r>
                          <a:rPr lang="en-US" sz="36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sz="36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𝟏𝟏</m:t>
                        </m:r>
                      </m:sup>
                    </m:sSup>
                    <m:f>
                      <m:fPr>
                        <m:ctrlPr>
                          <a:rPr lang="en-US" sz="36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6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6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𝑵</m:t>
                            </m:r>
                            <m:r>
                              <a:rPr lang="en-US" sz="36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36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𝒎</m:t>
                            </m:r>
                          </m:e>
                          <m:sup>
                            <m:r>
                              <a:rPr lang="en-US" sz="36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36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6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𝒌𝒈</m:t>
                            </m:r>
                          </m:e>
                          <m:sup>
                            <m:r>
                              <a:rPr lang="en-US" sz="36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</m:oMath>
                </a14:m>
                <a:endParaRPr lang="ru-RU" sz="3600" b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8289BFAE-9C79-437E-902E-9834FD9D2D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5940" y="2905844"/>
                <a:ext cx="6834819" cy="104631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5715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F19391BB-3E62-4335-8350-0C2A5F1000BF}"/>
              </a:ext>
            </a:extLst>
          </p:cNvPr>
          <p:cNvSpPr txBox="1"/>
          <p:nvPr/>
        </p:nvSpPr>
        <p:spPr>
          <a:xfrm>
            <a:off x="225664" y="1026677"/>
            <a:ext cx="1065127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046810" algn="ctr"/>
            <a:r>
              <a:rPr lang="en-US" sz="4000" b="0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Bu </a:t>
            </a:r>
            <a:r>
              <a:rPr lang="en-US" sz="4000" b="0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yerda</a:t>
            </a:r>
            <a:r>
              <a:rPr lang="en-US" sz="4000" b="0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G</a:t>
            </a:r>
            <a:r>
              <a:rPr lang="en-US" sz="4000" b="0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b="0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nimani</a:t>
            </a:r>
            <a:r>
              <a:rPr lang="en-US" sz="4000" b="0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b="0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ifodalaydi</a:t>
            </a:r>
            <a:r>
              <a:rPr lang="en-US" sz="4000" b="0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b="0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va</a:t>
            </a:r>
            <a:r>
              <a:rPr lang="en-US" sz="4000" b="0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b="0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uning</a:t>
            </a:r>
            <a:r>
              <a:rPr lang="en-US" sz="4000" b="0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b="0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qiymati</a:t>
            </a:r>
            <a:r>
              <a:rPr lang="en-US" sz="4000" b="0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b="0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nechiga</a:t>
            </a:r>
            <a:r>
              <a:rPr lang="en-US" sz="4000" b="0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b="0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teng</a:t>
            </a:r>
            <a:r>
              <a:rPr lang="en-US" sz="4000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?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572255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12192000" cy="91439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OG‘IRLIK KUCHI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F82B5FE-3079-4FE8-8578-5C5439B05EEE}"/>
              </a:ext>
            </a:extLst>
          </p:cNvPr>
          <p:cNvSpPr/>
          <p:nvPr/>
        </p:nvSpPr>
        <p:spPr>
          <a:xfrm>
            <a:off x="420836" y="4277032"/>
            <a:ext cx="5245265" cy="2963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2CE9F39-1A90-4B97-8562-367C24581748}"/>
              </a:ext>
            </a:extLst>
          </p:cNvPr>
          <p:cNvSpPr txBox="1"/>
          <p:nvPr/>
        </p:nvSpPr>
        <p:spPr>
          <a:xfrm>
            <a:off x="690239" y="1085670"/>
            <a:ext cx="972212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046810" algn="ctr"/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Yer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yuzidagi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jismlar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nima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sababdan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Yerga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tortiladi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DD9C1F6-77CA-4855-9934-B5C0A673ED1F}"/>
              </a:ext>
            </a:extLst>
          </p:cNvPr>
          <p:cNvSpPr txBox="1"/>
          <p:nvPr/>
        </p:nvSpPr>
        <p:spPr>
          <a:xfrm>
            <a:off x="805040" y="2580379"/>
            <a:ext cx="972212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046810" algn="ctr"/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butun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olam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tortishish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qonuni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o‘rinlimi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82379869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12192000" cy="91439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OG‘IRLIK KUCHI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F82B5FE-3079-4FE8-8578-5C5439B05EEE}"/>
              </a:ext>
            </a:extLst>
          </p:cNvPr>
          <p:cNvSpPr/>
          <p:nvPr/>
        </p:nvSpPr>
        <p:spPr>
          <a:xfrm>
            <a:off x="179097" y="5943600"/>
            <a:ext cx="3618613" cy="29954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>
            <a:extLst>
              <a:ext uri="{FF2B5EF4-FFF2-40B4-BE49-F238E27FC236}">
                <a16:creationId xmlns:a16="http://schemas.microsoft.com/office/drawing/2014/main" id="{460DA7D6-D977-474D-BB15-8B71448DD25A}"/>
              </a:ext>
            </a:extLst>
          </p:cNvPr>
          <p:cNvSpPr/>
          <p:nvPr/>
        </p:nvSpPr>
        <p:spPr>
          <a:xfrm>
            <a:off x="398207" y="2109019"/>
            <a:ext cx="3362632" cy="2964425"/>
          </a:xfrm>
          <a:prstGeom prst="ellipse">
            <a:avLst/>
          </a:prstGeom>
          <a:solidFill>
            <a:schemeClr val="accent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YER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>
            <a:extLst>
              <a:ext uri="{FF2B5EF4-FFF2-40B4-BE49-F238E27FC236}">
                <a16:creationId xmlns:a16="http://schemas.microsoft.com/office/drawing/2014/main" id="{A00E576C-3B4B-4B2F-A5C9-7E5254CE6AA2}"/>
              </a:ext>
            </a:extLst>
          </p:cNvPr>
          <p:cNvSpPr/>
          <p:nvPr/>
        </p:nvSpPr>
        <p:spPr>
          <a:xfrm>
            <a:off x="3340509" y="2462980"/>
            <a:ext cx="309717" cy="265471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" name="Прямая со стрелкой 8">
            <a:extLst>
              <a:ext uri="{FF2B5EF4-FFF2-40B4-BE49-F238E27FC236}">
                <a16:creationId xmlns:a16="http://schemas.microsoft.com/office/drawing/2014/main" id="{99D74A60-7F3D-4709-A4A7-8D5125011383}"/>
              </a:ext>
            </a:extLst>
          </p:cNvPr>
          <p:cNvCxnSpPr>
            <a:cxnSpLocks/>
            <a:stCxn id="6" idx="3"/>
          </p:cNvCxnSpPr>
          <p:nvPr/>
        </p:nvCxnSpPr>
        <p:spPr>
          <a:xfrm flipH="1">
            <a:off x="2138518" y="2689574"/>
            <a:ext cx="1247348" cy="89428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AFEC805F-9077-405F-B2E9-E0595AA2D4A7}"/>
              </a:ext>
            </a:extLst>
          </p:cNvPr>
          <p:cNvSpPr txBox="1"/>
          <p:nvPr/>
        </p:nvSpPr>
        <p:spPr>
          <a:xfrm>
            <a:off x="2584110" y="1629788"/>
            <a:ext cx="135485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Jism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E0A168-2F80-4347-940E-073E0FE65A88}"/>
              </a:ext>
            </a:extLst>
          </p:cNvPr>
          <p:cNvSpPr txBox="1"/>
          <p:nvPr/>
        </p:nvSpPr>
        <p:spPr>
          <a:xfrm>
            <a:off x="3711366" y="2499889"/>
            <a:ext cx="6415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C257769-CE2B-4F7E-BD3F-6195437C4190}"/>
              </a:ext>
            </a:extLst>
          </p:cNvPr>
          <p:cNvSpPr txBox="1"/>
          <p:nvPr/>
        </p:nvSpPr>
        <p:spPr>
          <a:xfrm>
            <a:off x="294969" y="1826274"/>
            <a:ext cx="47409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51E2C18-7917-4290-886C-2F99AA90A43E}"/>
              </a:ext>
            </a:extLst>
          </p:cNvPr>
          <p:cNvSpPr txBox="1"/>
          <p:nvPr/>
        </p:nvSpPr>
        <p:spPr>
          <a:xfrm>
            <a:off x="2167527" y="2381572"/>
            <a:ext cx="47409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93B74B16-9220-4AAB-8E30-B36C9AD70551}"/>
                  </a:ext>
                </a:extLst>
              </p:cNvPr>
              <p:cNvSpPr txBox="1"/>
              <p:nvPr/>
            </p:nvSpPr>
            <p:spPr>
              <a:xfrm>
                <a:off x="6253314" y="1086221"/>
                <a:ext cx="3514759" cy="1142620"/>
              </a:xfrm>
              <a:prstGeom prst="rect">
                <a:avLst/>
              </a:prstGeom>
              <a:solidFill>
                <a:schemeClr val="bg1"/>
              </a:solidFill>
              <a:ln w="57150">
                <a:solidFill>
                  <a:srgbClr val="0070C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4000" b="1" dirty="0"/>
                        <m:t>F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𝑮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𝒎</m:t>
                              </m:r>
                            </m:e>
                            <m:sub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𝒎</m:t>
                              </m:r>
                            </m:e>
                            <m:sub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num>
                        <m:den>
                          <m:sSup>
                            <m:sSup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𝒓</m:t>
                              </m:r>
                            </m:e>
                            <m: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93B74B16-9220-4AAB-8E30-B36C9AD7055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53314" y="1086221"/>
                <a:ext cx="3514759" cy="11426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57150"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>
            <a:extLst>
              <a:ext uri="{FF2B5EF4-FFF2-40B4-BE49-F238E27FC236}">
                <a16:creationId xmlns:a16="http://schemas.microsoft.com/office/drawing/2014/main" id="{731CC948-C31E-4275-A103-EBF284113B0B}"/>
              </a:ext>
            </a:extLst>
          </p:cNvPr>
          <p:cNvSpPr txBox="1"/>
          <p:nvPr/>
        </p:nvSpPr>
        <p:spPr>
          <a:xfrm>
            <a:off x="4102111" y="2874834"/>
            <a:ext cx="747400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046810" algn="just"/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Yer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sirtidagi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jismning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o‘zaro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tortishishish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kuchini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hisoblashimiz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9530511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12192000" cy="91439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OG‘IRLIK KUCHI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F82B5FE-3079-4FE8-8578-5C5439B05EEE}"/>
              </a:ext>
            </a:extLst>
          </p:cNvPr>
          <p:cNvSpPr/>
          <p:nvPr/>
        </p:nvSpPr>
        <p:spPr>
          <a:xfrm>
            <a:off x="179097" y="5943600"/>
            <a:ext cx="3618613" cy="29954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51E2C18-7917-4290-886C-2F99AA90A43E}"/>
              </a:ext>
            </a:extLst>
          </p:cNvPr>
          <p:cNvSpPr txBox="1"/>
          <p:nvPr/>
        </p:nvSpPr>
        <p:spPr>
          <a:xfrm>
            <a:off x="631550" y="3329615"/>
            <a:ext cx="105034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ya’ni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Yerning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tortishish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kuchini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topamiz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93B74B16-9220-4AAB-8E30-B36C9AD70551}"/>
                  </a:ext>
                </a:extLst>
              </p:cNvPr>
              <p:cNvSpPr txBox="1"/>
              <p:nvPr/>
            </p:nvSpPr>
            <p:spPr>
              <a:xfrm>
                <a:off x="1887004" y="1007163"/>
                <a:ext cx="3514759" cy="1125886"/>
              </a:xfrm>
              <a:prstGeom prst="rect">
                <a:avLst/>
              </a:prstGeom>
              <a:solidFill>
                <a:schemeClr val="bg1"/>
              </a:solidFill>
              <a:ln w="57150">
                <a:solidFill>
                  <a:srgbClr val="0070C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3600" b="1" dirty="0" smtClean="0"/>
                        <m:t>F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𝑮</m:t>
                      </m:r>
                      <m:f>
                        <m:fPr>
                          <m:ctrlP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𝒎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𝑴</m:t>
                          </m:r>
                        </m:num>
                        <m:den>
                          <m:sSup>
                            <m:sSup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𝒓</m:t>
                              </m:r>
                            </m:e>
                            <m:sup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93B74B16-9220-4AAB-8E30-B36C9AD7055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87004" y="1007163"/>
                <a:ext cx="3514759" cy="112588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57150"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731CC948-C31E-4275-A103-EBF284113B0B}"/>
                  </a:ext>
                </a:extLst>
              </p:cNvPr>
              <p:cNvSpPr txBox="1"/>
              <p:nvPr/>
            </p:nvSpPr>
            <p:spPr>
              <a:xfrm>
                <a:off x="439098" y="2165437"/>
                <a:ext cx="7661483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indent="1046810" algn="ctr"/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Jism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Yer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orasidagi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masofani</a:t>
                </a:r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indent="1046810" algn="ctr"/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r = 6,4</a:t>
                </a:r>
                <a:r>
                  <a:rPr lang="en-US" sz="36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b="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6</m:t>
                        </m:r>
                      </m:sup>
                    </m:sSup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deb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olamiz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731CC948-C31E-4275-A103-EBF284113B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9098" y="2165437"/>
                <a:ext cx="7661483" cy="1200329"/>
              </a:xfrm>
              <a:prstGeom prst="rect">
                <a:avLst/>
              </a:prstGeom>
              <a:blipFill>
                <a:blip r:embed="rId3"/>
                <a:stretch>
                  <a:fillRect t="-7614" r="-1671" b="-1725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4FDADCEB-D0AE-497F-BB04-59731F3D84AC}"/>
                  </a:ext>
                </a:extLst>
              </p:cNvPr>
              <p:cNvSpPr txBox="1"/>
              <p:nvPr/>
            </p:nvSpPr>
            <p:spPr>
              <a:xfrm>
                <a:off x="6396124" y="1032382"/>
                <a:ext cx="4026800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= m = 1 kg</a:t>
                </a:r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4FDADCEB-D0AE-497F-BB04-59731F3D84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96124" y="1032382"/>
                <a:ext cx="4026800" cy="646331"/>
              </a:xfrm>
              <a:prstGeom prst="rect">
                <a:avLst/>
              </a:prstGeom>
              <a:blipFill>
                <a:blip r:embed="rId4"/>
                <a:stretch>
                  <a:fillRect t="-14151" b="-349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4212EF5B-F64D-45B9-A40C-F335E4BED994}"/>
                  </a:ext>
                </a:extLst>
              </p:cNvPr>
              <p:cNvSpPr txBox="1"/>
              <p:nvPr/>
            </p:nvSpPr>
            <p:spPr>
              <a:xfrm>
                <a:off x="6396124" y="1628679"/>
                <a:ext cx="2306116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= M</a:t>
                </a:r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4212EF5B-F64D-45B9-A40C-F335E4BED99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96124" y="1628679"/>
                <a:ext cx="2306116" cy="646331"/>
              </a:xfrm>
              <a:prstGeom prst="rect">
                <a:avLst/>
              </a:prstGeom>
              <a:blipFill>
                <a:blip r:embed="rId5"/>
                <a:stretch>
                  <a:fillRect t="-14151" b="-349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A7F3F8B2-C72C-48F2-A93A-38CAE737C481}"/>
                  </a:ext>
                </a:extLst>
              </p:cNvPr>
              <p:cNvSpPr txBox="1"/>
              <p:nvPr/>
            </p:nvSpPr>
            <p:spPr>
              <a:xfrm>
                <a:off x="7922161" y="1698953"/>
                <a:ext cx="2888407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= 6</a:t>
                </a:r>
                <a:r>
                  <a:rPr lang="en-US" sz="36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b="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24</m:t>
                        </m:r>
                      </m:sup>
                    </m:sSup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kg</a:t>
                </a:r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A7F3F8B2-C72C-48F2-A93A-38CAE737C48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22161" y="1698953"/>
                <a:ext cx="2888407" cy="646331"/>
              </a:xfrm>
              <a:prstGeom prst="rect">
                <a:avLst/>
              </a:prstGeom>
              <a:blipFill>
                <a:blip r:embed="rId6"/>
                <a:stretch>
                  <a:fillRect l="-6554" t="-16981" b="-330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F54C1D3E-32FD-4490-AD90-070C1110BEDF}"/>
                  </a:ext>
                </a:extLst>
              </p:cNvPr>
              <p:cNvSpPr txBox="1"/>
              <p:nvPr/>
            </p:nvSpPr>
            <p:spPr>
              <a:xfrm>
                <a:off x="247542" y="4210904"/>
                <a:ext cx="8247530" cy="1302216"/>
              </a:xfrm>
              <a:prstGeom prst="rect">
                <a:avLst/>
              </a:prstGeom>
              <a:solidFill>
                <a:schemeClr val="bg1"/>
              </a:solidFill>
              <a:ln w="57150">
                <a:solidFill>
                  <a:schemeClr val="bg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3600" dirty="0" smtClean="0"/>
                        <m:t>F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  </m:t>
                              </m:r>
                              <m:r>
                                <a:rPr lang="en-US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𝑁</m:t>
                              </m:r>
                              <m:r>
                                <a:rPr lang="en-US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r>
                                <a:rPr lang="en-US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𝑚</m:t>
                              </m:r>
                            </m:e>
                            <m:sup>
                              <m:r>
                                <a:rPr lang="en-US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1,5∙10</m:t>
                              </m:r>
                            </m:e>
                            <m:sup>
                              <m:r>
                                <a:rPr lang="en-US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10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𝑘𝑔</m:t>
                              </m:r>
                            </m:e>
                            <m:sup>
                              <m:r>
                                <a:rPr lang="en-US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  <m:r>
                            <m:rPr>
                              <m:nor/>
                            </m:rPr>
                            <a:rPr lang="en-US" sz="3600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kg</m:t>
                          </m:r>
                          <m:r>
                            <a:rPr lang="en-US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m:rPr>
                              <m:nor/>
                            </m:rPr>
                            <a:rPr lang="en-US" sz="3600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6</m:t>
                          </m:r>
                          <m:r>
                            <m:rPr>
                              <m:nor/>
                            </m:rPr>
                            <a:rPr lang="en-US" sz="3600" dirty="0"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sSup>
                            <m:sSupPr>
                              <m:ctrlPr>
                                <a:rPr lang="en-US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en-US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24</m:t>
                              </m:r>
                            </m:sup>
                          </m:sSup>
                          <m:r>
                            <m:rPr>
                              <m:nor/>
                            </m:rPr>
                            <a:rPr lang="en-US" sz="3600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600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kg</m:t>
                          </m:r>
                        </m:num>
                        <m:den>
                          <m:sSup>
                            <m:sSupPr>
                              <m:ctrlPr>
                                <a:rPr lang="en-US" sz="3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nor/>
                                </m:rPr>
                                <a:rPr lang="en-US" sz="36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(</m:t>
                              </m:r>
                              <m:r>
                                <m:rPr>
                                  <m:nor/>
                                </m:rPr>
                                <a:rPr lang="en-US" sz="3600" dirty="0">
                                  <a:latin typeface="Arial" panose="020B0604020202020204" pitchFamily="34" charset="0"/>
                                  <a:cs typeface="Arial" panose="020B0604020202020204" pitchFamily="34" charset="0"/>
                                </a:rPr>
                                <m:t>6,4</m:t>
                              </m:r>
                              <m:r>
                                <m:rPr>
                                  <m:nor/>
                                </m:rPr>
                                <a:rPr lang="en-US" sz="3600" dirty="0"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sSup>
                                <m:sSupPr>
                                  <m:ctrlPr>
                                    <a:rPr lang="en-US" sz="3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US" sz="3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6</m:t>
                                  </m:r>
                                </m:sup>
                              </m:sSup>
                              <m:r>
                                <a:rPr lang="en-US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𝑚</m:t>
                              </m:r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F54C1D3E-32FD-4490-AD90-070C1110BED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7542" y="4210904"/>
                <a:ext cx="8247530" cy="130221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 w="57150"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EDFE4DE2-E141-413F-9370-E856D6CA8E50}"/>
                  </a:ext>
                </a:extLst>
              </p:cNvPr>
              <p:cNvSpPr txBox="1"/>
              <p:nvPr/>
            </p:nvSpPr>
            <p:spPr>
              <a:xfrm>
                <a:off x="8100581" y="4559473"/>
                <a:ext cx="2322343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≈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9,8 N</a:t>
                </a:r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EDFE4DE2-E141-413F-9370-E856D6CA8E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00581" y="4559473"/>
                <a:ext cx="2322343" cy="646331"/>
              </a:xfrm>
              <a:prstGeom prst="rect">
                <a:avLst/>
              </a:prstGeom>
              <a:blipFill>
                <a:blip r:embed="rId8"/>
                <a:stretch>
                  <a:fillRect t="-15094" b="-349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7926B716-687A-4022-BFDF-2AE968566D6E}"/>
              </a:ext>
            </a:extLst>
          </p:cNvPr>
          <p:cNvCxnSpPr>
            <a:cxnSpLocks/>
          </p:cNvCxnSpPr>
          <p:nvPr/>
        </p:nvCxnSpPr>
        <p:spPr>
          <a:xfrm flipH="1">
            <a:off x="3371263" y="4986439"/>
            <a:ext cx="1000044" cy="526681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>
            <a:extLst>
              <a:ext uri="{FF2B5EF4-FFF2-40B4-BE49-F238E27FC236}">
                <a16:creationId xmlns:a16="http://schemas.microsoft.com/office/drawing/2014/main" id="{A6B7D5AE-769B-4BB2-9873-428801D633C0}"/>
              </a:ext>
            </a:extLst>
          </p:cNvPr>
          <p:cNvCxnSpPr>
            <a:cxnSpLocks/>
          </p:cNvCxnSpPr>
          <p:nvPr/>
        </p:nvCxnSpPr>
        <p:spPr>
          <a:xfrm flipH="1">
            <a:off x="7049160" y="4335331"/>
            <a:ext cx="1000044" cy="526681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>
            <a:extLst>
              <a:ext uri="{FF2B5EF4-FFF2-40B4-BE49-F238E27FC236}">
                <a16:creationId xmlns:a16="http://schemas.microsoft.com/office/drawing/2014/main" id="{A9F61A37-DE4E-4FDE-B368-E98EDAACBF0C}"/>
              </a:ext>
            </a:extLst>
          </p:cNvPr>
          <p:cNvCxnSpPr>
            <a:cxnSpLocks/>
          </p:cNvCxnSpPr>
          <p:nvPr/>
        </p:nvCxnSpPr>
        <p:spPr>
          <a:xfrm flipH="1">
            <a:off x="6548854" y="5062311"/>
            <a:ext cx="1000044" cy="526681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>
            <a:extLst>
              <a:ext uri="{FF2B5EF4-FFF2-40B4-BE49-F238E27FC236}">
                <a16:creationId xmlns:a16="http://schemas.microsoft.com/office/drawing/2014/main" id="{70C14528-0540-4FD6-9218-F5496CFCA9A9}"/>
              </a:ext>
            </a:extLst>
          </p:cNvPr>
          <p:cNvCxnSpPr>
            <a:cxnSpLocks/>
          </p:cNvCxnSpPr>
          <p:nvPr/>
        </p:nvCxnSpPr>
        <p:spPr>
          <a:xfrm flipH="1">
            <a:off x="3095532" y="4317509"/>
            <a:ext cx="1000044" cy="526681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>
            <a:extLst>
              <a:ext uri="{FF2B5EF4-FFF2-40B4-BE49-F238E27FC236}">
                <a16:creationId xmlns:a16="http://schemas.microsoft.com/office/drawing/2014/main" id="{D06C796E-960E-4780-8D37-E57E53949EF6}"/>
              </a:ext>
            </a:extLst>
          </p:cNvPr>
          <p:cNvCxnSpPr>
            <a:cxnSpLocks/>
          </p:cNvCxnSpPr>
          <p:nvPr/>
        </p:nvCxnSpPr>
        <p:spPr>
          <a:xfrm flipH="1">
            <a:off x="4621286" y="4350097"/>
            <a:ext cx="780477" cy="461507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Овал 29">
            <a:extLst>
              <a:ext uri="{FF2B5EF4-FFF2-40B4-BE49-F238E27FC236}">
                <a16:creationId xmlns:a16="http://schemas.microsoft.com/office/drawing/2014/main" id="{983DADAC-946D-40B0-A711-6BCFBC14A303}"/>
              </a:ext>
            </a:extLst>
          </p:cNvPr>
          <p:cNvSpPr/>
          <p:nvPr/>
        </p:nvSpPr>
        <p:spPr>
          <a:xfrm>
            <a:off x="2447350" y="4193109"/>
            <a:ext cx="618598" cy="673669"/>
          </a:xfrm>
          <a:prstGeom prst="ellipse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490881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6" presetClass="entr" presetSubtype="21" repeatCount="500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7" grpId="0"/>
      <p:bldP spid="18" grpId="0"/>
      <p:bldP spid="19" grpId="0"/>
      <p:bldP spid="20" grpId="0"/>
      <p:bldP spid="21" grpId="0" animBg="1"/>
      <p:bldP spid="22" grpId="0"/>
      <p:bldP spid="3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12192000" cy="91439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OG‘IRLIK KUCHI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F82B5FE-3079-4FE8-8578-5C5439B05EEE}"/>
              </a:ext>
            </a:extLst>
          </p:cNvPr>
          <p:cNvSpPr/>
          <p:nvPr/>
        </p:nvSpPr>
        <p:spPr>
          <a:xfrm>
            <a:off x="179097" y="5943600"/>
            <a:ext cx="3618613" cy="29954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>
            <a:extLst>
              <a:ext uri="{FF2B5EF4-FFF2-40B4-BE49-F238E27FC236}">
                <a16:creationId xmlns:a16="http://schemas.microsoft.com/office/drawing/2014/main" id="{460DA7D6-D977-474D-BB15-8B71448DD25A}"/>
              </a:ext>
            </a:extLst>
          </p:cNvPr>
          <p:cNvSpPr/>
          <p:nvPr/>
        </p:nvSpPr>
        <p:spPr>
          <a:xfrm>
            <a:off x="781665" y="2492467"/>
            <a:ext cx="3362632" cy="2964425"/>
          </a:xfrm>
          <a:prstGeom prst="ellipse">
            <a:avLst/>
          </a:prstGeom>
          <a:solidFill>
            <a:schemeClr val="accent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YER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>
            <a:extLst>
              <a:ext uri="{FF2B5EF4-FFF2-40B4-BE49-F238E27FC236}">
                <a16:creationId xmlns:a16="http://schemas.microsoft.com/office/drawing/2014/main" id="{A00E576C-3B4B-4B2F-A5C9-7E5254CE6AA2}"/>
              </a:ext>
            </a:extLst>
          </p:cNvPr>
          <p:cNvSpPr/>
          <p:nvPr/>
        </p:nvSpPr>
        <p:spPr>
          <a:xfrm>
            <a:off x="3723967" y="2846428"/>
            <a:ext cx="309717" cy="265471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" name="Прямая со стрелкой 8">
            <a:extLst>
              <a:ext uri="{FF2B5EF4-FFF2-40B4-BE49-F238E27FC236}">
                <a16:creationId xmlns:a16="http://schemas.microsoft.com/office/drawing/2014/main" id="{99D74A60-7F3D-4709-A4A7-8D5125011383}"/>
              </a:ext>
            </a:extLst>
          </p:cNvPr>
          <p:cNvCxnSpPr>
            <a:cxnSpLocks/>
            <a:stCxn id="6" idx="3"/>
          </p:cNvCxnSpPr>
          <p:nvPr/>
        </p:nvCxnSpPr>
        <p:spPr>
          <a:xfrm flipH="1">
            <a:off x="2521976" y="3073022"/>
            <a:ext cx="1247348" cy="894284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AFEC805F-9077-405F-B2E9-E0595AA2D4A7}"/>
              </a:ext>
            </a:extLst>
          </p:cNvPr>
          <p:cNvSpPr txBox="1"/>
          <p:nvPr/>
        </p:nvSpPr>
        <p:spPr>
          <a:xfrm>
            <a:off x="3084499" y="2025245"/>
            <a:ext cx="135485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Jism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E0A168-2F80-4347-940E-073E0FE65A88}"/>
              </a:ext>
            </a:extLst>
          </p:cNvPr>
          <p:cNvSpPr txBox="1"/>
          <p:nvPr/>
        </p:nvSpPr>
        <p:spPr>
          <a:xfrm>
            <a:off x="4092894" y="3013790"/>
            <a:ext cx="6415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C257769-CE2B-4F7E-BD3F-6195437C4190}"/>
              </a:ext>
            </a:extLst>
          </p:cNvPr>
          <p:cNvSpPr txBox="1"/>
          <p:nvPr/>
        </p:nvSpPr>
        <p:spPr>
          <a:xfrm>
            <a:off x="676497" y="2344782"/>
            <a:ext cx="4740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51E2C18-7917-4290-886C-2F99AA90A43E}"/>
              </a:ext>
            </a:extLst>
          </p:cNvPr>
          <p:cNvSpPr txBox="1"/>
          <p:nvPr/>
        </p:nvSpPr>
        <p:spPr>
          <a:xfrm>
            <a:off x="2632134" y="2937663"/>
            <a:ext cx="4740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31CC948-C31E-4275-A103-EBF284113B0B}"/>
              </a:ext>
            </a:extLst>
          </p:cNvPr>
          <p:cNvSpPr txBox="1"/>
          <p:nvPr/>
        </p:nvSpPr>
        <p:spPr>
          <a:xfrm>
            <a:off x="179097" y="978255"/>
            <a:ext cx="1133849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046810" algn="ctr"/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Demak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1 kg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massali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jism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Yer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bir-birini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9,8 N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kuch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tortadi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2F2D6B14-11C5-4944-8EFD-9B79BED4CB03}"/>
                  </a:ext>
                </a:extLst>
              </p:cNvPr>
              <p:cNvSpPr txBox="1"/>
              <p:nvPr/>
            </p:nvSpPr>
            <p:spPr>
              <a:xfrm>
                <a:off x="6330128" y="2661374"/>
                <a:ext cx="2804517" cy="782587"/>
              </a:xfrm>
              <a:prstGeom prst="rect">
                <a:avLst/>
              </a:prstGeom>
              <a:noFill/>
              <a:ln w="57150">
                <a:solidFill>
                  <a:srgbClr val="0070C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4000" b="1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ru-RU" sz="40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𝑭</m:t>
                            </m:r>
                          </m:e>
                          <m:sub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4000" b="1" dirty="0"/>
                  <a:t>  = - </a:t>
                </a:r>
                <a:r>
                  <a:rPr lang="ru-RU" sz="4000" b="1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4000" b="1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ru-RU" sz="40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𝑭</m:t>
                            </m:r>
                          </m:e>
                          <m:sub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e>
                    </m:acc>
                  </m:oMath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2F2D6B14-11C5-4944-8EFD-9B79BED4CB0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30128" y="2661374"/>
                <a:ext cx="2804517" cy="782587"/>
              </a:xfrm>
              <a:prstGeom prst="rect">
                <a:avLst/>
              </a:prstGeom>
              <a:blipFill>
                <a:blip r:embed="rId2"/>
                <a:stretch>
                  <a:fillRect t="-730" b="-27737"/>
                </a:stretch>
              </a:blipFill>
              <a:ln w="57150"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0863228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12192000" cy="91439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OG‘IRLIK KUCHI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F82B5FE-3079-4FE8-8578-5C5439B05EEE}"/>
              </a:ext>
            </a:extLst>
          </p:cNvPr>
          <p:cNvSpPr/>
          <p:nvPr/>
        </p:nvSpPr>
        <p:spPr>
          <a:xfrm>
            <a:off x="179097" y="5943600"/>
            <a:ext cx="3618613" cy="29954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31CC948-C31E-4275-A103-EBF284113B0B}"/>
              </a:ext>
            </a:extLst>
          </p:cNvPr>
          <p:cNvSpPr txBox="1"/>
          <p:nvPr/>
        </p:nvSpPr>
        <p:spPr>
          <a:xfrm>
            <a:off x="426751" y="1124346"/>
            <a:ext cx="113384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046810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Bu 9,8 N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kuch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Yer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jismga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seziladi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194C2C8-85A9-488A-9947-40C64249E0A6}"/>
              </a:ext>
            </a:extLst>
          </p:cNvPr>
          <p:cNvSpPr txBox="1"/>
          <p:nvPr/>
        </p:nvSpPr>
        <p:spPr>
          <a:xfrm>
            <a:off x="426751" y="1980623"/>
            <a:ext cx="1133849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046810" algn="ctr"/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Nyutonning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ikkinchi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qonuniga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binoan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Yerga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tortishish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kuchi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ta’sirida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jismning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olgan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tezlanishini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hisoblashimiz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9" name="Прямоугольник: скругленные углы 18">
            <a:extLst>
              <a:ext uri="{FF2B5EF4-FFF2-40B4-BE49-F238E27FC236}">
                <a16:creationId xmlns:a16="http://schemas.microsoft.com/office/drawing/2014/main" id="{D8A33981-3D4F-4B7B-8C7B-553590D04B6C}"/>
              </a:ext>
            </a:extLst>
          </p:cNvPr>
          <p:cNvSpPr/>
          <p:nvPr/>
        </p:nvSpPr>
        <p:spPr>
          <a:xfrm>
            <a:off x="2314229" y="3900377"/>
            <a:ext cx="2551201" cy="1512281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7D201682-2AD3-437A-996B-E3FAD5297A97}"/>
                  </a:ext>
                </a:extLst>
              </p:cNvPr>
              <p:cNvSpPr txBox="1"/>
              <p:nvPr/>
            </p:nvSpPr>
            <p:spPr>
              <a:xfrm>
                <a:off x="2591838" y="3944895"/>
                <a:ext cx="2551200" cy="12887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540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sz="5400" b="1" dirty="0">
                    <a:solidFill>
                      <a:srgbClr val="002060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𝑭</m:t>
                        </m:r>
                      </m:num>
                      <m:den>
                        <m:r>
                          <a:rPr lang="en-US" sz="5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𝒎</m:t>
                        </m:r>
                      </m:den>
                    </m:f>
                  </m:oMath>
                </a14:m>
                <a:endParaRPr lang="ru-RU" sz="54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7D201682-2AD3-437A-996B-E3FAD5297A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1838" y="3944895"/>
                <a:ext cx="2551200" cy="1288751"/>
              </a:xfrm>
              <a:prstGeom prst="rect">
                <a:avLst/>
              </a:prstGeom>
              <a:blipFill>
                <a:blip r:embed="rId2"/>
                <a:stretch>
                  <a:fillRect b="-1462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F6F30BE9-D4A5-436A-9826-75768E989582}"/>
                  </a:ext>
                </a:extLst>
              </p:cNvPr>
              <p:cNvSpPr txBox="1"/>
              <p:nvPr/>
            </p:nvSpPr>
            <p:spPr>
              <a:xfrm>
                <a:off x="4950544" y="3907725"/>
                <a:ext cx="4090217" cy="12538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800" b="1" dirty="0">
                    <a:solidFill>
                      <a:srgbClr val="002060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  <m:r>
                          <a:rPr lang="en-US" sz="4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4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  <m:r>
                          <a:rPr lang="en-US" sz="4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4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𝑵</m:t>
                        </m:r>
                      </m:num>
                      <m:den>
                        <m:r>
                          <a:rPr lang="en-US" sz="4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4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4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𝒌𝒈</m:t>
                        </m:r>
                      </m:den>
                    </m:f>
                  </m:oMath>
                </a14:m>
                <a:r>
                  <a:rPr lang="en-US" sz="4800" b="1" dirty="0">
                    <a:solidFill>
                      <a:srgbClr val="002060"/>
                    </a:solidFill>
                  </a:rPr>
                  <a:t> = </a:t>
                </a:r>
                <a:r>
                  <a:rPr lang="en-US" sz="4800" dirty="0">
                    <a:solidFill>
                      <a:srgbClr val="002060"/>
                    </a:solidFill>
                  </a:rPr>
                  <a:t>9,8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sSup>
                          <m:sSupPr>
                            <m:ctrlPr>
                              <a:rPr lang="en-US" sz="480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8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en-US" sz="48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ru-RU" sz="48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F6F30BE9-D4A5-436A-9826-75768E98958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0544" y="3907725"/>
                <a:ext cx="4090217" cy="1253869"/>
              </a:xfrm>
              <a:prstGeom prst="rect">
                <a:avLst/>
              </a:prstGeom>
              <a:blipFill>
                <a:blip r:embed="rId3"/>
                <a:stretch>
                  <a:fillRect l="-6706" b="-534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4651815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9" grpId="0" animBg="1"/>
      <p:bldP spid="20" grpId="0"/>
      <p:bldP spid="2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12192000" cy="91439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OG‘IRLIK KUCHI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31CC948-C31E-4275-A103-EBF284113B0B}"/>
              </a:ext>
            </a:extLst>
          </p:cNvPr>
          <p:cNvSpPr txBox="1"/>
          <p:nvPr/>
        </p:nvSpPr>
        <p:spPr>
          <a:xfrm>
            <a:off x="179097" y="1040352"/>
            <a:ext cx="109737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046810" algn="ctr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Agar biz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ixtiyoriy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massali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jismni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olsak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jismlar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Yerga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kuch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tortiladi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DF8C86C-132C-4B24-8396-366C690CC9DB}"/>
              </a:ext>
            </a:extLst>
          </p:cNvPr>
          <p:cNvSpPr txBox="1"/>
          <p:nvPr/>
        </p:nvSpPr>
        <p:spPr>
          <a:xfrm>
            <a:off x="323346" y="3020070"/>
            <a:ext cx="234174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m = 8 kg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1EB50B-0A0C-4725-9039-AB063F9DEDA5}"/>
              </a:ext>
            </a:extLst>
          </p:cNvPr>
          <p:cNvSpPr txBox="1"/>
          <p:nvPr/>
        </p:nvSpPr>
        <p:spPr>
          <a:xfrm>
            <a:off x="-616840" y="2249016"/>
            <a:ext cx="125656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046810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Bu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kuch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ta’sirida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tezlanishga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D42CAC95-EBDE-4DE9-8495-6284B4B0F7FB}"/>
                  </a:ext>
                </a:extLst>
              </p:cNvPr>
              <p:cNvSpPr txBox="1"/>
              <p:nvPr/>
            </p:nvSpPr>
            <p:spPr>
              <a:xfrm>
                <a:off x="247542" y="3666401"/>
                <a:ext cx="8247530" cy="1302216"/>
              </a:xfrm>
              <a:prstGeom prst="rect">
                <a:avLst/>
              </a:prstGeom>
              <a:solidFill>
                <a:schemeClr val="bg1"/>
              </a:solidFill>
              <a:ln w="57150">
                <a:solidFill>
                  <a:schemeClr val="bg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3600" dirty="0" smtClean="0"/>
                        <m:t>F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  </m:t>
                              </m:r>
                              <m:r>
                                <a:rPr lang="en-US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𝑁</m:t>
                              </m:r>
                              <m:r>
                                <a:rPr lang="en-US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r>
                                <a:rPr lang="en-US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𝑚</m:t>
                              </m:r>
                            </m:e>
                            <m:sup>
                              <m:r>
                                <a:rPr lang="en-US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1,5∙10</m:t>
                              </m:r>
                            </m:e>
                            <m:sup>
                              <m:r>
                                <a:rPr lang="en-US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10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𝑘𝑔</m:t>
                              </m:r>
                            </m:e>
                            <m:sup>
                              <m:r>
                                <a:rPr lang="en-US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8 </m:t>
                          </m:r>
                          <m:r>
                            <m:rPr>
                              <m:nor/>
                            </m:rPr>
                            <a:rPr lang="en-US" sz="3600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kg</m:t>
                          </m:r>
                          <m:r>
                            <a:rPr lang="en-US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m:rPr>
                              <m:nor/>
                            </m:rPr>
                            <a:rPr lang="en-US" sz="3600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6</m:t>
                          </m:r>
                          <m:r>
                            <m:rPr>
                              <m:nor/>
                            </m:rPr>
                            <a:rPr lang="en-US" sz="3600" dirty="0"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sSup>
                            <m:sSupPr>
                              <m:ctrlPr>
                                <a:rPr lang="en-US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en-US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24</m:t>
                              </m:r>
                            </m:sup>
                          </m:sSup>
                          <m:r>
                            <m:rPr>
                              <m:nor/>
                            </m:rPr>
                            <a:rPr lang="en-US" sz="3600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600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kg</m:t>
                          </m:r>
                        </m:num>
                        <m:den>
                          <m:sSup>
                            <m:sSupPr>
                              <m:ctrlPr>
                                <a:rPr lang="en-US" sz="3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nor/>
                                </m:rPr>
                                <a:rPr lang="en-US" sz="36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(</m:t>
                              </m:r>
                              <m:r>
                                <m:rPr>
                                  <m:nor/>
                                </m:rPr>
                                <a:rPr lang="en-US" sz="3600" dirty="0">
                                  <a:latin typeface="Arial" panose="020B0604020202020204" pitchFamily="34" charset="0"/>
                                  <a:cs typeface="Arial" panose="020B0604020202020204" pitchFamily="34" charset="0"/>
                                </a:rPr>
                                <m:t>6,4</m:t>
                              </m:r>
                              <m:r>
                                <m:rPr>
                                  <m:nor/>
                                </m:rPr>
                                <a:rPr lang="en-US" sz="3600" dirty="0"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sSup>
                                <m:sSupPr>
                                  <m:ctrlPr>
                                    <a:rPr lang="en-US" sz="3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US" sz="3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6</m:t>
                                  </m:r>
                                </m:sup>
                              </m:sSup>
                              <m:r>
                                <a:rPr lang="en-US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𝑚</m:t>
                              </m:r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D42CAC95-EBDE-4DE9-8495-6284B4B0F7F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7542" y="3666401"/>
                <a:ext cx="8247530" cy="130221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57150"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5CED2AEE-8DBF-42E1-AA2A-C85F52B18C14}"/>
                  </a:ext>
                </a:extLst>
              </p:cNvPr>
              <p:cNvSpPr txBox="1"/>
              <p:nvPr/>
            </p:nvSpPr>
            <p:spPr>
              <a:xfrm>
                <a:off x="8164334" y="4033408"/>
                <a:ext cx="2322343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≈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78,4  N</a:t>
                </a:r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5CED2AEE-8DBF-42E1-AA2A-C85F52B18C1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64334" y="4033408"/>
                <a:ext cx="2322343" cy="646331"/>
              </a:xfrm>
              <a:prstGeom prst="rect">
                <a:avLst/>
              </a:prstGeom>
              <a:blipFill>
                <a:blip r:embed="rId3"/>
                <a:stretch>
                  <a:fillRect t="-15094" b="-349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5311526E-661F-4372-9AA8-D6B7DD81E6E1}"/>
              </a:ext>
            </a:extLst>
          </p:cNvPr>
          <p:cNvCxnSpPr>
            <a:cxnSpLocks/>
          </p:cNvCxnSpPr>
          <p:nvPr/>
        </p:nvCxnSpPr>
        <p:spPr>
          <a:xfrm flipH="1">
            <a:off x="3297688" y="4463491"/>
            <a:ext cx="1000044" cy="526681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CBCD05F8-AD86-4DC8-967F-41505EFC7666}"/>
              </a:ext>
            </a:extLst>
          </p:cNvPr>
          <p:cNvCxnSpPr>
            <a:cxnSpLocks/>
          </p:cNvCxnSpPr>
          <p:nvPr/>
        </p:nvCxnSpPr>
        <p:spPr>
          <a:xfrm flipH="1">
            <a:off x="7056259" y="3807049"/>
            <a:ext cx="1000044" cy="526681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B48F4ED0-AD2A-46DD-9D32-2B5C0FE44CD1}"/>
              </a:ext>
            </a:extLst>
          </p:cNvPr>
          <p:cNvCxnSpPr>
            <a:cxnSpLocks/>
          </p:cNvCxnSpPr>
          <p:nvPr/>
        </p:nvCxnSpPr>
        <p:spPr>
          <a:xfrm flipH="1">
            <a:off x="6556237" y="4496039"/>
            <a:ext cx="1000044" cy="526681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FE25113A-8187-4E0E-AF99-7FE7CF235A4C}"/>
              </a:ext>
            </a:extLst>
          </p:cNvPr>
          <p:cNvCxnSpPr>
            <a:cxnSpLocks/>
          </p:cNvCxnSpPr>
          <p:nvPr/>
        </p:nvCxnSpPr>
        <p:spPr>
          <a:xfrm flipH="1">
            <a:off x="3102907" y="3703282"/>
            <a:ext cx="1000044" cy="526681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>
            <a:extLst>
              <a:ext uri="{FF2B5EF4-FFF2-40B4-BE49-F238E27FC236}">
                <a16:creationId xmlns:a16="http://schemas.microsoft.com/office/drawing/2014/main" id="{9889249A-C0C1-43AE-89AE-0104F7116616}"/>
              </a:ext>
            </a:extLst>
          </p:cNvPr>
          <p:cNvCxnSpPr>
            <a:cxnSpLocks/>
          </p:cNvCxnSpPr>
          <p:nvPr/>
        </p:nvCxnSpPr>
        <p:spPr>
          <a:xfrm flipH="1">
            <a:off x="4667316" y="3856002"/>
            <a:ext cx="780477" cy="461507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Овал 22">
            <a:extLst>
              <a:ext uri="{FF2B5EF4-FFF2-40B4-BE49-F238E27FC236}">
                <a16:creationId xmlns:a16="http://schemas.microsoft.com/office/drawing/2014/main" id="{B8449993-73EE-450C-B1C4-FA72A0DE8516}"/>
              </a:ext>
            </a:extLst>
          </p:cNvPr>
          <p:cNvSpPr/>
          <p:nvPr/>
        </p:nvSpPr>
        <p:spPr>
          <a:xfrm>
            <a:off x="2361804" y="3694828"/>
            <a:ext cx="618598" cy="673669"/>
          </a:xfrm>
          <a:prstGeom prst="ellipse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DA6917F2-4408-49FC-827B-12DF0DEB66B2}"/>
                  </a:ext>
                </a:extLst>
              </p:cNvPr>
              <p:cNvSpPr txBox="1"/>
              <p:nvPr/>
            </p:nvSpPr>
            <p:spPr>
              <a:xfrm>
                <a:off x="1112343" y="5223700"/>
                <a:ext cx="5370734" cy="11310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4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4400" dirty="0">
                    <a:solidFill>
                      <a:schemeClr val="tx1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78,4  </m:t>
                        </m:r>
                        <m:r>
                          <a:rPr lang="en-US" sz="4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𝑁</m:t>
                        </m:r>
                      </m:num>
                      <m:den>
                        <m:r>
                          <a:rPr lang="en-US" sz="4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8 </m:t>
                        </m:r>
                        <m:r>
                          <a:rPr lang="en-US" sz="4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𝑘𝑔</m:t>
                        </m:r>
                      </m:den>
                    </m:f>
                  </m:oMath>
                </a14:m>
                <a:r>
                  <a:rPr lang="en-US" sz="4400" dirty="0">
                    <a:solidFill>
                      <a:schemeClr val="tx1"/>
                    </a:solidFill>
                  </a:rPr>
                  <a:t> = 9,8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sSup>
                          <m:sSupPr>
                            <m:ctrlPr>
                              <a:rPr lang="en-US" sz="44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en-US" sz="4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ru-RU" sz="4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DA6917F2-4408-49FC-827B-12DF0DEB66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2343" y="5223700"/>
                <a:ext cx="5370734" cy="1131079"/>
              </a:xfrm>
              <a:prstGeom prst="rect">
                <a:avLst/>
              </a:prstGeom>
              <a:blipFill>
                <a:blip r:embed="rId4"/>
                <a:stretch>
                  <a:fillRect b="-648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3568547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repeatCount="500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 animBg="1"/>
      <p:bldP spid="12" grpId="0"/>
      <p:bldP spid="23" grpId="0" animBg="1"/>
      <p:bldP spid="24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plate PresentationGo">
  <a:themeElements>
    <a:clrScheme name="PGO2">
      <a:dk1>
        <a:sysClr val="windowText" lastClr="000000"/>
      </a:dk1>
      <a:lt1>
        <a:sysClr val="window" lastClr="FFFFFF"/>
      </a:lt1>
      <a:dk2>
        <a:srgbClr val="063951"/>
      </a:dk2>
      <a:lt2>
        <a:srgbClr val="D3D3D3"/>
      </a:lt2>
      <a:accent1>
        <a:srgbClr val="3A5C84"/>
      </a:accent1>
      <a:accent2>
        <a:srgbClr val="F7931F"/>
      </a:accent2>
      <a:accent3>
        <a:srgbClr val="4CC1EF"/>
      </a:accent3>
      <a:accent4>
        <a:srgbClr val="FFCC4C"/>
      </a:accent4>
      <a:accent5>
        <a:srgbClr val="C13018"/>
      </a:accent5>
      <a:accent6>
        <a:srgbClr val="A2B969"/>
      </a:accent6>
      <a:hlink>
        <a:srgbClr val="6C2B43"/>
      </a:hlink>
      <a:folHlink>
        <a:srgbClr val="6C2B43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Template PresentationGo">
  <a:themeElements>
    <a:clrScheme name="PGO">
      <a:dk1>
        <a:sysClr val="windowText" lastClr="000000"/>
      </a:dk1>
      <a:lt1>
        <a:sysClr val="window" lastClr="FFFFFF"/>
      </a:lt1>
      <a:dk2>
        <a:srgbClr val="063951"/>
      </a:dk2>
      <a:lt2>
        <a:srgbClr val="F0EEEF"/>
      </a:lt2>
      <a:accent1>
        <a:srgbClr val="00B09B"/>
      </a:accent1>
      <a:accent2>
        <a:srgbClr val="F36F13"/>
      </a:accent2>
      <a:accent3>
        <a:srgbClr val="0D95BC"/>
      </a:accent3>
      <a:accent4>
        <a:srgbClr val="EBCB38"/>
      </a:accent4>
      <a:accent5>
        <a:srgbClr val="C13018"/>
      </a:accent5>
      <a:accent6>
        <a:srgbClr val="A2B969"/>
      </a:accent6>
      <a:hlink>
        <a:srgbClr val="6C2B43"/>
      </a:hlink>
      <a:folHlink>
        <a:srgbClr val="6C2B43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6895</TotalTime>
  <Words>588</Words>
  <Application>Microsoft Office PowerPoint</Application>
  <PresentationFormat>Широкоэкранный</PresentationFormat>
  <Paragraphs>109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15</vt:i4>
      </vt:variant>
    </vt:vector>
  </HeadingPairs>
  <TitlesOfParts>
    <vt:vector size="25" baseType="lpstr">
      <vt:lpstr>Arial</vt:lpstr>
      <vt:lpstr>Arial Black</vt:lpstr>
      <vt:lpstr>Calibri</vt:lpstr>
      <vt:lpstr>Calibri Light</vt:lpstr>
      <vt:lpstr>Cambria Math</vt:lpstr>
      <vt:lpstr>Helvetica</vt:lpstr>
      <vt:lpstr>Open Sans</vt:lpstr>
      <vt:lpstr>Тема Office</vt:lpstr>
      <vt:lpstr>Template PresentationGo</vt:lpstr>
      <vt:lpstr>1_Template PresentationGo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Spam va gowtli konserva ortasida boglik bormi?</dc:title>
  <dc:creator>Feruza</dc:creator>
  <cp:lastModifiedBy>Пользователь</cp:lastModifiedBy>
  <cp:revision>721</cp:revision>
  <dcterms:created xsi:type="dcterms:W3CDTF">2020-03-24T02:20:14Z</dcterms:created>
  <dcterms:modified xsi:type="dcterms:W3CDTF">2020-12-26T11:08:28Z</dcterms:modified>
</cp:coreProperties>
</file>