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74" r:id="rId3"/>
  </p:sldMasterIdLst>
  <p:notesMasterIdLst>
    <p:notesMasterId r:id="rId19"/>
  </p:notesMasterIdLst>
  <p:sldIdLst>
    <p:sldId id="270" r:id="rId4"/>
    <p:sldId id="1699" r:id="rId5"/>
    <p:sldId id="1701" r:id="rId6"/>
    <p:sldId id="1707" r:id="rId7"/>
    <p:sldId id="1695" r:id="rId8"/>
    <p:sldId id="1708" r:id="rId9"/>
    <p:sldId id="1709" r:id="rId10"/>
    <p:sldId id="1710" r:id="rId11"/>
    <p:sldId id="1711" r:id="rId12"/>
    <p:sldId id="1713" r:id="rId13"/>
    <p:sldId id="1712" r:id="rId14"/>
    <p:sldId id="664" r:id="rId15"/>
    <p:sldId id="1705" r:id="rId16"/>
    <p:sldId id="1714" r:id="rId17"/>
    <p:sldId id="167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E4DC"/>
    <a:srgbClr val="AADBE0"/>
    <a:srgbClr val="70D2C2"/>
    <a:srgbClr val="6C9C90"/>
    <a:srgbClr val="D64646"/>
    <a:srgbClr val="D02023"/>
    <a:srgbClr val="D94D4C"/>
    <a:srgbClr val="D84A49"/>
    <a:srgbClr val="990100"/>
    <a:srgbClr val="E9F4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966F6-9851-4762-B994-2E2B5AE0CFB6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D5D1B-9368-4D72-B7B4-E9D468FFC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77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58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34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8" y="279965"/>
            <a:ext cx="10363203" cy="30819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9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7" y="2989530"/>
            <a:ext cx="3328416" cy="22237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/>
          <a:lstStyle>
            <a:lvl1pPr marL="0" indent="0" algn="ctr">
              <a:buNone/>
              <a:defRPr lang="en-US" sz="1445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9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7" y="4980570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445"/>
            </a:lvl1pPr>
            <a:lvl2pPr marL="148722" indent="-148722">
              <a:buFont typeface="Arial" panose="020B0604020202020204" pitchFamily="34" charset="0"/>
              <a:buChar char="•"/>
              <a:defRPr sz="1445"/>
            </a:lvl2pPr>
            <a:lvl3pPr marL="297444" indent="-148722">
              <a:defRPr sz="1445"/>
            </a:lvl3pPr>
            <a:lvl4pPr marL="520523" indent="-223081">
              <a:defRPr sz="1445"/>
            </a:lvl4pPr>
            <a:lvl5pPr marL="743606" indent="-223081">
              <a:defRPr sz="1445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8" y="933461"/>
            <a:ext cx="10363203" cy="218617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652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2787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24" y="216474"/>
            <a:ext cx="10920148" cy="651406"/>
          </a:xfrm>
        </p:spPr>
        <p:txBody>
          <a:bodyPr lIns="0" tIns="0" rIns="0" bIns="0"/>
          <a:lstStyle>
            <a:lvl1pPr>
              <a:defRPr sz="4233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2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3" y="1577340"/>
            <a:ext cx="5303519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3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1200" cap="none" spc="0" normalizeH="0" baseline="0" noProof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288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633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938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4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4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6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36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8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82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presentationgo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F1FB-CFC8-4A00-90F8-2E234E416F6A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AFE32-1CD1-4385-8DE1-29BD0C09D8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6" r:id="rId12"/>
    <p:sldLayoutId id="214748367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11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183153" y="21288"/>
            <a:ext cx="369496" cy="761203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-2206544" y="-73804"/>
            <a:ext cx="1977374" cy="612144"/>
            <a:chOff x="-2096383" y="21447"/>
            <a:chExt cx="1483030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25271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3092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118532" y="6959601"/>
            <a:ext cx="131478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©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A5CD28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  <a:hlinkClick r:id="rId4" tooltip="PresentationGo!"/>
              </a:rPr>
              <a:t>presentationgo.com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087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70.png"/><Relationship Id="rId7" Type="http://schemas.openxmlformats.org/officeDocument/2006/relationships/image" Target="../media/image1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ject 2"/>
          <p:cNvSpPr>
            <a:spLocks/>
          </p:cNvSpPr>
          <p:nvPr/>
        </p:nvSpPr>
        <p:spPr bwMode="auto">
          <a:xfrm>
            <a:off x="0" y="0"/>
            <a:ext cx="12191999" cy="1866629"/>
          </a:xfrm>
          <a:custGeom>
            <a:avLst/>
            <a:gdLst>
              <a:gd name="T0" fmla="*/ 22945975 w 5760085"/>
              <a:gd name="T1" fmla="*/ 0 h 1021080"/>
              <a:gd name="T2" fmla="*/ 0 w 5760085"/>
              <a:gd name="T3" fmla="*/ 0 h 1021080"/>
              <a:gd name="T4" fmla="*/ 0 w 5760085"/>
              <a:gd name="T5" fmla="*/ 9630003 h 1021080"/>
              <a:gd name="T6" fmla="*/ 22945975 w 5760085"/>
              <a:gd name="T7" fmla="*/ 9630003 h 1021080"/>
              <a:gd name="T8" fmla="*/ 22945975 w 5760085"/>
              <a:gd name="T9" fmla="*/ 0 h 10210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6" name="object 2"/>
          <p:cNvSpPr txBox="1">
            <a:spLocks/>
          </p:cNvSpPr>
          <p:nvPr/>
        </p:nvSpPr>
        <p:spPr>
          <a:xfrm>
            <a:off x="2573072" y="410251"/>
            <a:ext cx="6656332" cy="1138459"/>
          </a:xfrm>
          <a:prstGeom prst="rect">
            <a:avLst/>
          </a:prstGeom>
        </p:spPr>
        <p:txBody>
          <a:bodyPr wrap="square" lIns="0" tIns="30169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235" algn="ctr" defTabSz="1888868">
              <a:spcBef>
                <a:spcPts val="235"/>
              </a:spcBef>
              <a:defRPr/>
            </a:pPr>
            <a:r>
              <a:rPr lang="en-US" sz="7200" kern="0" spc="10" dirty="0">
                <a:solidFill>
                  <a:sysClr val="window" lastClr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I Z I K A</a:t>
            </a:r>
          </a:p>
        </p:txBody>
      </p:sp>
      <p:sp>
        <p:nvSpPr>
          <p:cNvPr id="18445" name="object 4"/>
          <p:cNvSpPr txBox="1">
            <a:spLocks noChangeArrowheads="1"/>
          </p:cNvSpPr>
          <p:nvPr/>
        </p:nvSpPr>
        <p:spPr bwMode="auto">
          <a:xfrm>
            <a:off x="2056200" y="2498763"/>
            <a:ext cx="8356781" cy="706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8816" rIns="0" bIns="0">
            <a:spAutoFit/>
          </a:bodyPr>
          <a:lstStyle>
            <a:lvl1pPr marL="31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0223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22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ts val="233"/>
              </a:spcBef>
            </a:pP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M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AVZU</a:t>
            </a:r>
            <a:r>
              <a:rPr lang="ru-RU" sz="4400" b="1" dirty="0">
                <a:solidFill>
                  <a:srgbClr val="002060"/>
                </a:solidFill>
                <a:cs typeface="Arial" pitchFamily="34" charset="0"/>
              </a:rPr>
              <a:t>:</a:t>
            </a:r>
            <a:r>
              <a:rPr lang="en-US" sz="4400" b="1" dirty="0">
                <a:solidFill>
                  <a:srgbClr val="002060"/>
                </a:solidFill>
                <a:cs typeface="Arial" pitchFamily="34" charset="0"/>
              </a:rPr>
              <a:t> OG‘IRLIK KUCHI</a:t>
            </a: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68F1F853-C18B-4CBC-AD87-9483E6657303}"/>
              </a:ext>
            </a:extLst>
          </p:cNvPr>
          <p:cNvSpPr>
            <a:spLocks/>
          </p:cNvSpPr>
          <p:nvPr/>
        </p:nvSpPr>
        <p:spPr bwMode="auto">
          <a:xfrm>
            <a:off x="9616895" y="413481"/>
            <a:ext cx="2058233" cy="962697"/>
          </a:xfrm>
          <a:custGeom>
            <a:avLst/>
            <a:gdLst>
              <a:gd name="T0" fmla="*/ 2404266 w 603885"/>
              <a:gd name="T1" fmla="*/ 0 h 603885"/>
              <a:gd name="T2" fmla="*/ 0 w 603885"/>
              <a:gd name="T3" fmla="*/ 0 h 603885"/>
              <a:gd name="T4" fmla="*/ 0 w 603885"/>
              <a:gd name="T5" fmla="*/ 5699134 h 603885"/>
              <a:gd name="T6" fmla="*/ 2404266 w 603885"/>
              <a:gd name="T7" fmla="*/ 5699134 h 603885"/>
              <a:gd name="T8" fmla="*/ 2404266 w 603885"/>
              <a:gd name="T9" fmla="*/ 0 h 6038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 sz="7869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75008494-61E4-463C-93FC-17CA4E6B573C}"/>
              </a:ext>
            </a:extLst>
          </p:cNvPr>
          <p:cNvSpPr txBox="1"/>
          <p:nvPr/>
        </p:nvSpPr>
        <p:spPr>
          <a:xfrm>
            <a:off x="9722908" y="523152"/>
            <a:ext cx="1846206" cy="732168"/>
          </a:xfrm>
          <a:prstGeom prst="rect">
            <a:avLst/>
          </a:prstGeom>
        </p:spPr>
        <p:txBody>
          <a:bodyPr wrap="square" lIns="0" tIns="32746" rIns="0" bIns="0">
            <a:spAutoFit/>
          </a:bodyPr>
          <a:lstStyle/>
          <a:p>
            <a:pPr algn="ctr" defTabSz="1189620">
              <a:spcBef>
                <a:spcPts val="259"/>
              </a:spcBef>
              <a:defRPr/>
            </a:pP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4543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543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-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689" b="1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4E418E96-8D0E-4CF2-BB71-0FCCC8070997}"/>
              </a:ext>
            </a:extLst>
          </p:cNvPr>
          <p:cNvSpPr/>
          <p:nvPr/>
        </p:nvSpPr>
        <p:spPr>
          <a:xfrm>
            <a:off x="639052" y="2050042"/>
            <a:ext cx="727075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D6D6AB68-E550-4BB9-930A-2091774EF330}"/>
              </a:ext>
            </a:extLst>
          </p:cNvPr>
          <p:cNvSpPr/>
          <p:nvPr/>
        </p:nvSpPr>
        <p:spPr>
          <a:xfrm>
            <a:off x="637465" y="4237036"/>
            <a:ext cx="728662" cy="160364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22B2BF1-2D3B-48C0-8AEE-EE5C76C827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71" y="176981"/>
            <a:ext cx="1539329" cy="155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CA4389B-2C34-4147-BBC1-06AD2EE939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875" t="58182" r="11577" b="28324"/>
          <a:stretch/>
        </p:blipFill>
        <p:spPr>
          <a:xfrm>
            <a:off x="4455592" y="3429000"/>
            <a:ext cx="2891292" cy="29524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05687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76883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OG‘IRLIK KUCHI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F8C86C-132C-4B24-8396-366C690CC9DB}"/>
              </a:ext>
            </a:extLst>
          </p:cNvPr>
          <p:cNvSpPr txBox="1"/>
          <p:nvPr/>
        </p:nvSpPr>
        <p:spPr>
          <a:xfrm>
            <a:off x="461281" y="872061"/>
            <a:ext cx="23417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 = 25  kg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CAC95-EBDE-4DE9-8495-6284B4B0F7FB}"/>
                  </a:ext>
                </a:extLst>
              </p:cNvPr>
              <p:cNvSpPr txBox="1"/>
              <p:nvPr/>
            </p:nvSpPr>
            <p:spPr>
              <a:xfrm>
                <a:off x="461281" y="1488186"/>
                <a:ext cx="8247530" cy="130221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dirty="0" smtClean="0"/>
                        <m:t>F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1,5∙10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25 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kg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kg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36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6,4</m:t>
                              </m:r>
                              <m:r>
                                <m:rPr>
                                  <m:nor/>
                                </m:rPr>
                                <a:rPr lang="en-US" sz="3600" dirty="0"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CAC95-EBDE-4DE9-8495-6284B4B0F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81" y="1488186"/>
                <a:ext cx="8247530" cy="1302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ED2AEE-8DBF-42E1-AA2A-C85F52B18C14}"/>
                  </a:ext>
                </a:extLst>
              </p:cNvPr>
              <p:cNvSpPr txBox="1"/>
              <p:nvPr/>
            </p:nvSpPr>
            <p:spPr>
              <a:xfrm>
                <a:off x="8459302" y="1829897"/>
                <a:ext cx="232234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245  N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ED2AEE-8DBF-42E1-AA2A-C85F52B18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9302" y="1829897"/>
                <a:ext cx="2322343" cy="646331"/>
              </a:xfrm>
              <a:prstGeom prst="rect">
                <a:avLst/>
              </a:prstGeom>
              <a:blipFill>
                <a:blip r:embed="rId3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A6917F2-4408-49FC-827B-12DF0DEB66B2}"/>
                  </a:ext>
                </a:extLst>
              </p:cNvPr>
              <p:cNvSpPr txBox="1"/>
              <p:nvPr/>
            </p:nvSpPr>
            <p:spPr>
              <a:xfrm>
                <a:off x="1899679" y="2858812"/>
                <a:ext cx="5370734" cy="1140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245  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25 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= 9,8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A6917F2-4408-49FC-827B-12DF0DEB6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679" y="2858812"/>
                <a:ext cx="5370734" cy="1140377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99B8F2-5052-467D-B66B-7E366DD317BF}"/>
                  </a:ext>
                </a:extLst>
              </p:cNvPr>
              <p:cNvSpPr txBox="1"/>
              <p:nvPr/>
            </p:nvSpPr>
            <p:spPr>
              <a:xfrm>
                <a:off x="123582" y="3983519"/>
                <a:ext cx="11338498" cy="1941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1046810" algn="ctr"/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qat’iy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tortilish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natijasida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solidFill>
                      <a:schemeClr val="tx1"/>
                    </a:solidFill>
                  </a:rPr>
                  <a:t>9,8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B99B8F2-5052-467D-B66B-7E366DD31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82" y="3983519"/>
                <a:ext cx="11338498" cy="1941622"/>
              </a:xfrm>
              <a:prstGeom prst="rect">
                <a:avLst/>
              </a:prstGeom>
              <a:blipFill>
                <a:blip r:embed="rId5"/>
                <a:stretch>
                  <a:fillRect t="-4702" b="-50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579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/>
      <p:bldP spid="2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ERKIN TUSHISH TEZLANISHI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179097" y="5943600"/>
            <a:ext cx="3618613" cy="299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1CC948-C31E-4275-A103-EBF284113B0B}"/>
                  </a:ext>
                </a:extLst>
              </p:cNvPr>
              <p:cNvSpPr txBox="1"/>
              <p:nvPr/>
            </p:nvSpPr>
            <p:spPr>
              <a:xfrm>
                <a:off x="-218872" y="979303"/>
                <a:ext cx="11769689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1046810" algn="ctr"/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u="sng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erkin</a:t>
                </a:r>
                <a:r>
                  <a:rPr lang="en-US" sz="3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u="sng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tushish</a:t>
                </a:r>
                <a:r>
                  <a:rPr lang="en-US" sz="3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u="sng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tezlanishi</a:t>
                </a:r>
                <a:r>
                  <a:rPr lang="en-US" sz="3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𝐠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harfi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belgilanadi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1CC948-C31E-4275-A103-EBF284113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8872" y="979303"/>
                <a:ext cx="11769689" cy="1261884"/>
              </a:xfrm>
              <a:prstGeom prst="rect">
                <a:avLst/>
              </a:prstGeom>
              <a:blipFill>
                <a:blip r:embed="rId2"/>
                <a:stretch>
                  <a:fillRect t="-7729" b="-154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1EB50B-0A0C-4725-9039-AB063F9DEDA5}"/>
                  </a:ext>
                </a:extLst>
              </p:cNvPr>
              <p:cNvSpPr txBox="1"/>
              <p:nvPr/>
            </p:nvSpPr>
            <p:spPr>
              <a:xfrm>
                <a:off x="-641183" y="2529235"/>
                <a:ext cx="12192000" cy="1245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1046810" algn="ctr"/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tortib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turuvchi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esa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u="sng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og‘irlik</a:t>
                </a:r>
                <a:r>
                  <a:rPr lang="en-US" sz="3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u="sng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6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ataymiz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belgilaymiz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1EB50B-0A0C-4725-9039-AB063F9DED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41183" y="2529235"/>
                <a:ext cx="12192000" cy="1245406"/>
              </a:xfrm>
              <a:prstGeom prst="rect">
                <a:avLst/>
              </a:prstGeom>
              <a:blipFill>
                <a:blip r:embed="rId3"/>
                <a:stretch>
                  <a:fillRect t="-7843" r="-950" b="-137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9B2D23-2979-4E7B-8C27-8B5BA5C3FADC}"/>
                  </a:ext>
                </a:extLst>
              </p:cNvPr>
              <p:cNvSpPr txBox="1"/>
              <p:nvPr/>
            </p:nvSpPr>
            <p:spPr>
              <a:xfrm>
                <a:off x="4052558" y="4187608"/>
                <a:ext cx="2804517" cy="782587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4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= m g</a:t>
                </a:r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79B2D23-2979-4E7B-8C27-8B5BA5C3F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2558" y="4187608"/>
                <a:ext cx="2804517" cy="782587"/>
              </a:xfrm>
              <a:prstGeom prst="rect">
                <a:avLst/>
              </a:prstGeom>
              <a:blipFill>
                <a:blip r:embed="rId4"/>
                <a:stretch>
                  <a:fillRect t="-9489" b="-18978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148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 YECHISH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167902" y="768032"/>
            <a:ext cx="115512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Ko‘prik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tonna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yuk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mashinasining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og‘irlik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ko‘prikka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877231-203D-4A8E-95EC-9088C0EF243A}"/>
              </a:ext>
            </a:extLst>
          </p:cNvPr>
          <p:cNvSpPr txBox="1"/>
          <p:nvPr/>
        </p:nvSpPr>
        <p:spPr>
          <a:xfrm>
            <a:off x="547351" y="2456817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D6513-68B6-4A2A-844D-B985BF621FD0}"/>
              </a:ext>
            </a:extLst>
          </p:cNvPr>
          <p:cNvSpPr txBox="1"/>
          <p:nvPr/>
        </p:nvSpPr>
        <p:spPr>
          <a:xfrm>
            <a:off x="184443" y="3140472"/>
            <a:ext cx="41746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 = 10 t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7F2E30AA-07EF-42FD-8859-DB277C00C119}"/>
              </a:ext>
            </a:extLst>
          </p:cNvPr>
          <p:cNvCxnSpPr>
            <a:cxnSpLocks/>
          </p:cNvCxnSpPr>
          <p:nvPr/>
        </p:nvCxnSpPr>
        <p:spPr>
          <a:xfrm>
            <a:off x="0" y="4714054"/>
            <a:ext cx="27940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03D7A7AF-B98E-49C4-B7E8-9241DA380664}"/>
                  </a:ext>
                </a:extLst>
              </p:cNvPr>
              <p:cNvSpPr/>
              <p:nvPr/>
            </p:nvSpPr>
            <p:spPr>
              <a:xfrm>
                <a:off x="562302" y="4911760"/>
                <a:ext cx="1707455" cy="6987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- 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03D7A7AF-B98E-49C4-B7E8-9241DA3806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302" y="4911760"/>
                <a:ext cx="1707455" cy="698781"/>
              </a:xfrm>
              <a:prstGeom prst="rect">
                <a:avLst/>
              </a:prstGeom>
              <a:blipFill>
                <a:blip r:embed="rId2"/>
                <a:stretch>
                  <a:fillRect t="-14912" r="-10357" b="-24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97BEAC73-47B9-499D-B2F8-71144D345F56}"/>
              </a:ext>
            </a:extLst>
          </p:cNvPr>
          <p:cNvCxnSpPr>
            <a:cxnSpLocks/>
          </p:cNvCxnSpPr>
          <p:nvPr/>
        </p:nvCxnSpPr>
        <p:spPr>
          <a:xfrm>
            <a:off x="2794042" y="2522358"/>
            <a:ext cx="0" cy="30881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10502A0-D313-4C58-B520-CCD919627DBC}"/>
              </a:ext>
            </a:extLst>
          </p:cNvPr>
          <p:cNvSpPr txBox="1"/>
          <p:nvPr/>
        </p:nvSpPr>
        <p:spPr>
          <a:xfrm>
            <a:off x="5950609" y="242013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A5A6E2-1241-4A26-A0A3-767FE90D9C4C}"/>
                  </a:ext>
                </a:extLst>
              </p:cNvPr>
              <p:cNvSpPr txBox="1"/>
              <p:nvPr/>
            </p:nvSpPr>
            <p:spPr>
              <a:xfrm>
                <a:off x="270850" y="3721262"/>
                <a:ext cx="2523192" cy="833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/>
                  <a:t>g</a:t>
                </a:r>
                <a:r>
                  <a:rPr lang="en-US" sz="3600" dirty="0"/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dirty="0"/>
                  <a:t>9,8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3A5A6E2-1241-4A26-A0A3-767FE90D9C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850" y="3721262"/>
                <a:ext cx="2523192" cy="833626"/>
              </a:xfrm>
              <a:prstGeom prst="rect">
                <a:avLst/>
              </a:prstGeom>
              <a:blipFill>
                <a:blip r:embed="rId3"/>
                <a:stretch>
                  <a:fillRect l="-3382" t="-10219" b="-182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FFDD6433-D931-4446-8596-1C65B7D35CB3}"/>
              </a:ext>
            </a:extLst>
          </p:cNvPr>
          <p:cNvCxnSpPr>
            <a:cxnSpLocks/>
          </p:cNvCxnSpPr>
          <p:nvPr/>
        </p:nvCxnSpPr>
        <p:spPr>
          <a:xfrm>
            <a:off x="5352959" y="2528047"/>
            <a:ext cx="0" cy="317127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4D0D96C-5FAF-45B4-B548-589C266CB24D}"/>
              </a:ext>
            </a:extLst>
          </p:cNvPr>
          <p:cNvSpPr txBox="1"/>
          <p:nvPr/>
        </p:nvSpPr>
        <p:spPr>
          <a:xfrm>
            <a:off x="3453825" y="2420136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XBS: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800AA2-B1F9-4B0D-9C31-30BE7644FD18}"/>
              </a:ext>
            </a:extLst>
          </p:cNvPr>
          <p:cNvSpPr txBox="1"/>
          <p:nvPr/>
        </p:nvSpPr>
        <p:spPr>
          <a:xfrm>
            <a:off x="2558917" y="3147033"/>
            <a:ext cx="27940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= 10000 kg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B9CCEB-C625-461A-89F7-AEE217C54C60}"/>
                  </a:ext>
                </a:extLst>
              </p:cNvPr>
              <p:cNvSpPr txBox="1"/>
              <p:nvPr/>
            </p:nvSpPr>
            <p:spPr>
              <a:xfrm>
                <a:off x="5852663" y="3147033"/>
                <a:ext cx="2804517" cy="782587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4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= m g</a:t>
                </a:r>
                <a:endParaRPr lang="ru-RU" sz="40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BB9CCEB-C625-461A-89F7-AEE217C54C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663" y="3147033"/>
                <a:ext cx="2804517" cy="782587"/>
              </a:xfrm>
              <a:prstGeom prst="rect">
                <a:avLst/>
              </a:prstGeom>
              <a:blipFill>
                <a:blip r:embed="rId4"/>
                <a:stretch>
                  <a:fillRect t="-9420" b="-18116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781B36A-BBA4-4928-ACAF-08798760D811}"/>
                  </a:ext>
                </a:extLst>
              </p:cNvPr>
              <p:cNvSpPr txBox="1"/>
              <p:nvPr/>
            </p:nvSpPr>
            <p:spPr>
              <a:xfrm>
                <a:off x="5451241" y="4010186"/>
                <a:ext cx="5993489" cy="91602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4000" b="1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= 10000 kg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/>
                  <a:t> 9,8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000" dirty="0"/>
                  <a:t> =</a:t>
                </a:r>
                <a:endParaRPr lang="ru-RU" sz="4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781B36A-BBA4-4928-ACAF-08798760D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241" y="4010186"/>
                <a:ext cx="5993489" cy="916020"/>
              </a:xfrm>
              <a:prstGeom prst="rect">
                <a:avLst/>
              </a:prstGeom>
              <a:blipFill>
                <a:blip r:embed="rId5"/>
                <a:stretch>
                  <a:fillRect t="-629" b="-10063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E748DC0-B34A-4BAB-8EAE-E0F59FD419CD}"/>
              </a:ext>
            </a:extLst>
          </p:cNvPr>
          <p:cNvSpPr txBox="1"/>
          <p:nvPr/>
        </p:nvSpPr>
        <p:spPr>
          <a:xfrm>
            <a:off x="5317235" y="5052991"/>
            <a:ext cx="24109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= 98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CF95E2-FA52-4B06-A7D0-ECF060689C4E}"/>
                  </a:ext>
                </a:extLst>
              </p:cNvPr>
              <p:cNvSpPr txBox="1"/>
              <p:nvPr/>
            </p:nvSpPr>
            <p:spPr>
              <a:xfrm>
                <a:off x="547351" y="5880638"/>
                <a:ext cx="5075698" cy="698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98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kN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0CF95E2-FA52-4B06-A7D0-ECF060689C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51" y="5880638"/>
                <a:ext cx="5075698" cy="698781"/>
              </a:xfrm>
              <a:prstGeom prst="rect">
                <a:avLst/>
              </a:prstGeom>
              <a:blipFill>
                <a:blip r:embed="rId6"/>
                <a:stretch>
                  <a:fillRect l="-3726" t="-14912" b="-24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71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4" grpId="0"/>
      <p:bldP spid="15" grpId="0"/>
      <p:bldP spid="18" grpId="0"/>
      <p:bldP spid="19" grpId="0"/>
      <p:bldP spid="20" grpId="0" animBg="1"/>
      <p:bldP spid="21" grpId="0" animBg="1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18-mashqning 1-masalasi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/>
              <p:nvPr/>
            </p:nvSpPr>
            <p:spPr>
              <a:xfrm>
                <a:off x="465722" y="838094"/>
                <a:ext cx="11280772" cy="2003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1.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200 kg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kitob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tortiladi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Javonning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og‘irlik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   </a:t>
                </a:r>
                <a:r>
                  <a:rPr lang="en-US" sz="4000" dirty="0"/>
                  <a:t>g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 </m:t>
                    </m:r>
                  </m:oMath>
                </a14:m>
                <a:r>
                  <a:rPr lang="en-US" sz="3600" dirty="0"/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olinsin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861C33E-62E9-428D-8457-B5629F020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22" y="838094"/>
                <a:ext cx="11280772" cy="2003177"/>
              </a:xfrm>
              <a:prstGeom prst="rect">
                <a:avLst/>
              </a:prstGeom>
              <a:blipFill>
                <a:blip r:embed="rId2"/>
                <a:stretch>
                  <a:fillRect l="-1621" t="-4559" r="-1621" b="-3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29F86EA-640D-48B3-89E0-25585EACB0AD}"/>
              </a:ext>
            </a:extLst>
          </p:cNvPr>
          <p:cNvSpPr txBox="1"/>
          <p:nvPr/>
        </p:nvSpPr>
        <p:spPr>
          <a:xfrm>
            <a:off x="406104" y="2683679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5D55885-5132-4E5F-88D0-B72F5FAB4485}"/>
              </a:ext>
            </a:extLst>
          </p:cNvPr>
          <p:cNvSpPr/>
          <p:nvPr/>
        </p:nvSpPr>
        <p:spPr>
          <a:xfrm>
            <a:off x="465722" y="4768424"/>
            <a:ext cx="1133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 - 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7C8D65A-CFFA-4C94-8B01-AD8278EA10B6}"/>
              </a:ext>
            </a:extLst>
          </p:cNvPr>
          <p:cNvCxnSpPr>
            <a:cxnSpLocks/>
          </p:cNvCxnSpPr>
          <p:nvPr/>
        </p:nvCxnSpPr>
        <p:spPr>
          <a:xfrm>
            <a:off x="2828248" y="2763876"/>
            <a:ext cx="24860" cy="29806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1F26A3E-5011-46CA-BA12-08D606CC07C5}"/>
              </a:ext>
            </a:extLst>
          </p:cNvPr>
          <p:cNvSpPr txBox="1"/>
          <p:nvPr/>
        </p:nvSpPr>
        <p:spPr>
          <a:xfrm>
            <a:off x="3010699" y="2743960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00B313-4CC5-4FB0-9C44-5E98589939DE}"/>
              </a:ext>
            </a:extLst>
          </p:cNvPr>
          <p:cNvSpPr txBox="1"/>
          <p:nvPr/>
        </p:nvSpPr>
        <p:spPr>
          <a:xfrm>
            <a:off x="182450" y="3257997"/>
            <a:ext cx="27940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 = 200 kg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3A9BB2B-00C1-40F4-89FB-28D7F1D0DA88}"/>
              </a:ext>
            </a:extLst>
          </p:cNvPr>
          <p:cNvCxnSpPr>
            <a:cxnSpLocks/>
          </p:cNvCxnSpPr>
          <p:nvPr/>
        </p:nvCxnSpPr>
        <p:spPr>
          <a:xfrm>
            <a:off x="0" y="4714054"/>
            <a:ext cx="27940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E5197775-9196-4B62-8482-85CFC1806945}"/>
                  </a:ext>
                </a:extLst>
              </p:cNvPr>
              <p:cNvSpPr/>
              <p:nvPr/>
            </p:nvSpPr>
            <p:spPr>
              <a:xfrm>
                <a:off x="406104" y="5414755"/>
                <a:ext cx="1707455" cy="6987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𝒐𝒈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- ?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E5197775-9196-4B62-8482-85CFC18069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04" y="5414755"/>
                <a:ext cx="1707455" cy="698781"/>
              </a:xfrm>
              <a:prstGeom prst="rect">
                <a:avLst/>
              </a:prstGeom>
              <a:blipFill>
                <a:blip r:embed="rId3"/>
                <a:stretch>
                  <a:fillRect t="-13913" r="-10000" b="-23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DD33E9-4A5B-4F3E-A459-4A454B80FE93}"/>
                  </a:ext>
                </a:extLst>
              </p:cNvPr>
              <p:cNvSpPr txBox="1"/>
              <p:nvPr/>
            </p:nvSpPr>
            <p:spPr>
              <a:xfrm>
                <a:off x="181672" y="3747378"/>
                <a:ext cx="2523192" cy="833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/>
                  <a:t>g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 </m:t>
                    </m:r>
                  </m:oMath>
                </a14:m>
                <a:r>
                  <a:rPr lang="en-US" sz="3600" dirty="0"/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DD33E9-4A5B-4F3E-A459-4A454B80F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72" y="3747378"/>
                <a:ext cx="2523192" cy="833626"/>
              </a:xfrm>
              <a:prstGeom prst="rect">
                <a:avLst/>
              </a:prstGeom>
              <a:blipFill>
                <a:blip r:embed="rId4"/>
                <a:stretch>
                  <a:fillRect l="-3623" t="-10294" b="-19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F12620-1ADB-45A2-AE22-E33A2955461B}"/>
                  </a:ext>
                </a:extLst>
              </p:cNvPr>
              <p:cNvSpPr txBox="1"/>
              <p:nvPr/>
            </p:nvSpPr>
            <p:spPr>
              <a:xfrm>
                <a:off x="3121331" y="3487969"/>
                <a:ext cx="4163612" cy="766235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𝑜𝑔</m:t>
                        </m:r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40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= m g</a:t>
                </a:r>
                <a:endParaRPr lang="ru-RU" sz="4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F12620-1ADB-45A2-AE22-E33A29554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331" y="3487969"/>
                <a:ext cx="4163612" cy="766235"/>
              </a:xfrm>
              <a:prstGeom prst="rect">
                <a:avLst/>
              </a:prstGeom>
              <a:blipFill>
                <a:blip r:embed="rId5"/>
                <a:stretch>
                  <a:fillRect t="-9630" b="-20741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BF104D-F83F-423E-A413-3377EFE6E53A}"/>
                  </a:ext>
                </a:extLst>
              </p:cNvPr>
              <p:cNvSpPr txBox="1"/>
              <p:nvPr/>
            </p:nvSpPr>
            <p:spPr>
              <a:xfrm>
                <a:off x="3010699" y="4428656"/>
                <a:ext cx="6332832" cy="91602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4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𝑜𝑔</m:t>
                        </m:r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40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= 200 kg</a:t>
                </a:r>
                <a:r>
                  <a:rPr lang="en-US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4000" dirty="0"/>
                  <a:t> 10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BF104D-F83F-423E-A413-3377EFE6E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0699" y="4428656"/>
                <a:ext cx="6332832" cy="916020"/>
              </a:xfrm>
              <a:prstGeom prst="rect">
                <a:avLst/>
              </a:prstGeom>
              <a:blipFill>
                <a:blip r:embed="rId6"/>
                <a:stretch>
                  <a:fillRect t="-625" b="-9375"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308208F-2978-49DD-B078-E97202897ABF}"/>
              </a:ext>
            </a:extLst>
          </p:cNvPr>
          <p:cNvSpPr txBox="1"/>
          <p:nvPr/>
        </p:nvSpPr>
        <p:spPr>
          <a:xfrm>
            <a:off x="8694615" y="4581004"/>
            <a:ext cx="24109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= 2000 N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21AEAF4-0E09-41AB-ADF8-BD1D3EC4DF1F}"/>
                  </a:ext>
                </a:extLst>
              </p:cNvPr>
              <p:cNvSpPr txBox="1"/>
              <p:nvPr/>
            </p:nvSpPr>
            <p:spPr>
              <a:xfrm>
                <a:off x="2704864" y="5793443"/>
                <a:ext cx="5800850" cy="6987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F</m:t>
                        </m:r>
                        <m:r>
                          <a:rPr lang="en-US" sz="3600" b="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𝑜𝑔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2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kN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21AEAF4-0E09-41AB-ADF8-BD1D3EC4D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864" y="5793443"/>
                <a:ext cx="5800850" cy="698781"/>
              </a:xfrm>
              <a:prstGeom prst="rect">
                <a:avLst/>
              </a:prstGeom>
              <a:blipFill>
                <a:blip r:embed="rId7"/>
                <a:stretch>
                  <a:fillRect l="-3260" t="-13913" b="-234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283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4" grpId="0"/>
      <p:bldP spid="16" grpId="0"/>
      <p:bldP spid="17" grpId="0"/>
      <p:bldP spid="18" grpId="0" animBg="1"/>
      <p:bldP spid="19" grpId="0" animBg="1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36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18-mashqning 3-masalasi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804935" y="837135"/>
            <a:ext cx="10972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chetida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avtomobilning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og‘irlik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Avtomobilning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9F86EA-640D-48B3-89E0-25585EACB0AD}"/>
              </a:ext>
            </a:extLst>
          </p:cNvPr>
          <p:cNvSpPr txBox="1"/>
          <p:nvPr/>
        </p:nvSpPr>
        <p:spPr>
          <a:xfrm>
            <a:off x="304414" y="222197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37C8D65A-CFFA-4C94-8B01-AD8278EA10B6}"/>
              </a:ext>
            </a:extLst>
          </p:cNvPr>
          <p:cNvCxnSpPr>
            <a:cxnSpLocks/>
          </p:cNvCxnSpPr>
          <p:nvPr/>
        </p:nvCxnSpPr>
        <p:spPr>
          <a:xfrm>
            <a:off x="3108688" y="2364019"/>
            <a:ext cx="24860" cy="298065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1F26A3E-5011-46CA-BA12-08D606CC07C5}"/>
              </a:ext>
            </a:extLst>
          </p:cNvPr>
          <p:cNvSpPr txBox="1"/>
          <p:nvPr/>
        </p:nvSpPr>
        <p:spPr>
          <a:xfrm>
            <a:off x="3204317" y="22520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Formulasi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00B313-4CC5-4FB0-9C44-5E98589939DE}"/>
              </a:ext>
            </a:extLst>
          </p:cNvPr>
          <p:cNvSpPr txBox="1"/>
          <p:nvPr/>
        </p:nvSpPr>
        <p:spPr>
          <a:xfrm>
            <a:off x="327288" y="4751834"/>
            <a:ext cx="27940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 = 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3A9BB2B-00C1-40F4-89FB-28D7F1D0DA88}"/>
              </a:ext>
            </a:extLst>
          </p:cNvPr>
          <p:cNvCxnSpPr>
            <a:cxnSpLocks/>
          </p:cNvCxnSpPr>
          <p:nvPr/>
        </p:nvCxnSpPr>
        <p:spPr>
          <a:xfrm>
            <a:off x="75118" y="4560826"/>
            <a:ext cx="279404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E5197775-9196-4B62-8482-85CFC1806945}"/>
                  </a:ext>
                </a:extLst>
              </p:cNvPr>
              <p:cNvSpPr/>
              <p:nvPr/>
            </p:nvSpPr>
            <p:spPr>
              <a:xfrm>
                <a:off x="140154" y="2908196"/>
                <a:ext cx="3055580" cy="6987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𝒐𝒈</m:t>
                          </m:r>
                          <m:r>
                            <a:rPr lang="en-US" sz="3600" b="1" i="1">
                              <a:latin typeface="Cambria Math" panose="02040503050406030204" pitchFamily="18" charset="0"/>
                            </a:rPr>
                            <m:t>′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𝒌𝑵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E5197775-9196-4B62-8482-85CFC18069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54" y="2908196"/>
                <a:ext cx="3055580" cy="69878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DD33E9-4A5B-4F3E-A459-4A454B80FE93}"/>
                  </a:ext>
                </a:extLst>
              </p:cNvPr>
              <p:cNvSpPr txBox="1"/>
              <p:nvPr/>
            </p:nvSpPr>
            <p:spPr>
              <a:xfrm>
                <a:off x="181672" y="3625066"/>
                <a:ext cx="2523192" cy="8336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/>
                  <a:t>g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 </m:t>
                    </m:r>
                  </m:oMath>
                </a14:m>
                <a:r>
                  <a:rPr lang="en-US" sz="3600" dirty="0"/>
                  <a:t>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DD33E9-4A5B-4F3E-A459-4A454B80FE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672" y="3625066"/>
                <a:ext cx="2523192" cy="833626"/>
              </a:xfrm>
              <a:prstGeom prst="rect">
                <a:avLst/>
              </a:prstGeom>
              <a:blipFill>
                <a:blip r:embed="rId3"/>
                <a:stretch>
                  <a:fillRect l="-3623" t="-10294" b="-191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F12620-1ADB-45A2-AE22-E33A2955461B}"/>
                  </a:ext>
                </a:extLst>
              </p:cNvPr>
              <p:cNvSpPr txBox="1"/>
              <p:nvPr/>
            </p:nvSpPr>
            <p:spPr>
              <a:xfrm>
                <a:off x="3584252" y="2908196"/>
                <a:ext cx="2795725" cy="766235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𝑜𝑔</m:t>
                        </m:r>
                        <m:r>
                          <a:rPr lang="en-US" sz="4000" b="0" i="1">
                            <a:latin typeface="Cambria Math" panose="02040503050406030204" pitchFamily="18" charset="0"/>
                          </a:rPr>
                          <m:t>′</m:t>
                        </m:r>
                      </m:sub>
                    </m:sSub>
                    <m:r>
                      <a:rPr lang="en-US" sz="40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/>
                  <a:t>= m g</a:t>
                </a:r>
                <a:endParaRPr lang="ru-RU" sz="40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F12620-1ADB-45A2-AE22-E33A29554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4252" y="2908196"/>
                <a:ext cx="2795725" cy="766235"/>
              </a:xfrm>
              <a:prstGeom prst="rect">
                <a:avLst/>
              </a:prstGeom>
              <a:blipFill>
                <a:blip r:embed="rId4"/>
                <a:stretch>
                  <a:fillRect t="-9630" b="-20741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2308208F-2978-49DD-B078-E97202897ABF}"/>
              </a:ext>
            </a:extLst>
          </p:cNvPr>
          <p:cNvSpPr txBox="1"/>
          <p:nvPr/>
        </p:nvSpPr>
        <p:spPr>
          <a:xfrm>
            <a:off x="6469578" y="4263068"/>
            <a:ext cx="2912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= 2000 kg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1AEAF4-0E09-41AB-ADF8-BD1D3EC4DF1F}"/>
              </a:ext>
            </a:extLst>
          </p:cNvPr>
          <p:cNvSpPr txBox="1"/>
          <p:nvPr/>
        </p:nvSpPr>
        <p:spPr>
          <a:xfrm>
            <a:off x="2311089" y="5778573"/>
            <a:ext cx="4215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    m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= 2 t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AA82FD5-B299-4EE9-AE39-EBF8C267A83E}"/>
                  </a:ext>
                </a:extLst>
              </p:cNvPr>
              <p:cNvSpPr txBox="1"/>
              <p:nvPr/>
            </p:nvSpPr>
            <p:spPr>
              <a:xfrm>
                <a:off x="7243557" y="2706124"/>
                <a:ext cx="2656516" cy="1093184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𝑜𝑔</m:t>
                            </m:r>
                            <m:r>
                              <a:rPr lang="en-US" sz="40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en-US" sz="4000" dirty="0"/>
                          <m:t>g</m:t>
                        </m:r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AA82FD5-B299-4EE9-AE39-EBF8C267A8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3557" y="2706124"/>
                <a:ext cx="2656516" cy="1093184"/>
              </a:xfrm>
              <a:prstGeom prst="rect">
                <a:avLst/>
              </a:prstGeom>
              <a:blipFill>
                <a:blip r:embed="rId5"/>
                <a:stretch>
                  <a:fillRect b="-1064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38ABDAE-AA26-434D-9828-20603C340306}"/>
                  </a:ext>
                </a:extLst>
              </p:cNvPr>
              <p:cNvSpPr txBox="1"/>
              <p:nvPr/>
            </p:nvSpPr>
            <p:spPr>
              <a:xfrm>
                <a:off x="3272984" y="4093119"/>
                <a:ext cx="3057158" cy="130766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/>
                  <a:t>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20000 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10 </m:t>
                        </m:r>
                        <m:f>
                          <m:fPr>
                            <m:ctrlPr>
                              <a:rPr lang="en-US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4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0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n-US" sz="4400" b="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den>
                    </m:f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38ABDAE-AA26-434D-9828-20603C3403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984" y="4093119"/>
                <a:ext cx="3057158" cy="130766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32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6" grpId="0"/>
      <p:bldP spid="17" grpId="0"/>
      <p:bldP spid="18" grpId="0" animBg="1"/>
      <p:bldP spid="20" grpId="0"/>
      <p:bldP spid="21" grpId="0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855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TOPSHIRIQLAR: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1C33E-62E9-428D-8457-B5629F020F12}"/>
              </a:ext>
            </a:extLst>
          </p:cNvPr>
          <p:cNvSpPr txBox="1"/>
          <p:nvPr/>
        </p:nvSpPr>
        <p:spPr>
          <a:xfrm>
            <a:off x="456893" y="1249157"/>
            <a:ext cx="11278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oxiridagi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indent="-742950" algn="just">
              <a:buAutoNum type="arabicPeriod"/>
            </a:pP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Massangizni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o‘zingizning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og‘irlik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kuchingizni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35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85540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9BF3F7-C910-4FED-8311-67260B8EF700}"/>
                  </a:ext>
                </a:extLst>
              </p:cNvPr>
              <p:cNvSpPr txBox="1"/>
              <p:nvPr/>
            </p:nvSpPr>
            <p:spPr>
              <a:xfrm>
                <a:off x="4051163" y="960972"/>
                <a:ext cx="3514759" cy="114262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b="1" dirty="0"/>
                        <m:t>F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9BF3F7-C910-4FED-8311-67260B8EF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163" y="960972"/>
                <a:ext cx="3514759" cy="11426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BBA9C9-D0A4-461F-BA4C-A294A8175F8E}"/>
                  </a:ext>
                </a:extLst>
              </p:cNvPr>
              <p:cNvSpPr txBox="1"/>
              <p:nvPr/>
            </p:nvSpPr>
            <p:spPr>
              <a:xfrm>
                <a:off x="1927393" y="4563292"/>
                <a:ext cx="3514759" cy="144398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b="1" dirty="0"/>
                            <m:t>F</m:t>
                          </m:r>
                          <m:r>
                            <m:rPr>
                              <m:nor/>
                            </m:rPr>
                            <a:rPr lang="en-US" sz="4000" b="1" i="0" dirty="0" smtClean="0"/>
                            <m:t>  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𝑮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CBBA9C9-D0A4-461F-BA4C-A294A817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393" y="4563292"/>
                <a:ext cx="3514759" cy="14439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C25E64-F3E8-484A-B420-EC16A56781A9}"/>
                  </a:ext>
                </a:extLst>
              </p:cNvPr>
              <p:cNvSpPr txBox="1"/>
              <p:nvPr/>
            </p:nvSpPr>
            <p:spPr>
              <a:xfrm>
                <a:off x="6095999" y="4568720"/>
                <a:ext cx="3514759" cy="144398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e>
                        <m:sub>
                          <m: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b="1" dirty="0"/>
                            <m:t>F</m:t>
                          </m:r>
                          <m:r>
                            <m:rPr>
                              <m:nor/>
                            </m:rPr>
                            <a:rPr lang="en-US" sz="4000" b="1" i="0" dirty="0" smtClean="0"/>
                            <m:t>  </m:t>
                          </m:r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𝑮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4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C25E64-F3E8-484A-B420-EC16A5678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4568720"/>
                <a:ext cx="3514759" cy="14439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B5815B-F5FF-41B8-8021-FEE89AA0303A}"/>
                  </a:ext>
                </a:extLst>
              </p:cNvPr>
              <p:cNvSpPr txBox="1"/>
              <p:nvPr/>
            </p:nvSpPr>
            <p:spPr>
              <a:xfrm>
                <a:off x="170014" y="2449047"/>
                <a:ext cx="3514759" cy="1257204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𝐫</m:t>
                          </m:r>
                        </m:e>
                        <m:sup>
                          <m:r>
                            <a:rPr lang="en-US" sz="4400" b="1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𝐆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en-US" sz="4400" b="1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400" b="1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𝐦</m:t>
                              </m:r>
                            </m:e>
                            <m:sub>
                              <m:r>
                                <a:rPr lang="en-US" sz="4400" b="1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n-US" sz="4400" b="1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𝐅</m:t>
                          </m:r>
                        </m:den>
                      </m:f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B5815B-F5FF-41B8-8021-FEE89AA03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14" y="2449047"/>
                <a:ext cx="3514759" cy="12572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0382ED-3723-4D4B-9569-EAD13D822E26}"/>
                  </a:ext>
                </a:extLst>
              </p:cNvPr>
              <p:cNvSpPr txBox="1"/>
              <p:nvPr/>
            </p:nvSpPr>
            <p:spPr>
              <a:xfrm>
                <a:off x="7853379" y="2441345"/>
                <a:ext cx="3514759" cy="135851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800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F</m:t>
                        </m:r>
                        <m:r>
                          <m:rPr>
                            <m:nor/>
                          </m:rPr>
                          <a:rPr lang="en-US" sz="4800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4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</m:oMath>
                </a14:m>
                <a:endParaRPr lang="ru-RU" sz="44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30382ED-3723-4D4B-9569-EAD13D822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3379" y="2441345"/>
                <a:ext cx="3514759" cy="13585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04FE686E-0D87-4503-8AB0-4AC5A082C25C}"/>
              </a:ext>
            </a:extLst>
          </p:cNvPr>
          <p:cNvCxnSpPr>
            <a:stCxn id="7" idx="2"/>
            <a:endCxn id="10" idx="3"/>
          </p:cNvCxnSpPr>
          <p:nvPr/>
        </p:nvCxnSpPr>
        <p:spPr>
          <a:xfrm flipH="1">
            <a:off x="3684773" y="2103592"/>
            <a:ext cx="2123770" cy="97405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B359382C-1C0F-455D-AB3E-3E447BB02BAC}"/>
              </a:ext>
            </a:extLst>
          </p:cNvPr>
          <p:cNvCxnSpPr>
            <a:stCxn id="7" idx="2"/>
            <a:endCxn id="11" idx="1"/>
          </p:cNvCxnSpPr>
          <p:nvPr/>
        </p:nvCxnSpPr>
        <p:spPr>
          <a:xfrm>
            <a:off x="5808543" y="2103592"/>
            <a:ext cx="2044836" cy="101701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BB9F12AC-AE59-411B-AA02-ABF6BCE54516}"/>
              </a:ext>
            </a:extLst>
          </p:cNvPr>
          <p:cNvCxnSpPr>
            <a:stCxn id="7" idx="2"/>
            <a:endCxn id="8" idx="0"/>
          </p:cNvCxnSpPr>
          <p:nvPr/>
        </p:nvCxnSpPr>
        <p:spPr>
          <a:xfrm flipH="1">
            <a:off x="3684773" y="2103592"/>
            <a:ext cx="2123770" cy="24597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4FDD4430-4DE5-40FB-B05D-B2AA2269D015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5808543" y="2103592"/>
            <a:ext cx="2044836" cy="246512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260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8701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89BFAE-9C79-437E-902E-9834FD9D2DC8}"/>
                  </a:ext>
                </a:extLst>
              </p:cNvPr>
              <p:cNvSpPr txBox="1"/>
              <p:nvPr/>
            </p:nvSpPr>
            <p:spPr>
              <a:xfrm>
                <a:off x="2205940" y="2905844"/>
                <a:ext cx="6834819" cy="104631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𝟔𝟕</m:t>
                    </m:r>
                    <m:r>
                      <a:rPr lang="en-US" sz="36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∙</m:t>
                    </m:r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𝟏𝟏</m:t>
                        </m:r>
                      </m:sup>
                    </m:sSup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𝒎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𝒌𝒈</m:t>
                            </m:r>
                          </m:e>
                          <m:sup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3600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89BFAE-9C79-437E-902E-9834FD9D2D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5940" y="2905844"/>
                <a:ext cx="6834819" cy="10463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19391BB-3E62-4335-8350-0C2A5F1000BF}"/>
              </a:ext>
            </a:extLst>
          </p:cNvPr>
          <p:cNvSpPr txBox="1"/>
          <p:nvPr/>
        </p:nvSpPr>
        <p:spPr>
          <a:xfrm>
            <a:off x="225664" y="1026677"/>
            <a:ext cx="106512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ctr"/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Bu </a:t>
            </a:r>
            <a:r>
              <a:rPr lang="en-US" sz="4000" b="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yerda</a:t>
            </a:r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G</a:t>
            </a:r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nimani</a:t>
            </a:r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ifodalaydi</a:t>
            </a:r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va</a:t>
            </a:r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uning</a:t>
            </a:r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qiymati</a:t>
            </a:r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nechiga</a:t>
            </a:r>
            <a:r>
              <a:rPr lang="en-US" sz="4000" b="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4000" b="0" dirty="0" err="1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teng</a:t>
            </a:r>
            <a:r>
              <a:rPr lang="en-US" sz="4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7225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OG‘IRLIK KUCHI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420836" y="4277032"/>
            <a:ext cx="5245265" cy="2963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E9F39-1A90-4B97-8562-367C24581748}"/>
              </a:ext>
            </a:extLst>
          </p:cNvPr>
          <p:cNvSpPr txBox="1"/>
          <p:nvPr/>
        </p:nvSpPr>
        <p:spPr>
          <a:xfrm>
            <a:off x="690239" y="1085670"/>
            <a:ext cx="9722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yuzidagi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jismlar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sababdan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tortiladi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D9C1F6-77CA-4855-9934-B5C0A673ED1F}"/>
              </a:ext>
            </a:extLst>
          </p:cNvPr>
          <p:cNvSpPr txBox="1"/>
          <p:nvPr/>
        </p:nvSpPr>
        <p:spPr>
          <a:xfrm>
            <a:off x="805040" y="2580379"/>
            <a:ext cx="97221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ctr"/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olam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o‘rinlimi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23798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OG‘IRLIK KUCHI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179097" y="5943600"/>
            <a:ext cx="3618613" cy="299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460DA7D6-D977-474D-BB15-8B71448DD25A}"/>
              </a:ext>
            </a:extLst>
          </p:cNvPr>
          <p:cNvSpPr/>
          <p:nvPr/>
        </p:nvSpPr>
        <p:spPr>
          <a:xfrm>
            <a:off x="398207" y="2109019"/>
            <a:ext cx="3362632" cy="296442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00E576C-3B4B-4B2F-A5C9-7E5254CE6AA2}"/>
              </a:ext>
            </a:extLst>
          </p:cNvPr>
          <p:cNvSpPr/>
          <p:nvPr/>
        </p:nvSpPr>
        <p:spPr>
          <a:xfrm>
            <a:off x="3340509" y="2462980"/>
            <a:ext cx="309717" cy="26547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99D74A60-7F3D-4709-A4A7-8D5125011383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2138518" y="2689574"/>
            <a:ext cx="1247348" cy="8942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FEC805F-9077-405F-B2E9-E0595AA2D4A7}"/>
              </a:ext>
            </a:extLst>
          </p:cNvPr>
          <p:cNvSpPr txBox="1"/>
          <p:nvPr/>
        </p:nvSpPr>
        <p:spPr>
          <a:xfrm>
            <a:off x="2584110" y="1629788"/>
            <a:ext cx="1354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Jism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E0A168-2F80-4347-940E-073E0FE65A88}"/>
              </a:ext>
            </a:extLst>
          </p:cNvPr>
          <p:cNvSpPr txBox="1"/>
          <p:nvPr/>
        </p:nvSpPr>
        <p:spPr>
          <a:xfrm>
            <a:off x="3711366" y="2499889"/>
            <a:ext cx="64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257769-CE2B-4F7E-BD3F-6195437C4190}"/>
              </a:ext>
            </a:extLst>
          </p:cNvPr>
          <p:cNvSpPr txBox="1"/>
          <p:nvPr/>
        </p:nvSpPr>
        <p:spPr>
          <a:xfrm>
            <a:off x="294969" y="1826274"/>
            <a:ext cx="4740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1E2C18-7917-4290-886C-2F99AA90A43E}"/>
              </a:ext>
            </a:extLst>
          </p:cNvPr>
          <p:cNvSpPr txBox="1"/>
          <p:nvPr/>
        </p:nvSpPr>
        <p:spPr>
          <a:xfrm>
            <a:off x="2167527" y="2381572"/>
            <a:ext cx="474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B74B16-9220-4AAB-8E30-B36C9AD70551}"/>
                  </a:ext>
                </a:extLst>
              </p:cNvPr>
              <p:cNvSpPr txBox="1"/>
              <p:nvPr/>
            </p:nvSpPr>
            <p:spPr>
              <a:xfrm>
                <a:off x="6253314" y="1086221"/>
                <a:ext cx="3514759" cy="114262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b="1" dirty="0"/>
                        <m:t>F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B74B16-9220-4AAB-8E30-B36C9AD70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314" y="1086221"/>
                <a:ext cx="3514759" cy="11426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731CC948-C31E-4275-A103-EBF284113B0B}"/>
              </a:ext>
            </a:extLst>
          </p:cNvPr>
          <p:cNvSpPr txBox="1"/>
          <p:nvPr/>
        </p:nvSpPr>
        <p:spPr>
          <a:xfrm>
            <a:off x="4102111" y="2874834"/>
            <a:ext cx="74740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just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sirtidagi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tortishishish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hisoblashimiz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5305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OG‘IRLIK KUCHI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179097" y="5943600"/>
            <a:ext cx="3618613" cy="299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1E2C18-7917-4290-886C-2F99AA90A43E}"/>
              </a:ext>
            </a:extLst>
          </p:cNvPr>
          <p:cNvSpPr txBox="1"/>
          <p:nvPr/>
        </p:nvSpPr>
        <p:spPr>
          <a:xfrm>
            <a:off x="631550" y="3329615"/>
            <a:ext cx="105034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ya’ni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topamiz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B74B16-9220-4AAB-8E30-B36C9AD70551}"/>
                  </a:ext>
                </a:extLst>
              </p:cNvPr>
              <p:cNvSpPr txBox="1"/>
              <p:nvPr/>
            </p:nvSpPr>
            <p:spPr>
              <a:xfrm>
                <a:off x="1887004" y="1007163"/>
                <a:ext cx="3514759" cy="112588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b="1" dirty="0" smtClean="0"/>
                        <m:t>F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3B74B16-9220-4AAB-8E30-B36C9AD70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7004" y="1007163"/>
                <a:ext cx="3514759" cy="1125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1CC948-C31E-4275-A103-EBF284113B0B}"/>
                  </a:ext>
                </a:extLst>
              </p:cNvPr>
              <p:cNvSpPr txBox="1"/>
              <p:nvPr/>
            </p:nvSpPr>
            <p:spPr>
              <a:xfrm>
                <a:off x="439098" y="2165437"/>
                <a:ext cx="76614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indent="1046810" algn="ctr"/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Jism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masofani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indent="1046810" algn="ctr"/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r = 6,4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olamiz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31CC948-C31E-4275-A103-EBF284113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098" y="2165437"/>
                <a:ext cx="7661483" cy="1200329"/>
              </a:xfrm>
              <a:prstGeom prst="rect">
                <a:avLst/>
              </a:prstGeom>
              <a:blipFill>
                <a:blip r:embed="rId3"/>
                <a:stretch>
                  <a:fillRect t="-7614" r="-1671" b="-17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DADCEB-D0AE-497F-BB04-59731F3D84AC}"/>
                  </a:ext>
                </a:extLst>
              </p:cNvPr>
              <p:cNvSpPr txBox="1"/>
              <p:nvPr/>
            </p:nvSpPr>
            <p:spPr>
              <a:xfrm>
                <a:off x="6396124" y="1032382"/>
                <a:ext cx="40268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m = 1 kg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DADCEB-D0AE-497F-BB04-59731F3D8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124" y="1032382"/>
                <a:ext cx="4026800" cy="646331"/>
              </a:xfrm>
              <a:prstGeom prst="rect">
                <a:avLst/>
              </a:prstGeom>
              <a:blipFill>
                <a:blip r:embed="rId4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212EF5B-F64D-45B9-A40C-F335E4BED994}"/>
                  </a:ext>
                </a:extLst>
              </p:cNvPr>
              <p:cNvSpPr txBox="1"/>
              <p:nvPr/>
            </p:nvSpPr>
            <p:spPr>
              <a:xfrm>
                <a:off x="6396124" y="1628679"/>
                <a:ext cx="230611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M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212EF5B-F64D-45B9-A40C-F335E4BED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124" y="1628679"/>
                <a:ext cx="2306116" cy="646331"/>
              </a:xfrm>
              <a:prstGeom prst="rect">
                <a:avLst/>
              </a:prstGeom>
              <a:blipFill>
                <a:blip r:embed="rId5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F3F8B2-C72C-48F2-A93A-38CAE737C481}"/>
                  </a:ext>
                </a:extLst>
              </p:cNvPr>
              <p:cNvSpPr txBox="1"/>
              <p:nvPr/>
            </p:nvSpPr>
            <p:spPr>
              <a:xfrm>
                <a:off x="7922161" y="1698953"/>
                <a:ext cx="2888407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6</a:t>
                </a:r>
                <a:r>
                  <a:rPr lang="en-US" sz="36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24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kg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7F3F8B2-C72C-48F2-A93A-38CAE737C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2161" y="1698953"/>
                <a:ext cx="2888407" cy="646331"/>
              </a:xfrm>
              <a:prstGeom prst="rect">
                <a:avLst/>
              </a:prstGeom>
              <a:blipFill>
                <a:blip r:embed="rId6"/>
                <a:stretch>
                  <a:fillRect l="-6554" t="-16981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4C1D3E-32FD-4490-AD90-070C1110BEDF}"/>
                  </a:ext>
                </a:extLst>
              </p:cNvPr>
              <p:cNvSpPr txBox="1"/>
              <p:nvPr/>
            </p:nvSpPr>
            <p:spPr>
              <a:xfrm>
                <a:off x="247542" y="4210904"/>
                <a:ext cx="8247530" cy="130221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dirty="0" smtClean="0"/>
                        <m:t>F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1,5∙10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kg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kg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36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6,4</m:t>
                              </m:r>
                              <m:r>
                                <m:rPr>
                                  <m:nor/>
                                </m:rPr>
                                <a:rPr lang="en-US" sz="3600" dirty="0"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4C1D3E-32FD-4490-AD90-070C1110BE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42" y="4210904"/>
                <a:ext cx="8247530" cy="13022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DFE4DE2-E141-413F-9370-E856D6CA8E50}"/>
                  </a:ext>
                </a:extLst>
              </p:cNvPr>
              <p:cNvSpPr txBox="1"/>
              <p:nvPr/>
            </p:nvSpPr>
            <p:spPr>
              <a:xfrm>
                <a:off x="8100581" y="4559473"/>
                <a:ext cx="232234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9,8 N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DFE4DE2-E141-413F-9370-E856D6CA8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581" y="4559473"/>
                <a:ext cx="2322343" cy="646331"/>
              </a:xfrm>
              <a:prstGeom prst="rect">
                <a:avLst/>
              </a:prstGeom>
              <a:blipFill>
                <a:blip r:embed="rId8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926B716-687A-4022-BFDF-2AE968566D6E}"/>
              </a:ext>
            </a:extLst>
          </p:cNvPr>
          <p:cNvCxnSpPr>
            <a:cxnSpLocks/>
          </p:cNvCxnSpPr>
          <p:nvPr/>
        </p:nvCxnSpPr>
        <p:spPr>
          <a:xfrm flipH="1">
            <a:off x="3371263" y="4986439"/>
            <a:ext cx="1000044" cy="5266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A6B7D5AE-769B-4BB2-9873-428801D633C0}"/>
              </a:ext>
            </a:extLst>
          </p:cNvPr>
          <p:cNvCxnSpPr>
            <a:cxnSpLocks/>
          </p:cNvCxnSpPr>
          <p:nvPr/>
        </p:nvCxnSpPr>
        <p:spPr>
          <a:xfrm flipH="1">
            <a:off x="7049160" y="4335331"/>
            <a:ext cx="1000044" cy="5266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A9F61A37-DE4E-4FDE-B368-E98EDAACBF0C}"/>
              </a:ext>
            </a:extLst>
          </p:cNvPr>
          <p:cNvCxnSpPr>
            <a:cxnSpLocks/>
          </p:cNvCxnSpPr>
          <p:nvPr/>
        </p:nvCxnSpPr>
        <p:spPr>
          <a:xfrm flipH="1">
            <a:off x="6548854" y="5062311"/>
            <a:ext cx="1000044" cy="5266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70C14528-0540-4FD6-9218-F5496CFCA9A9}"/>
              </a:ext>
            </a:extLst>
          </p:cNvPr>
          <p:cNvCxnSpPr>
            <a:cxnSpLocks/>
          </p:cNvCxnSpPr>
          <p:nvPr/>
        </p:nvCxnSpPr>
        <p:spPr>
          <a:xfrm flipH="1">
            <a:off x="3095532" y="4317509"/>
            <a:ext cx="1000044" cy="5266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D06C796E-960E-4780-8D37-E57E53949EF6}"/>
              </a:ext>
            </a:extLst>
          </p:cNvPr>
          <p:cNvCxnSpPr>
            <a:cxnSpLocks/>
          </p:cNvCxnSpPr>
          <p:nvPr/>
        </p:nvCxnSpPr>
        <p:spPr>
          <a:xfrm flipH="1">
            <a:off x="4621286" y="4350097"/>
            <a:ext cx="780477" cy="4615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вал 29">
            <a:extLst>
              <a:ext uri="{FF2B5EF4-FFF2-40B4-BE49-F238E27FC236}">
                <a16:creationId xmlns:a16="http://schemas.microsoft.com/office/drawing/2014/main" id="{983DADAC-946D-40B0-A711-6BCFBC14A303}"/>
              </a:ext>
            </a:extLst>
          </p:cNvPr>
          <p:cNvSpPr/>
          <p:nvPr/>
        </p:nvSpPr>
        <p:spPr>
          <a:xfrm>
            <a:off x="2447350" y="4193109"/>
            <a:ext cx="618598" cy="673669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908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repeatCount="5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 animBg="1"/>
      <p:bldP spid="22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OG‘IRLIK KUCHI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179097" y="5943600"/>
            <a:ext cx="3618613" cy="299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460DA7D6-D977-474D-BB15-8B71448DD25A}"/>
              </a:ext>
            </a:extLst>
          </p:cNvPr>
          <p:cNvSpPr/>
          <p:nvPr/>
        </p:nvSpPr>
        <p:spPr>
          <a:xfrm>
            <a:off x="781665" y="2492467"/>
            <a:ext cx="3362632" cy="296442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A00E576C-3B4B-4B2F-A5C9-7E5254CE6AA2}"/>
              </a:ext>
            </a:extLst>
          </p:cNvPr>
          <p:cNvSpPr/>
          <p:nvPr/>
        </p:nvSpPr>
        <p:spPr>
          <a:xfrm>
            <a:off x="3723967" y="2846428"/>
            <a:ext cx="309717" cy="26547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99D74A60-7F3D-4709-A4A7-8D5125011383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2521976" y="3073022"/>
            <a:ext cx="1247348" cy="89428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FEC805F-9077-405F-B2E9-E0595AA2D4A7}"/>
              </a:ext>
            </a:extLst>
          </p:cNvPr>
          <p:cNvSpPr txBox="1"/>
          <p:nvPr/>
        </p:nvSpPr>
        <p:spPr>
          <a:xfrm>
            <a:off x="3084499" y="2025245"/>
            <a:ext cx="13548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Jism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E0A168-2F80-4347-940E-073E0FE65A88}"/>
              </a:ext>
            </a:extLst>
          </p:cNvPr>
          <p:cNvSpPr txBox="1"/>
          <p:nvPr/>
        </p:nvSpPr>
        <p:spPr>
          <a:xfrm>
            <a:off x="4092894" y="3013790"/>
            <a:ext cx="6415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257769-CE2B-4F7E-BD3F-6195437C4190}"/>
              </a:ext>
            </a:extLst>
          </p:cNvPr>
          <p:cNvSpPr txBox="1"/>
          <p:nvPr/>
        </p:nvSpPr>
        <p:spPr>
          <a:xfrm>
            <a:off x="676497" y="2344782"/>
            <a:ext cx="474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1E2C18-7917-4290-886C-2F99AA90A43E}"/>
              </a:ext>
            </a:extLst>
          </p:cNvPr>
          <p:cNvSpPr txBox="1"/>
          <p:nvPr/>
        </p:nvSpPr>
        <p:spPr>
          <a:xfrm>
            <a:off x="2632134" y="2937663"/>
            <a:ext cx="474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1CC948-C31E-4275-A103-EBF284113B0B}"/>
              </a:ext>
            </a:extLst>
          </p:cNvPr>
          <p:cNvSpPr txBox="1"/>
          <p:nvPr/>
        </p:nvSpPr>
        <p:spPr>
          <a:xfrm>
            <a:off x="179097" y="978255"/>
            <a:ext cx="11338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1 kg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bir-birini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9,8 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tortadi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2D6B14-11C5-4944-8EFD-9B79BED4CB03}"/>
                  </a:ext>
                </a:extLst>
              </p:cNvPr>
              <p:cNvSpPr txBox="1"/>
              <p:nvPr/>
            </p:nvSpPr>
            <p:spPr>
              <a:xfrm>
                <a:off x="6330128" y="2661374"/>
                <a:ext cx="2804517" cy="782587"/>
              </a:xfrm>
              <a:prstGeom prst="rect">
                <a:avLst/>
              </a:prstGeom>
              <a:noFill/>
              <a:ln w="57150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4000" b="1" dirty="0"/>
                  <a:t>  = - </a:t>
                </a:r>
                <a:r>
                  <a:rPr lang="ru-RU" sz="4000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sz="4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F2D6B14-11C5-4944-8EFD-9B79BED4CB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128" y="2661374"/>
                <a:ext cx="2804517" cy="782587"/>
              </a:xfrm>
              <a:prstGeom prst="rect">
                <a:avLst/>
              </a:prstGeom>
              <a:blipFill>
                <a:blip r:embed="rId2"/>
                <a:stretch>
                  <a:fillRect t="-730" b="-27737"/>
                </a:stretch>
              </a:blipFill>
              <a:ln w="5715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632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OG‘IRLIK KUCHI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82B5FE-3079-4FE8-8578-5C5439B05EEE}"/>
              </a:ext>
            </a:extLst>
          </p:cNvPr>
          <p:cNvSpPr/>
          <p:nvPr/>
        </p:nvSpPr>
        <p:spPr>
          <a:xfrm>
            <a:off x="179097" y="5943600"/>
            <a:ext cx="3618613" cy="2995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1CC948-C31E-4275-A103-EBF284113B0B}"/>
              </a:ext>
            </a:extLst>
          </p:cNvPr>
          <p:cNvSpPr txBox="1"/>
          <p:nvPr/>
        </p:nvSpPr>
        <p:spPr>
          <a:xfrm>
            <a:off x="426751" y="1124346"/>
            <a:ext cx="11338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Bu 9,8 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seziladi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94C2C8-85A9-488A-9947-40C64249E0A6}"/>
              </a:ext>
            </a:extLst>
          </p:cNvPr>
          <p:cNvSpPr txBox="1"/>
          <p:nvPr/>
        </p:nvSpPr>
        <p:spPr>
          <a:xfrm>
            <a:off x="426751" y="1980623"/>
            <a:ext cx="113384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Nyutonning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qonuniga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binoan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tortishish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tezlanishini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hisoblashimiz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D8A33981-3D4F-4B7B-8C7B-553590D04B6C}"/>
              </a:ext>
            </a:extLst>
          </p:cNvPr>
          <p:cNvSpPr/>
          <p:nvPr/>
        </p:nvSpPr>
        <p:spPr>
          <a:xfrm>
            <a:off x="2314229" y="3900377"/>
            <a:ext cx="2551201" cy="151228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D201682-2AD3-437A-996B-E3FAD5297A97}"/>
                  </a:ext>
                </a:extLst>
              </p:cNvPr>
              <p:cNvSpPr txBox="1"/>
              <p:nvPr/>
            </p:nvSpPr>
            <p:spPr>
              <a:xfrm>
                <a:off x="2591838" y="3944895"/>
                <a:ext cx="2551200" cy="1288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5400" b="1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num>
                      <m:den>
                        <m:r>
                          <a:rPr lang="en-US" sz="5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den>
                    </m:f>
                  </m:oMath>
                </a14:m>
                <a:endParaRPr lang="ru-RU" sz="5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D201682-2AD3-437A-996B-E3FAD5297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838" y="3944895"/>
                <a:ext cx="2551200" cy="1288751"/>
              </a:xfrm>
              <a:prstGeom prst="rect">
                <a:avLst/>
              </a:prstGeom>
              <a:blipFill>
                <a:blip r:embed="rId2"/>
                <a:stretch>
                  <a:fillRect b="-146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F30BE9-D4A5-436A-9826-75768E989582}"/>
                  </a:ext>
                </a:extLst>
              </p:cNvPr>
              <p:cNvSpPr txBox="1"/>
              <p:nvPr/>
            </p:nvSpPr>
            <p:spPr>
              <a:xfrm>
                <a:off x="4950544" y="3907725"/>
                <a:ext cx="4090217" cy="125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𝒌𝒈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rgbClr val="002060"/>
                    </a:solidFill>
                  </a:rPr>
                  <a:t> = </a:t>
                </a:r>
                <a:r>
                  <a:rPr lang="en-US" sz="4800" dirty="0">
                    <a:solidFill>
                      <a:srgbClr val="002060"/>
                    </a:solidFill>
                  </a:rPr>
                  <a:t>9,8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8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8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6F30BE9-D4A5-436A-9826-75768E9895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544" y="3907725"/>
                <a:ext cx="4090217" cy="1253869"/>
              </a:xfrm>
              <a:prstGeom prst="rect">
                <a:avLst/>
              </a:prstGeom>
              <a:blipFill>
                <a:blip r:embed="rId3"/>
                <a:stretch>
                  <a:fillRect l="-6706" b="-53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6518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91439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OG‘IRLIK KUCHI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1CC948-C31E-4275-A103-EBF284113B0B}"/>
              </a:ext>
            </a:extLst>
          </p:cNvPr>
          <p:cNvSpPr txBox="1"/>
          <p:nvPr/>
        </p:nvSpPr>
        <p:spPr>
          <a:xfrm>
            <a:off x="179097" y="1040352"/>
            <a:ext cx="10973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Agar biz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olsak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tortiladi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F8C86C-132C-4B24-8396-366C690CC9DB}"/>
              </a:ext>
            </a:extLst>
          </p:cNvPr>
          <p:cNvSpPr txBox="1"/>
          <p:nvPr/>
        </p:nvSpPr>
        <p:spPr>
          <a:xfrm>
            <a:off x="323346" y="3020070"/>
            <a:ext cx="23417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 = 8 kg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1EB50B-0A0C-4725-9039-AB063F9DEDA5}"/>
              </a:ext>
            </a:extLst>
          </p:cNvPr>
          <p:cNvSpPr txBox="1"/>
          <p:nvPr/>
        </p:nvSpPr>
        <p:spPr>
          <a:xfrm>
            <a:off x="-616840" y="2249016"/>
            <a:ext cx="1256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046810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Bu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ta’sirida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tezlanishga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CAC95-EBDE-4DE9-8495-6284B4B0F7FB}"/>
                  </a:ext>
                </a:extLst>
              </p:cNvPr>
              <p:cNvSpPr txBox="1"/>
              <p:nvPr/>
            </p:nvSpPr>
            <p:spPr>
              <a:xfrm>
                <a:off x="247542" y="3666401"/>
                <a:ext cx="8247530" cy="1302216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600" dirty="0" smtClean="0"/>
                        <m:t>F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1,5∙10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𝑘𝑔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8 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kg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6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24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kg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3600" dirty="0">
                                  <a:latin typeface="Arial" panose="020B0604020202020204" pitchFamily="34" charset="0"/>
                                  <a:cs typeface="Arial" panose="020B0604020202020204" pitchFamily="34" charset="0"/>
                                </a:rPr>
                                <m:t>6,4</m:t>
                              </m:r>
                              <m:r>
                                <m:rPr>
                                  <m:nor/>
                                </m:rPr>
                                <a:rPr lang="en-US" sz="3600" dirty="0"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p>
                                <m:s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42CAC95-EBDE-4DE9-8495-6284B4B0F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42" y="3666401"/>
                <a:ext cx="8247530" cy="13022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ED2AEE-8DBF-42E1-AA2A-C85F52B18C14}"/>
                  </a:ext>
                </a:extLst>
              </p:cNvPr>
              <p:cNvSpPr txBox="1"/>
              <p:nvPr/>
            </p:nvSpPr>
            <p:spPr>
              <a:xfrm>
                <a:off x="8164334" y="4033408"/>
                <a:ext cx="232234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78,4  N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CED2AEE-8DBF-42E1-AA2A-C85F52B18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4334" y="4033408"/>
                <a:ext cx="2322343" cy="646331"/>
              </a:xfrm>
              <a:prstGeom prst="rect">
                <a:avLst/>
              </a:prstGeom>
              <a:blipFill>
                <a:blip r:embed="rId3"/>
                <a:stretch>
                  <a:fillRect t="-15094" b="-349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311526E-661F-4372-9AA8-D6B7DD81E6E1}"/>
              </a:ext>
            </a:extLst>
          </p:cNvPr>
          <p:cNvCxnSpPr>
            <a:cxnSpLocks/>
          </p:cNvCxnSpPr>
          <p:nvPr/>
        </p:nvCxnSpPr>
        <p:spPr>
          <a:xfrm flipH="1">
            <a:off x="3297688" y="4463491"/>
            <a:ext cx="1000044" cy="5266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BCD05F8-AD86-4DC8-967F-41505EFC7666}"/>
              </a:ext>
            </a:extLst>
          </p:cNvPr>
          <p:cNvCxnSpPr>
            <a:cxnSpLocks/>
          </p:cNvCxnSpPr>
          <p:nvPr/>
        </p:nvCxnSpPr>
        <p:spPr>
          <a:xfrm flipH="1">
            <a:off x="7056259" y="3807049"/>
            <a:ext cx="1000044" cy="5266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48F4ED0-AD2A-46DD-9D32-2B5C0FE44CD1}"/>
              </a:ext>
            </a:extLst>
          </p:cNvPr>
          <p:cNvCxnSpPr>
            <a:cxnSpLocks/>
          </p:cNvCxnSpPr>
          <p:nvPr/>
        </p:nvCxnSpPr>
        <p:spPr>
          <a:xfrm flipH="1">
            <a:off x="6556237" y="4496039"/>
            <a:ext cx="1000044" cy="5266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E25113A-8187-4E0E-AF99-7FE7CF235A4C}"/>
              </a:ext>
            </a:extLst>
          </p:cNvPr>
          <p:cNvCxnSpPr>
            <a:cxnSpLocks/>
          </p:cNvCxnSpPr>
          <p:nvPr/>
        </p:nvCxnSpPr>
        <p:spPr>
          <a:xfrm flipH="1">
            <a:off x="3102907" y="3703282"/>
            <a:ext cx="1000044" cy="5266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9889249A-C0C1-43AE-89AE-0104F7116616}"/>
              </a:ext>
            </a:extLst>
          </p:cNvPr>
          <p:cNvCxnSpPr>
            <a:cxnSpLocks/>
          </p:cNvCxnSpPr>
          <p:nvPr/>
        </p:nvCxnSpPr>
        <p:spPr>
          <a:xfrm flipH="1">
            <a:off x="4667316" y="3856002"/>
            <a:ext cx="780477" cy="46150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>
            <a:extLst>
              <a:ext uri="{FF2B5EF4-FFF2-40B4-BE49-F238E27FC236}">
                <a16:creationId xmlns:a16="http://schemas.microsoft.com/office/drawing/2014/main" id="{B8449993-73EE-450C-B1C4-FA72A0DE8516}"/>
              </a:ext>
            </a:extLst>
          </p:cNvPr>
          <p:cNvSpPr/>
          <p:nvPr/>
        </p:nvSpPr>
        <p:spPr>
          <a:xfrm>
            <a:off x="2361804" y="3694828"/>
            <a:ext cx="618598" cy="673669"/>
          </a:xfrm>
          <a:prstGeom prst="ellips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A6917F2-4408-49FC-827B-12DF0DEB66B2}"/>
                  </a:ext>
                </a:extLst>
              </p:cNvPr>
              <p:cNvSpPr txBox="1"/>
              <p:nvPr/>
            </p:nvSpPr>
            <p:spPr>
              <a:xfrm>
                <a:off x="1112343" y="5223700"/>
                <a:ext cx="5370734" cy="1131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78,4  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8 </m:t>
                        </m:r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</a:rPr>
                  <a:t> = 9,8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ru-RU" sz="4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A6917F2-4408-49FC-827B-12DF0DEB6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343" y="5223700"/>
                <a:ext cx="5370734" cy="1131079"/>
              </a:xfrm>
              <a:prstGeom prst="rect">
                <a:avLst/>
              </a:prstGeom>
              <a:blipFill>
                <a:blip r:embed="rId4"/>
                <a:stretch>
                  <a:fillRect b="-64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56854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repeatCount="5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6895</TotalTime>
  <Words>588</Words>
  <Application>Microsoft Office PowerPoint</Application>
  <PresentationFormat>Широкоэкранный</PresentationFormat>
  <Paragraphs>109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Cambria Math</vt:lpstr>
      <vt:lpstr>Helvetica</vt:lpstr>
      <vt:lpstr>Open Sans</vt:lpstr>
      <vt:lpstr>Тема Office</vt:lpstr>
      <vt:lpstr>Template PresentationGo</vt:lpstr>
      <vt:lpstr>1_Template PresentationGo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Spam va gowtli konserva ortasida boglik bormi?</dc:title>
  <dc:creator>Feruza</dc:creator>
  <cp:lastModifiedBy>Пользователь</cp:lastModifiedBy>
  <cp:revision>721</cp:revision>
  <dcterms:created xsi:type="dcterms:W3CDTF">2020-03-24T02:20:14Z</dcterms:created>
  <dcterms:modified xsi:type="dcterms:W3CDTF">2020-12-26T11:08:28Z</dcterms:modified>
</cp:coreProperties>
</file>