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6"/>
  </p:notesMasterIdLst>
  <p:sldIdLst>
    <p:sldId id="270" r:id="rId4"/>
    <p:sldId id="649" r:id="rId5"/>
    <p:sldId id="1679" r:id="rId6"/>
    <p:sldId id="1700" r:id="rId7"/>
    <p:sldId id="1701" r:id="rId8"/>
    <p:sldId id="1702" r:id="rId9"/>
    <p:sldId id="1695" r:id="rId10"/>
    <p:sldId id="1696" r:id="rId11"/>
    <p:sldId id="1697" r:id="rId12"/>
    <p:sldId id="1698" r:id="rId13"/>
    <p:sldId id="1699" r:id="rId14"/>
    <p:sldId id="167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950300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968291" y="2172789"/>
            <a:ext cx="8677720" cy="15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MASALALAR YECHISH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410899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206477"/>
            <a:ext cx="1539329" cy="152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2">
            <a:extLst>
              <a:ext uri="{FF2B5EF4-FFF2-40B4-BE49-F238E27FC236}">
                <a16:creationId xmlns:a16="http://schemas.microsoft.com/office/drawing/2014/main" id="{6CA2077D-B210-41C2-AF71-966CEEA3C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29" y="4043721"/>
            <a:ext cx="4789558" cy="285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D72DAAF-0C72-43C0-982D-53B99AB05EC1}"/>
                  </a:ext>
                </a:extLst>
              </p:cNvPr>
              <p:cNvSpPr txBox="1"/>
              <p:nvPr/>
            </p:nvSpPr>
            <p:spPr>
              <a:xfrm rot="20506207">
                <a:off x="6999936" y="3742828"/>
                <a:ext cx="2219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0" dirty="0">
                    <a:cs typeface="Arial" panose="020B0604020202020204" pitchFamily="34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𝑚𝑎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D72DAAF-0C72-43C0-982D-53B99AB05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06207">
                <a:off x="6999936" y="3742828"/>
                <a:ext cx="2219501" cy="830997"/>
              </a:xfrm>
              <a:prstGeom prst="rect">
                <a:avLst/>
              </a:prstGeom>
              <a:blipFill>
                <a:blip r:embed="rId4"/>
                <a:stretch>
                  <a:fillRect l="-12853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EFFEF6-3C53-427B-9E08-00A2ABEF8EAF}"/>
                  </a:ext>
                </a:extLst>
              </p:cNvPr>
              <p:cNvSpPr txBox="1"/>
              <p:nvPr/>
            </p:nvSpPr>
            <p:spPr>
              <a:xfrm rot="1239087">
                <a:off x="2550535" y="4370358"/>
                <a:ext cx="1539189" cy="10492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EFFEF6-3C53-427B-9E08-00A2ABEF8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39087">
                <a:off x="2550535" y="4370358"/>
                <a:ext cx="1539189" cy="1049262"/>
              </a:xfrm>
              <a:prstGeom prst="rect">
                <a:avLst/>
              </a:prstGeom>
              <a:blipFill>
                <a:blip r:embed="rId5"/>
                <a:stretch>
                  <a:fillRect b="-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DEDF29E-AD27-4306-9B6C-C562AFB8D2A2}"/>
                  </a:ext>
                </a:extLst>
              </p:cNvPr>
              <p:cNvSpPr txBox="1"/>
              <p:nvPr/>
            </p:nvSpPr>
            <p:spPr>
              <a:xfrm>
                <a:off x="4767004" y="3638622"/>
                <a:ext cx="2368065" cy="782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-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DEDF29E-AD27-4306-9B6C-C562AFB8D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04" y="3638622"/>
                <a:ext cx="2368065" cy="782587"/>
              </a:xfrm>
              <a:prstGeom prst="rect">
                <a:avLst/>
              </a:prstGeom>
              <a:blipFill>
                <a:blip r:embed="rId6"/>
                <a:stretch>
                  <a:fillRect t="-6250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445D9E-C23E-4746-886C-E7C554A2FD5F}"/>
                  </a:ext>
                </a:extLst>
              </p:cNvPr>
              <p:cNvSpPr txBox="1"/>
              <p:nvPr/>
            </p:nvSpPr>
            <p:spPr>
              <a:xfrm rot="20671983">
                <a:off x="7620449" y="4311308"/>
                <a:ext cx="2368065" cy="104926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4445D9E-C23E-4746-886C-E7C554A2F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71983">
                <a:off x="7620449" y="4311308"/>
                <a:ext cx="2368065" cy="10492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11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B1EBB44-06B6-49B5-AD5D-AAF50B3979FD}"/>
              </a:ext>
            </a:extLst>
          </p:cNvPr>
          <p:cNvSpPr/>
          <p:nvPr/>
        </p:nvSpPr>
        <p:spPr>
          <a:xfrm>
            <a:off x="152400" y="1087371"/>
            <a:ext cx="1151357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04076"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4.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Prujinani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4 mm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cho‘zish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0,02 J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prujinani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4 cm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cho‘zish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5842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11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B1EBB44-06B6-49B5-AD5D-AAF50B3979FD}"/>
              </a:ext>
            </a:extLst>
          </p:cNvPr>
          <p:cNvSpPr/>
          <p:nvPr/>
        </p:nvSpPr>
        <p:spPr>
          <a:xfrm>
            <a:off x="339212" y="1087371"/>
            <a:ext cx="1151357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04076"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5.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100 N/m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prujinani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 cm dan 3 cm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5 cm dan 6 cm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cho‘zishda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4243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159159" y="1002890"/>
            <a:ext cx="116100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 N/m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prujina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0,1 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cho‘ziladi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Tik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prujina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 kg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qo‘yilganda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u 2 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cho‘zildi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Prujinaning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bikirligini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bo‘lagining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Shu sim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yarmining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35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749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  YOKI  NOTO‘G‘RI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5">
                <a:extLst>
                  <a:ext uri="{FF2B5EF4-FFF2-40B4-BE49-F238E27FC236}">
                    <a16:creationId xmlns:a16="http://schemas.microsoft.com/office/drawing/2014/main" id="{C7C09072-5B32-4D62-8593-D8850CC9A5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8056221"/>
                  </p:ext>
                </p:extLst>
              </p:nvPr>
            </p:nvGraphicFramePr>
            <p:xfrm>
              <a:off x="379362" y="958645"/>
              <a:ext cx="10961327" cy="52946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8784">
                      <a:extLst>
                        <a:ext uri="{9D8B030D-6E8A-4147-A177-3AD203B41FA5}">
                          <a16:colId xmlns:a16="http://schemas.microsoft.com/office/drawing/2014/main" val="1835331769"/>
                        </a:ext>
                      </a:extLst>
                    </a:gridCol>
                    <a:gridCol w="4589699">
                      <a:extLst>
                        <a:ext uri="{9D8B030D-6E8A-4147-A177-3AD203B41FA5}">
                          <a16:colId xmlns:a16="http://schemas.microsoft.com/office/drawing/2014/main" val="1829260512"/>
                        </a:ext>
                      </a:extLst>
                    </a:gridCol>
                    <a:gridCol w="5352844">
                      <a:extLst>
                        <a:ext uri="{9D8B030D-6E8A-4147-A177-3AD203B41FA5}">
                          <a16:colId xmlns:a16="http://schemas.microsoft.com/office/drawing/2014/main" val="308704027"/>
                        </a:ext>
                      </a:extLst>
                    </a:gridCol>
                  </a:tblGrid>
                  <a:tr h="1090922"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Formulalar</a:t>
                          </a:r>
                          <a:endParaRPr lang="ru-RU" sz="36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err="1">
                              <a:solidFill>
                                <a:srgbClr val="00B05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To‘g‘ri</a:t>
                          </a:r>
                          <a:r>
                            <a:rPr lang="en-US" sz="3200" b="1" dirty="0">
                              <a:solidFill>
                                <a:srgbClr val="00B05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:r>
                            <a:rPr lang="en-US" sz="3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yoki</a:t>
                          </a:r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en-US" sz="3200" b="1" dirty="0" err="1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noto‘g‘ri</a:t>
                          </a:r>
                          <a:endParaRPr lang="ru-RU" sz="32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618062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3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𝒎</m:t>
                                      </m:r>
                                      <m:r>
                                        <a:rPr lang="en-US" sz="36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𝝑</m:t>
                                      </m:r>
                                    </m:e>
                                    <m:sup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𝑹</m:t>
                                  </m:r>
                                </m:den>
                              </m:f>
                            </m:oMath>
                          </a14:m>
                          <a:endParaRPr lang="ru-RU" sz="2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749595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3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𝝑</m:t>
                                  </m:r>
                                </m:num>
                                <m:den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𝑹</m:t>
                                  </m:r>
                                </m:den>
                              </m:f>
                            </m:oMath>
                          </a14:m>
                          <a:endParaRPr lang="ru-RU" sz="28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9268444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3600" b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𝛖</m:t>
                                </m:r>
                                <m:r>
                                  <m:rPr>
                                    <m:nor/>
                                  </m:rPr>
                                  <a:rPr lang="en-US" sz="3600" b="1" dirty="0" smtClean="0">
                                    <a:solidFill>
                                      <a:schemeClr val="tx1"/>
                                    </a:solidFill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3600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600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3600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3600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36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2003069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𝝎</m:t>
                              </m:r>
                            </m:oMath>
                          </a14:m>
                          <a:r>
                            <a:rPr lang="en-US" sz="3600" b="1" dirty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6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36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𝝂</m:t>
                              </m:r>
                            </m:oMath>
                          </a14:m>
                          <a:endParaRPr lang="ru-RU" sz="32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48361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5">
                <a:extLst>
                  <a:ext uri="{FF2B5EF4-FFF2-40B4-BE49-F238E27FC236}">
                    <a16:creationId xmlns:a16="http://schemas.microsoft.com/office/drawing/2014/main" id="{C7C09072-5B32-4D62-8593-D8850CC9A5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8056221"/>
                  </p:ext>
                </p:extLst>
              </p:nvPr>
            </p:nvGraphicFramePr>
            <p:xfrm>
              <a:off x="379362" y="958645"/>
              <a:ext cx="10961327" cy="52946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8784">
                      <a:extLst>
                        <a:ext uri="{9D8B030D-6E8A-4147-A177-3AD203B41FA5}">
                          <a16:colId xmlns:a16="http://schemas.microsoft.com/office/drawing/2014/main" val="1835331769"/>
                        </a:ext>
                      </a:extLst>
                    </a:gridCol>
                    <a:gridCol w="4589699">
                      <a:extLst>
                        <a:ext uri="{9D8B030D-6E8A-4147-A177-3AD203B41FA5}">
                          <a16:colId xmlns:a16="http://schemas.microsoft.com/office/drawing/2014/main" val="1829260512"/>
                        </a:ext>
                      </a:extLst>
                    </a:gridCol>
                    <a:gridCol w="5352844">
                      <a:extLst>
                        <a:ext uri="{9D8B030D-6E8A-4147-A177-3AD203B41FA5}">
                          <a16:colId xmlns:a16="http://schemas.microsoft.com/office/drawing/2014/main" val="308704027"/>
                        </a:ext>
                      </a:extLst>
                    </a:gridCol>
                  </a:tblGrid>
                  <a:tr h="1090922">
                    <a:tc>
                      <a:txBody>
                        <a:bodyPr/>
                        <a:lstStyle/>
                        <a:p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Formulalar</a:t>
                          </a:r>
                          <a:endParaRPr lang="ru-RU" sz="36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err="1">
                              <a:solidFill>
                                <a:srgbClr val="00B05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To‘g‘ri</a:t>
                          </a:r>
                          <a:r>
                            <a:rPr lang="en-US" sz="3200" b="1" dirty="0">
                              <a:solidFill>
                                <a:srgbClr val="00B05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</a:t>
                          </a:r>
                          <a:r>
                            <a:rPr lang="en-US" sz="3200" b="1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yoki</a:t>
                          </a:r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r>
                            <a:rPr lang="en-US" sz="3200" b="1" dirty="0" err="1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noto‘g‘ri</a:t>
                          </a:r>
                          <a:endParaRPr lang="ru-RU" sz="32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618062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2311" t="-114793" r="-116999" b="-3094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749595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2311" t="-214793" r="-116999" b="-2094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9268444"/>
                      </a:ext>
                    </a:extLst>
                  </a:tr>
                  <a:tr h="11185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2311" t="-290710" r="-116999" b="-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82003069"/>
                      </a:ext>
                    </a:extLst>
                  </a:tr>
                  <a:tr h="102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ru-RU" sz="3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2311" t="-423077" r="-116999" b="-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48361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CE6B4CD-243C-47ED-A50D-F18AB4DEBB74}"/>
              </a:ext>
            </a:extLst>
          </p:cNvPr>
          <p:cNvSpPr txBox="1"/>
          <p:nvPr/>
        </p:nvSpPr>
        <p:spPr>
          <a:xfrm>
            <a:off x="7872096" y="2207187"/>
            <a:ext cx="1689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18D4AF-1AA9-43E2-8B48-33DC25188525}"/>
              </a:ext>
            </a:extLst>
          </p:cNvPr>
          <p:cNvSpPr txBox="1"/>
          <p:nvPr/>
        </p:nvSpPr>
        <p:spPr>
          <a:xfrm>
            <a:off x="7868619" y="3308403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B8AD88-D969-4A02-9F73-B122470A501F}"/>
              </a:ext>
            </a:extLst>
          </p:cNvPr>
          <p:cNvSpPr txBox="1"/>
          <p:nvPr/>
        </p:nvSpPr>
        <p:spPr>
          <a:xfrm>
            <a:off x="7946811" y="4364674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B4CB63-337F-4E9A-BE36-8F1B735940A2}"/>
              </a:ext>
            </a:extLst>
          </p:cNvPr>
          <p:cNvSpPr txBox="1"/>
          <p:nvPr/>
        </p:nvSpPr>
        <p:spPr>
          <a:xfrm>
            <a:off x="8015581" y="5315992"/>
            <a:ext cx="1689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981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724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CCA2EE73-F02A-4405-8543-CFE61831955D}"/>
              </a:ext>
            </a:extLst>
          </p:cNvPr>
          <p:cNvSpPr/>
          <p:nvPr/>
        </p:nvSpPr>
        <p:spPr>
          <a:xfrm>
            <a:off x="2153265" y="1179800"/>
            <a:ext cx="6437349" cy="1642862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Elastik</a:t>
            </a:r>
            <a:r>
              <a:rPr lang="en-US" sz="46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sz="46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68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CFB144B5-39DD-44C5-8A67-963A11C20CC1}"/>
              </a:ext>
            </a:extLst>
          </p:cNvPr>
          <p:cNvSpPr/>
          <p:nvPr/>
        </p:nvSpPr>
        <p:spPr>
          <a:xfrm>
            <a:off x="2246671" y="3213908"/>
            <a:ext cx="6437349" cy="1642862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  <a:r>
              <a:rPr lang="en-US" sz="46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deformatsiya</a:t>
            </a:r>
            <a:r>
              <a:rPr lang="en-US" sz="46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68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9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724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CCA2EE73-F02A-4405-8543-CFE61831955D}"/>
                  </a:ext>
                </a:extLst>
              </p:cNvPr>
              <p:cNvSpPr/>
              <p:nvPr/>
            </p:nvSpPr>
            <p:spPr>
              <a:xfrm>
                <a:off x="2488569" y="1087953"/>
                <a:ext cx="6437349" cy="1642862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𝒆𝒍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800" b="1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b="1" dirty="0">
                    <a:solidFill>
                      <a:schemeClr val="tx1"/>
                    </a:solidFill>
                  </a:rPr>
                  <a:t> </a:t>
                </a:r>
                <a:r>
                  <a:rPr lang="ru-RU" sz="4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4800" b="1" dirty="0">
                    <a:solidFill>
                      <a:schemeClr val="tx1"/>
                    </a:solidFill>
                  </a:rPr>
                  <a:t>- k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acc>
                      <m:accPr>
                        <m:chr m:val="⃗"/>
                        <m:ctrlPr>
                          <a:rPr lang="ru-RU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𝓵</m:t>
                        </m:r>
                      </m:e>
                    </m:acc>
                  </m:oMath>
                </a14:m>
                <a:r>
                  <a:rPr lang="en-US" sz="4800" b="1" dirty="0">
                    <a:solidFill>
                      <a:schemeClr val="tx1"/>
                    </a:solidFill>
                  </a:rPr>
                  <a:t> 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CCA2EE73-F02A-4405-8543-CFE618319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569" y="1087953"/>
                <a:ext cx="6437349" cy="1642862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>
            <a:extLst>
              <a:ext uri="{FF2B5EF4-FFF2-40B4-BE49-F238E27FC236}">
                <a16:creationId xmlns:a16="http://schemas.microsoft.com/office/drawing/2014/main" id="{CFB144B5-39DD-44C5-8A67-963A11C20CC1}"/>
              </a:ext>
            </a:extLst>
          </p:cNvPr>
          <p:cNvSpPr/>
          <p:nvPr/>
        </p:nvSpPr>
        <p:spPr>
          <a:xfrm>
            <a:off x="2488569" y="2846366"/>
            <a:ext cx="6802915" cy="16428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Elastiklik</a:t>
            </a:r>
            <a:r>
              <a:rPr lang="en-US" sz="46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468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58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724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CCA2EE73-F02A-4405-8543-CFE61831955D}"/>
              </a:ext>
            </a:extLst>
          </p:cNvPr>
          <p:cNvSpPr/>
          <p:nvPr/>
        </p:nvSpPr>
        <p:spPr>
          <a:xfrm>
            <a:off x="1426685" y="1102702"/>
            <a:ext cx="7702566" cy="1212795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k- </a:t>
            </a:r>
            <a:r>
              <a:rPr lang="en-US" sz="4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CFB144B5-39DD-44C5-8A67-963A11C20CC1}"/>
              </a:ext>
            </a:extLst>
          </p:cNvPr>
          <p:cNvSpPr/>
          <p:nvPr/>
        </p:nvSpPr>
        <p:spPr>
          <a:xfrm>
            <a:off x="305806" y="2607569"/>
            <a:ext cx="11006207" cy="16428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6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68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Prujinaning</a:t>
            </a:r>
            <a:r>
              <a:rPr lang="en-US" sz="468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68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68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18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724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CCA2EE73-F02A-4405-8543-CFE61831955D}"/>
              </a:ext>
            </a:extLst>
          </p:cNvPr>
          <p:cNvSpPr/>
          <p:nvPr/>
        </p:nvSpPr>
        <p:spPr>
          <a:xfrm>
            <a:off x="1426684" y="1183588"/>
            <a:ext cx="9059419" cy="1423981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Prujinaning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44C001-165F-4D40-9F7F-ED950BABA135}"/>
                  </a:ext>
                </a:extLst>
              </p:cNvPr>
              <p:cNvSpPr txBox="1"/>
              <p:nvPr/>
            </p:nvSpPr>
            <p:spPr>
              <a:xfrm>
                <a:off x="2304851" y="3429000"/>
                <a:ext cx="2322991" cy="1053430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k 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𝑒𝑙</m:t>
                            </m:r>
                          </m:sub>
                        </m:sSub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𝓁</m:t>
                        </m:r>
                      </m:den>
                    </m:f>
                  </m:oMath>
                </a14:m>
                <a:r>
                  <a:rPr lang="ru-RU" sz="4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44C001-165F-4D40-9F7F-ED950BABA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851" y="3429000"/>
                <a:ext cx="2322991" cy="1053430"/>
              </a:xfrm>
              <a:prstGeom prst="rect">
                <a:avLst/>
              </a:prstGeom>
              <a:blipFill>
                <a:blip r:embed="rId2"/>
                <a:stretch>
                  <a:fillRect l="-1282" b="-10497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1EC50F8-0A97-4DF7-B69E-5699DED333DE}"/>
                  </a:ext>
                </a:extLst>
              </p:cNvPr>
              <p:cNvSpPr txBox="1"/>
              <p:nvPr/>
            </p:nvSpPr>
            <p:spPr>
              <a:xfrm>
                <a:off x="6772561" y="3429000"/>
                <a:ext cx="2472576" cy="1057277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k </a:t>
                </a:r>
                <a14:m>
                  <m:oMath xmlns:m="http://schemas.openxmlformats.org/officeDocument/2006/math"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400" dirty="0"/>
                  <a:t>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𝓁</m:t>
                        </m:r>
                      </m:den>
                    </m:f>
                  </m:oMath>
                </a14:m>
                <a:r>
                  <a:rPr lang="ru-RU" sz="4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1EC50F8-0A97-4DF7-B69E-5699DED33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561" y="3429000"/>
                <a:ext cx="2472576" cy="1057277"/>
              </a:xfrm>
              <a:prstGeom prst="rect">
                <a:avLst/>
              </a:prstGeom>
              <a:blipFill>
                <a:blip r:embed="rId3"/>
                <a:stretch>
                  <a:fillRect b="-9890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45ED3390-4C24-4B7F-BD6E-069B032B22C4}"/>
              </a:ext>
            </a:extLst>
          </p:cNvPr>
          <p:cNvCxnSpPr>
            <a:cxnSpLocks/>
            <a:stCxn id="12" idx="4"/>
            <a:endCxn id="6" idx="0"/>
          </p:cNvCxnSpPr>
          <p:nvPr/>
        </p:nvCxnSpPr>
        <p:spPr>
          <a:xfrm flipH="1">
            <a:off x="3466347" y="2607569"/>
            <a:ext cx="2490047" cy="8214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BE75E38-B355-4201-AB32-12D79613A3F7}"/>
              </a:ext>
            </a:extLst>
          </p:cNvPr>
          <p:cNvCxnSpPr>
            <a:cxnSpLocks/>
            <a:stCxn id="12" idx="4"/>
            <a:endCxn id="7" idx="0"/>
          </p:cNvCxnSpPr>
          <p:nvPr/>
        </p:nvCxnSpPr>
        <p:spPr>
          <a:xfrm>
            <a:off x="5956394" y="2607569"/>
            <a:ext cx="2052455" cy="8214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801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11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B1EBB44-06B6-49B5-AD5D-AAF50B3979FD}"/>
              </a:ext>
            </a:extLst>
          </p:cNvPr>
          <p:cNvSpPr/>
          <p:nvPr/>
        </p:nvSpPr>
        <p:spPr>
          <a:xfrm>
            <a:off x="211393" y="984133"/>
            <a:ext cx="117692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04076"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kg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osilganda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5 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prujina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 cm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uzaydi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Prujinaning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bikirligini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</p:spTree>
    <p:extLst>
      <p:ext uri="{BB962C8B-B14F-4D97-AF65-F5344CB8AC3E}">
        <p14:creationId xmlns:p14="http://schemas.microsoft.com/office/powerpoint/2010/main" val="4048566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11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B1EBB44-06B6-49B5-AD5D-AAF50B3979FD}"/>
              </a:ext>
            </a:extLst>
          </p:cNvPr>
          <p:cNvSpPr/>
          <p:nvPr/>
        </p:nvSpPr>
        <p:spPr>
          <a:xfrm>
            <a:off x="329380" y="1087371"/>
            <a:ext cx="112923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04076"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64 N/m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prujina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ulansa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bikirlik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073599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811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B1EBB44-06B6-49B5-AD5D-AAF50B3979FD}"/>
              </a:ext>
            </a:extLst>
          </p:cNvPr>
          <p:cNvSpPr/>
          <p:nvPr/>
        </p:nvSpPr>
        <p:spPr>
          <a:xfrm>
            <a:off x="329380" y="1087371"/>
            <a:ext cx="1151357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04076"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prujina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yonma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-yon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sistemaning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bikirligi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5804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6628</TotalTime>
  <Words>349</Words>
  <Application>Microsoft Office PowerPoint</Application>
  <PresentationFormat>Широкоэкранный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681</cp:revision>
  <dcterms:created xsi:type="dcterms:W3CDTF">2020-03-24T02:20:14Z</dcterms:created>
  <dcterms:modified xsi:type="dcterms:W3CDTF">2020-12-11T06:15:42Z</dcterms:modified>
</cp:coreProperties>
</file>