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74" r:id="rId3"/>
  </p:sldMasterIdLst>
  <p:notesMasterIdLst>
    <p:notesMasterId r:id="rId16"/>
  </p:notesMasterIdLst>
  <p:sldIdLst>
    <p:sldId id="270" r:id="rId4"/>
    <p:sldId id="649" r:id="rId5"/>
    <p:sldId id="1679" r:id="rId6"/>
    <p:sldId id="1700" r:id="rId7"/>
    <p:sldId id="1701" r:id="rId8"/>
    <p:sldId id="1702" r:id="rId9"/>
    <p:sldId id="1695" r:id="rId10"/>
    <p:sldId id="1696" r:id="rId11"/>
    <p:sldId id="1697" r:id="rId12"/>
    <p:sldId id="1698" r:id="rId13"/>
    <p:sldId id="1699" r:id="rId14"/>
    <p:sldId id="1677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E4DC"/>
    <a:srgbClr val="AADBE0"/>
    <a:srgbClr val="70D2C2"/>
    <a:srgbClr val="6C9C90"/>
    <a:srgbClr val="D64646"/>
    <a:srgbClr val="D02023"/>
    <a:srgbClr val="D94D4C"/>
    <a:srgbClr val="D84A49"/>
    <a:srgbClr val="990100"/>
    <a:srgbClr val="E9F4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966F6-9851-4762-B994-2E2B5AE0CFB6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D5D1B-9368-4D72-B7B4-E9D468FFC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87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222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58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345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8" y="279965"/>
            <a:ext cx="10363203" cy="3081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9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9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8" y="933461"/>
            <a:ext cx="10363203" cy="218617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52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82787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24" y="216474"/>
            <a:ext cx="10920148" cy="651406"/>
          </a:xfrm>
        </p:spPr>
        <p:txBody>
          <a:bodyPr lIns="0" tIns="0" rIns="0" bIns="0"/>
          <a:lstStyle>
            <a:lvl1pPr>
              <a:defRPr sz="42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2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3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06370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To insert your own icons*: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Insert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&gt;&gt;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Icons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62880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39389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40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54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43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660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36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38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82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404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Relationship Id="rId4" Type="http://schemas.openxmlformats.org/officeDocument/2006/relationships/hyperlink" Target="http://www.presentationgo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5F1FB-CFC8-4A00-90F8-2E234E416F6A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0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6" r:id="rId12"/>
    <p:sldLayoutId id="214748367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1112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608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0"/>
            <a:ext cx="12191999" cy="1950300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573072" y="410251"/>
            <a:ext cx="6656332" cy="1138459"/>
          </a:xfrm>
          <a:prstGeom prst="rect">
            <a:avLst/>
          </a:prstGeom>
        </p:spPr>
        <p:txBody>
          <a:bodyPr wrap="square" lIns="0" tIns="30169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235" algn="ctr" defTabSz="1888868">
              <a:spcBef>
                <a:spcPts val="235"/>
              </a:spcBef>
              <a:defRPr/>
            </a:pPr>
            <a:r>
              <a:rPr lang="en-US" sz="72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8445" name="object 4"/>
          <p:cNvSpPr txBox="1">
            <a:spLocks noChangeArrowheads="1"/>
          </p:cNvSpPr>
          <p:nvPr/>
        </p:nvSpPr>
        <p:spPr bwMode="auto">
          <a:xfrm>
            <a:off x="1968291" y="2172789"/>
            <a:ext cx="8677720" cy="15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8816" rIns="0" bIns="0">
            <a:spAutoFit/>
          </a:bodyPr>
          <a:lstStyle>
            <a:lvl1pPr marL="31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ts val="233"/>
              </a:spcBef>
            </a:pPr>
            <a:r>
              <a:rPr lang="ru-RU" sz="4800" b="1" dirty="0">
                <a:solidFill>
                  <a:srgbClr val="002060"/>
                </a:solidFill>
                <a:cs typeface="Arial" pitchFamily="34" charset="0"/>
              </a:rPr>
              <a:t>M</a:t>
            </a:r>
            <a:r>
              <a:rPr lang="en-US" sz="4800" b="1" dirty="0">
                <a:solidFill>
                  <a:srgbClr val="002060"/>
                </a:solidFill>
                <a:cs typeface="Arial" pitchFamily="34" charset="0"/>
              </a:rPr>
              <a:t>AVZU</a:t>
            </a:r>
            <a:r>
              <a:rPr lang="ru-RU" sz="4800" b="1" dirty="0">
                <a:solidFill>
                  <a:srgbClr val="002060"/>
                </a:solidFill>
                <a:cs typeface="Arial" pitchFamily="34" charset="0"/>
              </a:rPr>
              <a:t>:</a:t>
            </a:r>
            <a:r>
              <a:rPr lang="en-US" sz="4800" b="1" dirty="0">
                <a:solidFill>
                  <a:srgbClr val="002060"/>
                </a:solidFill>
                <a:cs typeface="Arial" pitchFamily="34" charset="0"/>
              </a:rPr>
              <a:t> MASALALAR YECHISH</a:t>
            </a: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616895" y="413481"/>
            <a:ext cx="2058233" cy="962697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id="{75008494-61E4-463C-93FC-17CA4E6B573C}"/>
              </a:ext>
            </a:extLst>
          </p:cNvPr>
          <p:cNvSpPr txBox="1"/>
          <p:nvPr/>
        </p:nvSpPr>
        <p:spPr>
          <a:xfrm>
            <a:off x="9722908" y="523152"/>
            <a:ext cx="1846206" cy="732168"/>
          </a:xfrm>
          <a:prstGeom prst="rect">
            <a:avLst/>
          </a:prstGeom>
        </p:spPr>
        <p:txBody>
          <a:bodyPr wrap="square" lIns="0" tIns="32746" rIns="0" bIns="0">
            <a:spAutoFit/>
          </a:bodyPr>
          <a:lstStyle/>
          <a:p>
            <a:pPr algn="ctr" defTabSz="1189620">
              <a:spcBef>
                <a:spcPts val="259"/>
              </a:spcBef>
              <a:defRPr/>
            </a:pPr>
            <a:r>
              <a:rPr lang="en-US" sz="4543" b="1" spc="21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4543" b="1" spc="21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543" b="1" spc="21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4000" b="1" spc="-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689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4E418E96-8D0E-4CF2-BB71-0FCCC8070997}"/>
              </a:ext>
            </a:extLst>
          </p:cNvPr>
          <p:cNvSpPr/>
          <p:nvPr/>
        </p:nvSpPr>
        <p:spPr>
          <a:xfrm>
            <a:off x="639052" y="2410899"/>
            <a:ext cx="727075" cy="16036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8" name="object 6">
            <a:extLst>
              <a:ext uri="{FF2B5EF4-FFF2-40B4-BE49-F238E27FC236}">
                <a16:creationId xmlns:a16="http://schemas.microsoft.com/office/drawing/2014/main" id="{D6D6AB68-E550-4BB9-930A-2091774EF330}"/>
              </a:ext>
            </a:extLst>
          </p:cNvPr>
          <p:cNvSpPr/>
          <p:nvPr/>
        </p:nvSpPr>
        <p:spPr>
          <a:xfrm>
            <a:off x="637465" y="4237036"/>
            <a:ext cx="728662" cy="16036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722B2BF1-2D3B-48C0-8AEE-EE5C76C82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71" y="206477"/>
            <a:ext cx="1539329" cy="152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Рисунок 2">
            <a:extLst>
              <a:ext uri="{FF2B5EF4-FFF2-40B4-BE49-F238E27FC236}">
                <a16:creationId xmlns:a16="http://schemas.microsoft.com/office/drawing/2014/main" id="{6CA2077D-B210-41C2-AF71-966CEEA3CD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0129" y="4043721"/>
            <a:ext cx="4789558" cy="28572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D72DAAF-0C72-43C0-982D-53B99AB05EC1}"/>
                  </a:ext>
                </a:extLst>
              </p:cNvPr>
              <p:cNvSpPr txBox="1"/>
              <p:nvPr/>
            </p:nvSpPr>
            <p:spPr>
              <a:xfrm rot="20506207">
                <a:off x="6999936" y="3742828"/>
                <a:ext cx="2219501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4800" b="0" dirty="0">
                    <a:cs typeface="Arial" panose="020B0604020202020204" pitchFamily="34" charset="0"/>
                  </a:rPr>
                  <a:t>F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𝑚𝑎</m:t>
                    </m:r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D72DAAF-0C72-43C0-982D-53B99AB05E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506207">
                <a:off x="6999936" y="3742828"/>
                <a:ext cx="2219501" cy="830997"/>
              </a:xfrm>
              <a:prstGeom prst="rect">
                <a:avLst/>
              </a:prstGeom>
              <a:blipFill>
                <a:blip r:embed="rId4"/>
                <a:stretch>
                  <a:fillRect l="-12853" b="-262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CEFFEF6-3C53-427B-9E08-00A2ABEF8EAF}"/>
                  </a:ext>
                </a:extLst>
              </p:cNvPr>
              <p:cNvSpPr txBox="1"/>
              <p:nvPr/>
            </p:nvSpPr>
            <p:spPr>
              <a:xfrm rot="1239087">
                <a:off x="2550535" y="4370358"/>
                <a:ext cx="1539189" cy="10492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den>
                    </m:f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CEFFEF6-3C53-427B-9E08-00A2ABEF8E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239087">
                <a:off x="2550535" y="4370358"/>
                <a:ext cx="1539189" cy="1049262"/>
              </a:xfrm>
              <a:prstGeom prst="rect">
                <a:avLst/>
              </a:prstGeom>
              <a:blipFill>
                <a:blip r:embed="rId5"/>
                <a:stretch>
                  <a:fillRect b="-3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DEDF29E-AD27-4306-9B6C-C562AFB8D2A2}"/>
                  </a:ext>
                </a:extLst>
              </p:cNvPr>
              <p:cNvSpPr txBox="1"/>
              <p:nvPr/>
            </p:nvSpPr>
            <p:spPr>
              <a:xfrm>
                <a:off x="4767004" y="3638622"/>
                <a:ext cx="2368065" cy="78258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 -</a:t>
                </a:r>
                <a:r>
                  <a:rPr lang="en-US" sz="40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DEDF29E-AD27-4306-9B6C-C562AFB8D2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7004" y="3638622"/>
                <a:ext cx="2368065" cy="782587"/>
              </a:xfrm>
              <a:prstGeom prst="rect">
                <a:avLst/>
              </a:prstGeom>
              <a:blipFill>
                <a:blip r:embed="rId6"/>
                <a:stretch>
                  <a:fillRect t="-6250" b="-3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4445D9E-C23E-4746-886C-E7C554A2FD5F}"/>
                  </a:ext>
                </a:extLst>
              </p:cNvPr>
              <p:cNvSpPr txBox="1"/>
              <p:nvPr/>
            </p:nvSpPr>
            <p:spPr>
              <a:xfrm rot="20671983">
                <a:off x="7620449" y="4311308"/>
                <a:ext cx="2368065" cy="1049262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bg1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𝐹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0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den>
                    </m:f>
                  </m:oMath>
                </a14:m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4445D9E-C23E-4746-886C-E7C554A2FD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671983">
                <a:off x="7620449" y="4311308"/>
                <a:ext cx="2368065" cy="10492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6879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111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B1EBB44-06B6-49B5-AD5D-AAF50B3979FD}"/>
              </a:ext>
            </a:extLst>
          </p:cNvPr>
          <p:cNvSpPr/>
          <p:nvPr/>
        </p:nvSpPr>
        <p:spPr>
          <a:xfrm>
            <a:off x="152400" y="1087371"/>
            <a:ext cx="1151357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04076" algn="just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4. 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Prujinani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4 mm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cho‘zish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0,02 J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bajariladi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Shu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prujinani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4 cm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cho‘zish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bajariladi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258421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111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B1EBB44-06B6-49B5-AD5D-AAF50B3979FD}"/>
              </a:ext>
            </a:extLst>
          </p:cNvPr>
          <p:cNvSpPr/>
          <p:nvPr/>
        </p:nvSpPr>
        <p:spPr>
          <a:xfrm>
            <a:off x="339212" y="1087371"/>
            <a:ext cx="11513575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04076" algn="just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5. 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Bikirligi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100 N/m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prujinani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2 cm dan 3 cm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gacha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bajarilgan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5 cm dan 6 cm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gacha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cho‘zishda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bajarilgan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ishdan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42430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855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61C33E-62E9-428D-8457-B5629F020F12}"/>
              </a:ext>
            </a:extLst>
          </p:cNvPr>
          <p:cNvSpPr txBox="1"/>
          <p:nvPr/>
        </p:nvSpPr>
        <p:spPr>
          <a:xfrm>
            <a:off x="159159" y="1002890"/>
            <a:ext cx="1161005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Bikirligi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10 N/m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prujina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Nyuton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ta’sirida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0,1 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cho‘ziladi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742950" indent="-742950" algn="just">
              <a:buAutoNum type="arabicPeriod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Tik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prujina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ustiga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2 kg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yuk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qo‘yilganda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u 2 cm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cho‘zildi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Prujinaning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bikirligini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  <a:p>
            <a:pPr marL="742950" indent="-742950" algn="just"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sim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bo‘lagining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bikirligi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k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Shu sim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yarmining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bikirligi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4353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74919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   YOKI  NOTO‘G‘RI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Таблица 5">
                <a:extLst>
                  <a:ext uri="{FF2B5EF4-FFF2-40B4-BE49-F238E27FC236}">
                    <a16:creationId xmlns:a16="http://schemas.microsoft.com/office/drawing/2014/main" id="{C7C09072-5B32-4D62-8593-D8850CC9A58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08056221"/>
                  </p:ext>
                </p:extLst>
              </p:nvPr>
            </p:nvGraphicFramePr>
            <p:xfrm>
              <a:off x="379362" y="958645"/>
              <a:ext cx="10961327" cy="529465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18784">
                      <a:extLst>
                        <a:ext uri="{9D8B030D-6E8A-4147-A177-3AD203B41FA5}">
                          <a16:colId xmlns:a16="http://schemas.microsoft.com/office/drawing/2014/main" val="1835331769"/>
                        </a:ext>
                      </a:extLst>
                    </a:gridCol>
                    <a:gridCol w="4589699">
                      <a:extLst>
                        <a:ext uri="{9D8B030D-6E8A-4147-A177-3AD203B41FA5}">
                          <a16:colId xmlns:a16="http://schemas.microsoft.com/office/drawing/2014/main" val="1829260512"/>
                        </a:ext>
                      </a:extLst>
                    </a:gridCol>
                    <a:gridCol w="5352844">
                      <a:extLst>
                        <a:ext uri="{9D8B030D-6E8A-4147-A177-3AD203B41FA5}">
                          <a16:colId xmlns:a16="http://schemas.microsoft.com/office/drawing/2014/main" val="308704027"/>
                        </a:ext>
                      </a:extLst>
                    </a:gridCol>
                  </a:tblGrid>
                  <a:tr h="1090922">
                    <a:tc>
                      <a:txBody>
                        <a:bodyPr/>
                        <a:lstStyle/>
                        <a:p>
                          <a:r>
                            <a:rPr lang="en-US" sz="32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T/r</a:t>
                          </a:r>
                          <a:endParaRPr lang="ru-RU" sz="3200" b="1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 dirty="0" err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Formulalar</a:t>
                          </a:r>
                          <a:endParaRPr lang="ru-RU" sz="3600" b="1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b="1" dirty="0" err="1">
                              <a:solidFill>
                                <a:srgbClr val="00B05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To‘g‘ri</a:t>
                          </a:r>
                          <a:r>
                            <a:rPr lang="en-US" sz="3200" b="1" dirty="0">
                              <a:solidFill>
                                <a:srgbClr val="00B05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  </a:t>
                          </a:r>
                          <a:r>
                            <a:rPr lang="en-US" sz="3200" b="1" dirty="0" err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yoki</a:t>
                          </a:r>
                          <a:r>
                            <a:rPr lang="en-US" sz="32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 </a:t>
                          </a:r>
                          <a:r>
                            <a:rPr lang="en-US" sz="3200" b="1" dirty="0" err="1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noto‘g‘ri</a:t>
                          </a:r>
                          <a:endParaRPr lang="ru-RU" sz="32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1618062"/>
                      </a:ext>
                    </a:extLst>
                  </a:tr>
                  <a:tr h="102839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1</a:t>
                          </a:r>
                          <a:endParaRPr lang="ru-RU" sz="3200" b="1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𝒊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36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600" b="1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𝒎</m:t>
                                      </m:r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𝝑</m:t>
                                      </m:r>
                                    </m:e>
                                    <m:sup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𝟐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𝑹</m:t>
                                  </m:r>
                                </m:den>
                              </m:f>
                            </m:oMath>
                          </a14:m>
                          <a:endParaRPr lang="ru-RU" sz="2800" b="1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00749595"/>
                      </a:ext>
                    </a:extLst>
                  </a:tr>
                  <a:tr h="102839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  <a:endParaRPr lang="ru-RU" sz="3200" b="1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𝒂</m:t>
                              </m:r>
                            </m:oMath>
                          </a14:m>
                          <a:r>
                            <a:rPr lang="en-US" sz="36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𝝑</m:t>
                                  </m:r>
                                </m:num>
                                <m:den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𝑹</m:t>
                                  </m:r>
                                </m:den>
                              </m:f>
                            </m:oMath>
                          </a14:m>
                          <a:endParaRPr lang="ru-RU" sz="2800" b="1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39268444"/>
                      </a:ext>
                    </a:extLst>
                  </a:tr>
                  <a:tr h="102839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3</a:t>
                          </a:r>
                          <a:endParaRPr lang="ru-RU" sz="3200" b="1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US" sz="3600" b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𝛖</m:t>
                                </m:r>
                                <m:r>
                                  <m:rPr>
                                    <m:nor/>
                                  </m:rPr>
                                  <a:rPr lang="en-US" sz="3600" b="1" dirty="0" smtClean="0">
                                    <a:solidFill>
                                      <a:schemeClr val="tx1"/>
                                    </a:solidFill>
                                  </a:rPr>
                                  <m:t> = </m:t>
                                </m:r>
                                <m:f>
                                  <m:fPr>
                                    <m:ctrlPr>
                                      <a:rPr lang="en-US" sz="3600" b="1" i="1" dirty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1" i="1" dirty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  <m:r>
                                      <a:rPr lang="en-US" sz="3600" b="1" i="1" dirty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3600" b="1" i="1" dirty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𝝅</m:t>
                                    </m:r>
                                  </m:num>
                                  <m:den>
                                    <m:r>
                                      <a:rPr lang="en-US" sz="36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𝑻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32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82003069"/>
                      </a:ext>
                    </a:extLst>
                  </a:tr>
                  <a:tr h="102839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4</a:t>
                          </a:r>
                          <a:endParaRPr lang="ru-RU" sz="3200" b="1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3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𝝎</m:t>
                              </m:r>
                            </m:oMath>
                          </a14:m>
                          <a:r>
                            <a:rPr lang="en-US" sz="3600" b="1" dirty="0">
                              <a:solidFill>
                                <a:schemeClr val="tx1"/>
                              </a:solidFill>
                            </a:rPr>
                            <a:t> = </a:t>
                          </a:r>
                          <a14:m>
                            <m:oMath xmlns:m="http://schemas.openxmlformats.org/officeDocument/2006/math">
                              <m:r>
                                <a:rPr lang="en-US" sz="3600" b="1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3600" b="1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600" b="1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𝝅</m:t>
                              </m:r>
                              <m:r>
                                <a:rPr lang="en-US" sz="3600" b="1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𝝂</m:t>
                              </m:r>
                            </m:oMath>
                          </a14:m>
                          <a:endParaRPr lang="ru-RU" sz="3200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9483613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Таблица 5">
                <a:extLst>
                  <a:ext uri="{FF2B5EF4-FFF2-40B4-BE49-F238E27FC236}">
                    <a16:creationId xmlns:a16="http://schemas.microsoft.com/office/drawing/2014/main" id="{C7C09072-5B32-4D62-8593-D8850CC9A58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08056221"/>
                  </p:ext>
                </p:extLst>
              </p:nvPr>
            </p:nvGraphicFramePr>
            <p:xfrm>
              <a:off x="379362" y="958645"/>
              <a:ext cx="10961327" cy="5294654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018784">
                      <a:extLst>
                        <a:ext uri="{9D8B030D-6E8A-4147-A177-3AD203B41FA5}">
                          <a16:colId xmlns:a16="http://schemas.microsoft.com/office/drawing/2014/main" val="1835331769"/>
                        </a:ext>
                      </a:extLst>
                    </a:gridCol>
                    <a:gridCol w="4589699">
                      <a:extLst>
                        <a:ext uri="{9D8B030D-6E8A-4147-A177-3AD203B41FA5}">
                          <a16:colId xmlns:a16="http://schemas.microsoft.com/office/drawing/2014/main" val="1829260512"/>
                        </a:ext>
                      </a:extLst>
                    </a:gridCol>
                    <a:gridCol w="5352844">
                      <a:extLst>
                        <a:ext uri="{9D8B030D-6E8A-4147-A177-3AD203B41FA5}">
                          <a16:colId xmlns:a16="http://schemas.microsoft.com/office/drawing/2014/main" val="308704027"/>
                        </a:ext>
                      </a:extLst>
                    </a:gridCol>
                  </a:tblGrid>
                  <a:tr h="1090922">
                    <a:tc>
                      <a:txBody>
                        <a:bodyPr/>
                        <a:lstStyle/>
                        <a:p>
                          <a:r>
                            <a:rPr lang="en-US" sz="32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T/r</a:t>
                          </a:r>
                          <a:endParaRPr lang="ru-RU" sz="3200" b="1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600" b="1" dirty="0" err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Formulalar</a:t>
                          </a:r>
                          <a:endParaRPr lang="ru-RU" sz="3600" b="1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b="1" dirty="0" err="1">
                              <a:solidFill>
                                <a:srgbClr val="00B05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To‘g‘ri</a:t>
                          </a:r>
                          <a:r>
                            <a:rPr lang="en-US" sz="3200" b="1" dirty="0">
                              <a:solidFill>
                                <a:srgbClr val="00B05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  </a:t>
                          </a:r>
                          <a:r>
                            <a:rPr lang="en-US" sz="3200" b="1" dirty="0" err="1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yoki</a:t>
                          </a:r>
                          <a:r>
                            <a:rPr lang="en-US" sz="32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 </a:t>
                          </a:r>
                          <a:r>
                            <a:rPr lang="en-US" sz="3200" b="1" dirty="0" err="1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noto‘g‘ri</a:t>
                          </a:r>
                          <a:endParaRPr lang="ru-RU" sz="32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1618062"/>
                      </a:ext>
                    </a:extLst>
                  </a:tr>
                  <a:tr h="102839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1</a:t>
                          </a:r>
                          <a:endParaRPr lang="ru-RU" sz="3200" b="1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22311" t="-114793" r="-116999" b="-3094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00749595"/>
                      </a:ext>
                    </a:extLst>
                  </a:tr>
                  <a:tr h="102839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2</a:t>
                          </a:r>
                          <a:endParaRPr lang="ru-RU" sz="3200" b="1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22311" t="-214793" r="-116999" b="-2094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739268444"/>
                      </a:ext>
                    </a:extLst>
                  </a:tr>
                  <a:tr h="111855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3</a:t>
                          </a:r>
                          <a:endParaRPr lang="ru-RU" sz="3200" b="1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22311" t="-290710" r="-116999" b="-934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82003069"/>
                      </a:ext>
                    </a:extLst>
                  </a:tr>
                  <a:tr h="1028393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4</a:t>
                          </a:r>
                          <a:endParaRPr lang="ru-RU" sz="3200" b="1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2"/>
                          <a:stretch>
                            <a:fillRect l="-22311" t="-423077" r="-116999" b="-11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9483613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ECE6B4CD-243C-47ED-A50D-F18AB4DEBB74}"/>
              </a:ext>
            </a:extLst>
          </p:cNvPr>
          <p:cNvSpPr txBox="1"/>
          <p:nvPr/>
        </p:nvSpPr>
        <p:spPr>
          <a:xfrm>
            <a:off x="7872096" y="2207187"/>
            <a:ext cx="16893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18D4AF-1AA9-43E2-8B48-33DC25188525}"/>
              </a:ext>
            </a:extLst>
          </p:cNvPr>
          <p:cNvSpPr txBox="1"/>
          <p:nvPr/>
        </p:nvSpPr>
        <p:spPr>
          <a:xfrm>
            <a:off x="7868619" y="3308403"/>
            <a:ext cx="19832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r>
              <a:rPr lang="en-U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7B8AD88-D969-4A02-9F73-B122470A501F}"/>
              </a:ext>
            </a:extLst>
          </p:cNvPr>
          <p:cNvSpPr txBox="1"/>
          <p:nvPr/>
        </p:nvSpPr>
        <p:spPr>
          <a:xfrm>
            <a:off x="7946811" y="4364674"/>
            <a:ext cx="19832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</a:t>
            </a:r>
            <a:r>
              <a:rPr lang="en-US" sz="32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B4CB63-337F-4E9A-BE36-8F1B735940A2}"/>
              </a:ext>
            </a:extLst>
          </p:cNvPr>
          <p:cNvSpPr txBox="1"/>
          <p:nvPr/>
        </p:nvSpPr>
        <p:spPr>
          <a:xfrm>
            <a:off x="8015581" y="5315992"/>
            <a:ext cx="16893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998198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7240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Deformatsiya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turlari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CCA2EE73-F02A-4405-8543-CFE61831955D}"/>
              </a:ext>
            </a:extLst>
          </p:cNvPr>
          <p:cNvSpPr/>
          <p:nvPr/>
        </p:nvSpPr>
        <p:spPr>
          <a:xfrm>
            <a:off x="2153265" y="1179800"/>
            <a:ext cx="6437349" cy="1642862"/>
          </a:xfrm>
          <a:prstGeom prst="ellipse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689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Elastik</a:t>
            </a:r>
            <a:r>
              <a:rPr lang="en-US" sz="4689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deformatsiya</a:t>
            </a:r>
            <a:r>
              <a:rPr lang="en-US" sz="4689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689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CFB144B5-39DD-44C5-8A67-963A11C20CC1}"/>
              </a:ext>
            </a:extLst>
          </p:cNvPr>
          <p:cNvSpPr/>
          <p:nvPr/>
        </p:nvSpPr>
        <p:spPr>
          <a:xfrm>
            <a:off x="2246671" y="3213908"/>
            <a:ext cx="6437349" cy="1642862"/>
          </a:xfrm>
          <a:prstGeom prst="ellipse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689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Plastik</a:t>
            </a:r>
            <a:r>
              <a:rPr lang="en-US" sz="4689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deformatsiya</a:t>
            </a:r>
            <a:r>
              <a:rPr lang="en-US" sz="4689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689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196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7240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Овал 11">
                <a:extLst>
                  <a:ext uri="{FF2B5EF4-FFF2-40B4-BE49-F238E27FC236}">
                    <a16:creationId xmlns:a16="http://schemas.microsoft.com/office/drawing/2014/main" id="{CCA2EE73-F02A-4405-8543-CFE61831955D}"/>
                  </a:ext>
                </a:extLst>
              </p:cNvPr>
              <p:cNvSpPr/>
              <p:nvPr/>
            </p:nvSpPr>
            <p:spPr>
              <a:xfrm>
                <a:off x="2488569" y="1087953"/>
                <a:ext cx="6437349" cy="1642862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ru-RU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ru-RU" sz="48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8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48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𝒆𝒍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sz="4800" b="1" dirty="0">
                    <a:solidFill>
                      <a:schemeClr val="tx1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4800" b="1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4800" b="1" dirty="0">
                    <a:solidFill>
                      <a:schemeClr val="tx1"/>
                    </a:solidFill>
                  </a:rPr>
                  <a:t> </a:t>
                </a:r>
                <a:r>
                  <a:rPr lang="ru-RU" sz="4800" b="1" dirty="0">
                    <a:solidFill>
                      <a:schemeClr val="tx1"/>
                    </a:solidFill>
                  </a:rPr>
                  <a:t> </a:t>
                </a:r>
                <a:r>
                  <a:rPr lang="en-US" sz="4800" b="1" dirty="0">
                    <a:solidFill>
                      <a:schemeClr val="tx1"/>
                    </a:solidFill>
                  </a:rPr>
                  <a:t>- k </a:t>
                </a:r>
                <a14:m>
                  <m:oMath xmlns:m="http://schemas.openxmlformats.org/officeDocument/2006/math">
                    <m:r>
                      <a:rPr lang="en-US" sz="4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 </m:t>
                    </m:r>
                    <m:acc>
                      <m:accPr>
                        <m:chr m:val="⃗"/>
                        <m:ctrlPr>
                          <a:rPr lang="ru-RU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𝓵</m:t>
                        </m:r>
                      </m:e>
                    </m:acc>
                  </m:oMath>
                </a14:m>
                <a:r>
                  <a:rPr lang="en-US" sz="4800" b="1" dirty="0">
                    <a:solidFill>
                      <a:schemeClr val="tx1"/>
                    </a:solidFill>
                  </a:rPr>
                  <a:t> </a:t>
                </a:r>
                <a:endParaRPr lang="ru-RU" sz="4800" b="1" dirty="0"/>
              </a:p>
            </p:txBody>
          </p:sp>
        </mc:Choice>
        <mc:Fallback xmlns="">
          <p:sp>
            <p:nvSpPr>
              <p:cNvPr id="12" name="Овал 11">
                <a:extLst>
                  <a:ext uri="{FF2B5EF4-FFF2-40B4-BE49-F238E27FC236}">
                    <a16:creationId xmlns:a16="http://schemas.microsoft.com/office/drawing/2014/main" id="{CCA2EE73-F02A-4405-8543-CFE61831955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8569" y="1087953"/>
                <a:ext cx="6437349" cy="1642862"/>
              </a:xfrm>
              <a:prstGeom prst="ellipse">
                <a:avLst/>
              </a:prstGeom>
              <a:blipFill>
                <a:blip r:embed="rId2"/>
                <a:stretch>
                  <a:fillRect/>
                </a:stretch>
              </a:blipFill>
              <a:ln w="76200"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Овал 4">
            <a:extLst>
              <a:ext uri="{FF2B5EF4-FFF2-40B4-BE49-F238E27FC236}">
                <a16:creationId xmlns:a16="http://schemas.microsoft.com/office/drawing/2014/main" id="{CFB144B5-39DD-44C5-8A67-963A11C20CC1}"/>
              </a:ext>
            </a:extLst>
          </p:cNvPr>
          <p:cNvSpPr/>
          <p:nvPr/>
        </p:nvSpPr>
        <p:spPr>
          <a:xfrm>
            <a:off x="2488569" y="2846366"/>
            <a:ext cx="6802915" cy="1642862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689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Elastiklik</a:t>
            </a:r>
            <a:r>
              <a:rPr lang="en-US" sz="4689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endParaRPr lang="ru-RU" sz="4689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7585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7240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CCA2EE73-F02A-4405-8543-CFE61831955D}"/>
              </a:ext>
            </a:extLst>
          </p:cNvPr>
          <p:cNvSpPr/>
          <p:nvPr/>
        </p:nvSpPr>
        <p:spPr>
          <a:xfrm>
            <a:off x="1426685" y="1102702"/>
            <a:ext cx="7702566" cy="1212795"/>
          </a:xfrm>
          <a:prstGeom prst="ellipse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k- </a:t>
            </a:r>
            <a:r>
              <a:rPr lang="en-US" sz="4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nimani</a:t>
            </a:r>
            <a:r>
              <a:rPr lang="en-US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CFB144B5-39DD-44C5-8A67-963A11C20CC1}"/>
              </a:ext>
            </a:extLst>
          </p:cNvPr>
          <p:cNvSpPr/>
          <p:nvPr/>
        </p:nvSpPr>
        <p:spPr>
          <a:xfrm>
            <a:off x="305806" y="2607569"/>
            <a:ext cx="11006207" cy="1642862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689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689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689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Prujinaning</a:t>
            </a:r>
            <a:r>
              <a:rPr lang="en-US" sz="4689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689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bikirligi</a:t>
            </a:r>
            <a:r>
              <a:rPr lang="en-US" sz="4689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689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3186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7240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CCA2EE73-F02A-4405-8543-CFE61831955D}"/>
              </a:ext>
            </a:extLst>
          </p:cNvPr>
          <p:cNvSpPr/>
          <p:nvPr/>
        </p:nvSpPr>
        <p:spPr>
          <a:xfrm>
            <a:off x="1426684" y="1183588"/>
            <a:ext cx="9059419" cy="1423981"/>
          </a:xfrm>
          <a:prstGeom prst="ellipse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Prujinaning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bikirligi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aniqlanadi</a:t>
            </a:r>
            <a:r>
              <a:rPr lang="en-US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844C001-165F-4D40-9F7F-ED950BABA135}"/>
                  </a:ext>
                </a:extLst>
              </p:cNvPr>
              <p:cNvSpPr txBox="1"/>
              <p:nvPr/>
            </p:nvSpPr>
            <p:spPr>
              <a:xfrm>
                <a:off x="2304851" y="3429000"/>
                <a:ext cx="2322991" cy="1053430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/>
                  <a:t>k </a:t>
                </a:r>
                <a14:m>
                  <m:oMath xmlns:m="http://schemas.openxmlformats.org/officeDocument/2006/math">
                    <m:r>
                      <a:rPr lang="en-US" sz="4400" b="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400" b="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4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4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</a:rPr>
                              <m:t>𝑒𝑙</m:t>
                            </m:r>
                          </m:sub>
                        </m:sSub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4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𝓁</m:t>
                        </m:r>
                      </m:den>
                    </m:f>
                  </m:oMath>
                </a14:m>
                <a:r>
                  <a:rPr lang="ru-RU" sz="440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844C001-165F-4D40-9F7F-ED950BABA1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4851" y="3429000"/>
                <a:ext cx="2322991" cy="1053430"/>
              </a:xfrm>
              <a:prstGeom prst="rect">
                <a:avLst/>
              </a:prstGeom>
              <a:blipFill>
                <a:blip r:embed="rId2"/>
                <a:stretch>
                  <a:fillRect l="-1282" b="-10497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1EC50F8-0A97-4DF7-B69E-5699DED333DE}"/>
                  </a:ext>
                </a:extLst>
              </p:cNvPr>
              <p:cNvSpPr txBox="1"/>
              <p:nvPr/>
            </p:nvSpPr>
            <p:spPr>
              <a:xfrm>
                <a:off x="6772561" y="3429000"/>
                <a:ext cx="2472576" cy="1057277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400" dirty="0"/>
                  <a:t>k </a:t>
                </a:r>
                <a14:m>
                  <m:oMath xmlns:m="http://schemas.openxmlformats.org/officeDocument/2006/math">
                    <m:r>
                      <a:rPr lang="en-US" sz="4400" b="0" i="1" dirty="0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4400" dirty="0"/>
                  <a:t>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</a:rPr>
                          <m:t>𝑆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𝓁</m:t>
                        </m:r>
                      </m:den>
                    </m:f>
                  </m:oMath>
                </a14:m>
                <a:r>
                  <a:rPr lang="ru-RU" sz="4400" dirty="0"/>
                  <a:t>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1EC50F8-0A97-4DF7-B69E-5699DED33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2561" y="3429000"/>
                <a:ext cx="2472576" cy="1057277"/>
              </a:xfrm>
              <a:prstGeom prst="rect">
                <a:avLst/>
              </a:prstGeom>
              <a:blipFill>
                <a:blip r:embed="rId3"/>
                <a:stretch>
                  <a:fillRect b="-9890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 стрелкой 3">
            <a:extLst>
              <a:ext uri="{FF2B5EF4-FFF2-40B4-BE49-F238E27FC236}">
                <a16:creationId xmlns:a16="http://schemas.microsoft.com/office/drawing/2014/main" id="{45ED3390-4C24-4B7F-BD6E-069B032B22C4}"/>
              </a:ext>
            </a:extLst>
          </p:cNvPr>
          <p:cNvCxnSpPr>
            <a:cxnSpLocks/>
            <a:stCxn id="12" idx="4"/>
            <a:endCxn id="6" idx="0"/>
          </p:cNvCxnSpPr>
          <p:nvPr/>
        </p:nvCxnSpPr>
        <p:spPr>
          <a:xfrm flipH="1">
            <a:off x="3466347" y="2607569"/>
            <a:ext cx="2490047" cy="82143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3BE75E38-B355-4201-AB32-12D79613A3F7}"/>
              </a:ext>
            </a:extLst>
          </p:cNvPr>
          <p:cNvCxnSpPr>
            <a:cxnSpLocks/>
            <a:stCxn id="12" idx="4"/>
            <a:endCxn id="7" idx="0"/>
          </p:cNvCxnSpPr>
          <p:nvPr/>
        </p:nvCxnSpPr>
        <p:spPr>
          <a:xfrm>
            <a:off x="5956394" y="2607569"/>
            <a:ext cx="2052455" cy="82143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68015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111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B1EBB44-06B6-49B5-AD5D-AAF50B3979FD}"/>
              </a:ext>
            </a:extLst>
          </p:cNvPr>
          <p:cNvSpPr/>
          <p:nvPr/>
        </p:nvSpPr>
        <p:spPr>
          <a:xfrm>
            <a:off x="211393" y="984133"/>
            <a:ext cx="1176921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04076" algn="just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1. 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2 kg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massali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yuk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osilganda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5 cm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uzunlikdagi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prujina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1 cm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uzaydi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Prujinaning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bikirligini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</p:txBody>
      </p:sp>
    </p:spTree>
    <p:extLst>
      <p:ext uri="{BB962C8B-B14F-4D97-AF65-F5344CB8AC3E}">
        <p14:creationId xmlns:p14="http://schemas.microsoft.com/office/powerpoint/2010/main" val="40485663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111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B1EBB44-06B6-49B5-AD5D-AAF50B3979FD}"/>
              </a:ext>
            </a:extLst>
          </p:cNvPr>
          <p:cNvSpPr/>
          <p:nvPr/>
        </p:nvSpPr>
        <p:spPr>
          <a:xfrm>
            <a:off x="329380" y="1087371"/>
            <a:ext cx="1129234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04076" algn="just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2. 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Bikirligi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64 N/m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prujina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ketma-ket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ulansa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bikirlik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?  </a:t>
            </a:r>
          </a:p>
        </p:txBody>
      </p:sp>
    </p:spTree>
    <p:extLst>
      <p:ext uri="{BB962C8B-B14F-4D97-AF65-F5344CB8AC3E}">
        <p14:creationId xmlns:p14="http://schemas.microsoft.com/office/powerpoint/2010/main" val="30735994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"/>
            <a:ext cx="12192000" cy="8111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B1EBB44-06B6-49B5-AD5D-AAF50B3979FD}"/>
              </a:ext>
            </a:extLst>
          </p:cNvPr>
          <p:cNvSpPr/>
          <p:nvPr/>
        </p:nvSpPr>
        <p:spPr>
          <a:xfrm>
            <a:off x="329380" y="1087371"/>
            <a:ext cx="1151357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04076" algn="just"/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3. 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Har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birining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bikirligi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k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prujina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bir-biriga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yonma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-yon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ulangan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sistemaning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bikirligi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558041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6628</TotalTime>
  <Words>349</Words>
  <Application>Microsoft Office PowerPoint</Application>
  <PresentationFormat>Широкоэкранный</PresentationFormat>
  <Paragraphs>50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Helvetica</vt:lpstr>
      <vt:lpstr>Open Sans</vt:lpstr>
      <vt:lpstr>Тема Office</vt:lpstr>
      <vt:lpstr>Template PresentationGo</vt:lpstr>
      <vt:lpstr>1_Template PresentationGo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Spam va gowtli konserva ortasida boglik bormi?</dc:title>
  <dc:creator>Feruza</dc:creator>
  <cp:lastModifiedBy>Пользователь</cp:lastModifiedBy>
  <cp:revision>681</cp:revision>
  <dcterms:created xsi:type="dcterms:W3CDTF">2020-03-24T02:20:14Z</dcterms:created>
  <dcterms:modified xsi:type="dcterms:W3CDTF">2020-12-11T06:15:42Z</dcterms:modified>
</cp:coreProperties>
</file>