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26"/>
  </p:notesMasterIdLst>
  <p:sldIdLst>
    <p:sldId id="270" r:id="rId4"/>
    <p:sldId id="1653" r:id="rId5"/>
    <p:sldId id="338" r:id="rId6"/>
    <p:sldId id="585" r:id="rId7"/>
    <p:sldId id="591" r:id="rId8"/>
    <p:sldId id="1679" r:id="rId9"/>
    <p:sldId id="607" r:id="rId10"/>
    <p:sldId id="1680" r:id="rId11"/>
    <p:sldId id="1681" r:id="rId12"/>
    <p:sldId id="1686" r:id="rId13"/>
    <p:sldId id="1685" r:id="rId14"/>
    <p:sldId id="1683" r:id="rId15"/>
    <p:sldId id="1687" r:id="rId16"/>
    <p:sldId id="1689" r:id="rId17"/>
    <p:sldId id="1690" r:id="rId18"/>
    <p:sldId id="1692" r:id="rId19"/>
    <p:sldId id="1693" r:id="rId20"/>
    <p:sldId id="1694" r:id="rId21"/>
    <p:sldId id="664" r:id="rId22"/>
    <p:sldId id="1684" r:id="rId23"/>
    <p:sldId id="1688" r:id="rId24"/>
    <p:sldId id="1677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E4DC"/>
    <a:srgbClr val="AADBE0"/>
    <a:srgbClr val="70D2C2"/>
    <a:srgbClr val="6C9C90"/>
    <a:srgbClr val="D64646"/>
    <a:srgbClr val="D02023"/>
    <a:srgbClr val="D94D4C"/>
    <a:srgbClr val="D84A49"/>
    <a:srgbClr val="990100"/>
    <a:srgbClr val="E9F4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1866629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138459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72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970615" y="2206753"/>
            <a:ext cx="8250768" cy="15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  ELASTIKLIK KUCHI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0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639052" y="2050042"/>
            <a:ext cx="727075" cy="16036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D6D6AB68-E550-4BB9-930A-2091774EF330}"/>
              </a:ext>
            </a:extLst>
          </p:cNvPr>
          <p:cNvSpPr/>
          <p:nvPr/>
        </p:nvSpPr>
        <p:spPr>
          <a:xfrm>
            <a:off x="637465" y="4237036"/>
            <a:ext cx="728662" cy="16036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71" y="176981"/>
            <a:ext cx="1539329" cy="1553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341D00E-9B31-4027-8D1D-85387E22039D}"/>
              </a:ext>
            </a:extLst>
          </p:cNvPr>
          <p:cNvPicPr/>
          <p:nvPr/>
        </p:nvPicPr>
        <p:blipFill rotWithShape="1">
          <a:blip r:embed="rId3"/>
          <a:srcRect l="7618" t="19010" r="9374" b="13543"/>
          <a:stretch/>
        </p:blipFill>
        <p:spPr bwMode="auto">
          <a:xfrm>
            <a:off x="2713258" y="3999517"/>
            <a:ext cx="4386085" cy="24482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78166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ABSOLYUT UZAYISH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F7AB980-D21E-4CBE-9A7D-2B171A5DF8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205" t="51785" r="60093" b="29247"/>
          <a:stretch/>
        </p:blipFill>
        <p:spPr>
          <a:xfrm>
            <a:off x="147484" y="1090642"/>
            <a:ext cx="4114800" cy="467671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5CC24CC-06D7-4206-9913-47056707AE15}"/>
                  </a:ext>
                </a:extLst>
              </p:cNvPr>
              <p:cNvSpPr txBox="1"/>
              <p:nvPr/>
            </p:nvSpPr>
            <p:spPr>
              <a:xfrm>
                <a:off x="4156589" y="792558"/>
                <a:ext cx="7546258" cy="2013693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4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acc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/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qarama-qarshi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paydo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Bunda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prujina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𝓁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cho‘ziladi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5CC24CC-06D7-4206-9913-47056707AE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6589" y="792558"/>
                <a:ext cx="7546258" cy="2013693"/>
              </a:xfrm>
              <a:prstGeom prst="rect">
                <a:avLst/>
              </a:prstGeom>
              <a:blipFill>
                <a:blip r:embed="rId3"/>
                <a:stretch>
                  <a:fillRect l="-962" t="-1180" b="-10324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2465366-FBC7-427C-BDBE-C87CC7267E79}"/>
                  </a:ext>
                </a:extLst>
              </p:cNvPr>
              <p:cNvSpPr txBox="1"/>
              <p:nvPr/>
            </p:nvSpPr>
            <p:spPr>
              <a:xfrm>
                <a:off x="3908323" y="2817143"/>
                <a:ext cx="7546258" cy="2554545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𝓵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40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𝓵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ru-RU" sz="4000" b="1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𝓵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sz="40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prujinaning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absolyut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uzayishi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yoki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absolyut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deformatsiya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deb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ataladi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2465366-FBC7-427C-BDBE-C87CC7267E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8323" y="2817143"/>
                <a:ext cx="7546258" cy="2554545"/>
              </a:xfrm>
              <a:prstGeom prst="rect">
                <a:avLst/>
              </a:prstGeom>
              <a:blipFill>
                <a:blip r:embed="rId4"/>
                <a:stretch>
                  <a:fillRect t="-3738" b="-7944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413015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7240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ELASTIK DEFORMATSIYA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273571D-FB46-493C-B497-6899A8BFA0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617" t="14179" r="10200" b="75521"/>
          <a:stretch/>
        </p:blipFill>
        <p:spPr>
          <a:xfrm>
            <a:off x="1901220" y="1137032"/>
            <a:ext cx="5905593" cy="358025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2EB7E77-FAB4-4125-8C33-D41BC63DF6A6}"/>
              </a:ext>
            </a:extLst>
          </p:cNvPr>
          <p:cNvSpPr txBox="1"/>
          <p:nvPr/>
        </p:nvSpPr>
        <p:spPr>
          <a:xfrm>
            <a:off x="495020" y="4881917"/>
            <a:ext cx="8717992" cy="1323439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deformatsiya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etuvchi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C2BC324-68CC-45D8-AB6A-35E4687B1526}"/>
                  </a:ext>
                </a:extLst>
              </p:cNvPr>
              <p:cNvSpPr txBox="1"/>
              <p:nvPr/>
            </p:nvSpPr>
            <p:spPr>
              <a:xfrm>
                <a:off x="7907356" y="1772998"/>
                <a:ext cx="3615389" cy="769441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ru-RU" sz="4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𝑒𝑙</m:t>
                        </m:r>
                      </m:sub>
                    </m:sSub>
                    <m:r>
                      <a:rPr lang="en-US" sz="44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~</m:t>
                    </m:r>
                  </m:oMath>
                </a14:m>
                <a:r>
                  <a:rPr lang="en-US" sz="4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4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𝓁</m:t>
                    </m:r>
                  </m:oMath>
                </a14:m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C2BC324-68CC-45D8-AB6A-35E4687B15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7356" y="1772998"/>
                <a:ext cx="3615389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5760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7240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DEFORMATSIYA TURLARI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2389968-521B-4A89-864E-4ECDCE7F04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617" t="30896" r="10200" b="56172"/>
          <a:stretch/>
        </p:blipFill>
        <p:spPr>
          <a:xfrm>
            <a:off x="507132" y="1035419"/>
            <a:ext cx="4526372" cy="344533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39D2DC3-4101-4F14-BAD4-02076B56A0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9901" t="48602" r="13139" b="40238"/>
          <a:stretch/>
        </p:blipFill>
        <p:spPr>
          <a:xfrm>
            <a:off x="7040510" y="1130687"/>
            <a:ext cx="2988394" cy="314634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A4D9138-93B7-416F-90E5-4954BB1814D6}"/>
              </a:ext>
            </a:extLst>
          </p:cNvPr>
          <p:cNvSpPr txBox="1"/>
          <p:nvPr/>
        </p:nvSpPr>
        <p:spPr>
          <a:xfrm>
            <a:off x="108155" y="4435317"/>
            <a:ext cx="5855110" cy="175432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Siqilish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deformatsiyaning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etuvchi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kuchga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bog‘liqligi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931CC4-A0F1-4210-8D84-73A6AE206114}"/>
              </a:ext>
            </a:extLst>
          </p:cNvPr>
          <p:cNvSpPr txBox="1"/>
          <p:nvPr/>
        </p:nvSpPr>
        <p:spPr>
          <a:xfrm>
            <a:off x="5829758" y="4435317"/>
            <a:ext cx="5855110" cy="646331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Egilish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deformatsiyasi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51931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7240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DEFORMATSIYA TURLARI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F9272F4-C2FB-4ECA-B9B8-9C3F4BE2E4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9901" t="63686" r="13139" b="29399"/>
          <a:stretch/>
        </p:blipFill>
        <p:spPr>
          <a:xfrm>
            <a:off x="696400" y="1209175"/>
            <a:ext cx="3842261" cy="283188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F95E24A-C4E2-4FC6-A38F-5997EF462D5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810" t="74194" r="11577" b="16860"/>
          <a:stretch/>
        </p:blipFill>
        <p:spPr>
          <a:xfrm>
            <a:off x="6548280" y="1061885"/>
            <a:ext cx="3996815" cy="297917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8D57C8D-51BE-44CE-AFBA-A583C5B6C675}"/>
              </a:ext>
            </a:extLst>
          </p:cNvPr>
          <p:cNvSpPr txBox="1"/>
          <p:nvPr/>
        </p:nvSpPr>
        <p:spPr>
          <a:xfrm>
            <a:off x="696400" y="4085962"/>
            <a:ext cx="4145371" cy="1200329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Siljish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deformatsiyasi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CEDDB0-EE74-4FB3-A1FC-4A542A2847F3}"/>
              </a:ext>
            </a:extLst>
          </p:cNvPr>
          <p:cNvSpPr txBox="1"/>
          <p:nvPr/>
        </p:nvSpPr>
        <p:spPr>
          <a:xfrm>
            <a:off x="6548280" y="4133799"/>
            <a:ext cx="4552335" cy="1200329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Buralish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deformatsiyasi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32866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7240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ELASTIKLIK KUCHI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9503B4B-9913-47B0-83B5-FF222F64619B}"/>
                  </a:ext>
                </a:extLst>
              </p:cNvPr>
              <p:cNvSpPr txBox="1"/>
              <p:nvPr/>
            </p:nvSpPr>
            <p:spPr>
              <a:xfrm>
                <a:off x="4273546" y="1171731"/>
                <a:ext cx="2804517" cy="851643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4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400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4400" dirty="0"/>
                  <a:t>  = </a:t>
                </a:r>
                <a:r>
                  <a:rPr lang="ru-RU" sz="4400" dirty="0"/>
                  <a:t> </a:t>
                </a:r>
                <a:r>
                  <a:rPr lang="en-US" sz="4400" dirty="0"/>
                  <a:t>-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4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400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𝑒𝑙</m:t>
                            </m:r>
                          </m:sub>
                        </m:sSub>
                      </m:e>
                    </m:acc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9503B4B-9913-47B0-83B5-FF222F6461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3546" y="1171731"/>
                <a:ext cx="2804517" cy="851643"/>
              </a:xfrm>
              <a:prstGeom prst="rect">
                <a:avLst/>
              </a:prstGeom>
              <a:blipFill>
                <a:blip r:embed="rId2"/>
                <a:stretch>
                  <a:fillRect t="-1342" b="-28188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68083FE-7BF3-485D-90C4-6D2442D2C58B}"/>
              </a:ext>
            </a:extLst>
          </p:cNvPr>
          <p:cNvSpPr/>
          <p:nvPr/>
        </p:nvSpPr>
        <p:spPr>
          <a:xfrm>
            <a:off x="276879" y="2222703"/>
            <a:ext cx="11372770" cy="2554545"/>
          </a:xfrm>
          <a:prstGeom prst="rect">
            <a:avLst/>
          </a:prstGeom>
          <a:ln w="5715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indent="704076"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Deformatsiyalangan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qarshilik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ko‘rsatadigan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qarama-qarshi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yo‘nalgan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elastik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90481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7240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ELASTIKLIK KUCHI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9503B4B-9913-47B0-83B5-FF222F64619B}"/>
                  </a:ext>
                </a:extLst>
              </p:cNvPr>
              <p:cNvSpPr txBox="1"/>
              <p:nvPr/>
            </p:nvSpPr>
            <p:spPr>
              <a:xfrm>
                <a:off x="674225" y="2930103"/>
                <a:ext cx="3498854" cy="868186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4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400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𝑒𝑙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4400" dirty="0"/>
                  <a:t> 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</m:oMath>
                </a14:m>
                <a:r>
                  <a:rPr lang="en-US" sz="4400" dirty="0"/>
                  <a:t> </a:t>
                </a:r>
                <a:r>
                  <a:rPr lang="ru-RU" sz="4400" dirty="0"/>
                  <a:t> </a:t>
                </a:r>
                <a:r>
                  <a:rPr lang="en-US" sz="4400" dirty="0"/>
                  <a:t>- </a:t>
                </a:r>
                <a14:m>
                  <m:oMath xmlns:m="http://schemas.openxmlformats.org/officeDocument/2006/math">
                    <m:r>
                      <a:rPr lang="en-US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acc>
                      <m:accPr>
                        <m:chr m:val="⃗"/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𝓁</m:t>
                        </m:r>
                      </m:e>
                    </m:acc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9503B4B-9913-47B0-83B5-FF222F6461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225" y="2930103"/>
                <a:ext cx="3498854" cy="868186"/>
              </a:xfrm>
              <a:prstGeom prst="rect">
                <a:avLst/>
              </a:prstGeom>
              <a:blipFill>
                <a:blip r:embed="rId2"/>
                <a:stretch>
                  <a:fillRect b="-28477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F43BC6D-7672-49FE-ADB9-E5EF8B57C868}"/>
                  </a:ext>
                </a:extLst>
              </p:cNvPr>
              <p:cNvSpPr txBox="1"/>
              <p:nvPr/>
            </p:nvSpPr>
            <p:spPr>
              <a:xfrm>
                <a:off x="5237108" y="2994907"/>
                <a:ext cx="3498854" cy="868186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4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400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𝑒𝑙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4400" dirty="0"/>
                  <a:t>  </a:t>
                </a:r>
                <a14:m>
                  <m:oMath xmlns:m="http://schemas.openxmlformats.org/officeDocument/2006/math">
                    <m:r>
                      <a:rPr lang="en-US" sz="4400" b="0" i="1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400" dirty="0"/>
                  <a:t> </a:t>
                </a:r>
                <a:r>
                  <a:rPr lang="ru-RU" sz="4400" dirty="0"/>
                  <a:t> </a:t>
                </a:r>
                <a:r>
                  <a:rPr lang="en-US" sz="4400" dirty="0"/>
                  <a:t>- k </a:t>
                </a:r>
                <a14:m>
                  <m:oMath xmlns:m="http://schemas.openxmlformats.org/officeDocument/2006/math">
                    <m:r>
                      <a:rPr lang="en-US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acc>
                      <m:accPr>
                        <m:chr m:val="⃗"/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𝓁</m:t>
                        </m:r>
                      </m:e>
                    </m:acc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F43BC6D-7672-49FE-ADB9-E5EF8B57C8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7108" y="2994907"/>
                <a:ext cx="3498854" cy="868186"/>
              </a:xfrm>
              <a:prstGeom prst="rect">
                <a:avLst/>
              </a:prstGeom>
              <a:blipFill>
                <a:blip r:embed="rId3"/>
                <a:stretch>
                  <a:fillRect b="-27632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4FF85F24-DF46-47A1-B85B-BCA5ABEF77F8}"/>
                  </a:ext>
                </a:extLst>
              </p:cNvPr>
              <p:cNvSpPr/>
              <p:nvPr/>
            </p:nvSpPr>
            <p:spPr>
              <a:xfrm>
                <a:off x="12170" y="3945477"/>
                <a:ext cx="5383402" cy="7825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indent="704076" algn="just"/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4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𝒆𝒍</m:t>
                            </m:r>
                          </m:sub>
                        </m:sSub>
                      </m:e>
                    </m:acc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elastiklik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kuchi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4FF85F24-DF46-47A1-B85B-BCA5ABEF77F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70" y="3945477"/>
                <a:ext cx="5383402" cy="782587"/>
              </a:xfrm>
              <a:prstGeom prst="rect">
                <a:avLst/>
              </a:prstGeom>
              <a:blipFill>
                <a:blip r:embed="rId4"/>
                <a:stretch>
                  <a:fillRect t="-4651" r="-1472" b="-317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F9B30BAE-E6EE-4455-952B-D337635785F6}"/>
                  </a:ext>
                </a:extLst>
              </p:cNvPr>
              <p:cNvSpPr/>
              <p:nvPr/>
            </p:nvSpPr>
            <p:spPr>
              <a:xfrm>
                <a:off x="-92451" y="4657494"/>
                <a:ext cx="7034981" cy="7975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indent="704076" algn="just"/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 </m:t>
                    </m:r>
                    <m:acc>
                      <m:accPr>
                        <m:chr m:val="⃗"/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𝓵</m:t>
                        </m:r>
                      </m:e>
                    </m:acc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- prujinaning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cho‘zilishi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F9B30BAE-E6EE-4455-952B-D337635785F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92451" y="4657494"/>
                <a:ext cx="7034981" cy="797591"/>
              </a:xfrm>
              <a:prstGeom prst="rect">
                <a:avLst/>
              </a:prstGeom>
              <a:blipFill>
                <a:blip r:embed="rId5"/>
                <a:stretch>
                  <a:fillRect t="-2290" b="-320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B1EBB44-06B6-49B5-AD5D-AAF50B3979FD}"/>
              </a:ext>
            </a:extLst>
          </p:cNvPr>
          <p:cNvSpPr/>
          <p:nvPr/>
        </p:nvSpPr>
        <p:spPr>
          <a:xfrm>
            <a:off x="238311" y="5522465"/>
            <a:ext cx="61503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04076"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-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prujinaning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bikirligi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C1938A8-293E-484B-A992-15D07FD11AE5}"/>
              </a:ext>
            </a:extLst>
          </p:cNvPr>
          <p:cNvSpPr/>
          <p:nvPr/>
        </p:nvSpPr>
        <p:spPr>
          <a:xfrm>
            <a:off x="456960" y="1207868"/>
            <a:ext cx="1017972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04076"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Elastiklik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ta’siridagi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deformatsiya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kattaligiga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proporsional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37675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/>
      <p:bldP spid="9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7240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PRUJINANING BIKIRLIGI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F43BC6D-7672-49FE-ADB9-E5EF8B57C868}"/>
                  </a:ext>
                </a:extLst>
              </p:cNvPr>
              <p:cNvSpPr txBox="1"/>
              <p:nvPr/>
            </p:nvSpPr>
            <p:spPr>
              <a:xfrm>
                <a:off x="3650106" y="1055515"/>
                <a:ext cx="3498854" cy="868186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4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400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𝑒𝑙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4400" dirty="0"/>
                  <a:t>  </a:t>
                </a:r>
                <a14:m>
                  <m:oMath xmlns:m="http://schemas.openxmlformats.org/officeDocument/2006/math">
                    <m:r>
                      <a:rPr lang="en-US" sz="4400" b="0" i="1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400" dirty="0"/>
                  <a:t> </a:t>
                </a:r>
                <a:r>
                  <a:rPr lang="ru-RU" sz="4400" dirty="0"/>
                  <a:t> </a:t>
                </a:r>
                <a:r>
                  <a:rPr lang="en-US" sz="4400" dirty="0"/>
                  <a:t>- k </a:t>
                </a:r>
                <a14:m>
                  <m:oMath xmlns:m="http://schemas.openxmlformats.org/officeDocument/2006/math">
                    <m:r>
                      <a:rPr lang="en-US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acc>
                      <m:accPr>
                        <m:chr m:val="⃗"/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𝓁</m:t>
                        </m:r>
                      </m:e>
                    </m:acc>
                  </m:oMath>
                </a14:m>
                <a:r>
                  <a:rPr lang="en-US" sz="4400" dirty="0"/>
                  <a:t> </a:t>
                </a:r>
                <a:endParaRPr lang="ru-RU" sz="4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F43BC6D-7672-49FE-ADB9-E5EF8B57C8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0106" y="1055515"/>
                <a:ext cx="3498854" cy="868186"/>
              </a:xfrm>
              <a:prstGeom prst="rect">
                <a:avLst/>
              </a:prstGeom>
              <a:blipFill>
                <a:blip r:embed="rId2"/>
                <a:stretch>
                  <a:fillRect b="-27632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B1EBB44-06B6-49B5-AD5D-AAF50B3979FD}"/>
              </a:ext>
            </a:extLst>
          </p:cNvPr>
          <p:cNvSpPr/>
          <p:nvPr/>
        </p:nvSpPr>
        <p:spPr>
          <a:xfrm>
            <a:off x="609597" y="3299629"/>
            <a:ext cx="991445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04076"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birliklar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sistemasida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prujinaning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bikirligi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– N/m deb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3AEB21D-ED2C-438F-B5C6-33282F16BA87}"/>
                  </a:ext>
                </a:extLst>
              </p:cNvPr>
              <p:cNvSpPr txBox="1"/>
              <p:nvPr/>
            </p:nvSpPr>
            <p:spPr>
              <a:xfrm>
                <a:off x="4370676" y="2091409"/>
                <a:ext cx="2322991" cy="1053430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400" dirty="0"/>
                  <a:t>k </a:t>
                </a:r>
                <a14:m>
                  <m:oMath xmlns:m="http://schemas.openxmlformats.org/officeDocument/2006/math">
                    <m:r>
                      <a:rPr lang="en-US" sz="4400" b="0" i="1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4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40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400" b="0" i="1" dirty="0" smtClean="0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4400" b="0" i="1" dirty="0" smtClean="0">
                                <a:latin typeface="Cambria Math" panose="02040503050406030204" pitchFamily="18" charset="0"/>
                              </a:rPr>
                              <m:t>𝑒𝑙</m:t>
                            </m:r>
                          </m:sub>
                        </m:sSub>
                      </m:num>
                      <m:den>
                        <m: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𝓁</m:t>
                        </m:r>
                      </m:den>
                    </m:f>
                  </m:oMath>
                </a14:m>
                <a:r>
                  <a:rPr lang="ru-RU" sz="4400" dirty="0"/>
                  <a:t> 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3AEB21D-ED2C-438F-B5C6-33282F16BA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0676" y="2091409"/>
                <a:ext cx="2322991" cy="1053430"/>
              </a:xfrm>
              <a:prstGeom prst="rect">
                <a:avLst/>
              </a:prstGeom>
              <a:blipFill>
                <a:blip r:embed="rId3"/>
                <a:stretch>
                  <a:fillRect b="-10440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73771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73713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Guk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B1EBB44-06B6-49B5-AD5D-AAF50B3979FD}"/>
              </a:ext>
            </a:extLst>
          </p:cNvPr>
          <p:cNvSpPr/>
          <p:nvPr/>
        </p:nvSpPr>
        <p:spPr>
          <a:xfrm>
            <a:off x="471333" y="869244"/>
            <a:ext cx="113843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04076"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qonunni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1660-yilda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ingliz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olimi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Robert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Guk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kashf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Guk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3AEB21D-ED2C-438F-B5C6-33282F16BA87}"/>
                  </a:ext>
                </a:extLst>
              </p:cNvPr>
              <p:cNvSpPr txBox="1"/>
              <p:nvPr/>
            </p:nvSpPr>
            <p:spPr>
              <a:xfrm>
                <a:off x="2458316" y="2829066"/>
                <a:ext cx="2322991" cy="1053430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400" dirty="0"/>
                  <a:t>k </a:t>
                </a:r>
                <a14:m>
                  <m:oMath xmlns:m="http://schemas.openxmlformats.org/officeDocument/2006/math">
                    <m:r>
                      <a:rPr lang="en-US" sz="4400" b="0" i="1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4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40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400" b="0" i="1" dirty="0" smtClean="0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4400" b="0" i="1" dirty="0" smtClean="0">
                                <a:latin typeface="Cambria Math" panose="02040503050406030204" pitchFamily="18" charset="0"/>
                              </a:rPr>
                              <m:t>𝑒𝑙</m:t>
                            </m:r>
                          </m:sub>
                        </m:sSub>
                      </m:num>
                      <m:den>
                        <m: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𝓁</m:t>
                        </m:r>
                      </m:den>
                    </m:f>
                  </m:oMath>
                </a14:m>
                <a:r>
                  <a:rPr lang="ru-RU" sz="4400" dirty="0"/>
                  <a:t> 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3AEB21D-ED2C-438F-B5C6-33282F16BA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8316" y="2829066"/>
                <a:ext cx="2322991" cy="1053430"/>
              </a:xfrm>
              <a:prstGeom prst="rect">
                <a:avLst/>
              </a:prstGeom>
              <a:blipFill>
                <a:blip r:embed="rId2"/>
                <a:stretch>
                  <a:fillRect b="-10440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EA79530-55B7-4F84-89EA-4726DE0803A6}"/>
                  </a:ext>
                </a:extLst>
              </p:cNvPr>
              <p:cNvSpPr txBox="1"/>
              <p:nvPr/>
            </p:nvSpPr>
            <p:spPr>
              <a:xfrm>
                <a:off x="6096000" y="2900361"/>
                <a:ext cx="2472576" cy="1057277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400" dirty="0"/>
                  <a:t>k </a:t>
                </a:r>
                <a14:m>
                  <m:oMath xmlns:m="http://schemas.openxmlformats.org/officeDocument/2006/math">
                    <m:r>
                      <a:rPr lang="en-US" sz="4400" b="0" i="1" dirty="0" smtClean="0">
                        <a:latin typeface="Cambria Math" panose="02040503050406030204" pitchFamily="18" charset="0"/>
                      </a:rPr>
                      <m:t>= </m:t>
                    </m:r>
                  </m:oMath>
                </a14:m>
                <a:r>
                  <a:rPr lang="en-US" sz="4400" dirty="0"/>
                  <a:t>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dirty="0" smtClean="0">
                            <a:latin typeface="Cambria Math" panose="02040503050406030204" pitchFamily="18" charset="0"/>
                          </a:rPr>
                          <m:t>𝑆</m:t>
                        </m:r>
                      </m:num>
                      <m:den>
                        <m: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𝓁</m:t>
                        </m:r>
                      </m:den>
                    </m:f>
                  </m:oMath>
                </a14:m>
                <a:r>
                  <a:rPr lang="ru-RU" sz="4400" dirty="0"/>
                  <a:t> 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EA79530-55B7-4F84-89EA-4726DE0803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2900361"/>
                <a:ext cx="2472576" cy="1057277"/>
              </a:xfrm>
              <a:prstGeom prst="rect">
                <a:avLst/>
              </a:prstGeom>
              <a:blipFill>
                <a:blip r:embed="rId3"/>
                <a:stretch>
                  <a:fillRect b="-10440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3C741B9-6B22-4613-864F-E8B754348EA9}"/>
              </a:ext>
            </a:extLst>
          </p:cNvPr>
          <p:cNvSpPr/>
          <p:nvPr/>
        </p:nvSpPr>
        <p:spPr>
          <a:xfrm>
            <a:off x="111615" y="4234431"/>
            <a:ext cx="1124933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04076" algn="just"/>
            <a:r>
              <a:rPr lang="en-US" sz="4000" dirty="0"/>
              <a:t>E 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sterjendan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yasalgan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moddaning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elastiklik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moduli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Yung moduli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705579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7" grpId="0" animBg="1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73713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Guk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B1EBB44-06B6-49B5-AD5D-AAF50B3979FD}"/>
              </a:ext>
            </a:extLst>
          </p:cNvPr>
          <p:cNvSpPr/>
          <p:nvPr/>
        </p:nvSpPr>
        <p:spPr>
          <a:xfrm>
            <a:off x="545076" y="853734"/>
            <a:ext cx="106194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04076"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Guk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bajariladigan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kuchning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chegarasi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elastiklik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chegarasi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0783136-FA23-4CA3-A205-172987B36CF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315" t="18273" r="50000" b="68744"/>
          <a:stretch/>
        </p:blipFill>
        <p:spPr>
          <a:xfrm>
            <a:off x="545076" y="2054063"/>
            <a:ext cx="8391833" cy="319585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BFE3F38-F021-4C1E-A3D4-213080CAA432}"/>
              </a:ext>
            </a:extLst>
          </p:cNvPr>
          <p:cNvSpPr txBox="1"/>
          <p:nvPr/>
        </p:nvSpPr>
        <p:spPr>
          <a:xfrm>
            <a:off x="545076" y="5249917"/>
            <a:ext cx="8141724" cy="1200329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Absolyut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deformatsiyaning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kuchga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bog‘liqligi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grafigi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75B485D6-7D2E-4D2B-8609-58C829A2C63E}"/>
              </a:ext>
            </a:extLst>
          </p:cNvPr>
          <p:cNvCxnSpPr>
            <a:cxnSpLocks/>
          </p:cNvCxnSpPr>
          <p:nvPr/>
        </p:nvCxnSpPr>
        <p:spPr>
          <a:xfrm flipH="1">
            <a:off x="4740992" y="2461442"/>
            <a:ext cx="1975118" cy="79295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3047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622005" y="1042678"/>
            <a:ext cx="1094798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  1.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Osmaga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mahkamlangan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simga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og‘irligi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300 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osilgan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og‘irlik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sim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0,5 mm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uzaygan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bikirligini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</a:p>
        </p:txBody>
      </p:sp>
    </p:spTree>
    <p:extLst>
      <p:ext uri="{BB962C8B-B14F-4D97-AF65-F5344CB8AC3E}">
        <p14:creationId xmlns:p14="http://schemas.microsoft.com/office/powerpoint/2010/main" val="14647173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1999" cy="63142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448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861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6448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Таблица 5">
                <a:extLst>
                  <a:ext uri="{FF2B5EF4-FFF2-40B4-BE49-F238E27FC236}">
                    <a16:creationId xmlns:a16="http://schemas.microsoft.com/office/drawing/2014/main" id="{67B5FA1D-A05D-489D-95DA-48181103573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43880082"/>
                  </p:ext>
                </p:extLst>
              </p:nvPr>
            </p:nvGraphicFramePr>
            <p:xfrm>
              <a:off x="143714" y="926391"/>
              <a:ext cx="11904570" cy="5489381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687975">
                      <a:extLst>
                        <a:ext uri="{9D8B030D-6E8A-4147-A177-3AD203B41FA5}">
                          <a16:colId xmlns:a16="http://schemas.microsoft.com/office/drawing/2014/main" val="4194069799"/>
                        </a:ext>
                      </a:extLst>
                    </a:gridCol>
                    <a:gridCol w="9216595">
                      <a:extLst>
                        <a:ext uri="{9D8B030D-6E8A-4147-A177-3AD203B41FA5}">
                          <a16:colId xmlns:a16="http://schemas.microsoft.com/office/drawing/2014/main" val="480685137"/>
                        </a:ext>
                      </a:extLst>
                    </a:gridCol>
                  </a:tblGrid>
                  <a:tr h="847351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39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 </a:t>
                          </a:r>
                          <a:r>
                            <a:rPr lang="en-US" sz="3200" b="1" dirty="0" err="1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Tushuncha</a:t>
                          </a:r>
                          <a:endParaRPr lang="ru-RU" sz="39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89331" marR="89331" marT="44665" marB="44665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9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 </a:t>
                          </a:r>
                          <a:r>
                            <a:rPr lang="en-US" sz="3200" b="1" dirty="0" err="1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Mazmuni</a:t>
                          </a:r>
                          <a:endParaRPr lang="ru-RU" sz="39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89331" marR="89331" marT="44665" marB="44665"/>
                    </a:tc>
                    <a:extLst>
                      <a:ext uri="{0D108BD9-81ED-4DB2-BD59-A6C34878D82A}">
                        <a16:rowId xmlns:a16="http://schemas.microsoft.com/office/drawing/2014/main" val="4060884151"/>
                      </a:ext>
                    </a:extLst>
                  </a:tr>
                  <a:tr h="116534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 err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Kuch</a:t>
                          </a:r>
                          <a:endParaRPr lang="ru-RU" sz="32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89331" marR="89331" marT="44665" marB="44665"/>
                    </a:tc>
                    <a:tc>
                      <a:txBody>
                        <a:bodyPr/>
                        <a:lstStyle/>
                        <a:p>
                          <a:endParaRPr lang="ru-RU" sz="31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89331" marR="89331" marT="44665" marB="44665"/>
                    </a:tc>
                    <a:extLst>
                      <a:ext uri="{0D108BD9-81ED-4DB2-BD59-A6C34878D82A}">
                        <a16:rowId xmlns:a16="http://schemas.microsoft.com/office/drawing/2014/main" val="888468986"/>
                      </a:ext>
                    </a:extLst>
                  </a:tr>
                  <a:tr h="792254">
                    <a:tc>
                      <a:txBody>
                        <a:bodyPr/>
                        <a:lstStyle/>
                        <a:p>
                          <a:endParaRPr lang="ru-RU" sz="31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89331" marR="89331" marT="44665" marB="44665"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US" sz="28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Jismning</a:t>
                          </a:r>
                          <a:r>
                            <a:rPr lang="en-US" sz="28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inetrlik</a:t>
                          </a:r>
                          <a:r>
                            <a:rPr lang="en-US" sz="28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xossasini</a:t>
                          </a:r>
                          <a:r>
                            <a:rPr lang="en-US" sz="28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tavsiflaydigan</a:t>
                          </a:r>
                          <a:r>
                            <a:rPr lang="en-US" sz="28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fizik</a:t>
                          </a:r>
                          <a:r>
                            <a:rPr lang="en-US" sz="28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kattalik</a:t>
                          </a:r>
                          <a:r>
                            <a:rPr lang="en-US" sz="28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.</a:t>
                          </a:r>
                          <a:endParaRPr lang="ru-RU" sz="28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89331" marR="89331" marT="44665" marB="44665"/>
                    </a:tc>
                    <a:extLst>
                      <a:ext uri="{0D108BD9-81ED-4DB2-BD59-A6C34878D82A}">
                        <a16:rowId xmlns:a16="http://schemas.microsoft.com/office/drawing/2014/main" val="947340336"/>
                      </a:ext>
                    </a:extLst>
                  </a:tr>
                  <a:tr h="151908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000" b="1" dirty="0">
                              <a:solidFill>
                                <a:schemeClr val="tx1"/>
                              </a:solidFill>
                            </a:rPr>
                            <a:t>a =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ru-RU" sz="40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𝑭</m:t>
                                  </m:r>
                                </m:num>
                                <m:den>
                                  <m:r>
                                    <a:rPr lang="en-US" sz="40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𝒎</m:t>
                                  </m:r>
                                </m:den>
                              </m:f>
                            </m:oMath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89331" marR="89331" marT="44665" marB="44665"/>
                    </a:tc>
                    <a:tc>
                      <a:txBody>
                        <a:bodyPr/>
                        <a:lstStyle/>
                        <a:p>
                          <a:endParaRPr lang="ru-RU" sz="31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89331" marR="89331" marT="44665" marB="44665"/>
                    </a:tc>
                    <a:extLst>
                      <a:ext uri="{0D108BD9-81ED-4DB2-BD59-A6C34878D82A}">
                        <a16:rowId xmlns:a16="http://schemas.microsoft.com/office/drawing/2014/main" val="3348616942"/>
                      </a:ext>
                    </a:extLst>
                  </a:tr>
                  <a:tr h="1165346">
                    <a:tc>
                      <a:txBody>
                        <a:bodyPr/>
                        <a:lstStyle/>
                        <a:p>
                          <a:endParaRPr lang="ru-RU" sz="31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89331" marR="89331" marT="44665" marB="44665"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US" sz="3100" b="0" dirty="0" err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Vaqt</a:t>
                          </a:r>
                          <a:r>
                            <a:rPr lang="en-US" sz="3100" b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100" b="0" dirty="0" err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birligi</a:t>
                          </a:r>
                          <a:r>
                            <a:rPr lang="en-US" sz="3100" b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100" b="0" dirty="0" err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ichidagi</a:t>
                          </a:r>
                          <a:r>
                            <a:rPr lang="en-US" sz="3100" b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jism </a:t>
                          </a:r>
                          <a:r>
                            <a:rPr lang="en-US" sz="3100" b="0" dirty="0" err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tezligining</a:t>
                          </a:r>
                          <a:r>
                            <a:rPr lang="en-US" sz="3100" b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100" b="0" dirty="0" err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o‘zgarishi</a:t>
                          </a:r>
                          <a:r>
                            <a:rPr lang="en-US" sz="3100" b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. </a:t>
                          </a:r>
                          <a:endParaRPr lang="ru-RU" sz="3100" b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89331" marR="89331" marT="44665" marB="44665"/>
                    </a:tc>
                    <a:extLst>
                      <a:ext uri="{0D108BD9-81ED-4DB2-BD59-A6C34878D82A}">
                        <a16:rowId xmlns:a16="http://schemas.microsoft.com/office/drawing/2014/main" val="46937347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Таблица 5">
                <a:extLst>
                  <a:ext uri="{FF2B5EF4-FFF2-40B4-BE49-F238E27FC236}">
                    <a16:creationId xmlns:a16="http://schemas.microsoft.com/office/drawing/2014/main" id="{67B5FA1D-A05D-489D-95DA-48181103573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43880082"/>
                  </p:ext>
                </p:extLst>
              </p:nvPr>
            </p:nvGraphicFramePr>
            <p:xfrm>
              <a:off x="143714" y="926391"/>
              <a:ext cx="11904570" cy="5489381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687975">
                      <a:extLst>
                        <a:ext uri="{9D8B030D-6E8A-4147-A177-3AD203B41FA5}">
                          <a16:colId xmlns:a16="http://schemas.microsoft.com/office/drawing/2014/main" val="4194069799"/>
                        </a:ext>
                      </a:extLst>
                    </a:gridCol>
                    <a:gridCol w="9216595">
                      <a:extLst>
                        <a:ext uri="{9D8B030D-6E8A-4147-A177-3AD203B41FA5}">
                          <a16:colId xmlns:a16="http://schemas.microsoft.com/office/drawing/2014/main" val="480685137"/>
                        </a:ext>
                      </a:extLst>
                    </a:gridCol>
                  </a:tblGrid>
                  <a:tr h="847351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39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 </a:t>
                          </a:r>
                          <a:r>
                            <a:rPr lang="en-US" sz="3200" b="1" dirty="0" err="1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Tushuncha</a:t>
                          </a:r>
                          <a:endParaRPr lang="ru-RU" sz="39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89331" marR="89331" marT="44665" marB="44665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9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 </a:t>
                          </a:r>
                          <a:r>
                            <a:rPr lang="en-US" sz="3200" b="1" dirty="0" err="1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Mazmuni</a:t>
                          </a:r>
                          <a:endParaRPr lang="ru-RU" sz="39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89331" marR="89331" marT="44665" marB="44665"/>
                    </a:tc>
                    <a:extLst>
                      <a:ext uri="{0D108BD9-81ED-4DB2-BD59-A6C34878D82A}">
                        <a16:rowId xmlns:a16="http://schemas.microsoft.com/office/drawing/2014/main" val="4060884151"/>
                      </a:ext>
                    </a:extLst>
                  </a:tr>
                  <a:tr h="116534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 err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Kuch</a:t>
                          </a:r>
                          <a:endParaRPr lang="ru-RU" sz="32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89331" marR="89331" marT="44665" marB="44665"/>
                    </a:tc>
                    <a:tc>
                      <a:txBody>
                        <a:bodyPr/>
                        <a:lstStyle/>
                        <a:p>
                          <a:endParaRPr lang="ru-RU" sz="31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89331" marR="89331" marT="44665" marB="44665"/>
                    </a:tc>
                    <a:extLst>
                      <a:ext uri="{0D108BD9-81ED-4DB2-BD59-A6C34878D82A}">
                        <a16:rowId xmlns:a16="http://schemas.microsoft.com/office/drawing/2014/main" val="888468986"/>
                      </a:ext>
                    </a:extLst>
                  </a:tr>
                  <a:tr h="792254">
                    <a:tc>
                      <a:txBody>
                        <a:bodyPr/>
                        <a:lstStyle/>
                        <a:p>
                          <a:endParaRPr lang="ru-RU" sz="31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89331" marR="89331" marT="44665" marB="44665"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US" sz="28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Jismning</a:t>
                          </a:r>
                          <a:r>
                            <a:rPr lang="en-US" sz="28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inetrlik</a:t>
                          </a:r>
                          <a:r>
                            <a:rPr lang="en-US" sz="28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xossasini</a:t>
                          </a:r>
                          <a:r>
                            <a:rPr lang="en-US" sz="28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tavsiflaydigan</a:t>
                          </a:r>
                          <a:r>
                            <a:rPr lang="en-US" sz="28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fizik</a:t>
                          </a:r>
                          <a:r>
                            <a:rPr lang="en-US" sz="28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kattalik</a:t>
                          </a:r>
                          <a:r>
                            <a:rPr lang="en-US" sz="28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.</a:t>
                          </a:r>
                          <a:endParaRPr lang="ru-RU" sz="28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89331" marR="89331" marT="44665" marB="44665"/>
                    </a:tc>
                    <a:extLst>
                      <a:ext uri="{0D108BD9-81ED-4DB2-BD59-A6C34878D82A}">
                        <a16:rowId xmlns:a16="http://schemas.microsoft.com/office/drawing/2014/main" val="947340336"/>
                      </a:ext>
                    </a:extLst>
                  </a:tr>
                  <a:tr h="1519084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89331" marR="89331" marT="44665" marB="44665">
                        <a:blipFill>
                          <a:blip r:embed="rId2"/>
                          <a:stretch>
                            <a:fillRect l="-227" t="-184800" r="-343537" b="-772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1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89331" marR="89331" marT="44665" marB="44665"/>
                    </a:tc>
                    <a:extLst>
                      <a:ext uri="{0D108BD9-81ED-4DB2-BD59-A6C34878D82A}">
                        <a16:rowId xmlns:a16="http://schemas.microsoft.com/office/drawing/2014/main" val="3348616942"/>
                      </a:ext>
                    </a:extLst>
                  </a:tr>
                  <a:tr h="1165346">
                    <a:tc>
                      <a:txBody>
                        <a:bodyPr/>
                        <a:lstStyle/>
                        <a:p>
                          <a:endParaRPr lang="ru-RU" sz="31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89331" marR="89331" marT="44665" marB="44665"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US" sz="3100" b="0" dirty="0" err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Vaqt</a:t>
                          </a:r>
                          <a:r>
                            <a:rPr lang="en-US" sz="3100" b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100" b="0" dirty="0" err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birligi</a:t>
                          </a:r>
                          <a:r>
                            <a:rPr lang="en-US" sz="3100" b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100" b="0" dirty="0" err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ichidagi</a:t>
                          </a:r>
                          <a:r>
                            <a:rPr lang="en-US" sz="3100" b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jism </a:t>
                          </a:r>
                          <a:r>
                            <a:rPr lang="en-US" sz="3100" b="0" dirty="0" err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tezligining</a:t>
                          </a:r>
                          <a:r>
                            <a:rPr lang="en-US" sz="3100" b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100" b="0" dirty="0" err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o‘zgarishi</a:t>
                          </a:r>
                          <a:r>
                            <a:rPr lang="en-US" sz="3100" b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. </a:t>
                          </a:r>
                          <a:endParaRPr lang="ru-RU" sz="3100" b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89331" marR="89331" marT="44665" marB="44665"/>
                    </a:tc>
                    <a:extLst>
                      <a:ext uri="{0D108BD9-81ED-4DB2-BD59-A6C34878D82A}">
                        <a16:rowId xmlns:a16="http://schemas.microsoft.com/office/drawing/2014/main" val="469373477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288781FD-EBE2-46B4-AEF8-3FD0539C82E4}"/>
              </a:ext>
            </a:extLst>
          </p:cNvPr>
          <p:cNvSpPr txBox="1"/>
          <p:nvPr/>
        </p:nvSpPr>
        <p:spPr>
          <a:xfrm>
            <a:off x="2933592" y="3678599"/>
            <a:ext cx="89536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oladigan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tezlanishi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etadigan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kuchga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proporsional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jism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massasiga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teskari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proporsionaldir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2927E6-39A9-49BD-9C0A-029BFC520893}"/>
              </a:ext>
            </a:extLst>
          </p:cNvPr>
          <p:cNvSpPr txBox="1"/>
          <p:nvPr/>
        </p:nvSpPr>
        <p:spPr>
          <a:xfrm>
            <a:off x="2933592" y="1747208"/>
            <a:ext cx="87457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jismga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hajmining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o‘zgarishiga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kattalik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E3F82C9-3C16-4A50-8E2B-E1E7F63CE182}"/>
              </a:ext>
            </a:extLst>
          </p:cNvPr>
          <p:cNvSpPr txBox="1"/>
          <p:nvPr/>
        </p:nvSpPr>
        <p:spPr>
          <a:xfrm>
            <a:off x="891134" y="2981534"/>
            <a:ext cx="16603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C84C8A1-AB65-499E-98D1-FFADEDCB4670}"/>
              </a:ext>
            </a:extLst>
          </p:cNvPr>
          <p:cNvSpPr txBox="1"/>
          <p:nvPr/>
        </p:nvSpPr>
        <p:spPr>
          <a:xfrm>
            <a:off x="531367" y="5346834"/>
            <a:ext cx="20201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Tezlanish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98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7240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2C99C25-318B-4958-B4A5-FACD7CF9B5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6374"/>
          <a:stretch/>
        </p:blipFill>
        <p:spPr>
          <a:xfrm>
            <a:off x="117987" y="1337395"/>
            <a:ext cx="4666106" cy="228066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BC7C011-8AF2-453D-8ADD-A40B45F1048A}"/>
                  </a:ext>
                </a:extLst>
              </p:cNvPr>
              <p:cNvSpPr txBox="1"/>
              <p:nvPr/>
            </p:nvSpPr>
            <p:spPr>
              <a:xfrm>
                <a:off x="396234" y="4296576"/>
                <a:ext cx="205480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𝑒𝑙</m:t>
                        </m:r>
                      </m:sub>
                    </m:sSub>
                  </m:oMath>
                </a14:m>
                <a:r>
                  <a:rPr lang="en-US" sz="3200" dirty="0"/>
                  <a:t> = ?</a:t>
                </a:r>
                <a:endParaRPr lang="ru-RU" sz="32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BC7C011-8AF2-453D-8ADD-A40B45F104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34" y="4296576"/>
                <a:ext cx="2054806" cy="584775"/>
              </a:xfrm>
              <a:prstGeom prst="rect">
                <a:avLst/>
              </a:prstGeom>
              <a:blipFill>
                <a:blip r:embed="rId3"/>
                <a:stretch>
                  <a:fillRect t="-12500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2BB6FA8-C626-424A-8468-D1628AF3153C}"/>
                  </a:ext>
                </a:extLst>
              </p:cNvPr>
              <p:cNvSpPr txBox="1"/>
              <p:nvPr/>
            </p:nvSpPr>
            <p:spPr>
              <a:xfrm>
                <a:off x="352987" y="3711801"/>
                <a:ext cx="205480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𝓁</m:t>
                    </m:r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dirty="0"/>
                  <a:t>= 5 cm</a:t>
                </a:r>
                <a:endParaRPr lang="ru-RU" sz="32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2BB6FA8-C626-424A-8468-D1628AF315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987" y="3711801"/>
                <a:ext cx="2054806" cy="584775"/>
              </a:xfrm>
              <a:prstGeom prst="rect">
                <a:avLst/>
              </a:prstGeom>
              <a:blipFill>
                <a:blip r:embed="rId4"/>
                <a:stretch>
                  <a:fillRect t="-12500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ED5D2E2D-361C-4DBF-A3B9-12CF2A308AC2}"/>
              </a:ext>
            </a:extLst>
          </p:cNvPr>
          <p:cNvCxnSpPr>
            <a:cxnSpLocks/>
          </p:cNvCxnSpPr>
          <p:nvPr/>
        </p:nvCxnSpPr>
        <p:spPr>
          <a:xfrm>
            <a:off x="3288890" y="2477729"/>
            <a:ext cx="1327355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27D11418-33BC-4220-8A35-C8C275967D9A}"/>
              </a:ext>
            </a:extLst>
          </p:cNvPr>
          <p:cNvSpPr txBox="1"/>
          <p:nvPr/>
        </p:nvSpPr>
        <p:spPr>
          <a:xfrm>
            <a:off x="4525224" y="1893039"/>
            <a:ext cx="6855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F</a:t>
            </a:r>
            <a:endParaRPr lang="ru-RU" sz="3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86516F3-1C12-41EE-B479-D44C693BCA59}"/>
              </a:ext>
            </a:extLst>
          </p:cNvPr>
          <p:cNvSpPr txBox="1"/>
          <p:nvPr/>
        </p:nvSpPr>
        <p:spPr>
          <a:xfrm>
            <a:off x="396234" y="983452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1500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7240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ED01708-23A8-465E-A96A-1C2B0F12D0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916" b="13583"/>
          <a:stretch/>
        </p:blipFill>
        <p:spPr>
          <a:xfrm>
            <a:off x="615941" y="1145929"/>
            <a:ext cx="2054806" cy="393536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CCE8232-1E8E-45F2-B202-7726AB4CE22C}"/>
              </a:ext>
            </a:extLst>
          </p:cNvPr>
          <p:cNvSpPr txBox="1"/>
          <p:nvPr/>
        </p:nvSpPr>
        <p:spPr>
          <a:xfrm>
            <a:off x="888744" y="5131688"/>
            <a:ext cx="13653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 k = ?</a:t>
            </a:r>
            <a:endParaRPr lang="ru-RU" sz="3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70F9826-5C68-4A39-927E-E3D28ABEB040}"/>
              </a:ext>
            </a:extLst>
          </p:cNvPr>
          <p:cNvSpPr txBox="1"/>
          <p:nvPr/>
        </p:nvSpPr>
        <p:spPr>
          <a:xfrm>
            <a:off x="888744" y="4145992"/>
            <a:ext cx="13653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 500 g</a:t>
            </a:r>
            <a:endParaRPr lang="ru-RU" sz="3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70E9991-F16E-4E67-8992-7667823F031B}"/>
              </a:ext>
            </a:extLst>
          </p:cNvPr>
          <p:cNvSpPr txBox="1"/>
          <p:nvPr/>
        </p:nvSpPr>
        <p:spPr>
          <a:xfrm>
            <a:off x="1913451" y="3210693"/>
            <a:ext cx="1227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2 cm</a:t>
            </a:r>
            <a:endParaRPr lang="ru-RU" sz="3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B2DD36-DCEA-413C-9E65-784261DD599F}"/>
              </a:ext>
            </a:extLst>
          </p:cNvPr>
          <p:cNvSpPr txBox="1"/>
          <p:nvPr/>
        </p:nvSpPr>
        <p:spPr>
          <a:xfrm>
            <a:off x="145941" y="1008123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747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750939" y="1042678"/>
            <a:ext cx="1020711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tenglashganida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deformatsiyalanishdan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to‘xtaydi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742950" indent="-742950" algn="just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Elastik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deformatsiyaga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misollarni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bilasiz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343539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7240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6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Kuch</a:t>
            </a:r>
            <a:r>
              <a:rPr lang="en-US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o‘zi</a:t>
            </a:r>
            <a:r>
              <a:rPr lang="en-US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nima</a:t>
            </a:r>
            <a:r>
              <a:rPr lang="en-US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?</a:t>
            </a:r>
            <a:endParaRPr lang="ru-RU" sz="6448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168529" y="972403"/>
            <a:ext cx="1146411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046810"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jismga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hajmining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o‘zgarishiga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kattalikka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D756AE8-F7D6-49C3-A132-08F4144EEAE1}"/>
              </a:ext>
            </a:extLst>
          </p:cNvPr>
          <p:cNvPicPr/>
          <p:nvPr/>
        </p:nvPicPr>
        <p:blipFill rotWithShape="1">
          <a:blip r:embed="rId2"/>
          <a:srcRect l="26937" t="64995" r="24687" b="3149"/>
          <a:stretch/>
        </p:blipFill>
        <p:spPr bwMode="auto">
          <a:xfrm>
            <a:off x="927156" y="3259394"/>
            <a:ext cx="7154959" cy="338537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434237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7240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 TA’SIRIDA JISMLAR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F03D985-3DF5-40BA-A96E-A8A9BF47194E}"/>
              </a:ext>
            </a:extLst>
          </p:cNvPr>
          <p:cNvPicPr/>
          <p:nvPr/>
        </p:nvPicPr>
        <p:blipFill rotWithShape="1">
          <a:blip r:embed="rId2"/>
          <a:srcRect l="14592" t="38713" r="67450" b="31712"/>
          <a:stretch/>
        </p:blipFill>
        <p:spPr bwMode="auto">
          <a:xfrm>
            <a:off x="438383" y="1295918"/>
            <a:ext cx="5061768" cy="30006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C9B1E8B-3B6B-4372-B08A-50E5AAF2421A}"/>
              </a:ext>
            </a:extLst>
          </p:cNvPr>
          <p:cNvPicPr/>
          <p:nvPr/>
        </p:nvPicPr>
        <p:blipFill rotWithShape="1">
          <a:blip r:embed="rId3"/>
          <a:srcRect l="7618" t="19010" r="9374" b="13543"/>
          <a:stretch/>
        </p:blipFill>
        <p:spPr bwMode="auto">
          <a:xfrm>
            <a:off x="5872985" y="1121288"/>
            <a:ext cx="5880633" cy="334990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2A624CF-EB0E-4120-99FA-0389DCF32E75}"/>
              </a:ext>
            </a:extLst>
          </p:cNvPr>
          <p:cNvSpPr txBox="1"/>
          <p:nvPr/>
        </p:nvSpPr>
        <p:spPr>
          <a:xfrm>
            <a:off x="618750" y="5111066"/>
            <a:ext cx="10954499" cy="902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275" dirty="0" err="1">
                <a:latin typeface="Arial" panose="020B0604020202020204" pitchFamily="34" charset="0"/>
                <a:cs typeface="Arial" panose="020B0604020202020204" pitchFamily="34" charset="0"/>
              </a:rPr>
              <a:t>Egiladi</a:t>
            </a:r>
            <a:r>
              <a:rPr lang="en-US" sz="5275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275" dirty="0" err="1">
                <a:latin typeface="Arial" panose="020B0604020202020204" pitchFamily="34" charset="0"/>
                <a:cs typeface="Arial" panose="020B0604020202020204" pitchFamily="34" charset="0"/>
              </a:rPr>
              <a:t>cho‘ziladi</a:t>
            </a:r>
            <a:r>
              <a:rPr lang="en-US" sz="5275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275" dirty="0" err="1">
                <a:latin typeface="Arial" panose="020B0604020202020204" pitchFamily="34" charset="0"/>
                <a:cs typeface="Arial" panose="020B0604020202020204" pitchFamily="34" charset="0"/>
              </a:rPr>
              <a:t>siqiladi</a:t>
            </a:r>
            <a:r>
              <a:rPr lang="en-US" sz="5275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275" dirty="0" err="1">
                <a:latin typeface="Arial" panose="020B0604020202020204" pitchFamily="34" charset="0"/>
                <a:cs typeface="Arial" panose="020B0604020202020204" pitchFamily="34" charset="0"/>
              </a:rPr>
              <a:t>sinadi</a:t>
            </a:r>
            <a:r>
              <a:rPr lang="en-US" sz="5275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sz="527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69815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7240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Deformatsiya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739935" y="1305342"/>
            <a:ext cx="10712129" cy="2123658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indent="697873" algn="just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jismlarning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hajmining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o‘zgarishiga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deformatsiya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deb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1568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7240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Deformatsiya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CCA2EE73-F02A-4405-8543-CFE61831955D}"/>
              </a:ext>
            </a:extLst>
          </p:cNvPr>
          <p:cNvSpPr/>
          <p:nvPr/>
        </p:nvSpPr>
        <p:spPr>
          <a:xfrm>
            <a:off x="232066" y="1077259"/>
            <a:ext cx="6437349" cy="1642862"/>
          </a:xfrm>
          <a:prstGeom prst="ellipse">
            <a:avLst/>
          </a:prstGeom>
          <a:solidFill>
            <a:schemeClr val="bg1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689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Elastik</a:t>
            </a:r>
            <a:r>
              <a:rPr lang="en-US" sz="4689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89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deformatsiya</a:t>
            </a:r>
            <a:r>
              <a:rPr lang="en-US" sz="4689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689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CFB144B5-39DD-44C5-8A67-963A11C20CC1}"/>
              </a:ext>
            </a:extLst>
          </p:cNvPr>
          <p:cNvSpPr/>
          <p:nvPr/>
        </p:nvSpPr>
        <p:spPr>
          <a:xfrm>
            <a:off x="364561" y="2824978"/>
            <a:ext cx="6437349" cy="1642862"/>
          </a:xfrm>
          <a:prstGeom prst="ellipse">
            <a:avLst/>
          </a:prstGeom>
          <a:solidFill>
            <a:schemeClr val="bg1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689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Plastik</a:t>
            </a:r>
            <a:r>
              <a:rPr lang="en-US" sz="4689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89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deformatsiya</a:t>
            </a:r>
            <a:r>
              <a:rPr lang="en-US" sz="4689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689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0C69163-19B8-46C1-B8A1-1BAD6C3B85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2034"/>
          <a:stretch/>
        </p:blipFill>
        <p:spPr>
          <a:xfrm rot="5400000">
            <a:off x="6681786" y="1863178"/>
            <a:ext cx="5211285" cy="342973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9893B40-F469-456C-AED7-79BFA3D9F8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6589" y="4881089"/>
            <a:ext cx="4034399" cy="1799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196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7240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Jismlarning</a:t>
            </a:r>
            <a:r>
              <a:rPr lang="en-US" sz="5275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deformatsiyalanishi</a:t>
            </a:r>
            <a:endParaRPr lang="ru-RU" sz="527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9108896-7880-49C2-AB62-AD57C5EC7DB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993" t="41935" r="10201" b="41506"/>
          <a:stretch/>
        </p:blipFill>
        <p:spPr>
          <a:xfrm>
            <a:off x="98323" y="1009274"/>
            <a:ext cx="3318388" cy="377558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1CB19EB-8D2C-45C2-B4DF-BD68DB0587B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5637"/>
          <a:stretch/>
        </p:blipFill>
        <p:spPr>
          <a:xfrm>
            <a:off x="3416711" y="1205920"/>
            <a:ext cx="2396614" cy="377558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7D8B74F-764D-4AAD-ACDB-2A800F2181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823" r="42504"/>
          <a:stretch/>
        </p:blipFill>
        <p:spPr>
          <a:xfrm>
            <a:off x="6119050" y="1205920"/>
            <a:ext cx="2350514" cy="377558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8AAA0C9-CE3D-4E36-80BE-C8223C45397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7956"/>
          <a:stretch/>
        </p:blipFill>
        <p:spPr>
          <a:xfrm>
            <a:off x="8775289" y="1228043"/>
            <a:ext cx="2934929" cy="3775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4166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7240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Deformatsiya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1DFE2F8-0FF8-4B90-B1DE-57D55BA16A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55" y="1027317"/>
            <a:ext cx="7039282" cy="426327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D5ECEE1-3842-4EFC-896B-2D00278CAE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8831" y="1123098"/>
            <a:ext cx="4262898" cy="4071714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26ED01E-1F2B-48F8-97F4-59CB03B7796A}"/>
              </a:ext>
            </a:extLst>
          </p:cNvPr>
          <p:cNvSpPr/>
          <p:nvPr/>
        </p:nvSpPr>
        <p:spPr>
          <a:xfrm>
            <a:off x="103239" y="1123098"/>
            <a:ext cx="2934929" cy="97240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4C87A39-B2BD-452C-AF72-D92D99C19D5C}"/>
              </a:ext>
            </a:extLst>
          </p:cNvPr>
          <p:cNvSpPr/>
          <p:nvPr/>
        </p:nvSpPr>
        <p:spPr>
          <a:xfrm>
            <a:off x="112455" y="4984955"/>
            <a:ext cx="2453764" cy="40141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964AB295-8305-4215-B1C3-8C7B64A767D0}"/>
              </a:ext>
            </a:extLst>
          </p:cNvPr>
          <p:cNvCxnSpPr>
            <a:cxnSpLocks/>
          </p:cNvCxnSpPr>
          <p:nvPr/>
        </p:nvCxnSpPr>
        <p:spPr>
          <a:xfrm flipV="1">
            <a:off x="3598606" y="2521974"/>
            <a:ext cx="0" cy="107663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F5184AB3-FED2-404C-9F23-20A12F6A0968}"/>
              </a:ext>
            </a:extLst>
          </p:cNvPr>
          <p:cNvCxnSpPr>
            <a:cxnSpLocks/>
          </p:cNvCxnSpPr>
          <p:nvPr/>
        </p:nvCxnSpPr>
        <p:spPr>
          <a:xfrm>
            <a:off x="3598606" y="3598606"/>
            <a:ext cx="0" cy="100289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AE87BD1B-DF40-46E7-A762-56CFC008647C}"/>
              </a:ext>
            </a:extLst>
          </p:cNvPr>
          <p:cNvCxnSpPr/>
          <p:nvPr/>
        </p:nvCxnSpPr>
        <p:spPr>
          <a:xfrm>
            <a:off x="5781368" y="1799303"/>
            <a:ext cx="0" cy="2802194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15089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7240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Elastik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deformatsiya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A606028-2EFC-42B6-805A-F8DE60A4D1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168" t="28667" r="68466" b="60932"/>
          <a:stretch/>
        </p:blipFill>
        <p:spPr>
          <a:xfrm>
            <a:off x="5515897" y="1138580"/>
            <a:ext cx="5803064" cy="347766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68636FE-B331-4812-9ED6-BB8E551CF8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168" t="17703" r="68466" b="74807"/>
          <a:stretch/>
        </p:blipFill>
        <p:spPr>
          <a:xfrm>
            <a:off x="225961" y="2620296"/>
            <a:ext cx="5063976" cy="292509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D6B4EA3-9903-4116-B398-C015C7813831}"/>
              </a:ext>
            </a:extLst>
          </p:cNvPr>
          <p:cNvSpPr txBox="1"/>
          <p:nvPr/>
        </p:nvSpPr>
        <p:spPr>
          <a:xfrm>
            <a:off x="916502" y="5882377"/>
            <a:ext cx="4145371" cy="646331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Taxtaning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egilishi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B12F12-6AB7-48C5-9CA4-04DE80F89CB5}"/>
              </a:ext>
            </a:extLst>
          </p:cNvPr>
          <p:cNvSpPr txBox="1"/>
          <p:nvPr/>
        </p:nvSpPr>
        <p:spPr>
          <a:xfrm>
            <a:off x="6512073" y="4782424"/>
            <a:ext cx="4145371" cy="646331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Kamonning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egilishi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9DADABD-810E-40E4-9E25-58C14B1003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168" t="13477" r="68466" b="82433"/>
          <a:stretch/>
        </p:blipFill>
        <p:spPr>
          <a:xfrm>
            <a:off x="225961" y="1138580"/>
            <a:ext cx="5063976" cy="1481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8497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6629</TotalTime>
  <Words>482</Words>
  <Application>Microsoft Office PowerPoint</Application>
  <PresentationFormat>Широкоэкранный</PresentationFormat>
  <Paragraphs>78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22</vt:i4>
      </vt:variant>
    </vt:vector>
  </HeadingPairs>
  <TitlesOfParts>
    <vt:vector size="32" baseType="lpstr">
      <vt:lpstr>Arial</vt:lpstr>
      <vt:lpstr>Arial Black</vt:lpstr>
      <vt:lpstr>Calibri</vt:lpstr>
      <vt:lpstr>Calibri Light</vt:lpstr>
      <vt:lpstr>Cambria Math</vt:lpstr>
      <vt:lpstr>Helvetica</vt:lpstr>
      <vt:lpstr>Open Sans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Пользователь</cp:lastModifiedBy>
  <cp:revision>683</cp:revision>
  <dcterms:created xsi:type="dcterms:W3CDTF">2020-03-24T02:20:14Z</dcterms:created>
  <dcterms:modified xsi:type="dcterms:W3CDTF">2020-12-09T07:47:33Z</dcterms:modified>
</cp:coreProperties>
</file>