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</p:sldMasterIdLst>
  <p:notesMasterIdLst>
    <p:notesMasterId r:id="rId24"/>
  </p:notesMasterIdLst>
  <p:sldIdLst>
    <p:sldId id="270" r:id="rId4"/>
    <p:sldId id="1657" r:id="rId5"/>
    <p:sldId id="1670" r:id="rId6"/>
    <p:sldId id="1644" r:id="rId7"/>
    <p:sldId id="1658" r:id="rId8"/>
    <p:sldId id="1662" r:id="rId9"/>
    <p:sldId id="1663" r:id="rId10"/>
    <p:sldId id="1665" r:id="rId11"/>
    <p:sldId id="1666" r:id="rId12"/>
    <p:sldId id="1656" r:id="rId13"/>
    <p:sldId id="1675" r:id="rId14"/>
    <p:sldId id="1659" r:id="rId15"/>
    <p:sldId id="1628" r:id="rId16"/>
    <p:sldId id="1671" r:id="rId17"/>
    <p:sldId id="1674" r:id="rId18"/>
    <p:sldId id="1672" r:id="rId19"/>
    <p:sldId id="1673" r:id="rId20"/>
    <p:sldId id="1669" r:id="rId21"/>
    <p:sldId id="1612" r:id="rId22"/>
    <p:sldId id="66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4DC"/>
    <a:srgbClr val="AADBE0"/>
    <a:srgbClr val="70D2C2"/>
    <a:srgbClr val="6C9C90"/>
    <a:srgbClr val="D64646"/>
    <a:srgbClr val="D02023"/>
    <a:srgbClr val="D94D4C"/>
    <a:srgbClr val="D84A49"/>
    <a:srgbClr val="990100"/>
    <a:srgbClr val="E9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0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966F6-9851-4762-B994-2E2B5AE0CFB6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5D1B-9368-4D72-B7B4-E9D468FFC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87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2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8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279965"/>
            <a:ext cx="10363203" cy="308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9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9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8" y="933461"/>
            <a:ext cx="10363203" cy="21861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52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278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24" y="216474"/>
            <a:ext cx="10920148" cy="651406"/>
          </a:xfrm>
        </p:spPr>
        <p:txBody>
          <a:bodyPr lIns="0" tIns="0" rIns="0" bIns="0"/>
          <a:lstStyle>
            <a:lvl1pPr>
              <a:defRPr sz="42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370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880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38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0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3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6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8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8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0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F1FB-CFC8-4A00-90F8-2E234E416F6A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11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8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0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0" y="0"/>
            <a:ext cx="12191999" cy="1866629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573072" y="410251"/>
            <a:ext cx="6656332" cy="1138459"/>
          </a:xfrm>
          <a:prstGeom prst="rect">
            <a:avLst/>
          </a:prstGeom>
        </p:spPr>
        <p:txBody>
          <a:bodyPr wrap="square" lIns="0" tIns="30169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235" algn="ctr" defTabSz="1888868">
              <a:spcBef>
                <a:spcPts val="235"/>
              </a:spcBef>
              <a:defRPr/>
            </a:pPr>
            <a:r>
              <a:rPr lang="en-US" sz="7200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1572604" y="2276880"/>
            <a:ext cx="10309001" cy="138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881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3"/>
              </a:spcBef>
            </a:pPr>
            <a:r>
              <a:rPr lang="ru-RU" sz="44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AVZU</a:t>
            </a:r>
            <a:r>
              <a:rPr lang="ru-RU" sz="4400" b="1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 JISMLARNING O‘ZARO TA’SIRI. KUCH 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616895" y="413481"/>
            <a:ext cx="2058233" cy="962697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75008494-61E4-463C-93FC-17CA4E6B573C}"/>
              </a:ext>
            </a:extLst>
          </p:cNvPr>
          <p:cNvSpPr txBox="1"/>
          <p:nvPr/>
        </p:nvSpPr>
        <p:spPr>
          <a:xfrm>
            <a:off x="9722908" y="523152"/>
            <a:ext cx="1846206" cy="732168"/>
          </a:xfrm>
          <a:prstGeom prst="rect">
            <a:avLst/>
          </a:prstGeom>
        </p:spPr>
        <p:txBody>
          <a:bodyPr wrap="square" lIns="0" tIns="32746" rIns="0" bIns="0">
            <a:spAutoFit/>
          </a:bodyPr>
          <a:lstStyle/>
          <a:p>
            <a:pPr algn="ctr" defTabSz="1189620">
              <a:spcBef>
                <a:spcPts val="259"/>
              </a:spcBef>
              <a:defRPr/>
            </a:pP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ru-RU" sz="4543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4000" b="1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689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4E418E96-8D0E-4CF2-BB71-0FCCC8070997}"/>
              </a:ext>
            </a:extLst>
          </p:cNvPr>
          <p:cNvSpPr/>
          <p:nvPr/>
        </p:nvSpPr>
        <p:spPr>
          <a:xfrm>
            <a:off x="639052" y="2050042"/>
            <a:ext cx="727075" cy="160364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D6D6AB68-E550-4BB9-930A-2091774EF330}"/>
              </a:ext>
            </a:extLst>
          </p:cNvPr>
          <p:cNvSpPr/>
          <p:nvPr/>
        </p:nvSpPr>
        <p:spPr>
          <a:xfrm>
            <a:off x="637465" y="4237036"/>
            <a:ext cx="728662" cy="160364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22B2BF1-2D3B-48C0-8AEE-EE5C76C8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1" y="334762"/>
            <a:ext cx="1539329" cy="13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82154B-BF6A-4BBF-8EB5-A67D39FD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592" y="3559897"/>
            <a:ext cx="2563097" cy="32981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F61BA4-7BC0-482B-9296-006DD0D438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03" r="19714"/>
          <a:stretch/>
        </p:blipFill>
        <p:spPr>
          <a:xfrm rot="182282">
            <a:off x="4768749" y="4401320"/>
            <a:ext cx="2264977" cy="24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HARAKATNING NISBIYLIGI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oshin">
            <a:hlinkClick r:id="" action="ppaction://media"/>
            <a:extLst>
              <a:ext uri="{FF2B5EF4-FFF2-40B4-BE49-F238E27FC236}">
                <a16:creationId xmlns:a16="http://schemas.microsoft.com/office/drawing/2014/main" id="{C8859E60-16D0-490C-B85E-3934D8C882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14400"/>
            <a:ext cx="6470957" cy="4129549"/>
          </a:xfrm>
          <a:prstGeom prst="rect">
            <a:avLst/>
          </a:prstGeom>
        </p:spPr>
      </p:pic>
      <p:pic>
        <p:nvPicPr>
          <p:cNvPr id="5" name="123">
            <a:hlinkClick r:id="" action="ppaction://media"/>
            <a:extLst>
              <a:ext uri="{FF2B5EF4-FFF2-40B4-BE49-F238E27FC236}">
                <a16:creationId xmlns:a16="http://schemas.microsoft.com/office/drawing/2014/main" id="{A2571EAA-4AE9-43AF-A454-7DCD24C9C4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4596" y="914400"/>
            <a:ext cx="5807404" cy="412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48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DCCCE4-455A-451D-823D-524320745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96" y="3222523"/>
            <a:ext cx="6206017" cy="3493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DB5052-FEDF-4B68-8C91-23B6FE18B5B8}"/>
              </a:ext>
            </a:extLst>
          </p:cNvPr>
          <p:cNvSpPr txBox="1"/>
          <p:nvPr/>
        </p:nvSpPr>
        <p:spPr>
          <a:xfrm>
            <a:off x="165536" y="914400"/>
            <a:ext cx="1150094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Harakatlanib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kelayotgan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velosiped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tarzda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to‘xtaydi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g‘ildiragi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kamayadi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74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B5052-FEDF-4B68-8C91-23B6FE18B5B8}"/>
              </a:ext>
            </a:extLst>
          </p:cNvPr>
          <p:cNvSpPr txBox="1"/>
          <p:nvPr/>
        </p:nvSpPr>
        <p:spPr>
          <a:xfrm>
            <a:off x="345527" y="914400"/>
            <a:ext cx="115009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Kuchni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dinamometr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nomlanuvchi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asbobdan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44E85-00FE-4BF5-BCF1-9B14F5DE6F72}"/>
              </a:ext>
            </a:extLst>
          </p:cNvPr>
          <p:cNvSpPr txBox="1"/>
          <p:nvPr/>
        </p:nvSpPr>
        <p:spPr>
          <a:xfrm>
            <a:off x="212791" y="2373393"/>
            <a:ext cx="1150094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Dinamometr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grekchadan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dinamis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”-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metreo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”-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o‘lchayman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Динамометр 0.5/1/5/10Н купить цена в Уфе - Компания Базис">
            <a:extLst>
              <a:ext uri="{FF2B5EF4-FFF2-40B4-BE49-F238E27FC236}">
                <a16:creationId xmlns:a16="http://schemas.microsoft.com/office/drawing/2014/main" id="{CC47B4A2-4F20-4D5A-946B-1CC7FDEBE3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953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DINAMOMETR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6E6E5A-C0D7-4F24-AC75-3752B85DA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09" y="972403"/>
            <a:ext cx="4280105" cy="52793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6A8F08-8234-4D12-A7DC-4B98C3610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723" y="972403"/>
            <a:ext cx="3032942" cy="58855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12E80D-E3F7-4BC3-A197-F3878E065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467" y="972404"/>
            <a:ext cx="3032942" cy="38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33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DINAMOMETR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85089F-2C92-42FE-BB31-C2A59045F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9" t="27312" r="9856" b="56129"/>
          <a:stretch/>
        </p:blipFill>
        <p:spPr>
          <a:xfrm>
            <a:off x="441821" y="1047135"/>
            <a:ext cx="11308358" cy="42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48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KUCHLARNI QO‘SHISH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EB748-CE0D-44F6-9DA7-0251350FE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73" t="46667" r="12978" b="46637"/>
          <a:stretch/>
        </p:blipFill>
        <p:spPr>
          <a:xfrm>
            <a:off x="68311" y="943898"/>
            <a:ext cx="4892711" cy="21179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17FFEC-9B85-4AFB-925F-61B837C3C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73" t="56125" r="8480" b="37997"/>
          <a:stretch/>
        </p:blipFill>
        <p:spPr>
          <a:xfrm>
            <a:off x="0" y="3267299"/>
            <a:ext cx="5961914" cy="19172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A58BEB-F36D-4011-97B5-2C7F53EDAD1C}"/>
                  </a:ext>
                </a:extLst>
              </p:cNvPr>
              <p:cNvSpPr txBox="1"/>
              <p:nvPr/>
            </p:nvSpPr>
            <p:spPr>
              <a:xfrm>
                <a:off x="5818239" y="1112784"/>
                <a:ext cx="2462980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000" dirty="0"/>
                  <a:t>= 3 N</a:t>
                </a:r>
                <a:endParaRPr lang="ru-RU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A58BEB-F36D-4011-97B5-2C7F53EDA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239" y="1112784"/>
                <a:ext cx="2462980" cy="782587"/>
              </a:xfrm>
              <a:prstGeom prst="rect">
                <a:avLst/>
              </a:prstGeom>
              <a:blipFill>
                <a:blip r:embed="rId3"/>
                <a:stretch>
                  <a:fillRect t="-3906" b="-335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9687B7-A965-4D85-8DE6-55F8CCCD59F3}"/>
                  </a:ext>
                </a:extLst>
              </p:cNvPr>
              <p:cNvSpPr txBox="1"/>
              <p:nvPr/>
            </p:nvSpPr>
            <p:spPr>
              <a:xfrm>
                <a:off x="8657302" y="1122032"/>
                <a:ext cx="2462980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000" dirty="0"/>
                  <a:t>= 5 N</a:t>
                </a:r>
                <a:endParaRPr lang="ru-RU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9687B7-A965-4D85-8DE6-55F8CCCD5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302" y="1122032"/>
                <a:ext cx="2462980" cy="782587"/>
              </a:xfrm>
              <a:prstGeom prst="rect">
                <a:avLst/>
              </a:prstGeom>
              <a:blipFill>
                <a:blip r:embed="rId4"/>
                <a:stretch>
                  <a:fillRect t="-3906" b="-335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50CCC0-075E-41B3-AD2A-3C30C36AE95B}"/>
                  </a:ext>
                </a:extLst>
              </p:cNvPr>
              <p:cNvSpPr txBox="1"/>
              <p:nvPr/>
            </p:nvSpPr>
            <p:spPr>
              <a:xfrm>
                <a:off x="7595419" y="1823071"/>
                <a:ext cx="1371600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4000" dirty="0"/>
                  <a:t>= ?</a:t>
                </a:r>
                <a:endParaRPr lang="ru-RU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50CCC0-075E-41B3-AD2A-3C30C36AE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5419" y="1823071"/>
                <a:ext cx="1371600" cy="782587"/>
              </a:xfrm>
              <a:prstGeom prst="rect">
                <a:avLst/>
              </a:prstGeom>
              <a:blipFill>
                <a:blip r:embed="rId5"/>
                <a:stretch>
                  <a:fillRect t="-3906" b="-335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E1897C-857A-4A82-885F-8B2926153690}"/>
                  </a:ext>
                </a:extLst>
              </p:cNvPr>
              <p:cNvSpPr txBox="1"/>
              <p:nvPr/>
            </p:nvSpPr>
            <p:spPr>
              <a:xfrm>
                <a:off x="5567515" y="2621858"/>
                <a:ext cx="2462981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4000" dirty="0"/>
                  <a:t>=</a:t>
                </a:r>
                <a:r>
                  <a:rPr lang="ru-RU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000" dirty="0"/>
                  <a:t>+</a:t>
                </a:r>
                <a:r>
                  <a:rPr lang="ru-RU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E1897C-857A-4A82-885F-8B2926153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515" y="2621858"/>
                <a:ext cx="2462981" cy="782587"/>
              </a:xfrm>
              <a:prstGeom prst="rect">
                <a:avLst/>
              </a:prstGeom>
              <a:blipFill>
                <a:blip r:embed="rId6"/>
                <a:stretch>
                  <a:fillRect t="-3906" b="-335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21F790-2957-49FC-8FDE-D0BCE8089AD9}"/>
                  </a:ext>
                </a:extLst>
              </p:cNvPr>
              <p:cNvSpPr txBox="1"/>
              <p:nvPr/>
            </p:nvSpPr>
            <p:spPr>
              <a:xfrm>
                <a:off x="5437447" y="3381432"/>
                <a:ext cx="5186097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4000" dirty="0"/>
                  <a:t>=</a:t>
                </a:r>
                <a:r>
                  <a:rPr lang="ru-RU" sz="4000" dirty="0"/>
                  <a:t> </a:t>
                </a:r>
                <a:r>
                  <a:rPr lang="en-US" sz="4000" dirty="0"/>
                  <a:t>3 N - 5 N</a:t>
                </a:r>
                <a:r>
                  <a:rPr lang="ru-RU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000" dirty="0"/>
                  <a:t> = -2 N</a:t>
                </a:r>
                <a:endParaRPr lang="ru-RU" sz="4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21F790-2957-49FC-8FDE-D0BCE8089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447" y="3381432"/>
                <a:ext cx="5186097" cy="782587"/>
              </a:xfrm>
              <a:prstGeom prst="rect">
                <a:avLst/>
              </a:prstGeom>
              <a:blipFill>
                <a:blip r:embed="rId7"/>
                <a:stretch>
                  <a:fillRect t="-3906" b="-335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AA6F6A-E371-44D3-A0C9-37C056731647}"/>
                  </a:ext>
                </a:extLst>
              </p:cNvPr>
              <p:cNvSpPr txBox="1"/>
              <p:nvPr/>
            </p:nvSpPr>
            <p:spPr>
              <a:xfrm>
                <a:off x="5437447" y="4257518"/>
                <a:ext cx="5186097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4000" dirty="0"/>
                  <a:t>=</a:t>
                </a:r>
                <a:r>
                  <a:rPr lang="ru-RU" sz="4000" dirty="0"/>
                  <a:t> </a:t>
                </a:r>
                <a:r>
                  <a:rPr lang="en-US" sz="4000" dirty="0"/>
                  <a:t>-3 N + 5 N</a:t>
                </a:r>
                <a:r>
                  <a:rPr lang="ru-RU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000" dirty="0"/>
                  <a:t> = 2 N</a:t>
                </a:r>
                <a:endParaRPr lang="ru-RU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AA6F6A-E371-44D3-A0C9-37C056731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447" y="4257518"/>
                <a:ext cx="5186097" cy="782587"/>
              </a:xfrm>
              <a:prstGeom prst="rect">
                <a:avLst/>
              </a:prstGeom>
              <a:blipFill>
                <a:blip r:embed="rId8"/>
                <a:stretch>
                  <a:fillRect t="-3876" b="-325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EE7D43-BF93-4438-AD56-A95F642F35DC}"/>
                  </a:ext>
                </a:extLst>
              </p:cNvPr>
              <p:cNvSpPr txBox="1"/>
              <p:nvPr/>
            </p:nvSpPr>
            <p:spPr>
              <a:xfrm>
                <a:off x="5567515" y="5111903"/>
                <a:ext cx="23003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sz="4000" dirty="0"/>
                  <a:t>= 2 N</a:t>
                </a:r>
                <a:endParaRPr lang="ru-RU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EE7D43-BF93-4438-AD56-A95F642F3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515" y="5111903"/>
                <a:ext cx="2300376" cy="707886"/>
              </a:xfrm>
              <a:prstGeom prst="rect">
                <a:avLst/>
              </a:prstGeom>
              <a:blipFill>
                <a:blip r:embed="rId9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632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KUCHLARNI QO‘SHISH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7A205A-6777-4969-A2DA-3856CB64A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73" t="67079" r="10661" b="26337"/>
          <a:stretch/>
        </p:blipFill>
        <p:spPr>
          <a:xfrm>
            <a:off x="445866" y="1001362"/>
            <a:ext cx="5441862" cy="21179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9A899-08A5-4BCE-9824-3B17C6CFB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73" t="76493" r="8480" b="18011"/>
          <a:stretch/>
        </p:blipFill>
        <p:spPr>
          <a:xfrm>
            <a:off x="445865" y="3738673"/>
            <a:ext cx="5930169" cy="1782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A718B2-0D33-408C-A41C-4581FC82099A}"/>
                  </a:ext>
                </a:extLst>
              </p:cNvPr>
              <p:cNvSpPr txBox="1"/>
              <p:nvPr/>
            </p:nvSpPr>
            <p:spPr>
              <a:xfrm>
                <a:off x="5862484" y="862781"/>
                <a:ext cx="2462980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000" dirty="0"/>
                  <a:t>= 3 N</a:t>
                </a:r>
                <a:endParaRPr lang="ru-RU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A718B2-0D33-408C-A41C-4581FC820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484" y="862781"/>
                <a:ext cx="2462980" cy="782587"/>
              </a:xfrm>
              <a:prstGeom prst="rect">
                <a:avLst/>
              </a:prstGeom>
              <a:blipFill>
                <a:blip r:embed="rId3"/>
                <a:stretch>
                  <a:fillRect t="-3906" b="-335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AB6B8-B2CE-47C1-90BF-6FDDFA5B0172}"/>
                  </a:ext>
                </a:extLst>
              </p:cNvPr>
              <p:cNvSpPr txBox="1"/>
              <p:nvPr/>
            </p:nvSpPr>
            <p:spPr>
              <a:xfrm>
                <a:off x="8701547" y="872029"/>
                <a:ext cx="2462980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000" dirty="0"/>
                  <a:t>= 5 N</a:t>
                </a:r>
                <a:endParaRPr lang="ru-RU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AB6B8-B2CE-47C1-90BF-6FDDFA5B0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1547" y="872029"/>
                <a:ext cx="2462980" cy="782587"/>
              </a:xfrm>
              <a:prstGeom prst="rect">
                <a:avLst/>
              </a:prstGeom>
              <a:blipFill>
                <a:blip r:embed="rId4"/>
                <a:stretch>
                  <a:fillRect t="-3906" b="-335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20F607-E37B-420C-B7F6-64C8B1F7CA8D}"/>
                  </a:ext>
                </a:extLst>
              </p:cNvPr>
              <p:cNvSpPr txBox="1"/>
              <p:nvPr/>
            </p:nvSpPr>
            <p:spPr>
              <a:xfrm>
                <a:off x="7639664" y="1573068"/>
                <a:ext cx="1371600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4000" dirty="0"/>
                  <a:t>= ?</a:t>
                </a:r>
                <a:endParaRPr lang="ru-RU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20F607-E37B-420C-B7F6-64C8B1F7C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664" y="1573068"/>
                <a:ext cx="1371600" cy="782587"/>
              </a:xfrm>
              <a:prstGeom prst="rect">
                <a:avLst/>
              </a:prstGeom>
              <a:blipFill>
                <a:blip r:embed="rId5"/>
                <a:stretch>
                  <a:fillRect t="-3906" b="-335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B454FE-675C-4094-8425-E3F56587189B}"/>
                  </a:ext>
                </a:extLst>
              </p:cNvPr>
              <p:cNvSpPr txBox="1"/>
              <p:nvPr/>
            </p:nvSpPr>
            <p:spPr>
              <a:xfrm>
                <a:off x="5611760" y="2371855"/>
                <a:ext cx="2462981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4000" dirty="0"/>
                  <a:t>=</a:t>
                </a:r>
                <a:r>
                  <a:rPr lang="ru-RU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000" dirty="0"/>
                  <a:t>+</a:t>
                </a:r>
                <a:r>
                  <a:rPr lang="ru-RU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B454FE-675C-4094-8425-E3F565871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760" y="2371855"/>
                <a:ext cx="2462981" cy="782587"/>
              </a:xfrm>
              <a:prstGeom prst="rect">
                <a:avLst/>
              </a:prstGeom>
              <a:blipFill>
                <a:blip r:embed="rId6"/>
                <a:stretch>
                  <a:fillRect t="-3906" b="-335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FD8EAD-2E8F-4882-B78D-3E9B81EC2432}"/>
                  </a:ext>
                </a:extLst>
              </p:cNvPr>
              <p:cNvSpPr txBox="1"/>
              <p:nvPr/>
            </p:nvSpPr>
            <p:spPr>
              <a:xfrm>
                <a:off x="6489476" y="4276084"/>
                <a:ext cx="23003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sz="4000" dirty="0"/>
                  <a:t>= 8 N</a:t>
                </a:r>
                <a:endParaRPr lang="ru-RU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FD8EAD-2E8F-4882-B78D-3E9B81EC2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476" y="4276084"/>
                <a:ext cx="2300376" cy="707886"/>
              </a:xfrm>
              <a:prstGeom prst="rect">
                <a:avLst/>
              </a:prstGeom>
              <a:blipFill>
                <a:blip r:embed="rId7"/>
                <a:stretch>
                  <a:fillRect t="-15385" b="-350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AD8289-9E4D-424D-A8A7-780FB38BB152}"/>
                  </a:ext>
                </a:extLst>
              </p:cNvPr>
              <p:cNvSpPr txBox="1"/>
              <p:nvPr/>
            </p:nvSpPr>
            <p:spPr>
              <a:xfrm>
                <a:off x="5611760" y="3190469"/>
                <a:ext cx="4343401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4000" dirty="0"/>
                  <a:t>=</a:t>
                </a:r>
                <a:r>
                  <a:rPr lang="ru-RU" sz="4000" dirty="0"/>
                  <a:t> </a:t>
                </a:r>
                <a:r>
                  <a:rPr lang="en-US" sz="4000" dirty="0"/>
                  <a:t>3 N + 5 N = 8 N</a:t>
                </a:r>
                <a:endParaRPr lang="ru-RU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AD8289-9E4D-424D-A8A7-780FB38BB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760" y="3190469"/>
                <a:ext cx="4343401" cy="782587"/>
              </a:xfrm>
              <a:prstGeom prst="rect">
                <a:avLst/>
              </a:prstGeom>
              <a:blipFill>
                <a:blip r:embed="rId8"/>
                <a:stretch>
                  <a:fillRect t="-3876" b="-325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9323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KUCHLARNI QO‘SHISH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9846F7-EB78-4743-81DA-FAB419404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4" t="47742" r="62502" b="40860"/>
          <a:stretch/>
        </p:blipFill>
        <p:spPr>
          <a:xfrm>
            <a:off x="132732" y="1032387"/>
            <a:ext cx="4637119" cy="31917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1D2FEF-967F-48EC-BBB9-75C1FA6CB70E}"/>
                  </a:ext>
                </a:extLst>
              </p:cNvPr>
              <p:cNvSpPr txBox="1"/>
              <p:nvPr/>
            </p:nvSpPr>
            <p:spPr>
              <a:xfrm>
                <a:off x="6481914" y="1032387"/>
                <a:ext cx="3340511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000" dirty="0"/>
                  <a:t>=</a:t>
                </a:r>
                <a:r>
                  <a:rPr lang="ru-RU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000" dirty="0"/>
                  <a:t>+</a:t>
                </a:r>
                <a:r>
                  <a:rPr lang="ru-RU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1D2FEF-967F-48EC-BBB9-75C1FA6CB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914" y="1032387"/>
                <a:ext cx="3340511" cy="782587"/>
              </a:xfrm>
              <a:prstGeom prst="rect">
                <a:avLst/>
              </a:prstGeom>
              <a:blipFill>
                <a:blip r:embed="rId3"/>
                <a:stretch>
                  <a:fillRect t="-3876" b="-325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7A1BFB-5CF6-4459-A242-5472FFED5CC5}"/>
                  </a:ext>
                </a:extLst>
              </p:cNvPr>
              <p:cNvSpPr txBox="1"/>
              <p:nvPr/>
            </p:nvSpPr>
            <p:spPr>
              <a:xfrm>
                <a:off x="5392364" y="1932961"/>
                <a:ext cx="6480088" cy="2013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𝑣𝑎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  </m:t>
                    </m:r>
                    <m:acc>
                      <m:accPr>
                        <m:chr m:val="⃗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kuchlar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o‘zaro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faqat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qarama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qarshi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yo‘nalishda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7A1BFB-5CF6-4459-A242-5472FFED5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364" y="1932961"/>
                <a:ext cx="6480088" cy="2013693"/>
              </a:xfrm>
              <a:prstGeom prst="rect">
                <a:avLst/>
              </a:prstGeom>
              <a:blipFill>
                <a:blip r:embed="rId4"/>
                <a:stretch>
                  <a:fillRect l="-3387" t="-1818" b="-121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7D779E-E0DD-4462-A564-54C13C669C9E}"/>
                  </a:ext>
                </a:extLst>
              </p:cNvPr>
              <p:cNvSpPr txBox="1"/>
              <p:nvPr/>
            </p:nvSpPr>
            <p:spPr>
              <a:xfrm>
                <a:off x="5791197" y="4064641"/>
                <a:ext cx="4721943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ru-RU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ru-RU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4000" dirty="0"/>
                  <a:t>= 0</a:t>
                </a:r>
                <a:endParaRPr lang="ru-RU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7D779E-E0DD-4462-A564-54C13C669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197" y="4064641"/>
                <a:ext cx="4721943" cy="782587"/>
              </a:xfrm>
              <a:prstGeom prst="rect">
                <a:avLst/>
              </a:prstGeom>
              <a:blipFill>
                <a:blip r:embed="rId5"/>
                <a:stretch>
                  <a:fillRect t="-3906" b="-335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2426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 FORMULASI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B3907C-7CDC-4053-A8FF-378DA0C2AEB9}"/>
                  </a:ext>
                </a:extLst>
              </p:cNvPr>
              <p:cNvSpPr txBox="1"/>
              <p:nvPr/>
            </p:nvSpPr>
            <p:spPr>
              <a:xfrm>
                <a:off x="2241756" y="1190001"/>
                <a:ext cx="7034980" cy="1236108"/>
              </a:xfrm>
              <a:prstGeom prst="rect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6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sSup>
                          <m:sSupPr>
                            <m:ctrlPr>
                              <a:rPr lang="en-US" sz="6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sz="6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𝑖𝑟</m:t>
                        </m:r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𝑘𝑢𝑐h</m:t>
                        </m:r>
                      </m:sub>
                    </m:sSub>
                  </m:oMath>
                </a14:m>
                <a:r>
                  <a:rPr lang="en-US" sz="6600" dirty="0"/>
                  <a:t>= m </a:t>
                </a:r>
                <a14:m>
                  <m:oMath xmlns:m="http://schemas.openxmlformats.org/officeDocument/2006/math">
                    <m:r>
                      <a:rPr lang="en-US" sz="6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6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ru-RU" sz="6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B3907C-7CDC-4053-A8FF-378DA0C2A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756" y="1190001"/>
                <a:ext cx="7034980" cy="1236108"/>
              </a:xfrm>
              <a:prstGeom prst="rect">
                <a:avLst/>
              </a:prstGeom>
              <a:blipFill>
                <a:blip r:embed="rId2"/>
                <a:stretch>
                  <a:fillRect t="-13208" b="-24057"/>
                </a:stretch>
              </a:blipFill>
              <a:ln w="571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4B981A-141D-416F-BAD2-C5A5E7993B7E}"/>
                  </a:ext>
                </a:extLst>
              </p:cNvPr>
              <p:cNvSpPr txBox="1"/>
              <p:nvPr/>
            </p:nvSpPr>
            <p:spPr>
              <a:xfrm>
                <a:off x="3087332" y="2704465"/>
                <a:ext cx="5009533" cy="1478738"/>
              </a:xfrm>
              <a:prstGeom prst="rect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=9.81 </m:t>
                      </m:r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den>
                      </m:f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4B981A-141D-416F-BAD2-C5A5E7993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332" y="2704465"/>
                <a:ext cx="5009533" cy="14787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21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9965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MASALALAR YECHISH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F0537-C782-41F0-87CC-BF11991D12D2}"/>
              </a:ext>
            </a:extLst>
          </p:cNvPr>
          <p:cNvSpPr txBox="1"/>
          <p:nvPr/>
        </p:nvSpPr>
        <p:spPr>
          <a:xfrm>
            <a:off x="343207" y="899651"/>
            <a:ext cx="115055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1.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O‘quvchining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massasini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tarozida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tortishganda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45 kg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chiqdi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qanchaga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ESLAB OLAMIZ!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B5052-FEDF-4B68-8C91-23B6FE18B5B8}"/>
              </a:ext>
            </a:extLst>
          </p:cNvPr>
          <p:cNvSpPr txBox="1"/>
          <p:nvPr/>
        </p:nvSpPr>
        <p:spPr>
          <a:xfrm>
            <a:off x="219403" y="1431466"/>
            <a:ext cx="11500946" cy="23083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Bir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jismning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jismga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o‘zgarishiga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kattalik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98DC9B-0471-426F-8C27-D0BD8F467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34839" r="67663" b="51828"/>
          <a:stretch/>
        </p:blipFill>
        <p:spPr>
          <a:xfrm>
            <a:off x="1150374" y="3894326"/>
            <a:ext cx="2580969" cy="27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93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5540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1C33E-62E9-428D-8457-B5629F020F12}"/>
              </a:ext>
            </a:extLst>
          </p:cNvPr>
          <p:cNvSpPr txBox="1"/>
          <p:nvPr/>
        </p:nvSpPr>
        <p:spPr>
          <a:xfrm>
            <a:off x="249493" y="983684"/>
            <a:ext cx="116930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Stol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yotibdi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yotibdi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vektorlari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yo‘nalishini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ko‘rsatib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chizma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chizing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koptok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harakatga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yo‘nalishini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o‘zgartiradigan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jarayonlarga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misollar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keltiring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717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EBC8AE-4D3F-4B76-834F-A3768CB16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59" t="51541" r="8331" b="33333"/>
          <a:stretch/>
        </p:blipFill>
        <p:spPr>
          <a:xfrm>
            <a:off x="368710" y="1182832"/>
            <a:ext cx="5589307" cy="38199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C888EA-723A-4DA1-8756-EF635EA7C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55" t="68316" r="8071" b="16559"/>
          <a:stretch/>
        </p:blipFill>
        <p:spPr>
          <a:xfrm>
            <a:off x="6096000" y="1182832"/>
            <a:ext cx="5727290" cy="35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9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2C6C24-2834-4D92-920B-C408D7330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229" y="1281259"/>
            <a:ext cx="3282020" cy="33615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4D1E25-12BB-4962-95E5-8AA947CC3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03" r="19714"/>
          <a:stretch/>
        </p:blipFill>
        <p:spPr>
          <a:xfrm>
            <a:off x="4687616" y="1346015"/>
            <a:ext cx="3405352" cy="36358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ED77AF-B761-41E1-8539-6A37ACA74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71" y="1281259"/>
            <a:ext cx="4264412" cy="370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08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OG‘IRLIK KUCHI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FED08B-AC0F-4F47-948B-9BD676A98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07" t="24731" r="10889" b="59570"/>
          <a:stretch/>
        </p:blipFill>
        <p:spPr>
          <a:xfrm>
            <a:off x="1489587" y="1047135"/>
            <a:ext cx="7670475" cy="31635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5F2EB4-E965-4936-A97E-DD30BD7F4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995" y="4077929"/>
            <a:ext cx="2551515" cy="24953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B52841-9653-42A3-B5B1-7B3A7C942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538" y="4077929"/>
            <a:ext cx="2978090" cy="24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5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ISHQALANISH KUCHI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5F861D-A6D5-426F-BD0D-FE3F662C8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67" t="39211" r="10889" b="49176"/>
          <a:stretch/>
        </p:blipFill>
        <p:spPr>
          <a:xfrm>
            <a:off x="388375" y="914400"/>
            <a:ext cx="9124336" cy="28261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9C2F5A-BBE0-4404-8D02-CFDDDAF3D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69" y="3937821"/>
            <a:ext cx="4739148" cy="28261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C2C1C79-4C06-46DD-8CA0-60DDBB0A5FE2}"/>
              </a:ext>
            </a:extLst>
          </p:cNvPr>
          <p:cNvSpPr/>
          <p:nvPr/>
        </p:nvSpPr>
        <p:spPr>
          <a:xfrm>
            <a:off x="3524864" y="3937821"/>
            <a:ext cx="4572001" cy="781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353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ELASTIKLIK KUCHI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B7A086-424E-4C66-9EAD-447BA5BCA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93" t="50358" r="10888" b="39428"/>
          <a:stretch/>
        </p:blipFill>
        <p:spPr>
          <a:xfrm>
            <a:off x="0" y="914400"/>
            <a:ext cx="7049729" cy="28206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B6DCA3-DC9B-4B14-8689-72FC93D6F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150" y="914400"/>
            <a:ext cx="3318512" cy="28396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C90B67-5229-44C4-8E5B-65424E637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29" y="3754019"/>
            <a:ext cx="2232844" cy="29523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58CD95-279A-4E29-87E0-A950F4900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52" y="3908048"/>
            <a:ext cx="1487989" cy="264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6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E24683-DBE6-4BD6-A679-2431EDF79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27" t="59570" r="21708" b="30215"/>
          <a:stretch/>
        </p:blipFill>
        <p:spPr>
          <a:xfrm>
            <a:off x="1138190" y="769144"/>
            <a:ext cx="4904642" cy="284607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TORTISHISH KUCHI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BFEBEC-4FF6-482B-B09E-720041545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2" y="3760477"/>
            <a:ext cx="3583858" cy="24084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25A04E-B2A5-4E3C-9633-F0040A847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65" y="3509965"/>
            <a:ext cx="3784497" cy="29289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01AC27-D385-470B-9CA0-4F535B792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022" y="914400"/>
            <a:ext cx="4325272" cy="314565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82B5FE-3079-4FE8-8578-5C5439B05EEE}"/>
              </a:ext>
            </a:extLst>
          </p:cNvPr>
          <p:cNvSpPr/>
          <p:nvPr/>
        </p:nvSpPr>
        <p:spPr>
          <a:xfrm>
            <a:off x="179097" y="5943600"/>
            <a:ext cx="3618613" cy="299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751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 VA MAGNIT KUCHLARI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D42E0B-993B-4524-A802-8A2D1DDBA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22" t="68961" r="10889" b="19570"/>
          <a:stretch/>
        </p:blipFill>
        <p:spPr>
          <a:xfrm>
            <a:off x="766746" y="1008905"/>
            <a:ext cx="10055794" cy="30357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2D7BF2-DF29-4D62-8E93-915AB3724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36" y="3918494"/>
            <a:ext cx="4795107" cy="273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8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">
      <a:dk1>
        <a:sysClr val="windowText" lastClr="000000"/>
      </a:dk1>
      <a:lt1>
        <a:sysClr val="window" lastClr="FFFFFF"/>
      </a:lt1>
      <a:dk2>
        <a:srgbClr val="063951"/>
      </a:dk2>
      <a:lt2>
        <a:srgbClr val="F0EEEF"/>
      </a:lt2>
      <a:accent1>
        <a:srgbClr val="00B09B"/>
      </a:accent1>
      <a:accent2>
        <a:srgbClr val="F36F13"/>
      </a:accent2>
      <a:accent3>
        <a:srgbClr val="0D95BC"/>
      </a:accent3>
      <a:accent4>
        <a:srgbClr val="EBCB38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5817</TotalTime>
  <Words>346</Words>
  <Application>Microsoft Office PowerPoint</Application>
  <PresentationFormat>Широкоэкранный</PresentationFormat>
  <Paragraphs>48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Helvetica</vt:lpstr>
      <vt:lpstr>Open Sans</vt:lpstr>
      <vt:lpstr>Тема Office</vt:lpstr>
      <vt:lpstr>Template PresentationGo</vt:lpstr>
      <vt:lpstr>1_Template PresentationGo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Spam va gowtli konserva ortasida boglik bormi?</dc:title>
  <dc:creator>Feruza</dc:creator>
  <cp:lastModifiedBy>Пользователь</cp:lastModifiedBy>
  <cp:revision>645</cp:revision>
  <dcterms:created xsi:type="dcterms:W3CDTF">2020-03-24T02:20:14Z</dcterms:created>
  <dcterms:modified xsi:type="dcterms:W3CDTF">2020-11-11T07:29:55Z</dcterms:modified>
</cp:coreProperties>
</file>