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</p:sldMasterIdLst>
  <p:notesMasterIdLst>
    <p:notesMasterId r:id="rId31"/>
  </p:notesMasterIdLst>
  <p:sldIdLst>
    <p:sldId id="551" r:id="rId2"/>
    <p:sldId id="601" r:id="rId3"/>
    <p:sldId id="574" r:id="rId4"/>
    <p:sldId id="603" r:id="rId5"/>
    <p:sldId id="576" r:id="rId6"/>
    <p:sldId id="577" r:id="rId7"/>
    <p:sldId id="604" r:id="rId8"/>
    <p:sldId id="578" r:id="rId9"/>
    <p:sldId id="579" r:id="rId10"/>
    <p:sldId id="580" r:id="rId11"/>
    <p:sldId id="581" r:id="rId12"/>
    <p:sldId id="605" r:id="rId13"/>
    <p:sldId id="582" r:id="rId14"/>
    <p:sldId id="592" r:id="rId15"/>
    <p:sldId id="593" r:id="rId16"/>
    <p:sldId id="611" r:id="rId17"/>
    <p:sldId id="594" r:id="rId18"/>
    <p:sldId id="595" r:id="rId19"/>
    <p:sldId id="607" r:id="rId20"/>
    <p:sldId id="612" r:id="rId21"/>
    <p:sldId id="614" r:id="rId22"/>
    <p:sldId id="613" r:id="rId23"/>
    <p:sldId id="529" r:id="rId24"/>
    <p:sldId id="569" r:id="rId25"/>
    <p:sldId id="573" r:id="rId26"/>
    <p:sldId id="615" r:id="rId27"/>
    <p:sldId id="552" r:id="rId28"/>
    <p:sldId id="536" r:id="rId29"/>
    <p:sldId id="543" r:id="rId30"/>
  </p:sldIdLst>
  <p:sldSz cx="12192000" cy="6858000"/>
  <p:notesSz cx="6858000" cy="9144000"/>
  <p:custDataLst>
    <p:tags r:id="rId3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CC3300"/>
    <a:srgbClr val="2846C8"/>
    <a:srgbClr val="FF0066"/>
    <a:srgbClr val="339966"/>
    <a:srgbClr val="CCCC00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86409" autoAdjust="0"/>
  </p:normalViewPr>
  <p:slideViewPr>
    <p:cSldViewPr snapToGrid="0">
      <p:cViewPr>
        <p:scale>
          <a:sx n="66" d="100"/>
          <a:sy n="66" d="100"/>
        </p:scale>
        <p:origin x="724" y="3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4A6E1C1-22D6-44B0-8159-D2E4B3EF5AE2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5ECB9650-0B0A-4AD2-B646-3150501AC0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683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12063-CA50-4FE5-A820-DFF9C2EA8DF3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2680-598C-4384-A7C5-703CAA6C4E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AD9F-89F9-44E8-A066-A0E47A9F7D4C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AE030-67FA-45B7-837B-2A6F369943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C3A51-1359-4ED2-9492-5E1C67B28F87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C966-E054-48F2-901A-3C9EE6FE0E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7 w 5650865"/>
              <a:gd name="T1" fmla="*/ 2147483647 h 2649220"/>
              <a:gd name="T2" fmla="*/ 2147483647 w 5650865"/>
              <a:gd name="T3" fmla="*/ 2147483647 h 2649220"/>
              <a:gd name="T4" fmla="*/ 2147483647 w 5650865"/>
              <a:gd name="T5" fmla="*/ 2147483647 h 2649220"/>
              <a:gd name="T6" fmla="*/ 2147483647 w 5650865"/>
              <a:gd name="T7" fmla="*/ 2147483647 h 2649220"/>
              <a:gd name="T8" fmla="*/ 2147483647 w 5650865"/>
              <a:gd name="T9" fmla="*/ 2147483647 h 2649220"/>
              <a:gd name="T10" fmla="*/ 2147483647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7 h 2649220"/>
              <a:gd name="T16" fmla="*/ 0 w 5650865"/>
              <a:gd name="T17" fmla="*/ 2147483647 h 2649220"/>
              <a:gd name="T18" fmla="*/ 0 w 5650865"/>
              <a:gd name="T19" fmla="*/ 2147483647 h 2649220"/>
              <a:gd name="T20" fmla="*/ 2147483647 w 5650865"/>
              <a:gd name="T21" fmla="*/ 2147483647 h 2649220"/>
              <a:gd name="T22" fmla="*/ 2147483647 w 5650865"/>
              <a:gd name="T23" fmla="*/ 2147483647 h 2649220"/>
              <a:gd name="T24" fmla="*/ 2147483647 w 5650865"/>
              <a:gd name="T25" fmla="*/ 2147483647 h 2649220"/>
              <a:gd name="T26" fmla="*/ 2147483647 w 5650865"/>
              <a:gd name="T27" fmla="*/ 2147483647 h 2649220"/>
              <a:gd name="T28" fmla="*/ 2147483647 w 5650865"/>
              <a:gd name="T29" fmla="*/ 2147483647 h 2649220"/>
              <a:gd name="T30" fmla="*/ 2147483647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cs typeface="+mn-cs"/>
            </a:endParaRPr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7 w 5650865"/>
              <a:gd name="T1" fmla="*/ 0 h 429259"/>
              <a:gd name="T2" fmla="*/ 0 w 5650865"/>
              <a:gd name="T3" fmla="*/ 0 h 429259"/>
              <a:gd name="T4" fmla="*/ 0 w 5650865"/>
              <a:gd name="T5" fmla="*/ 2147483647 h 429259"/>
              <a:gd name="T6" fmla="*/ 2147483647 w 5650865"/>
              <a:gd name="T7" fmla="*/ 2147483647 h 429259"/>
              <a:gd name="T8" fmla="*/ 2147483647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DE5B21-5AB6-4FDD-A1BE-66A733A36EED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FE8FA487-C9EB-4079-82DD-1448A119B2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1C6E3-A747-4F0D-9C43-690418C2EDCA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0C05-D984-4416-88F5-8332B74194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9760-1D21-4DC1-B84C-EF3C8584534A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C6E2E-A5CE-48EE-8FDF-1B9C85DE90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66AF-12D7-4F61-8CA9-232D46461C11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F62E-B7B5-474A-880C-223E61F336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ECBEF-029A-499B-A3D2-559E5BDC4F09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6BF0-03AD-40C5-9767-04AD419C0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1E6C8-8C10-4706-9B38-0243A271B304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B2D19-75E7-460E-95D9-8031C0DEE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CDB8-97A3-4986-A762-07A4E04DC4B6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79ED-272E-4571-B4BC-4B73E0F729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B66C-2933-441A-A489-79D6CF33F4BE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C0293-242F-41B6-AEEA-23A1C9E02F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059A9-6982-431A-812F-CC89B469DC77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86AB5-973B-43A7-8E69-51ACA8D8A7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D58A63F-25E1-42EC-B880-E4E586FDE925}" type="datetimeFigureOut">
              <a:rPr lang="ru-RU"/>
              <a:pPr>
                <a:defRPr/>
              </a:pPr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19346388-6E01-45F0-9AA0-F94ECFA14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5" r:id="rId1"/>
    <p:sldLayoutId id="2147486046" r:id="rId2"/>
    <p:sldLayoutId id="2147486047" r:id="rId3"/>
    <p:sldLayoutId id="2147486048" r:id="rId4"/>
    <p:sldLayoutId id="2147486049" r:id="rId5"/>
    <p:sldLayoutId id="2147486050" r:id="rId6"/>
    <p:sldLayoutId id="2147486051" r:id="rId7"/>
    <p:sldLayoutId id="2147486052" r:id="rId8"/>
    <p:sldLayoutId id="2147486053" r:id="rId9"/>
    <p:sldLayoutId id="2147486054" r:id="rId10"/>
    <p:sldLayoutId id="2147486055" r:id="rId11"/>
    <p:sldLayoutId id="2147486056" r:id="rId12"/>
    <p:sldLayoutId id="2147486057" r:id="rId13"/>
    <p:sldLayoutId id="214748605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11" Type="http://schemas.openxmlformats.org/officeDocument/2006/relationships/image" Target="../media/image66.gif"/><Relationship Id="rId5" Type="http://schemas.openxmlformats.org/officeDocument/2006/relationships/image" Target="../media/image60.jpeg"/><Relationship Id="rId10" Type="http://schemas.openxmlformats.org/officeDocument/2006/relationships/image" Target="../media/image65.gif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gif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8161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16" name="object 5"/>
          <p:cNvSpPr/>
          <p:nvPr/>
        </p:nvSpPr>
        <p:spPr>
          <a:xfrm>
            <a:off x="635000" y="2579688"/>
            <a:ext cx="585788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17" name="object 6"/>
          <p:cNvSpPr/>
          <p:nvPr/>
        </p:nvSpPr>
        <p:spPr>
          <a:xfrm>
            <a:off x="652463" y="4438650"/>
            <a:ext cx="56832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25" name="object 2"/>
          <p:cNvSpPr txBox="1">
            <a:spLocks/>
          </p:cNvSpPr>
          <p:nvPr/>
        </p:nvSpPr>
        <p:spPr>
          <a:xfrm>
            <a:off x="2536825" y="527050"/>
            <a:ext cx="6981825" cy="862013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1042988" y="584200"/>
            <a:ext cx="241300" cy="49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1220788" y="1255713"/>
            <a:ext cx="339725" cy="18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/>
          <p:cNvSpPr/>
          <p:nvPr/>
        </p:nvSpPr>
        <p:spPr>
          <a:xfrm>
            <a:off x="755650" y="1179513"/>
            <a:ext cx="365125" cy="26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9640888" y="512763"/>
            <a:ext cx="2179637" cy="10604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lang="ru-RU" sz="2396" dirty="0"/>
          </a:p>
          <a:p>
            <a:pPr>
              <a:defRPr/>
            </a:pPr>
            <a:r>
              <a:rPr lang="ru-RU" sz="2396" dirty="0"/>
              <a:t> 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10"/>
          <p:cNvSpPr/>
          <p:nvPr/>
        </p:nvSpPr>
        <p:spPr>
          <a:xfrm>
            <a:off x="9640888" y="527050"/>
            <a:ext cx="2179637" cy="1046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7" name="Прямоугольник 1"/>
          <p:cNvSpPr>
            <a:spLocks noChangeArrowheads="1"/>
          </p:cNvSpPr>
          <p:nvPr/>
        </p:nvSpPr>
        <p:spPr bwMode="auto">
          <a:xfrm>
            <a:off x="9661525" y="619125"/>
            <a:ext cx="215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altLang="ru-RU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sinf</a:t>
            </a:r>
          </a:p>
        </p:txBody>
      </p:sp>
      <p:pic>
        <p:nvPicPr>
          <p:cNvPr id="6158" name="Рисунок 20" descr="500_F_102040148_oMUc7VxsMccLiyG3zG0XOKDNYvvM6YU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8925" y="2492375"/>
            <a:ext cx="368776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Рисунок 21" descr="images (7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3438" y="2384425"/>
            <a:ext cx="399256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1692" y="1279519"/>
            <a:ext cx="11536705" cy="2165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Pashsha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juda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serpusht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2-4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kunda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100-150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tadan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tuxum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qo‘yadi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mavsumda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pashshaning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8-10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avlodi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rivojlanadi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Bitta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urg‘ochi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pashshaning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avlodi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mavsumda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5 000 000 000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yetishi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mumkin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0100"/>
          </a:xfrm>
        </p:spPr>
        <p:txBody>
          <a:bodyPr/>
          <a:lstStyle/>
          <a:p>
            <a:r>
              <a:rPr lang="en-US" dirty="0" smtClean="0"/>
              <a:t>UY PASHSHASI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16" y="3563815"/>
            <a:ext cx="5639965" cy="302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7" y="3548280"/>
            <a:ext cx="5384423" cy="302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690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3547"/>
          </a:xfrm>
        </p:spPr>
        <p:txBody>
          <a:bodyPr/>
          <a:lstStyle/>
          <a:p>
            <a:r>
              <a:rPr lang="en-US" dirty="0" smtClean="0"/>
              <a:t>PASHSHA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9332" y="1330036"/>
            <a:ext cx="11581313" cy="191893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Pashshalar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ichburug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‘,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qorin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tifi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vabo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bo‘g‘ma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kabi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kasalliklarning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mikroblarini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gijjalarning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tuxumlarini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tarqatadi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axlatxona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iflos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joylardan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mikroblarni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oyog‘i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tanasida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ilakishtirib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olib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oziq-ovqat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mahsulotlariga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yuqtiradi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6" y="3325091"/>
            <a:ext cx="5235381" cy="324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26" y="3325090"/>
            <a:ext cx="6040654" cy="324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49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авозная муха: фото и опис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24" y="1241710"/>
            <a:ext cx="9450752" cy="531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78523"/>
          </a:xfrm>
        </p:spPr>
        <p:txBody>
          <a:bodyPr>
            <a:normAutofit/>
          </a:bodyPr>
          <a:lstStyle/>
          <a:p>
            <a:r>
              <a:rPr lang="en-US" dirty="0" smtClean="0"/>
              <a:t>GO‘NG PASHSHA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927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6993"/>
          </a:xfrm>
        </p:spPr>
        <p:txBody>
          <a:bodyPr/>
          <a:lstStyle/>
          <a:p>
            <a:r>
              <a:rPr lang="en-US" dirty="0" smtClean="0"/>
              <a:t>PASHSHA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1354" y="1279519"/>
            <a:ext cx="11607043" cy="1918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Pashsha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ko‘payib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ketmasligi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uy-joylar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atrofini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doimo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toza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saqlash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chiqindilarni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yo‘qotib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zarur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Xonadonlarda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yelimli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qog‘ozlar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zaharli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moddalar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sepib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yo‘qotiladi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7" y="3276613"/>
            <a:ext cx="4806461" cy="32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8092" y="3352800"/>
            <a:ext cx="5298832" cy="321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84654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>
            <a:noAutofit/>
          </a:bodyPr>
          <a:lstStyle/>
          <a:p>
            <a:r>
              <a:rPr lang="en-US" sz="4400" dirty="0" smtClean="0"/>
              <a:t>IKKI  QANOTLILARNING  XILMA-XILLIGI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279519"/>
            <a:ext cx="11583597" cy="216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Chivinlarning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urg‘ochisi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odam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hayvonlar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qonini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so‘radi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Erkak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chivinlar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shirasi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oziqlanadi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Chivinlarning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qurtlari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hovuz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ko‘lmak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suvlarda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rivojlanadi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2" y="3428999"/>
            <a:ext cx="4852079" cy="321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A insect on the ground&#10;&#10;Description automatically gener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7123" y="3564915"/>
            <a:ext cx="2819400" cy="292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A picture containing indoor, sitting, table, banana&#10;&#10;Description automatically gener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9114" y="4292844"/>
            <a:ext cx="2593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697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274638"/>
            <a:ext cx="11301046" cy="803885"/>
          </a:xfrm>
        </p:spPr>
        <p:txBody>
          <a:bodyPr>
            <a:noAutofit/>
          </a:bodyPr>
          <a:lstStyle/>
          <a:p>
            <a:r>
              <a:rPr lang="en-US" sz="4400" dirty="0" smtClean="0"/>
              <a:t>IKKI  QANOTLILARNING  XILMA-XILLIGI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1354" y="1279518"/>
            <a:ext cx="11607043" cy="19189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Chivinlar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so‘rib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odam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hayvonlarni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bezovta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qilish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bezgak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kasalligini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tarqatadi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Bahor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mavsumida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chivinlarning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avlodi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rivojlanadi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Turar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joylarning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yerto‘lalarida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qishda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rivojlanishi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9" y="3282461"/>
            <a:ext cx="5957550" cy="319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926" y="3282461"/>
            <a:ext cx="5295044" cy="321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3167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73050" y="1228724"/>
            <a:ext cx="11641138" cy="1491029"/>
          </a:xfrm>
          <a:prstGeom prst="roundRect">
            <a:avLst>
              <a:gd name="adj" fmla="val 33162"/>
            </a:avLst>
          </a:prstGeom>
          <a:gradFill flip="none" rotWithShape="1">
            <a:gsLst>
              <a:gs pos="0">
                <a:srgbClr val="339966">
                  <a:tint val="66000"/>
                  <a:satMod val="160000"/>
                </a:srgbClr>
              </a:gs>
              <a:gs pos="50000">
                <a:srgbClr val="339966">
                  <a:tint val="44500"/>
                  <a:satMod val="160000"/>
                </a:srgbClr>
              </a:gs>
              <a:gs pos="100000">
                <a:srgbClr val="33996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ISLANDIYA-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chivinlar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mavjud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bo‘lmagan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yagona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Davlat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Sababi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ushbu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davlatni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ob-havo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sharoiti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chivinlar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ko‘payishiga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to‘sqinlik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42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4343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QIZIQ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5712" y="2813538"/>
            <a:ext cx="537735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94" y="2813538"/>
            <a:ext cx="5693629" cy="366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071656" y="4690763"/>
            <a:ext cx="224443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ISLANDIYA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3885"/>
          </a:xfrm>
        </p:spPr>
        <p:txBody>
          <a:bodyPr/>
          <a:lstStyle/>
          <a:p>
            <a:r>
              <a:rPr lang="en-US" sz="5900" dirty="0" smtClean="0">
                <a:solidFill>
                  <a:schemeClr val="bg1"/>
                </a:solidFill>
              </a:rPr>
              <a:t>ISKABTOPARLAR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333" y="1178368"/>
            <a:ext cx="11607043" cy="1918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just"/>
            <a:r>
              <a:rPr lang="ru-RU" sz="2800" dirty="0" smtClean="0">
                <a:solidFill>
                  <a:srgbClr val="C525B6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Iskabtoparlar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chivinlarga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o‘xshash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mayda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hasharotlar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cho‘llardagi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kemiruvchilar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uchraydi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Hayvonlar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odam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qonini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so‘radi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Odamga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leyshmaniozi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yomon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kasalligi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qo‘zg‘atuvchisini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tarqatadi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Bu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kasallik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viloyatlarda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uchraydi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 bwMode="auto">
          <a:xfrm>
            <a:off x="456035" y="3165231"/>
            <a:ext cx="5024007" cy="3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07" y="3188677"/>
            <a:ext cx="6215590" cy="332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986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3885"/>
          </a:xfrm>
        </p:spPr>
        <p:txBody>
          <a:bodyPr/>
          <a:lstStyle/>
          <a:p>
            <a:r>
              <a:rPr lang="en-US" dirty="0" smtClean="0"/>
              <a:t>SO‘NA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43048" y="1918640"/>
            <a:ext cx="6097260" cy="41349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So‘nalar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hayvonlar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terisini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jag‘lari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teshib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qonini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so‘radi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cho‘l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mintaqalarida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uchraydi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mavsumida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hayvonlariga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tinchlik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bermaydi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Овод (насекомое),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2" y="1279518"/>
            <a:ext cx="5309374" cy="53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32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1912" y="1162287"/>
            <a:ext cx="11432362" cy="16727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Bo‘kalarning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qurtlari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qoramollar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terisi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ostida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otlar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oshqozoni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qo‘ylarning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burun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bo‘shlig‘ida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parazitlik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qilib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mahsuldorligini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kamaytiradi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48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64" y="2971762"/>
            <a:ext cx="6041190" cy="365790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" name="Picture 7" descr="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682" y="2957475"/>
            <a:ext cx="5715474" cy="362175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7331"/>
          </a:xfrm>
        </p:spPr>
        <p:txBody>
          <a:bodyPr/>
          <a:lstStyle/>
          <a:p>
            <a:r>
              <a:rPr lang="en-US" sz="5400" dirty="0" smtClean="0"/>
              <a:t>BO‘KA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37836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52424" y="1242206"/>
            <a:ext cx="7832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</a:rPr>
              <a:t>  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</a:rPr>
              <a:t>Arilar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</a:rPr>
              <a:t>qanday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</a:rPr>
              <a:t>tuzilgan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</a:rPr>
              <a:t>?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endParaRPr lang="ru-RU" sz="3200" dirty="0">
              <a:latin typeface="Arial" pitchFamily="34" charset="0"/>
            </a:endParaRPr>
          </a:p>
        </p:txBody>
      </p:sp>
      <p:sp>
        <p:nvSpPr>
          <p:cNvPr id="11266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1267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Прямоугольник 8"/>
          <p:cNvSpPr>
            <a:spLocks noChangeArrowheads="1"/>
          </p:cNvSpPr>
          <p:nvPr/>
        </p:nvSpPr>
        <p:spPr bwMode="auto">
          <a:xfrm>
            <a:off x="155575" y="1380226"/>
            <a:ext cx="12036425" cy="1338828"/>
          </a:xfrm>
          <a:prstGeom prst="rect">
            <a:avLst/>
          </a:prstGeom>
          <a:gradFill rotWithShape="1">
            <a:gsLst>
              <a:gs pos="0">
                <a:srgbClr val="F3F38A"/>
              </a:gs>
              <a:gs pos="50000">
                <a:srgbClr val="F5F5B9"/>
              </a:gs>
              <a:gs pos="100000">
                <a:srgbClr val="FAFAD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la-Latn" sz="2700" dirty="0" smtClean="0">
                <a:latin typeface="Arial" pitchFamily="34" charset="0"/>
              </a:rPr>
              <a:t> Ona ari va erkak arilar ishchi arilarga nisbatan ancha yirik bo‘ladi. Urg‘ochi </a:t>
            </a:r>
            <a:endParaRPr lang="uz-Cyrl-UZ" sz="2700" dirty="0" smtClean="0">
              <a:latin typeface="Arial" pitchFamily="34" charset="0"/>
            </a:endParaRPr>
          </a:p>
          <a:p>
            <a:pPr algn="ctr" eaLnBrk="0" hangingPunct="0"/>
            <a:r>
              <a:rPr lang="la-Latn" sz="2700" dirty="0" smtClean="0">
                <a:latin typeface="Arial" pitchFamily="34" charset="0"/>
              </a:rPr>
              <a:t>va ishchi arilar qorin bo‘limining uchida nish</a:t>
            </a:r>
            <a:r>
              <a:rPr lang="en-US" sz="2700" dirty="0">
                <a:latin typeface="Arial" pitchFamily="34" charset="0"/>
              </a:rPr>
              <a:t>l</a:t>
            </a:r>
            <a:r>
              <a:rPr lang="la-Latn" sz="2700" dirty="0" smtClean="0">
                <a:latin typeface="Arial" pitchFamily="34" charset="0"/>
              </a:rPr>
              <a:t>ari bo‘ladi. Erkak arilarning mo‘ylovlari va ko‘zi yaxshi rivojlangan</a:t>
            </a:r>
            <a:r>
              <a:rPr lang="uz-Cyrl-UZ" sz="2700" dirty="0">
                <a:latin typeface="Arial" pitchFamily="34" charset="0"/>
              </a:rPr>
              <a:t>,</a:t>
            </a:r>
            <a:r>
              <a:rPr lang="la-Latn" sz="2700" dirty="0" smtClean="0">
                <a:latin typeface="Arial" pitchFamily="34" charset="0"/>
              </a:rPr>
              <a:t> nishtari bo‘lmaydi.</a:t>
            </a:r>
            <a:endParaRPr lang="ru-RU" sz="2700" dirty="0">
              <a:latin typeface="Arial" pitchFamily="34" charset="0"/>
            </a:endParaRPr>
          </a:p>
        </p:txBody>
      </p:sp>
      <p:pic>
        <p:nvPicPr>
          <p:cNvPr id="11273" name="Рисунок 10" descr="unnamed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2084" y="3199455"/>
            <a:ext cx="2598738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5877"/>
          <a:stretch/>
        </p:blipFill>
        <p:spPr bwMode="auto">
          <a:xfrm>
            <a:off x="307975" y="2883944"/>
            <a:ext cx="8419915" cy="33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>
            <a:noAutofit/>
          </a:bodyPr>
          <a:lstStyle/>
          <a:p>
            <a:r>
              <a:rPr lang="en-US" sz="4400" dirty="0" smtClean="0"/>
              <a:t>IKKI QANOTLILARNING XILMA-XILLIGI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1457301"/>
            <a:ext cx="4852079" cy="321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26247559_insects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691" y="4290648"/>
            <a:ext cx="3858057" cy="2268684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1" name="Picture 5" descr="Lucilia_caesar"/>
          <p:cNvPicPr>
            <a:picLocks noChangeAspect="1" noChangeArrowheads="1"/>
          </p:cNvPicPr>
          <p:nvPr/>
        </p:nvPicPr>
        <p:blipFill rotWithShape="1">
          <a:blip r:embed="rId4"/>
          <a:srcRect l="9201" t="31597" r="21774"/>
          <a:stretch/>
        </p:blipFill>
        <p:spPr bwMode="auto">
          <a:xfrm>
            <a:off x="7127138" y="1474886"/>
            <a:ext cx="4737132" cy="256073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0697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6396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8246" y="1617785"/>
            <a:ext cx="11535508" cy="27084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1925" algn="l"/>
                <a:tab pos="2405063" algn="ctr"/>
              </a:tabLst>
            </a:pP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a)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bo‘ka</a:t>
            </a:r>
            <a:r>
              <a:rPr kumimoji="0" lang="en-US" sz="3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              </a:t>
            </a: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1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leyshmaniyani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tarqatadi</a:t>
            </a:r>
            <a:endParaRPr kumimoji="0" lang="ru-RU" sz="3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1925" algn="l"/>
                <a:tab pos="2405063" algn="ctr"/>
              </a:tabLst>
            </a:pP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b)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so‘na</a:t>
            </a: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               2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bezgak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yuqtiradi</a:t>
            </a:r>
            <a:endParaRPr kumimoji="0" lang="ru-RU" sz="3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1925" algn="l"/>
                <a:tab pos="2405063" algn="ctr"/>
              </a:tabLst>
            </a:pP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s) </a:t>
            </a: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i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skabtoparlar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3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ichburug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‘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mikrobini</a:t>
            </a:r>
            <a:r>
              <a:rPr kumimoji="0" lang="ru-RU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yuqtiradi</a:t>
            </a:r>
            <a:endParaRPr kumimoji="0" lang="ru-RU" sz="3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1925" algn="l"/>
                <a:tab pos="2405063" algn="ctr"/>
              </a:tabLst>
            </a:pP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d) </a:t>
            </a:r>
            <a:r>
              <a:rPr lang="en-US" sz="34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c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hivin</a:t>
            </a: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	             </a:t>
            </a:r>
            <a:r>
              <a:rPr kumimoji="0" lang="en-US" sz="3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4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burun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bo‘shlig‘ida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parazitlik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qiladi</a:t>
            </a:r>
            <a:endParaRPr kumimoji="0" lang="en-US" sz="3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1925" algn="l"/>
                <a:tab pos="2405063" algn="ctr"/>
              </a:tabLst>
            </a:pP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e)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uy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pashshasi</a:t>
            </a:r>
            <a:r>
              <a:rPr lang="en-US" sz="3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	5)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terini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teshib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qon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3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so‘radi</a:t>
            </a:r>
            <a:endParaRPr kumimoji="0" lang="ru-RU" sz="3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0" name="Соединительная линия уступом 19"/>
          <p:cNvCxnSpPr/>
          <p:nvPr/>
        </p:nvCxnSpPr>
        <p:spPr>
          <a:xfrm>
            <a:off x="2016369" y="1969477"/>
            <a:ext cx="1969477" cy="1500554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>
            <a:off x="1992923" y="2438400"/>
            <a:ext cx="2133600" cy="1594338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3376246" y="2297724"/>
            <a:ext cx="937846" cy="51581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2508738" y="2532185"/>
            <a:ext cx="1641231" cy="105507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5400000" flipH="1" flipV="1">
            <a:off x="3212124" y="3235570"/>
            <a:ext cx="1125415" cy="6564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4" descr="64561fca51da066.jpg"/>
          <p:cNvPicPr>
            <a:picLocks noChangeAspect="1"/>
          </p:cNvPicPr>
          <p:nvPr/>
        </p:nvPicPr>
        <p:blipFill rotWithShape="1">
          <a:blip r:embed="rId2"/>
          <a:srcRect b="6954"/>
          <a:stretch/>
        </p:blipFill>
        <p:spPr bwMode="auto">
          <a:xfrm>
            <a:off x="257175" y="1195388"/>
            <a:ext cx="11723688" cy="543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Прямоугольник 4"/>
          <p:cNvSpPr>
            <a:spLocks noChangeArrowheads="1"/>
          </p:cNvSpPr>
          <p:nvPr/>
        </p:nvSpPr>
        <p:spPr bwMode="auto">
          <a:xfrm>
            <a:off x="1593669" y="1616688"/>
            <a:ext cx="760258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6450" indent="-357188" defTabSz="631825">
              <a:tabLst>
                <a:tab pos="619125" algn="l"/>
              </a:tabLst>
              <a:defRPr/>
            </a:pPr>
            <a:r>
              <a:rPr lang="en-US" alt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JauntyGentNFW01-Regular" pitchFamily="2" charset="0"/>
                <a:ea typeface="Cambria Math" pitchFamily="18" charset="0"/>
                <a:cs typeface="AngsanaUPC" pitchFamily="18" charset="-34"/>
              </a:rPr>
              <a:t> 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1.Darslikning </a:t>
            </a:r>
            <a:r>
              <a:rPr lang="en-US" altLang="ru-RU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91-93-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sahifasidagi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“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</a:rPr>
              <a:t>Ikki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</a:rPr>
              <a:t>qanotlilar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</a:rPr>
              <a:t>turkumi</a:t>
            </a:r>
            <a:r>
              <a:rPr lang="en-US" altLang="ru-RU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” </a:t>
            </a:r>
            <a:r>
              <a:rPr lang="en-US" altLang="ru-RU" sz="2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mavzusini</a:t>
            </a:r>
            <a:r>
              <a:rPr lang="en-US" altLang="ru-RU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o‘qish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. </a:t>
            </a:r>
          </a:p>
          <a:p>
            <a:pPr indent="449263" defTabSz="631825">
              <a:tabLst>
                <a:tab pos="619125" algn="l"/>
              </a:tabLst>
              <a:defRPr/>
            </a:pP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2.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Mavzuga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oid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rasmlarni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chizish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.</a:t>
            </a:r>
          </a:p>
          <a:p>
            <a:pPr indent="449263" defTabSz="631825">
              <a:tabLst>
                <a:tab pos="619125" algn="l"/>
              </a:tabLst>
              <a:defRPr/>
            </a:pP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3.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Mavzuga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doir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qo‘shimcha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ma’lumotlar</a:t>
            </a:r>
            <a:endParaRPr lang="en-US" altLang="ru-RU" sz="2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anose="020B0604020202020204" pitchFamily="34" charset="0"/>
              <a:ea typeface="Cambria Math" pitchFamily="18" charset="0"/>
            </a:endParaRPr>
          </a:p>
          <a:p>
            <a:pPr indent="449263" defTabSz="631825">
              <a:tabLst>
                <a:tab pos="619125" algn="l"/>
              </a:tabLst>
              <a:defRPr/>
            </a:pP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   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topib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daftaringizga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yozib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 </a:t>
            </a:r>
            <a:r>
              <a:rPr lang="en-US" altLang="ru-RU" sz="26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oling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  <a:ea typeface="Cambria Math" pitchFamily="18" charset="0"/>
              </a:rPr>
              <a:t>.</a:t>
            </a:r>
            <a:r>
              <a:rPr lang="en-US" altLang="ru-RU" sz="2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</a:rPr>
              <a:t>              </a:t>
            </a:r>
            <a:r>
              <a:rPr lang="en-US" altLang="ru-RU" sz="2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</a:rPr>
              <a:t>     </a:t>
            </a:r>
            <a:r>
              <a:rPr lang="ru-RU" altLang="ru-RU" sz="2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anose="020B0604020202020204" pitchFamily="34" charset="0"/>
              </a:rPr>
              <a:t> </a:t>
            </a:r>
          </a:p>
          <a:p>
            <a:pPr indent="449263" defTabSz="631825">
              <a:tabLst>
                <a:tab pos="619125" algn="l"/>
              </a:tabLst>
              <a:defRPr/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alt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8" name="Прямоугольник 6"/>
          <p:cNvSpPr>
            <a:spLocks noChangeArrowheads="1"/>
          </p:cNvSpPr>
          <p:nvPr/>
        </p:nvSpPr>
        <p:spPr bwMode="auto">
          <a:xfrm>
            <a:off x="231775" y="165100"/>
            <a:ext cx="11750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 BAJARISH UCHUN TOPSHIRIQLAR</a:t>
            </a:r>
            <a:r>
              <a:rPr lang="en-US" altLang="ru-RU"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6147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160338"/>
            <a:ext cx="105044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</a:t>
            </a:r>
            <a:r>
              <a:rPr lang="uz-Latn-UZ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MUSTAHKAMLASH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149" name="AutoShape 9" descr="O'ZBEKISTON RESPUBLIKASI OLIY VA O'RTA MAXSUS TA'LIM VAZIRLIGI ALISHER  NAVOIY NOMIDAGI SAMARQAND DAVLAT UNIVERSITETI Tab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sp>
        <p:nvSpPr>
          <p:cNvPr id="6150" name="AutoShape 11" descr="O'ZBEKISTON RESPUBLIKASI OLIY VA O'RTA MAXSUS TA'LIM VAZIRLIGI ALISHER  NAVOIY NOMIDAGI SAMARQAND DAVLAT UNIVERSITETI Tab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/>
          </a:p>
        </p:txBody>
      </p:sp>
      <p:pic>
        <p:nvPicPr>
          <p:cNvPr id="6151" name="Picture 17" descr="Картинки карандаши мультяшные, Стоковые Фотографии и Роялти-Фри Изображения  карандаши мультяшные | Depositphotos®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1214438"/>
            <a:ext cx="11806237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Прямоугольник 16"/>
          <p:cNvSpPr>
            <a:spLocks noChangeArrowheads="1"/>
          </p:cNvSpPr>
          <p:nvPr/>
        </p:nvSpPr>
        <p:spPr bwMode="auto">
          <a:xfrm>
            <a:off x="1036638" y="1752600"/>
            <a:ext cx="8066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la-Latn" sz="2800" b="1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la-Latn" sz="4000" b="1">
                <a:solidFill>
                  <a:schemeClr val="bg1"/>
                </a:solidFill>
                <a:latin typeface="Arial" pitchFamily="34" charset="0"/>
              </a:rPr>
              <a:t>Erta-yu kech tinmaydi,</a:t>
            </a:r>
          </a:p>
          <a:p>
            <a:pPr algn="ctr" eaLnBrk="0" hangingPunct="0"/>
            <a:r>
              <a:rPr lang="la-Latn" sz="4000" b="1">
                <a:solidFill>
                  <a:schemeClr val="bg1"/>
                </a:solidFill>
                <a:latin typeface="Arial" pitchFamily="34" charset="0"/>
              </a:rPr>
              <a:t>Qishga don-dun g‘amlaydi.</a:t>
            </a:r>
          </a:p>
        </p:txBody>
      </p:sp>
      <p:pic>
        <p:nvPicPr>
          <p:cNvPr id="18" name="Рисунок 17" descr="Без назван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867" y="2603096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0483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CHUMOLILAR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716" y="1241425"/>
            <a:ext cx="11818962" cy="2362185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la-Latn" sz="2100" dirty="0">
                <a:latin typeface="Arial" pitchFamily="34" charset="0"/>
              </a:rPr>
              <a:t>Ko‘pchilik chumolilar foydali hasharotlar hisoblanadi. K</a:t>
            </a:r>
            <a:r>
              <a:rPr lang="ru-RU" sz="2100" dirty="0">
                <a:latin typeface="Arial" pitchFamily="34" charset="0"/>
              </a:rPr>
              <a:t>е</a:t>
            </a:r>
            <a:r>
              <a:rPr lang="la-Latn" sz="2100" dirty="0" smtClean="0">
                <a:latin typeface="Arial" pitchFamily="34" charset="0"/>
              </a:rPr>
              <a:t>ngbargli </a:t>
            </a:r>
            <a:r>
              <a:rPr lang="la-Latn" sz="2100" dirty="0">
                <a:latin typeface="Arial" pitchFamily="34" charset="0"/>
              </a:rPr>
              <a:t>va nina bargli o‘rmonlarda yashaydigan sariq o‘rmon chumolisi zararkunanda hasharotlarni qirib, daraxtlarni himoya qiladi. </a:t>
            </a:r>
          </a:p>
          <a:p>
            <a:pPr algn="ctr" eaLnBrk="0" hangingPunct="0">
              <a:defRPr/>
            </a:pPr>
            <a:r>
              <a:rPr lang="la-Latn" sz="2100" dirty="0">
                <a:latin typeface="Arial" pitchFamily="34" charset="0"/>
              </a:rPr>
              <a:t>O‘rta Osiyo cho‘llarida tarqalgan chopqir faeton chumoli </a:t>
            </a:r>
            <a:r>
              <a:rPr lang="la-Latn" sz="2100" dirty="0" smtClean="0">
                <a:latin typeface="Arial" pitchFamily="34" charset="0"/>
              </a:rPr>
              <a:t>mayda</a:t>
            </a:r>
            <a:r>
              <a:rPr lang="en-US" sz="2100" dirty="0" smtClean="0">
                <a:latin typeface="Arial" pitchFamily="34" charset="0"/>
              </a:rPr>
              <a:t> </a:t>
            </a:r>
            <a:r>
              <a:rPr lang="la-Latn" sz="2100" dirty="0" smtClean="0">
                <a:latin typeface="Arial" pitchFamily="34" charset="0"/>
              </a:rPr>
              <a:t>zararkunanda </a:t>
            </a:r>
            <a:r>
              <a:rPr lang="la-Latn" sz="2100" dirty="0">
                <a:latin typeface="Arial" pitchFamily="34" charset="0"/>
              </a:rPr>
              <a:t>hasharotlar, o‘simliklar doni va mevasi bilan oziqlanadi. Cho‘l va sahrolarda uchraydigan qir chumoli o‘simliklar doni </a:t>
            </a:r>
            <a:r>
              <a:rPr lang="la-Latn" sz="2100" dirty="0" smtClean="0">
                <a:latin typeface="Arial" pitchFamily="34" charset="0"/>
              </a:rPr>
              <a:t>bilan </a:t>
            </a:r>
            <a:r>
              <a:rPr lang="la-Latn" sz="2100" dirty="0">
                <a:latin typeface="Arial" pitchFamily="34" charset="0"/>
              </a:rPr>
              <a:t>oziqlanadi. Xonadonlarda yashaydigan sariq fir’avn chumolisi</a:t>
            </a:r>
          </a:p>
          <a:p>
            <a:pPr algn="ctr" eaLnBrk="0" hangingPunct="0">
              <a:defRPr/>
            </a:pPr>
            <a:r>
              <a:rPr lang="la-Latn" sz="2100" dirty="0">
                <a:latin typeface="Arial" pitchFamily="34" charset="0"/>
              </a:rPr>
              <a:t>sara shirinliklarni xush ko‘radi. Bog‘ qora chumolisi shira bitlari </a:t>
            </a:r>
            <a:r>
              <a:rPr lang="la-Latn" sz="2100" dirty="0" smtClean="0">
                <a:latin typeface="Arial" pitchFamily="34" charset="0"/>
              </a:rPr>
              <a:t>ajratgan </a:t>
            </a:r>
            <a:r>
              <a:rPr lang="la-Latn" sz="2100" dirty="0">
                <a:latin typeface="Arial" pitchFamily="34" charset="0"/>
              </a:rPr>
              <a:t>suyuqlikni yalab, ularni yirtqich hasharotlardan himoya </a:t>
            </a:r>
            <a:r>
              <a:rPr lang="la-Latn" sz="2150" dirty="0" smtClean="0">
                <a:latin typeface="Arial" pitchFamily="34" charset="0"/>
              </a:rPr>
              <a:t>qiladi</a:t>
            </a:r>
            <a:r>
              <a:rPr lang="la-Latn" sz="2150" dirty="0">
                <a:latin typeface="Arial" pitchFamily="34" charset="0"/>
              </a:rPr>
              <a:t>.</a:t>
            </a:r>
            <a:endParaRPr lang="ru-RU" sz="2150" dirty="0">
              <a:latin typeface="Arial" pitchFamily="34" charset="0"/>
            </a:endParaRPr>
          </a:p>
        </p:txBody>
      </p:sp>
      <p:pic>
        <p:nvPicPr>
          <p:cNvPr id="75778" name="Picture 2" descr="Interesting Information &amp; Facts about Ants for Ki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2992" y="3786687"/>
            <a:ext cx="3624858" cy="2682352"/>
          </a:xfrm>
          <a:prstGeom prst="rect">
            <a:avLst/>
          </a:prstGeom>
          <a:noFill/>
        </p:spPr>
      </p:pic>
      <p:sp>
        <p:nvSpPr>
          <p:cNvPr id="75780" name="AutoShape 4" descr="Гроза муравьев (2006) скачать бесплат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5782" name="Picture 6" descr="Гроза муравьев (2006) скачать бесплат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074" y="3794078"/>
            <a:ext cx="4198060" cy="2688608"/>
          </a:xfrm>
          <a:prstGeom prst="rect">
            <a:avLst/>
          </a:prstGeom>
          <a:noFill/>
        </p:spPr>
      </p:pic>
      <p:pic>
        <p:nvPicPr>
          <p:cNvPr id="75784" name="Picture 8" descr="Hungry Little Ant in 2020 | Ants, Self portrait, Motion desig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9706" y="3798579"/>
            <a:ext cx="3579339" cy="26841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167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28"/>
            <a:ext cx="12191999" cy="6874328"/>
          </a:xfrm>
          <a:prstGeom prst="rect">
            <a:avLst/>
          </a:prstGeom>
        </p:spPr>
      </p:pic>
      <p:pic>
        <p:nvPicPr>
          <p:cNvPr id="15" name="Рисунок 14" descr="1527283514_2469-gifka-serdce-iz-pch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84" y="1672182"/>
            <a:ext cx="3630418" cy="34353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3148" y="578977"/>
            <a:ext cx="6729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E’tiboringiz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uchun</a:t>
            </a:r>
            <a:endParaRPr lang="ru-RU" sz="54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650" y="5344321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solidFill>
                  <a:srgbClr val="996633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9" y="5303378"/>
            <a:ext cx="8315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Xayr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salomat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bo’ling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!</a:t>
            </a:r>
            <a:endParaRPr lang="ru-RU" sz="54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s167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28"/>
            <a:ext cx="12191999" cy="6874328"/>
          </a:xfrm>
          <a:prstGeom prst="rect">
            <a:avLst/>
          </a:prstGeom>
        </p:spPr>
      </p:pic>
      <p:pic>
        <p:nvPicPr>
          <p:cNvPr id="15" name="Рисунок 14" descr="1527283514_2469-gifka-serdce-iz-pch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584" y="1672182"/>
            <a:ext cx="3630418" cy="34353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3148" y="578977"/>
            <a:ext cx="6729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E’tiboringiz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uchun</a:t>
            </a:r>
            <a:endParaRPr lang="ru-RU" sz="54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650" y="5344321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solidFill>
                  <a:srgbClr val="996633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9" y="5303378"/>
            <a:ext cx="8315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Xayr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salomat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 </a:t>
            </a:r>
            <a:r>
              <a:rPr lang="en-US" sz="54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bo’ling</a:t>
            </a:r>
            <a:r>
              <a:rPr lang="en-US" sz="54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itchFamily="82" charset="0"/>
              </a:rPr>
              <a:t>!</a:t>
            </a:r>
            <a:endParaRPr lang="ru-RU" sz="54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9" descr="1c5b6f1bbebe6cc59bd4a3ced8f43b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3494088"/>
            <a:ext cx="2776538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Пчелка Майя: новые приключения Королева на день на канале TiJi в 20:05  19.09.2020, кадры, видео, актеры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64" y="3661131"/>
            <a:ext cx="3998913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 descr="1c5b6f1bbebe6cc59bd4a3ced8f43b3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2632" y="3166328"/>
            <a:ext cx="325596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1c5b6f1bbebe6cc59bd4a3ced8f43b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67175" y="1337480"/>
            <a:ext cx="3392488" cy="30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Fact Check: Donald Trump inaugural address not stolen from 'Bee Movie'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6349" y="368110"/>
            <a:ext cx="4454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Фильм &quot;Пчелка Майя&quot; (2014) – отзывы и рецензии о фильме зрителе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70" y="641444"/>
            <a:ext cx="4047935" cy="3435681"/>
          </a:xfrm>
          <a:prstGeom prst="rect">
            <a:avLst/>
          </a:prstGeom>
          <a:noFill/>
        </p:spPr>
      </p:pic>
      <p:pic>
        <p:nvPicPr>
          <p:cNvPr id="13" name="Рисунок 12" descr="thumb-1920-494284.jpg"/>
          <p:cNvPicPr>
            <a:picLocks noChangeAspect="1"/>
          </p:cNvPicPr>
          <p:nvPr/>
        </p:nvPicPr>
        <p:blipFill>
          <a:blip r:embed="rId8"/>
          <a:srcRect l="57076" b="31392"/>
          <a:stretch>
            <a:fillRect/>
          </a:stretch>
        </p:blipFill>
        <p:spPr>
          <a:xfrm>
            <a:off x="1733266" y="1405719"/>
            <a:ext cx="6605517" cy="4817660"/>
          </a:xfrm>
          <a:prstGeom prst="rect">
            <a:avLst/>
          </a:prstGeom>
        </p:spPr>
      </p:pic>
      <p:pic>
        <p:nvPicPr>
          <p:cNvPr id="14" name="Рисунок 6" descr="1482938506_2521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2792413"/>
            <a:ext cx="2798763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Оса гифки, анимированные GIF изображения оса - скачать гиф картинки на GIFER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814513" y="3763963"/>
            <a:ext cx="5349875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1" descr="ALgBIBM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63" y="3306763"/>
            <a:ext cx="317976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13899" y="2704530"/>
            <a:ext cx="11602871" cy="377815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8490" y="1460310"/>
            <a:ext cx="11477767" cy="1037230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4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8435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368940" y="1491680"/>
            <a:ext cx="115998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600" dirty="0">
                <a:latin typeface="Arial" pitchFamily="34" charset="0"/>
              </a:rPr>
              <a:t>17. </a:t>
            </a:r>
            <a:r>
              <a:rPr lang="ru-RU" sz="2600" dirty="0" err="1">
                <a:latin typeface="Arial" pitchFamily="34" charset="0"/>
              </a:rPr>
              <a:t>Asalarilar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onglilik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darajasi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bo‘yicha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Dunyodagi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barcha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mavjudodlar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ichida</a:t>
            </a:r>
            <a:r>
              <a:rPr lang="ru-RU" sz="2600" dirty="0">
                <a:latin typeface="Arial" pitchFamily="34" charset="0"/>
              </a:rPr>
              <a:t> 2-o‘rinda </a:t>
            </a:r>
            <a:r>
              <a:rPr lang="ru-RU" sz="2600" dirty="0" err="1">
                <a:latin typeface="Arial" pitchFamily="34" charset="0"/>
              </a:rPr>
              <a:t>turadi</a:t>
            </a:r>
            <a:r>
              <a:rPr lang="ru-RU" sz="2600" dirty="0">
                <a:latin typeface="Arial" pitchFamily="34" charset="0"/>
              </a:rPr>
              <a:t> (1-o‘rinda </a:t>
            </a:r>
            <a:r>
              <a:rPr lang="ru-RU" sz="2600" dirty="0" err="1">
                <a:latin typeface="Arial" pitchFamily="34" charset="0"/>
              </a:rPr>
              <a:t>inson</a:t>
            </a:r>
            <a:r>
              <a:rPr lang="ru-RU" sz="2600" dirty="0" smtClean="0">
                <a:latin typeface="Arial" pitchFamily="34" charset="0"/>
              </a:rPr>
              <a:t>).</a:t>
            </a:r>
          </a:p>
          <a:p>
            <a:pPr algn="ctr" eaLnBrk="0" hangingPunct="0"/>
            <a:endParaRPr lang="ru-RU" sz="2600" dirty="0">
              <a:latin typeface="Arial" pitchFamily="34" charset="0"/>
            </a:endParaRPr>
          </a:p>
          <a:p>
            <a:pPr algn="ctr" eaLnBrk="0" hangingPunct="0"/>
            <a:r>
              <a:rPr lang="ru-RU" sz="2600" dirty="0">
                <a:latin typeface="Arial" pitchFamily="34" charset="0"/>
              </a:rPr>
              <a:t>18. </a:t>
            </a:r>
            <a:r>
              <a:rPr lang="ru-RU" sz="2600" dirty="0" err="1">
                <a:latin typeface="Arial" pitchFamily="34" charset="0"/>
              </a:rPr>
              <a:t>Asalarilar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insonlar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va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ba’zi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kompyuterlar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uchun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eng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qiyin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bo‘lgan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matematik</a:t>
            </a:r>
            <a:r>
              <a:rPr lang="ru-RU" sz="2600" dirty="0">
                <a:latin typeface="Arial" pitchFamily="34" charset="0"/>
              </a:rPr>
              <a:t> </a:t>
            </a:r>
            <a:r>
              <a:rPr lang="ru-RU" sz="2600" dirty="0" err="1">
                <a:latin typeface="Arial" pitchFamily="34" charset="0"/>
              </a:rPr>
              <a:t>masalalarni</a:t>
            </a:r>
            <a:r>
              <a:rPr lang="ru-RU" sz="2600" dirty="0">
                <a:latin typeface="Arial" pitchFamily="34" charset="0"/>
              </a:rPr>
              <a:t> </a:t>
            </a:r>
            <a:r>
              <a:rPr lang="ru-RU" sz="2600" dirty="0" err="1">
                <a:latin typeface="Arial" pitchFamily="34" charset="0"/>
              </a:rPr>
              <a:t>osonlikcha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hal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qila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oladi</a:t>
            </a:r>
            <a:r>
              <a:rPr lang="ru-RU" sz="2600" dirty="0">
                <a:latin typeface="Arial" pitchFamily="34" charset="0"/>
              </a:rPr>
              <a:t>. </a:t>
            </a:r>
            <a:r>
              <a:rPr lang="ru-RU" sz="2600" dirty="0" err="1">
                <a:latin typeface="Arial" pitchFamily="34" charset="0"/>
              </a:rPr>
              <a:t>Tasavvur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qiling</a:t>
            </a:r>
            <a:r>
              <a:rPr lang="ru-RU" sz="2600" dirty="0">
                <a:latin typeface="Arial" pitchFamily="34" charset="0"/>
              </a:rPr>
              <a:t>: </a:t>
            </a:r>
            <a:r>
              <a:rPr lang="ru-RU" sz="2600" dirty="0" err="1">
                <a:latin typeface="Arial" pitchFamily="34" charset="0"/>
              </a:rPr>
              <a:t>yakshanba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kuni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oziq-ovqat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do‘koniga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bormoqchisiz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va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uyingiz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yaqinida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turli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joylarda</a:t>
            </a:r>
            <a:r>
              <a:rPr lang="ru-RU" sz="2600" dirty="0">
                <a:latin typeface="Arial" pitchFamily="34" charset="0"/>
              </a:rPr>
              <a:t> 6 </a:t>
            </a:r>
            <a:r>
              <a:rPr lang="ru-RU" sz="2600" dirty="0" err="1">
                <a:latin typeface="Arial" pitchFamily="34" charset="0"/>
              </a:rPr>
              <a:t>ta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do‘kon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bor</a:t>
            </a:r>
            <a:r>
              <a:rPr lang="ru-RU" sz="2600" dirty="0">
                <a:latin typeface="Arial" pitchFamily="34" charset="0"/>
              </a:rPr>
              <a:t>. </a:t>
            </a:r>
            <a:r>
              <a:rPr lang="ru-RU" sz="2600" dirty="0" err="1">
                <a:latin typeface="Arial" pitchFamily="34" charset="0"/>
              </a:rPr>
              <a:t>Ularning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qaysi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biri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piyoda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borganda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siz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uchun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eng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yaqin</a:t>
            </a:r>
            <a:r>
              <a:rPr lang="ru-RU" sz="2600" dirty="0">
                <a:latin typeface="Arial" pitchFamily="34" charset="0"/>
              </a:rPr>
              <a:t>? </a:t>
            </a:r>
            <a:r>
              <a:rPr lang="ru-RU" sz="2600" dirty="0" err="1">
                <a:latin typeface="Arial" pitchFamily="34" charset="0"/>
              </a:rPr>
              <a:t>Bunday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masalar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matematikada</a:t>
            </a:r>
            <a:r>
              <a:rPr lang="ru-RU" sz="2600" dirty="0">
                <a:latin typeface="Arial" pitchFamily="34" charset="0"/>
              </a:rPr>
              <a:t> "</a:t>
            </a:r>
            <a:r>
              <a:rPr lang="ru-RU" sz="2600" dirty="0" err="1">
                <a:latin typeface="Arial" pitchFamily="34" charset="0"/>
              </a:rPr>
              <a:t>sayohatchi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sotuvchi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masalalari</a:t>
            </a:r>
            <a:r>
              <a:rPr lang="ru-RU" sz="2600" dirty="0">
                <a:latin typeface="Arial" pitchFamily="34" charset="0"/>
              </a:rPr>
              <a:t>" </a:t>
            </a:r>
            <a:r>
              <a:rPr lang="ru-RU" sz="2600" dirty="0" err="1">
                <a:latin typeface="Arial" pitchFamily="34" charset="0"/>
              </a:rPr>
              <a:t>deb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nomlanadi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va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ularni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yechishda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ba’zi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kompyuterlar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ham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hisobdan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adashishi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mumkin</a:t>
            </a:r>
            <a:r>
              <a:rPr lang="ru-RU" sz="2600" dirty="0">
                <a:latin typeface="Arial" pitchFamily="34" charset="0"/>
              </a:rPr>
              <a:t>. </a:t>
            </a:r>
            <a:r>
              <a:rPr lang="ru-RU" sz="2600" dirty="0" err="1">
                <a:latin typeface="Arial" pitchFamily="34" charset="0"/>
              </a:rPr>
              <a:t>Asalarilar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esa</a:t>
            </a:r>
            <a:r>
              <a:rPr lang="ru-RU" sz="2600" dirty="0">
                <a:latin typeface="Arial" pitchFamily="34" charset="0"/>
              </a:rPr>
              <a:t>, </a:t>
            </a:r>
            <a:r>
              <a:rPr lang="ru-RU" sz="2600" dirty="0" err="1">
                <a:latin typeface="Arial" pitchFamily="34" charset="0"/>
              </a:rPr>
              <a:t>hech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qiynalmasdan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uyasidan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eng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yaqinda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bo‘lgan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gulzor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yoki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gul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qaysi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ekanligini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aniqlay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oladi</a:t>
            </a:r>
            <a:r>
              <a:rPr lang="ru-RU" sz="2600" dirty="0">
                <a:latin typeface="Arial" pitchFamily="34" charset="0"/>
              </a:rPr>
              <a:t>. </a:t>
            </a:r>
            <a:r>
              <a:rPr lang="ru-RU" sz="2600" dirty="0" err="1">
                <a:latin typeface="Arial" pitchFamily="34" charset="0"/>
              </a:rPr>
              <a:t>Hozirda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bu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turdagi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masalalarni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hal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eta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oladigan</a:t>
            </a:r>
            <a:r>
              <a:rPr lang="ru-RU" sz="2600" dirty="0">
                <a:latin typeface="Arial" pitchFamily="34" charset="0"/>
              </a:rPr>
              <a:t>, </a:t>
            </a:r>
            <a:r>
              <a:rPr lang="ru-RU" sz="2600" dirty="0" err="1">
                <a:latin typeface="Arial" pitchFamily="34" charset="0"/>
              </a:rPr>
              <a:t>inson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tomonidan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aniqlangan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yagona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mavjudod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asalari</a:t>
            </a:r>
            <a:r>
              <a:rPr lang="ru-RU" sz="2600" dirty="0">
                <a:latin typeface="Arial" pitchFamily="34" charset="0"/>
              </a:rPr>
              <a:t> </a:t>
            </a:r>
            <a:r>
              <a:rPr lang="ru-RU" sz="2600" dirty="0" err="1">
                <a:latin typeface="Arial" pitchFamily="34" charset="0"/>
              </a:rPr>
              <a:t>hisoblanadi</a:t>
            </a:r>
            <a:r>
              <a:rPr lang="ru-RU" sz="2600" dirty="0" smtClean="0">
                <a:latin typeface="Arial" pitchFamily="34" charset="0"/>
              </a:rPr>
              <a:t>.</a:t>
            </a:r>
            <a:endParaRPr lang="ru-RU" sz="2600" dirty="0">
              <a:latin typeface="Arial" pitchFamily="34" charset="0"/>
            </a:endParaRPr>
          </a:p>
        </p:txBody>
      </p:sp>
      <p:sp>
        <p:nvSpPr>
          <p:cNvPr id="6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 FAKTLAR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6" descr="1527283514_2469-gifka-serdce-iz-pchel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5850" y="0"/>
            <a:ext cx="20383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7" descr="119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0"/>
            <a:ext cx="204311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thumb-1920-4942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1241946"/>
            <a:ext cx="11791666" cy="5390866"/>
          </a:xfrm>
          <a:prstGeom prst="rect">
            <a:avLst/>
          </a:prstGeom>
        </p:spPr>
      </p:pic>
      <p:sp>
        <p:nvSpPr>
          <p:cNvPr id="19458" name="AutoShape 8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19459" name="AutoShape 10" descr="Tungkol sa mundo ng mga halaman. Ebolusyon at Kapaki-pakinabang na ..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0413" y="160338"/>
            <a:ext cx="1104265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800" b="1" kern="0" spc="21" dirty="0">
                <a:solidFill>
                  <a:sysClr val="window" lastClr="FFFFFF"/>
                </a:solidFill>
                <a:latin typeface="Arial" panose="020B0604020202020204" pitchFamily="34" charset="0"/>
              </a:rPr>
              <a:t>                  TO‘PGULLAR</a:t>
            </a:r>
            <a:endParaRPr lang="ru-RU" sz="48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17463" y="-28575"/>
            <a:ext cx="12174537" cy="12430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2396">
              <a:cs typeface="+mn-cs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0" y="163513"/>
            <a:ext cx="12192000" cy="862012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fontAlgn="auto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 FAKTLAR</a:t>
            </a:r>
            <a:endParaRPr lang="uz-Cyrl-UZ" sz="54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7" descr="119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0"/>
            <a:ext cx="204311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1527283514_2469-gifka-serdce-iz-pchel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48934" y="0"/>
            <a:ext cx="20383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7" descr="119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634" y="0"/>
            <a:ext cx="204311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59307" y="1559919"/>
            <a:ext cx="656457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700" dirty="0" smtClean="0">
                <a:latin typeface="Arial" pitchFamily="34" charset="0"/>
              </a:rPr>
              <a:t>19. </a:t>
            </a:r>
            <a:r>
              <a:rPr lang="ru-RU" sz="2700" dirty="0" err="1" smtClean="0">
                <a:latin typeface="Arial" pitchFamily="34" charset="0"/>
              </a:rPr>
              <a:t>Har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bir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asalari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jamoasida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faqat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shu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jamoa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asalarilariga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xos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hid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mavjud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bo‘lib</a:t>
            </a:r>
            <a:r>
              <a:rPr lang="ru-RU" sz="2700" dirty="0" smtClean="0">
                <a:latin typeface="Arial" pitchFamily="34" charset="0"/>
              </a:rPr>
              <a:t>, </a:t>
            </a:r>
            <a:r>
              <a:rPr lang="ru-RU" sz="2700" dirty="0" err="1" smtClean="0">
                <a:latin typeface="Arial" pitchFamily="34" charset="0"/>
              </a:rPr>
              <a:t>jamoa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a’zolari</a:t>
            </a:r>
            <a:r>
              <a:rPr lang="ru-RU" sz="2700" dirty="0" smtClean="0">
                <a:latin typeface="Arial" pitchFamily="34" charset="0"/>
              </a:rPr>
              <a:t> </a:t>
            </a:r>
            <a:r>
              <a:rPr lang="ru-RU" sz="2700" dirty="0" err="1" smtClean="0">
                <a:latin typeface="Arial" pitchFamily="34" charset="0"/>
              </a:rPr>
              <a:t>bir-birini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shu</a:t>
            </a:r>
            <a:r>
              <a:rPr lang="ru-RU" sz="2700" dirty="0" smtClean="0">
                <a:latin typeface="Arial" pitchFamily="34" charset="0"/>
              </a:rPr>
              <a:t> </a:t>
            </a:r>
            <a:r>
              <a:rPr lang="ru-RU" sz="2700" dirty="0" err="1" smtClean="0">
                <a:latin typeface="Arial" pitchFamily="34" charset="0"/>
              </a:rPr>
              <a:t>hid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orqali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tanib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olishadi</a:t>
            </a:r>
            <a:r>
              <a:rPr lang="ru-RU" sz="2700" dirty="0" smtClean="0">
                <a:latin typeface="Arial" pitchFamily="34" charset="0"/>
              </a:rPr>
              <a:t>.</a:t>
            </a:r>
          </a:p>
          <a:p>
            <a:pPr algn="ctr" eaLnBrk="0" hangingPunct="0"/>
            <a:r>
              <a:rPr lang="ru-RU" sz="2700" dirty="0" smtClean="0">
                <a:latin typeface="Arial" pitchFamily="34" charset="0"/>
              </a:rPr>
              <a:t>20. </a:t>
            </a:r>
            <a:r>
              <a:rPr lang="ru-RU" sz="2700" dirty="0" err="1" smtClean="0">
                <a:latin typeface="Arial" pitchFamily="34" charset="0"/>
              </a:rPr>
              <a:t>Asalarilar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bir-biriga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qayerda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gulzorlar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mavjud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ekanligini</a:t>
            </a:r>
            <a:r>
              <a:rPr lang="ru-RU" sz="2700" dirty="0" smtClean="0">
                <a:latin typeface="Arial" pitchFamily="34" charset="0"/>
              </a:rPr>
              <a:t> "</a:t>
            </a:r>
            <a:r>
              <a:rPr lang="ru-RU" sz="2700" dirty="0" err="1" smtClean="0">
                <a:latin typeface="Arial" pitchFamily="34" charset="0"/>
              </a:rPr>
              <a:t>raqs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tushish</a:t>
            </a:r>
            <a:r>
              <a:rPr lang="ru-RU" sz="2700" dirty="0" smtClean="0">
                <a:latin typeface="Arial" pitchFamily="34" charset="0"/>
              </a:rPr>
              <a:t>" </a:t>
            </a:r>
            <a:r>
              <a:rPr lang="ru-RU" sz="2700" dirty="0" err="1" smtClean="0">
                <a:latin typeface="Arial" pitchFamily="34" charset="0"/>
              </a:rPr>
              <a:t>orqali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tushuntiradi</a:t>
            </a:r>
            <a:r>
              <a:rPr lang="ru-RU" sz="2700" dirty="0" smtClean="0">
                <a:latin typeface="Arial" pitchFamily="34" charset="0"/>
              </a:rPr>
              <a:t>. </a:t>
            </a:r>
            <a:r>
              <a:rPr lang="ru-RU" sz="2700" dirty="0" err="1" smtClean="0">
                <a:latin typeface="Arial" pitchFamily="34" charset="0"/>
              </a:rPr>
              <a:t>Ular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gulzorlarni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aniqlaganda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iniga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qaytib</a:t>
            </a:r>
            <a:r>
              <a:rPr lang="ru-RU" sz="2700" dirty="0" smtClean="0">
                <a:latin typeface="Arial" pitchFamily="34" charset="0"/>
              </a:rPr>
              <a:t>, </a:t>
            </a:r>
            <a:r>
              <a:rPr lang="ru-RU" sz="2700" dirty="0" err="1" smtClean="0">
                <a:latin typeface="Arial" pitchFamily="34" charset="0"/>
              </a:rPr>
              <a:t>o‘zining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turli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harakatlari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bilan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gulzor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aynan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qayerda</a:t>
            </a:r>
            <a:r>
              <a:rPr lang="ru-RU" sz="2700" dirty="0" smtClean="0">
                <a:latin typeface="Arial" pitchFamily="34" charset="0"/>
              </a:rPr>
              <a:t>, </a:t>
            </a:r>
            <a:r>
              <a:rPr lang="ru-RU" sz="2700" dirty="0" err="1" smtClean="0">
                <a:latin typeface="Arial" pitchFamily="34" charset="0"/>
              </a:rPr>
              <a:t>qancha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uzoqlikda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ekanligini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boshqalarga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tushuntiradi</a:t>
            </a:r>
            <a:r>
              <a:rPr lang="ru-RU" sz="2700" dirty="0" smtClean="0">
                <a:latin typeface="Arial" pitchFamily="34" charset="0"/>
              </a:rPr>
              <a:t>. </a:t>
            </a:r>
            <a:r>
              <a:rPr lang="ru-RU" sz="2700" dirty="0" err="1" smtClean="0">
                <a:latin typeface="Arial" pitchFamily="34" charset="0"/>
              </a:rPr>
              <a:t>Bu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harakatlar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fanda</a:t>
            </a:r>
            <a:r>
              <a:rPr lang="ru-RU" sz="2700" dirty="0" smtClean="0">
                <a:latin typeface="Arial" pitchFamily="34" charset="0"/>
              </a:rPr>
              <a:t> "</a:t>
            </a:r>
            <a:r>
              <a:rPr lang="ru-RU" sz="2700" dirty="0" err="1" smtClean="0">
                <a:latin typeface="Arial" pitchFamily="34" charset="0"/>
              </a:rPr>
              <a:t>asalari</a:t>
            </a:r>
            <a:r>
              <a:rPr lang="ru-RU" sz="2700" dirty="0" smtClean="0">
                <a:latin typeface="Arial" pitchFamily="34" charset="0"/>
              </a:rPr>
              <a:t> </a:t>
            </a:r>
            <a:r>
              <a:rPr lang="ru-RU" sz="2700" dirty="0" err="1" smtClean="0">
                <a:latin typeface="Arial" pitchFamily="34" charset="0"/>
              </a:rPr>
              <a:t>raqsi</a:t>
            </a:r>
            <a:r>
              <a:rPr lang="ru-RU" sz="2700" dirty="0" smtClean="0">
                <a:latin typeface="Arial" pitchFamily="34" charset="0"/>
              </a:rPr>
              <a:t>" </a:t>
            </a:r>
            <a:r>
              <a:rPr lang="ru-RU" sz="2700" dirty="0" err="1" smtClean="0">
                <a:latin typeface="Arial" pitchFamily="34" charset="0"/>
              </a:rPr>
              <a:t>deyiladi</a:t>
            </a:r>
            <a:r>
              <a:rPr lang="ru-RU" sz="2700" dirty="0" smtClean="0">
                <a:latin typeface="Arial" pitchFamily="34" charset="0"/>
              </a:rPr>
              <a:t>.</a:t>
            </a:r>
            <a:endParaRPr lang="ru-RU" sz="2700" dirty="0">
              <a:latin typeface="Arial" pitchFamily="34" charset="0"/>
            </a:endParaRPr>
          </a:p>
        </p:txBody>
      </p:sp>
      <p:pic>
        <p:nvPicPr>
          <p:cNvPr id="58370" name="Picture 2" descr="Support for AWS Application Load Balancer in the Honeycomb AWS Bundle -  Honeycom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2178" y="4168040"/>
            <a:ext cx="2430652" cy="24306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10550"/>
            <a:ext cx="10972800" cy="776377"/>
          </a:xfrm>
        </p:spPr>
        <p:txBody>
          <a:bodyPr/>
          <a:lstStyle/>
          <a:p>
            <a:r>
              <a:rPr lang="en-US" dirty="0" smtClean="0"/>
              <a:t>MUSTAHKAMLASH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6035" y="1295221"/>
            <a:ext cx="11279930" cy="7493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bog‘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chumolisi</a:t>
            </a:r>
            <a:r>
              <a:rPr lang="en-US" sz="3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45" y="2112456"/>
            <a:ext cx="3648271" cy="449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 flipH="1">
            <a:off x="10000646" y="2271562"/>
            <a:ext cx="895151" cy="718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3400" b="1" dirty="0" smtClean="0">
                <a:solidFill>
                  <a:srgbClr val="002060"/>
                </a:solidFill>
              </a:rPr>
              <a:t>    </a:t>
            </a:r>
            <a:endParaRPr lang="ru-RU" sz="3400" b="1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03" y="4364920"/>
            <a:ext cx="3721239" cy="228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5" y="2136045"/>
            <a:ext cx="2935528" cy="438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10948"/>
          <a:stretch/>
        </p:blipFill>
        <p:spPr bwMode="auto">
          <a:xfrm>
            <a:off x="3501422" y="2099084"/>
            <a:ext cx="3761214" cy="227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51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Гифка полет летит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23" y="2901321"/>
            <a:ext cx="5154097" cy="33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/>
          </p:cNvPr>
          <p:cNvSpPr/>
          <p:nvPr/>
        </p:nvSpPr>
        <p:spPr>
          <a:xfrm>
            <a:off x="7937" y="0"/>
            <a:ext cx="12184063" cy="14119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0" hangingPunct="0">
              <a:defRPr/>
            </a:pPr>
            <a:endParaRPr sz="1132">
              <a:cs typeface="+mn-cs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2551113" y="268288"/>
            <a:ext cx="6981825" cy="954543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 eaLnBrk="0" fontAlgn="auto" hangingPunct="0">
              <a:spcBef>
                <a:spcPts val="241"/>
              </a:spcBef>
              <a:spcAft>
                <a:spcPts val="0"/>
              </a:spcAft>
              <a:defRPr/>
            </a:pPr>
            <a:r>
              <a:rPr lang="en-US" sz="60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r>
              <a:rPr lang="ru-RU" sz="60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60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6" name="Прямоугольник 9"/>
          <p:cNvSpPr>
            <a:spLocks noChangeArrowheads="1"/>
          </p:cNvSpPr>
          <p:nvPr/>
        </p:nvSpPr>
        <p:spPr bwMode="auto">
          <a:xfrm>
            <a:off x="1130759" y="1680229"/>
            <a:ext cx="93907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</a:rPr>
              <a:t>MAVZU</a:t>
            </a:r>
            <a:r>
              <a:rPr lang="ru-RU" sz="5400" b="1" dirty="0" smtClean="0">
                <a:solidFill>
                  <a:srgbClr val="002060"/>
                </a:solidFill>
                <a:latin typeface="Arial" pitchFamily="34" charset="0"/>
              </a:rPr>
              <a:t>:</a:t>
            </a:r>
            <a:r>
              <a:rPr lang="en-US" sz="5400" b="1" dirty="0" smtClean="0">
                <a:solidFill>
                  <a:srgbClr val="002060"/>
                </a:solidFill>
                <a:latin typeface="Arial" pitchFamily="34" charset="0"/>
              </a:rPr>
              <a:t> IKKI QANOTLILAR TURKUMI</a:t>
            </a:r>
            <a:endParaRPr lang="ru-RU" sz="54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72267" y="1181072"/>
            <a:ext cx="2422312" cy="572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664" y="274638"/>
            <a:ext cx="10102735" cy="760532"/>
          </a:xfrm>
        </p:spPr>
        <p:txBody>
          <a:bodyPr/>
          <a:lstStyle/>
          <a:p>
            <a:r>
              <a:rPr lang="en-US" dirty="0" smtClean="0"/>
              <a:t>IKKI QANOTLILAR</a:t>
            </a:r>
            <a:endParaRPr lang="ru-RU" dirty="0"/>
          </a:p>
        </p:txBody>
      </p:sp>
      <p:pic>
        <p:nvPicPr>
          <p:cNvPr id="3" name="Picture 7" descr="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270" y="3821722"/>
            <a:ext cx="4308176" cy="2733563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5" name="Picture 9" descr="Mus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25416"/>
            <a:ext cx="4358855" cy="2344616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" name="Picture 5" descr="calliphora_augur_white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677" y="1172307"/>
            <a:ext cx="3962400" cy="246184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76967" y="1152111"/>
            <a:ext cx="3234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Go‘sht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pashshasi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077" y="1152111"/>
            <a:ext cx="3215761" cy="241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114027" y="1251411"/>
            <a:ext cx="160905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So‘na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1" name="Picture 2" descr="Слепень: Сосёт как 70 комаров одновременно! Цикл жизни деревенской  мухи-вампира | Книга животных | Яндекс Дзе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5" y="3798277"/>
            <a:ext cx="3751385" cy="28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80006" y="6139933"/>
            <a:ext cx="1080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Bo‘ka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2" y="3751384"/>
            <a:ext cx="3329354" cy="281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292862" y="6056366"/>
            <a:ext cx="1276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Chivin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1043" y="1181072"/>
            <a:ext cx="245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Uy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itchFamily="34" charset="0"/>
              </a:rPr>
              <a:t>pashshasi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95097" y="1208072"/>
            <a:ext cx="2422312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Uy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pashshasi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2095097" y="6056362"/>
            <a:ext cx="2423299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Go‘ng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pashsha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10114026" y="6056366"/>
            <a:ext cx="1776811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Chivin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5888652" y="6091218"/>
            <a:ext cx="2423299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</a:rPr>
              <a:t>Bo‘ka</a:t>
            </a:r>
            <a:endParaRPr lang="ru-RU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2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51913" y="1263535"/>
            <a:ext cx="5889591" cy="40733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Juda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harakatchan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hasharot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tukchalar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Pastki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labining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qalinlashib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yostiqchasimon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yalovchi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xartumcha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Ответы Mail.ru: === ⚠️☠⚠️ На что способна злая муха ? :-) см ++ ⚠️☠ ⚠️ ===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" y="2853856"/>
            <a:ext cx="5838091" cy="498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5037"/>
          </a:xfrm>
        </p:spPr>
        <p:txBody>
          <a:bodyPr/>
          <a:lstStyle/>
          <a:p>
            <a:r>
              <a:rPr lang="en-US" dirty="0" smtClean="0"/>
              <a:t>UY PASHSHASI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Picture 9" descr="Mus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587" y="1263535"/>
            <a:ext cx="5122678" cy="2511296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221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0439"/>
          </a:xfrm>
        </p:spPr>
        <p:txBody>
          <a:bodyPr/>
          <a:lstStyle/>
          <a:p>
            <a:r>
              <a:rPr lang="en-US" dirty="0" smtClean="0"/>
              <a:t>PASHSHA</a:t>
            </a:r>
            <a:endParaRPr lang="ru-RU" dirty="0"/>
          </a:p>
        </p:txBody>
      </p:sp>
      <p:pic>
        <p:nvPicPr>
          <p:cNvPr id="5" name="Picture 3" descr="0_3828b_1d833d0f_orig"/>
          <p:cNvPicPr>
            <a:picLocks noChangeAspect="1" noChangeArrowheads="1"/>
          </p:cNvPicPr>
          <p:nvPr/>
        </p:nvPicPr>
        <p:blipFill rotWithShape="1">
          <a:blip r:embed="rId2"/>
          <a:srcRect b="4197"/>
          <a:stretch/>
        </p:blipFill>
        <p:spPr bwMode="auto">
          <a:xfrm>
            <a:off x="1453662" y="1406767"/>
            <a:ext cx="8534400" cy="492369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6" name="Picture 4" descr="26248188_insects_13"/>
          <p:cNvPicPr>
            <a:picLocks noChangeAspect="1" noChangeArrowheads="1"/>
          </p:cNvPicPr>
          <p:nvPr/>
        </p:nvPicPr>
        <p:blipFill rotWithShape="1">
          <a:blip r:embed="rId3"/>
          <a:srcRect l="13537" r="11202"/>
          <a:stretch/>
        </p:blipFill>
        <p:spPr bwMode="auto">
          <a:xfrm>
            <a:off x="338868" y="4501662"/>
            <a:ext cx="3844640" cy="206029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8523" y="4384431"/>
            <a:ext cx="3065950" cy="198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9717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0439"/>
          </a:xfrm>
        </p:spPr>
        <p:txBody>
          <a:bodyPr/>
          <a:lstStyle/>
          <a:p>
            <a:r>
              <a:rPr lang="en-US" dirty="0" smtClean="0"/>
              <a:t>UY PASHSHASI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57848" y="1770784"/>
            <a:ext cx="15636544" cy="11132067"/>
          </a:xfrm>
          <a:prstGeom prst="rect">
            <a:avLst/>
          </a:prstGeom>
        </p:spPr>
        <p:txBody>
          <a:bodyPr lIns="193551" tIns="96776" rIns="193551" bIns="96776"/>
          <a:lstStyle>
            <a:lvl1pPr marL="107954" indent="-107954" algn="l" defTabSz="57576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10" indent="-108953" algn="l" defTabSz="57576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8" indent="-107954" algn="l" defTabSz="57576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22" indent="-107954" algn="l" defTabSz="57576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78" indent="-107954" algn="l" defTabSz="57576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49" indent="-143942" algn="l" defTabSz="5757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233" indent="-143942" algn="l" defTabSz="5757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113" indent="-143942" algn="l" defTabSz="5757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94" indent="-143942" algn="l" defTabSz="5757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85411" y="1318559"/>
            <a:ext cx="6025235" cy="46273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525B6"/>
                </a:solidFill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Pashsha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xartumchasi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yalab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panjasida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tukchalar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sezadi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Гифка муха фильм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3" y="1318559"/>
            <a:ext cx="5335102" cy="30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 descr="A insect on the ground&#10;&#10;Description automatically genera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1652" y="4288815"/>
            <a:ext cx="5305425" cy="2240939"/>
          </a:xfrm>
        </p:spPr>
      </p:pic>
    </p:spTree>
    <p:extLst>
      <p:ext uri="{BB962C8B-B14F-4D97-AF65-F5344CB8AC3E}">
        <p14:creationId xmlns:p14="http://schemas.microsoft.com/office/powerpoint/2010/main" val="4065639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1354" y="1279519"/>
            <a:ext cx="11607043" cy="19189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93492" tIns="96750" rIns="193492" bIns="9675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urti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axlatlar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hojatxonalar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hayvonlar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go‘ngida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rivojlanadi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Qurtning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boshi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oyog‘i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bo‘lmaydi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tanasi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sirtidagi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kichik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bo‘rtmachalar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Qurtlar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o‘sadi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quruq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tuproqqa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chiqib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g‘umbakka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aylanadi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Черный садовый муравей | www.zoo-ekzo.ru - Продажа экзотических животных"/>
          <p:cNvSpPr>
            <a:spLocks noChangeAspect="1" noChangeArrowheads="1"/>
          </p:cNvSpPr>
          <p:nvPr/>
        </p:nvSpPr>
        <p:spPr bwMode="auto">
          <a:xfrm>
            <a:off x="329333" y="-305770"/>
            <a:ext cx="641862" cy="64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3551" tIns="96776" rIns="193551" bIns="967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3885"/>
          </a:xfrm>
        </p:spPr>
        <p:txBody>
          <a:bodyPr/>
          <a:lstStyle/>
          <a:p>
            <a:r>
              <a:rPr lang="en-US" sz="4800" dirty="0" smtClean="0"/>
              <a:t>UY PASHSHASI</a:t>
            </a:r>
            <a:r>
              <a:rPr lang="ru-RU" sz="4800" dirty="0" smtClean="0"/>
              <a:t> 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" y="3665555"/>
            <a:ext cx="2509684" cy="27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59015"/>
            <a:ext cx="7455876" cy="322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96862" y="3423138"/>
            <a:ext cx="1312984" cy="3751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tuxum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58308" y="5568460"/>
            <a:ext cx="2168769" cy="5275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qurti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5016" y="3458307"/>
            <a:ext cx="1348154" cy="480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pashsha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50923" y="5591906"/>
            <a:ext cx="1535723" cy="480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g‘umbak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83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626f37b710e835224579a1b0dd8fa272a2"/>
  <p:tag name="ISPRING_UUID" val="{FF7DC319-9CBB-4B6F-9AFD-36900CBE56DF}"/>
  <p:tag name="ISPRING_RESOURCE_FOLDER" val="D:\data c\Desktop\29. 6-SINF 2-MAVZU Gulli o‘simliklar bilan umum (1)\"/>
  <p:tag name="ISPRING_PRESENTATION_PATH" val="D:\data c\Desktop\29. 6-SINF 2-MAVZU Gulli o‘simliklar bilan umum (1).ppt"/>
  <p:tag name="ISPRING_PROJECT_FOLDER_UPDATED" val="1"/>
  <p:tag name="ISPRING_SCREEN_RECS_UPDATED" val="D:\data c\Desktop\29. 6-SINF 2-MAVZU Gulli o‘simliklar bilan umum (1)\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6355</TotalTime>
  <Words>638</Words>
  <Application>Microsoft Office PowerPoint</Application>
  <PresentationFormat>Широкоэкранный</PresentationFormat>
  <Paragraphs>93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Algerian</vt:lpstr>
      <vt:lpstr>AngsanaUPC</vt:lpstr>
      <vt:lpstr>Arial</vt:lpstr>
      <vt:lpstr>Calibri</vt:lpstr>
      <vt:lpstr>Cambria Math</vt:lpstr>
      <vt:lpstr>JauntyGentNFW01-Regular</vt:lpstr>
      <vt:lpstr>Times New Roman</vt:lpstr>
      <vt:lpstr>Tw Cen MT</vt:lpstr>
      <vt:lpstr>Wingdings</vt:lpstr>
      <vt:lpstr>Тема Office</vt:lpstr>
      <vt:lpstr>Презентация PowerPoint</vt:lpstr>
      <vt:lpstr>Презентация PowerPoint</vt:lpstr>
      <vt:lpstr>MUSTAHKAMLASH</vt:lpstr>
      <vt:lpstr>Презентация PowerPoint</vt:lpstr>
      <vt:lpstr>IKKI QANOTLILAR</vt:lpstr>
      <vt:lpstr>UY PASHSHASI </vt:lpstr>
      <vt:lpstr>PASHSHA</vt:lpstr>
      <vt:lpstr>UY PASHSHASI </vt:lpstr>
      <vt:lpstr>UY PASHSHASI </vt:lpstr>
      <vt:lpstr>UY PASHSHASI </vt:lpstr>
      <vt:lpstr>PASHSHA</vt:lpstr>
      <vt:lpstr>GO‘NG PASHSHA</vt:lpstr>
      <vt:lpstr>PASHSHA</vt:lpstr>
      <vt:lpstr>IKKI  QANOTLILARNING  XILMA-XILLIGI </vt:lpstr>
      <vt:lpstr>IKKI  QANOTLILARNING  XILMA-XILLIGI </vt:lpstr>
      <vt:lpstr>Презентация PowerPoint</vt:lpstr>
      <vt:lpstr>ISKABTOPARLAR</vt:lpstr>
      <vt:lpstr>SO‘NA</vt:lpstr>
      <vt:lpstr>BO‘KA</vt:lpstr>
      <vt:lpstr>IKKI QANOTLILARNING XILMA-XILLIGI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919</cp:revision>
  <dcterms:created xsi:type="dcterms:W3CDTF">2020-05-11T10:31:43Z</dcterms:created>
  <dcterms:modified xsi:type="dcterms:W3CDTF">2020-11-20T07:05:53Z</dcterms:modified>
</cp:coreProperties>
</file>