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69" r:id="rId2"/>
    <p:sldId id="257" r:id="rId3"/>
    <p:sldId id="258" r:id="rId4"/>
    <p:sldId id="273" r:id="rId5"/>
    <p:sldId id="259" r:id="rId6"/>
    <p:sldId id="264" r:id="rId7"/>
    <p:sldId id="265" r:id="rId8"/>
    <p:sldId id="262" r:id="rId9"/>
    <p:sldId id="271" r:id="rId10"/>
    <p:sldId id="270" r:id="rId11"/>
    <p:sldId id="272" r:id="rId12"/>
    <p:sldId id="275" r:id="rId13"/>
    <p:sldId id="266" r:id="rId14"/>
  </p:sldIdLst>
  <p:sldSz cx="12239625" cy="7199313"/>
  <p:notesSz cx="9926638" cy="6797675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390" userDrawn="1">
          <p15:clr>
            <a:srgbClr val="A4A3A4"/>
          </p15:clr>
        </p15:guide>
        <p15:guide id="2" pos="458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75" autoAdjust="0"/>
    <p:restoredTop sz="94660"/>
  </p:normalViewPr>
  <p:slideViewPr>
    <p:cSldViewPr>
      <p:cViewPr varScale="1">
        <p:scale>
          <a:sx n="63" d="100"/>
          <a:sy n="63" d="100"/>
        </p:scale>
        <p:origin x="924" y="114"/>
      </p:cViewPr>
      <p:guideLst>
        <p:guide orient="horz" pos="6390"/>
        <p:guide pos="458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908" cy="339219"/>
          </a:xfrm>
          <a:prstGeom prst="rect">
            <a:avLst/>
          </a:prstGeom>
        </p:spPr>
        <p:txBody>
          <a:bodyPr vert="horz" lIns="169703" tIns="84851" rIns="169703" bIns="84851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1999" y="1"/>
            <a:ext cx="4301908" cy="339219"/>
          </a:xfrm>
          <a:prstGeom prst="rect">
            <a:avLst/>
          </a:prstGeom>
        </p:spPr>
        <p:txBody>
          <a:bodyPr vert="horz" lIns="169703" tIns="84851" rIns="169703" bIns="84851" rtlCol="0"/>
          <a:lstStyle>
            <a:lvl1pPr algn="r">
              <a:defRPr sz="2200"/>
            </a:lvl1pPr>
          </a:lstStyle>
          <a:p>
            <a:fld id="{5FC824F4-8DD6-4083-BD44-8877E10AE689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014663" y="850900"/>
            <a:ext cx="3897312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9703" tIns="84851" rIns="169703" bIns="8485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118" y="3272462"/>
            <a:ext cx="7942404" cy="2677167"/>
          </a:xfrm>
          <a:prstGeom prst="rect">
            <a:avLst/>
          </a:prstGeom>
        </p:spPr>
        <p:txBody>
          <a:bodyPr vert="horz" lIns="169703" tIns="84851" rIns="169703" bIns="84851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458457"/>
            <a:ext cx="4301908" cy="339219"/>
          </a:xfrm>
          <a:prstGeom prst="rect">
            <a:avLst/>
          </a:prstGeom>
        </p:spPr>
        <p:txBody>
          <a:bodyPr vert="horz" lIns="169703" tIns="84851" rIns="169703" bIns="84851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1999" y="6458457"/>
            <a:ext cx="4301908" cy="339219"/>
          </a:xfrm>
          <a:prstGeom prst="rect">
            <a:avLst/>
          </a:prstGeom>
        </p:spPr>
        <p:txBody>
          <a:bodyPr vert="horz" lIns="169703" tIns="84851" rIns="169703" bIns="84851" rtlCol="0" anchor="b"/>
          <a:lstStyle>
            <a:lvl1pPr algn="r">
              <a:defRPr sz="2200"/>
            </a:lvl1pPr>
          </a:lstStyle>
          <a:p>
            <a:fld id="{CEABB549-6D91-43A6-80BF-4B8B81B3E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156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014663" y="850900"/>
            <a:ext cx="3897312" cy="22923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BB549-6D91-43A6-80BF-4B8B81B3E7E6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7461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BB549-6D91-43A6-80BF-4B8B81B3E7E6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52624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BB549-6D91-43A6-80BF-4B8B81B3E7E6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327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BB549-6D91-43A6-80BF-4B8B81B3E7E6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865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7972" y="2231787"/>
            <a:ext cx="10403682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35945" y="4031615"/>
            <a:ext cx="856773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8437" y="227247"/>
            <a:ext cx="10962752" cy="669735"/>
          </a:xfrm>
        </p:spPr>
        <p:txBody>
          <a:bodyPr lIns="0" tIns="0" rIns="0" bIns="0"/>
          <a:lstStyle>
            <a:lvl1pPr>
              <a:defRPr sz="435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81553" y="2403961"/>
            <a:ext cx="10476521" cy="391967"/>
          </a:xfrm>
        </p:spPr>
        <p:txBody>
          <a:bodyPr lIns="0" tIns="0" rIns="0" bIns="0"/>
          <a:lstStyle>
            <a:lvl1pPr>
              <a:defRPr sz="254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8437" y="227247"/>
            <a:ext cx="10962752" cy="669735"/>
          </a:xfrm>
        </p:spPr>
        <p:txBody>
          <a:bodyPr lIns="0" tIns="0" rIns="0" bIns="0"/>
          <a:lstStyle>
            <a:lvl1pPr>
              <a:defRPr sz="435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11983" y="1655842"/>
            <a:ext cx="5324236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303409" y="1655842"/>
            <a:ext cx="5324236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8437" y="227247"/>
            <a:ext cx="10962752" cy="669735"/>
          </a:xfrm>
        </p:spPr>
        <p:txBody>
          <a:bodyPr lIns="0" tIns="0" rIns="0" bIns="0"/>
          <a:lstStyle>
            <a:lvl1pPr>
              <a:defRPr sz="435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976" y="293895"/>
            <a:ext cx="10403682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7972" y="1466528"/>
            <a:ext cx="3341418" cy="3577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5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49104" y="1466528"/>
            <a:ext cx="3341418" cy="3577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5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80235" y="1466528"/>
            <a:ext cx="3341418" cy="3577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5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7972" y="5228445"/>
            <a:ext cx="3341418" cy="1006572"/>
          </a:xfrm>
        </p:spPr>
        <p:txBody>
          <a:bodyPr>
            <a:noAutofit/>
          </a:bodyPr>
          <a:lstStyle>
            <a:lvl1pPr marL="0" indent="0">
              <a:buNone/>
              <a:defRPr sz="1405"/>
            </a:lvl1pPr>
            <a:lvl2pPr marL="152990" indent="-152990">
              <a:buFont typeface="Arial" panose="020B0604020202020204" pitchFamily="34" charset="0"/>
              <a:buChar char="•"/>
              <a:defRPr sz="1405"/>
            </a:lvl2pPr>
            <a:lvl3pPr marL="305980" indent="-152990">
              <a:defRPr sz="1405"/>
            </a:lvl3pPr>
            <a:lvl4pPr marL="535466" indent="-229485">
              <a:defRPr sz="1405"/>
            </a:lvl4pPr>
            <a:lvl5pPr marL="764951" indent="-229485">
              <a:defRPr sz="140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49104" y="5228445"/>
            <a:ext cx="3341418" cy="1006572"/>
          </a:xfrm>
        </p:spPr>
        <p:txBody>
          <a:bodyPr>
            <a:noAutofit/>
          </a:bodyPr>
          <a:lstStyle>
            <a:lvl1pPr marL="0" indent="0">
              <a:buNone/>
              <a:defRPr sz="1405"/>
            </a:lvl1pPr>
            <a:lvl2pPr marL="152990" indent="-152990">
              <a:buFont typeface="Arial" panose="020B0604020202020204" pitchFamily="34" charset="0"/>
              <a:buChar char="•"/>
              <a:defRPr sz="1405"/>
            </a:lvl2pPr>
            <a:lvl3pPr marL="305980" indent="-152990">
              <a:defRPr sz="1405"/>
            </a:lvl3pPr>
            <a:lvl4pPr marL="535466" indent="-229485">
              <a:defRPr sz="1405"/>
            </a:lvl4pPr>
            <a:lvl5pPr marL="764951" indent="-229485">
              <a:defRPr sz="140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80235" y="5228445"/>
            <a:ext cx="3341418" cy="1006572"/>
          </a:xfrm>
        </p:spPr>
        <p:txBody>
          <a:bodyPr>
            <a:noAutofit/>
          </a:bodyPr>
          <a:lstStyle>
            <a:lvl1pPr marL="0" indent="0">
              <a:buNone/>
              <a:defRPr sz="1405"/>
            </a:lvl1pPr>
            <a:lvl2pPr marL="152990" indent="-152990">
              <a:buFont typeface="Arial" panose="020B0604020202020204" pitchFamily="34" charset="0"/>
              <a:buChar char="•"/>
              <a:defRPr sz="1405"/>
            </a:lvl2pPr>
            <a:lvl3pPr marL="305980" indent="-152990">
              <a:defRPr sz="1405"/>
            </a:lvl3pPr>
            <a:lvl4pPr marL="535466" indent="-229485">
              <a:defRPr sz="1405"/>
            </a:lvl4pPr>
            <a:lvl5pPr marL="764951" indent="-229485">
              <a:defRPr sz="140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7976" y="979910"/>
            <a:ext cx="10403682" cy="42662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53991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889" y="1189591"/>
            <a:ext cx="11995642" cy="587779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090"/>
          </a:p>
        </p:txBody>
      </p:sp>
      <p:sp>
        <p:nvSpPr>
          <p:cNvPr id="17" name="bg object 17"/>
          <p:cNvSpPr/>
          <p:nvPr/>
        </p:nvSpPr>
        <p:spPr>
          <a:xfrm>
            <a:off x="141906" y="157890"/>
            <a:ext cx="11995642" cy="95239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9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8437" y="227248"/>
            <a:ext cx="10962752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81553" y="2403960"/>
            <a:ext cx="1047652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61473" y="6695361"/>
            <a:ext cx="3916680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11981" y="6695361"/>
            <a:ext cx="2815113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12531" y="6695361"/>
            <a:ext cx="2815113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0511">
        <a:defRPr>
          <a:latin typeface="+mn-lt"/>
          <a:ea typeface="+mn-ea"/>
          <a:cs typeface="+mn-cs"/>
        </a:defRPr>
      </a:lvl2pPr>
      <a:lvl3pPr marL="1941021">
        <a:defRPr>
          <a:latin typeface="+mn-lt"/>
          <a:ea typeface="+mn-ea"/>
          <a:cs typeface="+mn-cs"/>
        </a:defRPr>
      </a:lvl3pPr>
      <a:lvl4pPr marL="2911532">
        <a:defRPr>
          <a:latin typeface="+mn-lt"/>
          <a:ea typeface="+mn-ea"/>
          <a:cs typeface="+mn-cs"/>
        </a:defRPr>
      </a:lvl4pPr>
      <a:lvl5pPr marL="3882044">
        <a:defRPr>
          <a:latin typeface="+mn-lt"/>
          <a:ea typeface="+mn-ea"/>
          <a:cs typeface="+mn-cs"/>
        </a:defRPr>
      </a:lvl5pPr>
      <a:lvl6pPr marL="4852554">
        <a:defRPr>
          <a:latin typeface="+mn-lt"/>
          <a:ea typeface="+mn-ea"/>
          <a:cs typeface="+mn-cs"/>
        </a:defRPr>
      </a:lvl6pPr>
      <a:lvl7pPr marL="5823065">
        <a:defRPr>
          <a:latin typeface="+mn-lt"/>
          <a:ea typeface="+mn-ea"/>
          <a:cs typeface="+mn-cs"/>
        </a:defRPr>
      </a:lvl7pPr>
      <a:lvl8pPr marL="6793576">
        <a:defRPr>
          <a:latin typeface="+mn-lt"/>
          <a:ea typeface="+mn-ea"/>
          <a:cs typeface="+mn-cs"/>
        </a:defRPr>
      </a:lvl8pPr>
      <a:lvl9pPr marL="776408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0511">
        <a:defRPr>
          <a:latin typeface="+mn-lt"/>
          <a:ea typeface="+mn-ea"/>
          <a:cs typeface="+mn-cs"/>
        </a:defRPr>
      </a:lvl2pPr>
      <a:lvl3pPr marL="1941021">
        <a:defRPr>
          <a:latin typeface="+mn-lt"/>
          <a:ea typeface="+mn-ea"/>
          <a:cs typeface="+mn-cs"/>
        </a:defRPr>
      </a:lvl3pPr>
      <a:lvl4pPr marL="2911532">
        <a:defRPr>
          <a:latin typeface="+mn-lt"/>
          <a:ea typeface="+mn-ea"/>
          <a:cs typeface="+mn-cs"/>
        </a:defRPr>
      </a:lvl4pPr>
      <a:lvl5pPr marL="3882044">
        <a:defRPr>
          <a:latin typeface="+mn-lt"/>
          <a:ea typeface="+mn-ea"/>
          <a:cs typeface="+mn-cs"/>
        </a:defRPr>
      </a:lvl5pPr>
      <a:lvl6pPr marL="4852554">
        <a:defRPr>
          <a:latin typeface="+mn-lt"/>
          <a:ea typeface="+mn-ea"/>
          <a:cs typeface="+mn-cs"/>
        </a:defRPr>
      </a:lvl6pPr>
      <a:lvl7pPr marL="5823065">
        <a:defRPr>
          <a:latin typeface="+mn-lt"/>
          <a:ea typeface="+mn-ea"/>
          <a:cs typeface="+mn-cs"/>
        </a:defRPr>
      </a:lvl7pPr>
      <a:lvl8pPr marL="6793576">
        <a:defRPr>
          <a:latin typeface="+mn-lt"/>
          <a:ea typeface="+mn-ea"/>
          <a:cs typeface="+mn-cs"/>
        </a:defRPr>
      </a:lvl8pPr>
      <a:lvl9pPr marL="776408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76212" y="160100"/>
            <a:ext cx="11963400" cy="19155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6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83308" y="2404041"/>
            <a:ext cx="7671258" cy="5750282"/>
          </a:xfrm>
          <a:prstGeom prst="rect">
            <a:avLst/>
          </a:prstGeom>
        </p:spPr>
        <p:txBody>
          <a:bodyPr vert="horz" wrap="square" lIns="0" tIns="29644" rIns="0" bIns="0" rtlCol="0">
            <a:spAutoFit/>
          </a:bodyPr>
          <a:lstStyle/>
          <a:p>
            <a:pPr marL="26989" defTabSz="1943191">
              <a:spcBef>
                <a:spcPts val="242"/>
              </a:spcBef>
              <a:defRPr/>
            </a:pP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MAVZU: SOXTA OYOQLILAR SINFI</a:t>
            </a:r>
          </a:p>
          <a:p>
            <a:pPr marL="68715">
              <a:spcBef>
                <a:spcPts val="2610"/>
              </a:spcBef>
            </a:pPr>
            <a:endParaRPr lang="en-US" sz="3713" dirty="0" smtClean="0">
              <a:solidFill>
                <a:srgbClr val="373435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715">
              <a:spcBef>
                <a:spcPts val="2610"/>
              </a:spcBef>
            </a:pPr>
            <a:endParaRPr lang="en-US" sz="2800" i="1" dirty="0" smtClean="0">
              <a:solidFill>
                <a:srgbClr val="373435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715">
              <a:spcBef>
                <a:spcPts val="2610"/>
              </a:spcBef>
            </a:pPr>
            <a:r>
              <a:rPr sz="2800" i="1" dirty="0" err="1" smtClean="0">
                <a:solidFill>
                  <a:srgbClr val="373435"/>
                </a:solidFill>
                <a:latin typeface="Times New Roman" pitchFamily="18" charset="0"/>
                <a:cs typeface="Times New Roman" pitchFamily="18" charset="0"/>
              </a:rPr>
              <a:t>O‘qituvchi</a:t>
            </a:r>
            <a:r>
              <a:rPr lang="en-US" sz="2800" i="1" dirty="0" smtClean="0">
                <a:solidFill>
                  <a:srgbClr val="373435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uz-Latn-UZ" sz="2800" i="1" dirty="0" smtClean="0">
                <a:solidFill>
                  <a:srgbClr val="37343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spc="11" dirty="0" err="1">
                <a:solidFill>
                  <a:srgbClr val="373435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i="1" spc="11" dirty="0" err="1" smtClean="0">
                <a:solidFill>
                  <a:srgbClr val="373435"/>
                </a:solidFill>
                <a:latin typeface="Times New Roman" pitchFamily="18" charset="0"/>
                <a:cs typeface="Times New Roman" pitchFamily="18" charset="0"/>
              </a:rPr>
              <a:t>kromov</a:t>
            </a:r>
            <a:r>
              <a:rPr lang="en-US" sz="2800" i="1" spc="11" dirty="0" smtClean="0">
                <a:solidFill>
                  <a:srgbClr val="37343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spc="11" dirty="0" err="1" smtClean="0">
                <a:solidFill>
                  <a:srgbClr val="373435"/>
                </a:solidFill>
                <a:latin typeface="Times New Roman" pitchFamily="18" charset="0"/>
                <a:cs typeface="Times New Roman" pitchFamily="18" charset="0"/>
              </a:rPr>
              <a:t>Olimjon</a:t>
            </a:r>
            <a:r>
              <a:rPr lang="en-US" sz="2800" i="1" spc="11" dirty="0" smtClean="0">
                <a:solidFill>
                  <a:srgbClr val="37343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spc="11" dirty="0" err="1" smtClean="0">
                <a:solidFill>
                  <a:srgbClr val="373435"/>
                </a:solidFill>
                <a:latin typeface="Times New Roman" pitchFamily="18" charset="0"/>
                <a:cs typeface="Times New Roman" pitchFamily="18" charset="0"/>
              </a:rPr>
              <a:t>Tolibjonovich</a:t>
            </a:r>
            <a:endParaRPr lang="uz-Latn-UZ" sz="2800" i="1" dirty="0">
              <a:latin typeface="Times New Roman" pitchFamily="18" charset="0"/>
              <a:cs typeface="Times New Roman" pitchFamily="18" charset="0"/>
            </a:endParaRPr>
          </a:p>
          <a:p>
            <a:pPr marL="68715">
              <a:spcBef>
                <a:spcPts val="2610"/>
              </a:spcBef>
            </a:pPr>
            <a:endParaRPr lang="uz-Latn-UZ" sz="3713" spc="11" dirty="0" smtClean="0">
              <a:solidFill>
                <a:srgbClr val="373435"/>
              </a:solidFill>
              <a:latin typeface="Arial"/>
              <a:cs typeface="Arial"/>
            </a:endParaRPr>
          </a:p>
          <a:p>
            <a:pPr marL="68715">
              <a:spcBef>
                <a:spcPts val="2610"/>
              </a:spcBef>
            </a:pPr>
            <a:endParaRPr sz="3713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72584" y="2433666"/>
            <a:ext cx="730335" cy="18327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6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30654" y="4655588"/>
            <a:ext cx="730335" cy="172313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406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664660" y="547042"/>
            <a:ext cx="2065972" cy="126723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6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689849" y="547042"/>
            <a:ext cx="2065972" cy="123744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406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29304" y="870770"/>
            <a:ext cx="1727177" cy="649570"/>
          </a:xfrm>
          <a:prstGeom prst="rect">
            <a:avLst/>
          </a:prstGeom>
        </p:spPr>
        <p:txBody>
          <a:bodyPr vert="horz" wrap="square" lIns="0" tIns="33688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en-US" sz="4000" b="1" dirty="0" smtClean="0">
                <a:solidFill>
                  <a:schemeClr val="bg1"/>
                </a:solidFill>
                <a:latin typeface="Arial"/>
                <a:cs typeface="Arial"/>
              </a:rPr>
              <a:t>7-sinf</a:t>
            </a:r>
            <a:endParaRPr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4" name="object 2">
            <a:extLst>
              <a:ext uri="{FF2B5EF4-FFF2-40B4-BE49-F238E27FC236}">
                <a16:creationId xmlns="" xmlns:a16="http://schemas.microsoft.com/office/drawing/2014/main" id="{691D16DB-CD23-42A8-9834-6C7C5E7B8D28}"/>
              </a:ext>
            </a:extLst>
          </p:cNvPr>
          <p:cNvSpPr txBox="1">
            <a:spLocks/>
          </p:cNvSpPr>
          <p:nvPr/>
        </p:nvSpPr>
        <p:spPr>
          <a:xfrm>
            <a:off x="1296410" y="488485"/>
            <a:ext cx="9191285" cy="954669"/>
          </a:xfrm>
          <a:prstGeom prst="rect">
            <a:avLst/>
          </a:prstGeom>
        </p:spPr>
        <p:txBody>
          <a:bodyPr vert="horz" wrap="square" lIns="0" tIns="3103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BIOLOGIYA</a:t>
            </a:r>
            <a:endParaRPr lang="en-US" sz="6000" kern="0" spc="11" dirty="0">
              <a:solidFill>
                <a:sysClr val="window" lastClr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object 11">
            <a:extLst>
              <a:ext uri="{FF2B5EF4-FFF2-40B4-BE49-F238E27FC236}">
                <a16:creationId xmlns="" xmlns:a16="http://schemas.microsoft.com/office/drawing/2014/main" id="{54730B04-F79F-453A-988A-79409D59897E}"/>
              </a:ext>
            </a:extLst>
          </p:cNvPr>
          <p:cNvSpPr/>
          <p:nvPr/>
        </p:nvSpPr>
        <p:spPr>
          <a:xfrm>
            <a:off x="1113268" y="1063095"/>
            <a:ext cx="130896" cy="371102"/>
          </a:xfrm>
          <a:custGeom>
            <a:avLst/>
            <a:gdLst/>
            <a:ahLst/>
            <a:cxnLst/>
            <a:rect l="l" t="t" r="r" b="b"/>
            <a:pathLst>
              <a:path w="61595" h="174625">
                <a:moveTo>
                  <a:pt x="30553" y="0"/>
                </a:moveTo>
                <a:lnTo>
                  <a:pt x="18673" y="2110"/>
                </a:lnTo>
                <a:lnTo>
                  <a:pt x="8960" y="7860"/>
                </a:lnTo>
                <a:lnTo>
                  <a:pt x="2405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7" y="166467"/>
                </a:lnTo>
                <a:lnTo>
                  <a:pt x="18670" y="172224"/>
                </a:lnTo>
                <a:lnTo>
                  <a:pt x="30553" y="174336"/>
                </a:lnTo>
                <a:lnTo>
                  <a:pt x="42434" y="172224"/>
                </a:lnTo>
                <a:lnTo>
                  <a:pt x="52146" y="166467"/>
                </a:lnTo>
                <a:lnTo>
                  <a:pt x="58699" y="157936"/>
                </a:lnTo>
                <a:lnTo>
                  <a:pt x="59065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5002" y="17984"/>
                </a:lnTo>
                <a:lnTo>
                  <a:pt x="59068" y="17984"/>
                </a:lnTo>
                <a:lnTo>
                  <a:pt x="58699" y="16382"/>
                </a:lnTo>
                <a:lnTo>
                  <a:pt x="52146" y="7860"/>
                </a:lnTo>
                <a:lnTo>
                  <a:pt x="42434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68" y="17984"/>
                </a:moveTo>
                <a:lnTo>
                  <a:pt x="36104" y="17984"/>
                </a:lnTo>
                <a:lnTo>
                  <a:pt x="40622" y="21941"/>
                </a:lnTo>
                <a:lnTo>
                  <a:pt x="40622" y="152383"/>
                </a:lnTo>
                <a:lnTo>
                  <a:pt x="36104" y="156347"/>
                </a:lnTo>
                <a:lnTo>
                  <a:pt x="59065" y="156347"/>
                </a:lnTo>
                <a:lnTo>
                  <a:pt x="61103" y="147501"/>
                </a:lnTo>
                <a:lnTo>
                  <a:pt x="61103" y="26804"/>
                </a:lnTo>
                <a:lnTo>
                  <a:pt x="59068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43191"/>
            <a:endParaRPr sz="3825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12">
            <a:extLst>
              <a:ext uri="{FF2B5EF4-FFF2-40B4-BE49-F238E27FC236}">
                <a16:creationId xmlns="" xmlns:a16="http://schemas.microsoft.com/office/drawing/2014/main" id="{A7C546DE-F6CD-4AE3-9566-933DCB1703A7}"/>
              </a:ext>
            </a:extLst>
          </p:cNvPr>
          <p:cNvSpPr/>
          <p:nvPr/>
        </p:nvSpPr>
        <p:spPr>
          <a:xfrm>
            <a:off x="930374" y="1063095"/>
            <a:ext cx="130896" cy="371102"/>
          </a:xfrm>
          <a:custGeom>
            <a:avLst/>
            <a:gdLst/>
            <a:ahLst/>
            <a:cxnLst/>
            <a:rect l="l" t="t" r="r" b="b"/>
            <a:pathLst>
              <a:path w="61595" h="174625">
                <a:moveTo>
                  <a:pt x="30553" y="0"/>
                </a:moveTo>
                <a:lnTo>
                  <a:pt x="18671" y="2110"/>
                </a:lnTo>
                <a:lnTo>
                  <a:pt x="8958" y="7860"/>
                </a:lnTo>
                <a:lnTo>
                  <a:pt x="2404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8" y="166467"/>
                </a:lnTo>
                <a:lnTo>
                  <a:pt x="18671" y="172224"/>
                </a:lnTo>
                <a:lnTo>
                  <a:pt x="30553" y="174336"/>
                </a:lnTo>
                <a:lnTo>
                  <a:pt x="42445" y="172224"/>
                </a:lnTo>
                <a:lnTo>
                  <a:pt x="52167" y="166467"/>
                </a:lnTo>
                <a:lnTo>
                  <a:pt x="58728" y="157936"/>
                </a:lnTo>
                <a:lnTo>
                  <a:pt x="59094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4998" y="17984"/>
                </a:lnTo>
                <a:lnTo>
                  <a:pt x="59098" y="17984"/>
                </a:lnTo>
                <a:lnTo>
                  <a:pt x="58728" y="16382"/>
                </a:lnTo>
                <a:lnTo>
                  <a:pt x="52167" y="7860"/>
                </a:lnTo>
                <a:lnTo>
                  <a:pt x="42445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98" y="17984"/>
                </a:moveTo>
                <a:lnTo>
                  <a:pt x="36122" y="17984"/>
                </a:lnTo>
                <a:lnTo>
                  <a:pt x="40651" y="21941"/>
                </a:lnTo>
                <a:lnTo>
                  <a:pt x="40651" y="152383"/>
                </a:lnTo>
                <a:lnTo>
                  <a:pt x="36122" y="156347"/>
                </a:lnTo>
                <a:lnTo>
                  <a:pt x="59094" y="156347"/>
                </a:lnTo>
                <a:lnTo>
                  <a:pt x="61135" y="147501"/>
                </a:lnTo>
                <a:lnTo>
                  <a:pt x="61135" y="26804"/>
                </a:lnTo>
                <a:lnTo>
                  <a:pt x="59098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43191"/>
            <a:endParaRPr sz="3825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697435" y="709749"/>
            <a:ext cx="778640" cy="971613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43191"/>
            <a:endParaRPr sz="3825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4">
            <a:extLst>
              <a:ext uri="{FF2B5EF4-FFF2-40B4-BE49-F238E27FC236}">
                <a16:creationId xmlns="" xmlns:a16="http://schemas.microsoft.com/office/drawing/2014/main" id="{946BC88D-A2E8-4B3B-896A-D3DDDDFA1F1F}"/>
              </a:ext>
            </a:extLst>
          </p:cNvPr>
          <p:cNvSpPr/>
          <p:nvPr/>
        </p:nvSpPr>
        <p:spPr>
          <a:xfrm>
            <a:off x="1064771" y="891341"/>
            <a:ext cx="44532" cy="39134"/>
          </a:xfrm>
          <a:custGeom>
            <a:avLst/>
            <a:gdLst/>
            <a:ahLst/>
            <a:cxnLst/>
            <a:rect l="l" t="t" r="r" b="b"/>
            <a:pathLst>
              <a:path w="20954" h="18414">
                <a:moveTo>
                  <a:pt x="16099" y="0"/>
                </a:moveTo>
                <a:lnTo>
                  <a:pt x="4587" y="0"/>
                </a:lnTo>
                <a:lnTo>
                  <a:pt x="0" y="4028"/>
                </a:lnTo>
                <a:lnTo>
                  <a:pt x="0" y="14112"/>
                </a:lnTo>
                <a:lnTo>
                  <a:pt x="4587" y="18136"/>
                </a:lnTo>
                <a:lnTo>
                  <a:pt x="16099" y="18136"/>
                </a:lnTo>
                <a:lnTo>
                  <a:pt x="20685" y="14112"/>
                </a:lnTo>
                <a:lnTo>
                  <a:pt x="20685" y="4028"/>
                </a:lnTo>
                <a:lnTo>
                  <a:pt x="16099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43191"/>
            <a:endParaRPr sz="3825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3561" y="3151950"/>
            <a:ext cx="3690788" cy="2921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1046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4456"/>
            <a:ext cx="12239625" cy="14478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209168" cy="15422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SOXTA </a:t>
            </a:r>
            <a:r>
              <a:rPr lang="en-US" sz="4400" b="1" smtClean="0">
                <a:latin typeface="Times New Roman" pitchFamily="18" charset="0"/>
                <a:cs typeface="Times New Roman" pitchFamily="18" charset="0"/>
              </a:rPr>
              <a:t>OYOQLILARNING  AHAMIYATI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3188" y="2159496"/>
            <a:ext cx="1118878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Bundan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necha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million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yil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ilgari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yashab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qirilib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ketgan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foraminiferalar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chig‘anoqlari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qoldig‘i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hozirgi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ohaktosh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konlarini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qilgan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Nursimonlar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skeleti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qoldig‘idan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metallarni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silliqlashda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jilvir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qog‘oz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tayyorlashda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foydalaniladi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5655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4456"/>
            <a:ext cx="12239625" cy="14478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239625" cy="15422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5400" b="1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endParaRPr lang="en-US" sz="5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5400" b="1" dirty="0" err="1" smtClean="0">
                <a:latin typeface="Times New Roman" pitchFamily="18" charset="0"/>
                <a:cs typeface="Times New Roman" pitchFamily="18" charset="0"/>
              </a:rPr>
              <a:t>Ayrim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latin typeface="Times New Roman" pitchFamily="18" charset="0"/>
                <a:cs typeface="Times New Roman" pitchFamily="18" charset="0"/>
              </a:rPr>
              <a:t>xavfli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latin typeface="Times New Roman" pitchFamily="18" charset="0"/>
                <a:cs typeface="Times New Roman" pitchFamily="18" charset="0"/>
              </a:rPr>
              <a:t>soxta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latin typeface="Times New Roman" pitchFamily="18" charset="0"/>
                <a:cs typeface="Times New Roman" pitchFamily="18" charset="0"/>
              </a:rPr>
              <a:t>oyoqlilar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5196" y="1748714"/>
            <a:ext cx="655272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Ayrim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soxta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oyoqlilar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xavfli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parazit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hisoblanadi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Masalan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odam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sutemizuvchilar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ichagida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yashaydigan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ichburug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‘ 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amyobasi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ichak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devorini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yemirib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qonli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ichburug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‘</a:t>
            </a: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paydo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qiladi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5"/>
          <a:stretch/>
        </p:blipFill>
        <p:spPr bwMode="auto">
          <a:xfrm>
            <a:off x="7127923" y="2159496"/>
            <a:ext cx="4680521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45655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8437" y="227247"/>
            <a:ext cx="10962752" cy="1408399"/>
          </a:xfrm>
        </p:spPr>
        <p:txBody>
          <a:bodyPr/>
          <a:lstStyle/>
          <a:p>
            <a:pPr marL="0" marR="0" lvl="0" indent="0" defTabSz="19360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4800" b="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Ozingizni</a:t>
            </a:r>
            <a:r>
              <a:rPr lang="en-US" sz="4800" b="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lang="en-US" sz="4800" b="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sinang</a:t>
            </a:r>
            <a:r>
              <a:rPr lang="ru-RU" sz="4800" b="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ru-RU" sz="4800" b="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-1" y="0"/>
            <a:ext cx="12239626" cy="1295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5400" b="1" dirty="0" err="1">
                <a:latin typeface="Times New Roman" pitchFamily="18" charset="0"/>
                <a:cs typeface="Times New Roman" pitchFamily="18" charset="0"/>
              </a:rPr>
              <a:t>‘</a:t>
            </a:r>
            <a:r>
              <a:rPr lang="en-US" sz="5400" b="1" dirty="0" err="1" smtClean="0">
                <a:latin typeface="Times New Roman" pitchFamily="18" charset="0"/>
                <a:cs typeface="Times New Roman" pitchFamily="18" charset="0"/>
              </a:rPr>
              <a:t>zingizni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5400" b="1" dirty="0" err="1" smtClean="0">
                <a:latin typeface="Times New Roman" pitchFamily="18" charset="0"/>
                <a:cs typeface="Times New Roman" pitchFamily="18" charset="0"/>
              </a:rPr>
              <a:t>sinab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latin typeface="Times New Roman" pitchFamily="18" charset="0"/>
                <a:cs typeface="Times New Roman" pitchFamily="18" charset="0"/>
              </a:rPr>
              <a:t>ko‘ring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58660" y="1912765"/>
            <a:ext cx="728157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Amyobaning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oziqlanishi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800" dirty="0" err="1">
                <a:latin typeface="Times New Roman" pitchFamily="18" charset="0"/>
                <a:cs typeface="Times New Roman" pitchFamily="18" charset="0"/>
              </a:rPr>
              <a:t>Amyoba</a:t>
            </a: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ko‘payadi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4800" dirty="0" err="1">
                <a:latin typeface="Times New Roman" pitchFamily="18" charset="0"/>
                <a:cs typeface="Times New Roman" pitchFamily="18" charset="0"/>
              </a:rPr>
              <a:t>Amyobaning</a:t>
            </a: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latin typeface="Times New Roman" pitchFamily="18" charset="0"/>
                <a:cs typeface="Times New Roman" pitchFamily="18" charset="0"/>
              </a:rPr>
              <a:t>ta’sirlanishi</a:t>
            </a: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latin typeface="Times New Roman" pitchFamily="18" charset="0"/>
                <a:cs typeface="Times New Roman" pitchFamily="18" charset="0"/>
              </a:rPr>
              <a:t>sodir</a:t>
            </a: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6076" y="1583432"/>
            <a:ext cx="2938820" cy="5085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4700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12132" y="-164064"/>
            <a:ext cx="12227494" cy="16301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9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72876" y="0"/>
            <a:ext cx="12312502" cy="1898040"/>
          </a:xfrm>
        </p:spPr>
        <p:txBody>
          <a:bodyPr/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BILIMINGIZNI MUSTAHKAMLASH</a:t>
            </a:r>
            <a:br>
              <a:rPr lang="en-US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UCHUN TOPSHIRIQ</a:t>
            </a:r>
            <a:r>
              <a:rPr lang="ru-RU" sz="5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dirty="0">
                <a:latin typeface="Times New Roman" pitchFamily="18" charset="0"/>
                <a:cs typeface="Times New Roman" pitchFamily="18" charset="0"/>
              </a:rPr>
            </a:b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1012" y="2075656"/>
            <a:ext cx="1096275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Darslikning</a:t>
            </a:r>
            <a:r>
              <a:rPr lang="en-US" sz="4800" b="1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4800" b="1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13-14-betlar</a:t>
            </a:r>
            <a:r>
              <a:rPr lang="uz-Latn-UZ" sz="4800" b="1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i</a:t>
            </a:r>
            <a:r>
              <a:rPr lang="en-US" sz="4800" b="1" dirty="0" err="1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dagi</a:t>
            </a:r>
            <a:r>
              <a:rPr lang="en-US" sz="4800" b="1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800" b="1" dirty="0" err="1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ug‘atlarni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yozish</a:t>
            </a:r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hamda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jumboqlar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topishmoqlarni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bajarish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4800" b="1" dirty="0" smtClean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algn="ctr"/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532" y="4463752"/>
            <a:ext cx="4480304" cy="2617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114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12132" y="-164064"/>
            <a:ext cx="12227494" cy="167118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9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31186" y="29797"/>
            <a:ext cx="11776734" cy="769441"/>
          </a:xfrm>
        </p:spPr>
        <p:txBody>
          <a:bodyPr/>
          <a:lstStyle/>
          <a:p>
            <a:pPr algn="ctr"/>
            <a:r>
              <a:rPr lang="en-US" sz="5000" dirty="0" smtClean="0">
                <a:latin typeface="Times New Roman" pitchFamily="18" charset="0"/>
                <a:cs typeface="Times New Roman" pitchFamily="18" charset="0"/>
              </a:rPr>
              <a:t>O‘TILGAN MAVZUNI TAKRORLASH</a:t>
            </a:r>
            <a:endParaRPr lang="ru-RU" sz="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63227" y="1943472"/>
            <a:ext cx="1065718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Hayvon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latin typeface="Times New Roman" pitchFamily="18" charset="0"/>
                <a:cs typeface="Times New Roman" pitchFamily="18" charset="0"/>
              </a:rPr>
              <a:t>organizmi</a:t>
            </a: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to‘qimalardan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iborat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Epiteliy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latin typeface="Times New Roman" pitchFamily="18" charset="0"/>
                <a:cs typeface="Times New Roman" pitchFamily="18" charset="0"/>
              </a:rPr>
              <a:t>to‘qimasi</a:t>
            </a: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vazifani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bajaradi</a:t>
            </a: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Biriktiruvchi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latin typeface="Times New Roman" pitchFamily="18" charset="0"/>
                <a:cs typeface="Times New Roman" pitchFamily="18" charset="0"/>
              </a:rPr>
              <a:t>to‘qimaning</a:t>
            </a: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xillari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bor.</a:t>
            </a:r>
            <a:endParaRPr lang="ru-RU" sz="4800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6473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12132" y="-164063"/>
            <a:ext cx="12227494" cy="12491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9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157" y="0"/>
            <a:ext cx="11427568" cy="830997"/>
          </a:xfrm>
        </p:spPr>
        <p:txBody>
          <a:bodyPr/>
          <a:lstStyle/>
          <a:p>
            <a:pPr algn="ctr"/>
            <a:r>
              <a:rPr lang="en-US" sz="5400" kern="1200" dirty="0" err="1" smtClean="0">
                <a:latin typeface="Times New Roman" pitchFamily="18" charset="0"/>
                <a:ea typeface="+mn-ea"/>
                <a:cs typeface="Times New Roman" pitchFamily="18" charset="0"/>
              </a:rPr>
              <a:t>Amyobaning</a:t>
            </a:r>
            <a:r>
              <a:rPr lang="en-US" sz="5400" kern="1200" dirty="0" smtClean="0"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ashash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muhiti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0070" y="3924173"/>
            <a:ext cx="5495809" cy="1122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6000"/>
              </a:lnSpc>
              <a:spcAft>
                <a:spcPts val="1698"/>
              </a:spcAft>
            </a:pPr>
            <a:r>
              <a:rPr lang="en-US" sz="6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sz="2473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57010" y="1582735"/>
            <a:ext cx="619268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Amyoba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to‘kilgan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barglar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xascho‘plar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ifloslangan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ko‘lmak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suvlar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tubida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hayot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kechiradi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sv-SE" sz="4400" dirty="0" smtClean="0">
                <a:latin typeface="Times New Roman" pitchFamily="18" charset="0"/>
                <a:cs typeface="Times New Roman" pitchFamily="18" charset="0"/>
              </a:rPr>
              <a:t>Amyoba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hujayrasining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shakli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doimo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o‘zgarib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turadi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5916" y="1617407"/>
            <a:ext cx="4882718" cy="2614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165079" y="4529800"/>
            <a:ext cx="2376850" cy="2287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3494" y="4485576"/>
            <a:ext cx="2235140" cy="2376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91326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/>
        </p:nvSpPr>
        <p:spPr>
          <a:xfrm>
            <a:off x="-21908" y="-61534"/>
            <a:ext cx="12227494" cy="12491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9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61534"/>
            <a:ext cx="12205586" cy="830997"/>
          </a:xfrm>
        </p:spPr>
        <p:txBody>
          <a:bodyPr/>
          <a:lstStyle/>
          <a:p>
            <a:pPr algn="ctr"/>
            <a:r>
              <a:rPr lang="uz-Latn-UZ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Amyobaning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tuzilishi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6"/>
          <a:stretch/>
        </p:blipFill>
        <p:spPr bwMode="auto">
          <a:xfrm>
            <a:off x="6191820" y="1674077"/>
            <a:ext cx="5754936" cy="45365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31180" y="2055597"/>
            <a:ext cx="784887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4400" dirty="0" smtClean="0">
                <a:latin typeface="Times New Roman" pitchFamily="18" charset="0"/>
                <a:cs typeface="Times New Roman" pitchFamily="18" charset="0"/>
              </a:rPr>
              <a:t>   Tanasining </a:t>
            </a:r>
            <a:r>
              <a:rPr lang="sv-SE" sz="4400" dirty="0">
                <a:latin typeface="Times New Roman" pitchFamily="18" charset="0"/>
                <a:cs typeface="Times New Roman" pitchFamily="18" charset="0"/>
              </a:rPr>
              <a:t>kattaligi </a:t>
            </a:r>
            <a:endParaRPr lang="sv-SE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v-SE" sz="4400" dirty="0" smtClean="0">
                <a:latin typeface="Times New Roman" pitchFamily="18" charset="0"/>
                <a:cs typeface="Times New Roman" pitchFamily="18" charset="0"/>
              </a:rPr>
              <a:t>0,2–0,5 mm , rangi </a:t>
            </a:r>
          </a:p>
          <a:p>
            <a:r>
              <a:rPr lang="sv-SE" sz="4400" dirty="0" smtClean="0">
                <a:latin typeface="Times New Roman" pitchFamily="18" charset="0"/>
                <a:cs typeface="Times New Roman" pitchFamily="18" charset="0"/>
              </a:rPr>
              <a:t>shaffof bo‘ladi.</a:t>
            </a:r>
            <a:r>
              <a:rPr lang="en-US" sz="4400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Hujayra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membranasi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sitoplazmani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tashqi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muhitdan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ajratib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turadi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75152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2"/>
          <p:cNvSpPr/>
          <p:nvPr/>
        </p:nvSpPr>
        <p:spPr>
          <a:xfrm>
            <a:off x="12131" y="1952"/>
            <a:ext cx="12227494" cy="109671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9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4940" y="82615"/>
            <a:ext cx="11561875" cy="1661993"/>
          </a:xfrm>
        </p:spPr>
        <p:txBody>
          <a:bodyPr/>
          <a:lstStyle/>
          <a:p>
            <a:pPr algn="ctr"/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Amyobaning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oziqlanishi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afas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olishi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431181" y="1727448"/>
            <a:ext cx="7488831" cy="4469124"/>
          </a:xfrm>
          <a:prstGeom prst="flowChartProcess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Harakatlanayotgan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amyoba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oziqqa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duch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kelganida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necha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oxta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oyoqlar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qiladi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Soxta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oyoqlar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oziqni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qamrab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sitoplazmaga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o‘tkazadi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Amyoba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suvda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erigan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kislorod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nafas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oladi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2100" y="3962011"/>
            <a:ext cx="2349471" cy="2085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47" b="6536"/>
          <a:stretch/>
        </p:blipFill>
        <p:spPr bwMode="auto">
          <a:xfrm>
            <a:off x="8136036" y="1529874"/>
            <a:ext cx="3816424" cy="221379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446722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/>
        </p:nvSpPr>
        <p:spPr>
          <a:xfrm>
            <a:off x="0" y="-39230"/>
            <a:ext cx="12227494" cy="12491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9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2" y="289073"/>
            <a:ext cx="11963399" cy="830997"/>
          </a:xfrm>
        </p:spPr>
        <p:txBody>
          <a:bodyPr/>
          <a:lstStyle/>
          <a:p>
            <a:pPr algn="ctr"/>
            <a:r>
              <a:rPr lang="en-US" sz="5400" kern="1200" dirty="0" err="1" smtClean="0">
                <a:latin typeface="Times New Roman" pitchFamily="18" charset="0"/>
                <a:ea typeface="+mn-ea"/>
                <a:cs typeface="Times New Roman" pitchFamily="18" charset="0"/>
              </a:rPr>
              <a:t>Amyobaning</a:t>
            </a:r>
            <a:r>
              <a:rPr lang="en-US" sz="5400" kern="1200" dirty="0" smtClean="0"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uz-Latn-UZ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ta’sirlanishi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14412" y="1433369"/>
            <a:ext cx="1043940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z-Latn-UZ" sz="5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uz-Latn-UZ" sz="6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uz-Latn-UZ" sz="6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6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4"/>
          <a:stretch/>
        </p:blipFill>
        <p:spPr bwMode="auto">
          <a:xfrm rot="20826786">
            <a:off x="5532985" y="3464693"/>
            <a:ext cx="2592200" cy="3223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8465" y="3113272"/>
            <a:ext cx="2235715" cy="2307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8899" y="1565226"/>
            <a:ext cx="1774512" cy="2207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трелка вправо 5"/>
          <p:cNvSpPr/>
          <p:nvPr/>
        </p:nvSpPr>
        <p:spPr>
          <a:xfrm rot="19705108">
            <a:off x="9938762" y="3392685"/>
            <a:ext cx="415172" cy="144016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9" name="Стрелка вправо 8"/>
          <p:cNvSpPr/>
          <p:nvPr/>
        </p:nvSpPr>
        <p:spPr>
          <a:xfrm rot="20173251">
            <a:off x="7682441" y="4607768"/>
            <a:ext cx="432048" cy="144016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34202" y="2061508"/>
            <a:ext cx="54006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Amyobali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suvga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ozroq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osh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tuzi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qo‘shilsa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u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hamma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soxta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oyoqlarini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tortib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sharsimon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shaklga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kiradi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3173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12239625" cy="15422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2" y="87529"/>
            <a:ext cx="11477459" cy="830997"/>
          </a:xfrm>
        </p:spPr>
        <p:txBody>
          <a:bodyPr/>
          <a:lstStyle/>
          <a:p>
            <a:pPr algn="ctr"/>
            <a:r>
              <a:rPr lang="uz-Latn-UZ" sz="5400" dirty="0" smtClean="0"/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Amyobaning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sista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qilishi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9732" y="1929369"/>
            <a:ext cx="6220915" cy="479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59172" y="1739705"/>
            <a:ext cx="568863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Sovuq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tushganda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suv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qurib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qolganda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amyoba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harakatlanishdan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to‘xtab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yumaloqlanadi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v-SE" sz="3600" dirty="0" smtClean="0">
                <a:latin typeface="Times New Roman" pitchFamily="18" charset="0"/>
                <a:cs typeface="Times New Roman" pitchFamily="18" charset="0"/>
              </a:rPr>
              <a:t>qalin </a:t>
            </a:r>
          </a:p>
          <a:p>
            <a:r>
              <a:rPr lang="sv-SE" sz="3600" dirty="0" smtClean="0">
                <a:latin typeface="Times New Roman" pitchFamily="18" charset="0"/>
                <a:cs typeface="Times New Roman" pitchFamily="18" charset="0"/>
              </a:rPr>
              <a:t>po‘st </a:t>
            </a:r>
            <a:r>
              <a:rPr lang="sv-SE" sz="36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sv-SE" sz="3600" i="1" dirty="0">
                <a:latin typeface="Times New Roman" pitchFamily="18" charset="0"/>
                <a:cs typeface="Times New Roman" pitchFamily="18" charset="0"/>
              </a:rPr>
              <a:t>sista </a:t>
            </a:r>
            <a:r>
              <a:rPr lang="sv-SE" sz="3600" dirty="0">
                <a:latin typeface="Times New Roman" pitchFamily="18" charset="0"/>
                <a:cs typeface="Times New Roman" pitchFamily="18" charset="0"/>
              </a:rPr>
              <a:t>hosil bo‘ladi.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9172" y="4621027"/>
            <a:ext cx="55446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Qulay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sharoit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tug‘ilganda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amyoba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sistadan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chiqib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hayot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faoliyatini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ettiradi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9343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/>
        </p:nvSpPr>
        <p:spPr>
          <a:xfrm>
            <a:off x="12131" y="29765"/>
            <a:ext cx="12227494" cy="13334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9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764"/>
            <a:ext cx="12183678" cy="830997"/>
          </a:xfrm>
        </p:spPr>
        <p:txBody>
          <a:bodyPr/>
          <a:lstStyle/>
          <a:p>
            <a:pPr algn="ctr"/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Amyobaning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o‘payishi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5197" y="1694656"/>
            <a:ext cx="1130525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Amyoba</a:t>
            </a:r>
            <a:r>
              <a:rPr lang="en-US" sz="4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ikkiga</a:t>
            </a:r>
            <a:r>
              <a:rPr lang="en-US" sz="4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bo‘linish</a:t>
            </a:r>
            <a:r>
              <a:rPr lang="en-US" sz="4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yo‘li</a:t>
            </a:r>
            <a:r>
              <a:rPr lang="en-US" sz="4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jinssiz</a:t>
            </a:r>
            <a:r>
              <a:rPr lang="en-US" sz="4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ko‘payadi</a:t>
            </a:r>
            <a:r>
              <a:rPr lang="en-US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212" y="3483776"/>
            <a:ext cx="10513168" cy="2924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36748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4456"/>
            <a:ext cx="12239625" cy="14478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239625" cy="15422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Times New Roman" pitchFamily="18" charset="0"/>
                <a:cs typeface="Times New Roman" pitchFamily="18" charset="0"/>
              </a:rPr>
              <a:t>Soxta</a:t>
            </a:r>
            <a:r>
              <a:rPr lang="en-US" sz="5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atin typeface="Times New Roman" pitchFamily="18" charset="0"/>
                <a:cs typeface="Times New Roman" pitchFamily="18" charset="0"/>
              </a:rPr>
              <a:t>oyoqlilarning</a:t>
            </a:r>
            <a:r>
              <a:rPr lang="en-US" sz="5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latin typeface="Times New Roman" pitchFamily="18" charset="0"/>
                <a:cs typeface="Times New Roman" pitchFamily="18" charset="0"/>
              </a:rPr>
              <a:t>xilma-xilligi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252" y="1943472"/>
            <a:ext cx="10297144" cy="4540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45655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1617</TotalTime>
  <Words>297</Words>
  <Application>Microsoft Office PowerPoint</Application>
  <PresentationFormat>Произвольный</PresentationFormat>
  <Paragraphs>64</Paragraphs>
  <Slides>13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Office Theme</vt:lpstr>
      <vt:lpstr>Презентация PowerPoint</vt:lpstr>
      <vt:lpstr>O‘TILGAN MAVZUNI TAKRORLASH</vt:lpstr>
      <vt:lpstr>Amyobaning yashash muhiti</vt:lpstr>
      <vt:lpstr> Amyobaning tuzilishi</vt:lpstr>
      <vt:lpstr>Amyobaning oziqlanishi va nafas olishi</vt:lpstr>
      <vt:lpstr>Amyobaning  ta’sirlanishi </vt:lpstr>
      <vt:lpstr> Amyobaning  sista hosil qilishi</vt:lpstr>
      <vt:lpstr>Amyobaning ko‘payishi</vt:lpstr>
      <vt:lpstr>Презентация PowerPoint</vt:lpstr>
      <vt:lpstr>Презентация PowerPoint</vt:lpstr>
      <vt:lpstr>Презентация PowerPoint</vt:lpstr>
      <vt:lpstr>Ozingizni  sinang </vt:lpstr>
      <vt:lpstr>BILIMINGIZNI MUSTAHKAMLASH  UCHUN TOPSHIRIQ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Karol_1996</dc:creator>
  <cp:lastModifiedBy>Учетная запись Майкрософт</cp:lastModifiedBy>
  <cp:revision>177</cp:revision>
  <cp:lastPrinted>2020-08-27T06:56:29Z</cp:lastPrinted>
  <dcterms:created xsi:type="dcterms:W3CDTF">2020-04-13T08:06:06Z</dcterms:created>
  <dcterms:modified xsi:type="dcterms:W3CDTF">2020-08-27T14:56:07Z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