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73" r:id="rId5"/>
    <p:sldId id="259" r:id="rId6"/>
    <p:sldId id="264" r:id="rId7"/>
    <p:sldId id="265" r:id="rId8"/>
    <p:sldId id="262" r:id="rId9"/>
    <p:sldId id="271" r:id="rId10"/>
    <p:sldId id="270" r:id="rId11"/>
    <p:sldId id="272" r:id="rId12"/>
    <p:sldId id="275" r:id="rId13"/>
    <p:sldId id="266" r:id="rId14"/>
  </p:sldIdLst>
  <p:sldSz cx="12239625" cy="7199313"/>
  <p:notesSz cx="9926638" cy="6797675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5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63" d="100"/>
          <a:sy n="63" d="100"/>
        </p:scale>
        <p:origin x="924" y="114"/>
      </p:cViewPr>
      <p:guideLst>
        <p:guide orient="horz" pos="6390"/>
        <p:guide pos="45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908" cy="339219"/>
          </a:xfrm>
          <a:prstGeom prst="rect">
            <a:avLst/>
          </a:prstGeom>
        </p:spPr>
        <p:txBody>
          <a:bodyPr vert="horz" lIns="169703" tIns="84851" rIns="169703" bIns="84851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999" y="1"/>
            <a:ext cx="4301908" cy="339219"/>
          </a:xfrm>
          <a:prstGeom prst="rect">
            <a:avLst/>
          </a:prstGeom>
        </p:spPr>
        <p:txBody>
          <a:bodyPr vert="horz" lIns="169703" tIns="84851" rIns="169703" bIns="84851" rtlCol="0"/>
          <a:lstStyle>
            <a:lvl1pPr algn="r">
              <a:defRPr sz="2200"/>
            </a:lvl1pPr>
          </a:lstStyle>
          <a:p>
            <a:fld id="{5FC824F4-8DD6-4083-BD44-8877E10AE689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14663" y="850900"/>
            <a:ext cx="38973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703" tIns="84851" rIns="169703" bIns="848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18" y="3272462"/>
            <a:ext cx="7942404" cy="2677167"/>
          </a:xfrm>
          <a:prstGeom prst="rect">
            <a:avLst/>
          </a:prstGeom>
        </p:spPr>
        <p:txBody>
          <a:bodyPr vert="horz" lIns="169703" tIns="84851" rIns="169703" bIns="848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8457"/>
            <a:ext cx="4301908" cy="339219"/>
          </a:xfrm>
          <a:prstGeom prst="rect">
            <a:avLst/>
          </a:prstGeom>
        </p:spPr>
        <p:txBody>
          <a:bodyPr vert="horz" lIns="169703" tIns="84851" rIns="169703" bIns="84851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999" y="6458457"/>
            <a:ext cx="4301908" cy="339219"/>
          </a:xfrm>
          <a:prstGeom prst="rect">
            <a:avLst/>
          </a:prstGeom>
        </p:spPr>
        <p:txBody>
          <a:bodyPr vert="horz" lIns="169703" tIns="84851" rIns="169703" bIns="84851" rtlCol="0" anchor="b"/>
          <a:lstStyle>
            <a:lvl1pPr algn="r">
              <a:defRPr sz="2200"/>
            </a:lvl1pPr>
          </a:lstStyle>
          <a:p>
            <a:fld id="{CEABB549-6D91-43A6-80BF-4B8B81B3E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5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4663" y="850900"/>
            <a:ext cx="38973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B549-6D91-43A6-80BF-4B8B81B3E7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4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B549-6D91-43A6-80BF-4B8B81B3E7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6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B549-6D91-43A6-80BF-4B8B81B3E7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2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BB549-6D91-43A6-80BF-4B8B81B3E7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6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972" y="2231787"/>
            <a:ext cx="1040368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5945" y="4031615"/>
            <a:ext cx="85677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437" y="227247"/>
            <a:ext cx="10962752" cy="669735"/>
          </a:xfrm>
        </p:spPr>
        <p:txBody>
          <a:bodyPr lIns="0" tIns="0" rIns="0" bIns="0"/>
          <a:lstStyle>
            <a:lvl1pPr>
              <a:defRPr sz="435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1553" y="2403961"/>
            <a:ext cx="10476521" cy="391967"/>
          </a:xfrm>
        </p:spPr>
        <p:txBody>
          <a:bodyPr lIns="0" tIns="0" rIns="0" bIns="0"/>
          <a:lstStyle>
            <a:lvl1pPr>
              <a:defRPr sz="254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437" y="227247"/>
            <a:ext cx="10962752" cy="669735"/>
          </a:xfrm>
        </p:spPr>
        <p:txBody>
          <a:bodyPr lIns="0" tIns="0" rIns="0" bIns="0"/>
          <a:lstStyle>
            <a:lvl1pPr>
              <a:defRPr sz="435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1983" y="1655842"/>
            <a:ext cx="5324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3409" y="1655842"/>
            <a:ext cx="5324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437" y="227247"/>
            <a:ext cx="10962752" cy="669735"/>
          </a:xfrm>
        </p:spPr>
        <p:txBody>
          <a:bodyPr lIns="0" tIns="0" rIns="0" bIns="0"/>
          <a:lstStyle>
            <a:lvl1pPr>
              <a:defRPr sz="435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976" y="293895"/>
            <a:ext cx="10403682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7972" y="1466528"/>
            <a:ext cx="3341418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5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49104" y="1466528"/>
            <a:ext cx="3341418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5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80235" y="1466528"/>
            <a:ext cx="3341418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5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7972" y="5228445"/>
            <a:ext cx="3341418" cy="1006572"/>
          </a:xfrm>
        </p:spPr>
        <p:txBody>
          <a:bodyPr>
            <a:noAutofit/>
          </a:bodyPr>
          <a:lstStyle>
            <a:lvl1pPr marL="0" indent="0">
              <a:buNone/>
              <a:defRPr sz="1405"/>
            </a:lvl1pPr>
            <a:lvl2pPr marL="152990" indent="-152990">
              <a:buFont typeface="Arial" panose="020B0604020202020204" pitchFamily="34" charset="0"/>
              <a:buChar char="•"/>
              <a:defRPr sz="1405"/>
            </a:lvl2pPr>
            <a:lvl3pPr marL="305980" indent="-152990">
              <a:defRPr sz="1405"/>
            </a:lvl3pPr>
            <a:lvl4pPr marL="535466" indent="-229485">
              <a:defRPr sz="1405"/>
            </a:lvl4pPr>
            <a:lvl5pPr marL="764951" indent="-229485">
              <a:defRPr sz="140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49104" y="5228445"/>
            <a:ext cx="3341418" cy="1006572"/>
          </a:xfrm>
        </p:spPr>
        <p:txBody>
          <a:bodyPr>
            <a:noAutofit/>
          </a:bodyPr>
          <a:lstStyle>
            <a:lvl1pPr marL="0" indent="0">
              <a:buNone/>
              <a:defRPr sz="1405"/>
            </a:lvl1pPr>
            <a:lvl2pPr marL="152990" indent="-152990">
              <a:buFont typeface="Arial" panose="020B0604020202020204" pitchFamily="34" charset="0"/>
              <a:buChar char="•"/>
              <a:defRPr sz="1405"/>
            </a:lvl2pPr>
            <a:lvl3pPr marL="305980" indent="-152990">
              <a:defRPr sz="1405"/>
            </a:lvl3pPr>
            <a:lvl4pPr marL="535466" indent="-229485">
              <a:defRPr sz="1405"/>
            </a:lvl4pPr>
            <a:lvl5pPr marL="764951" indent="-229485">
              <a:defRPr sz="140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80235" y="5228445"/>
            <a:ext cx="3341418" cy="1006572"/>
          </a:xfrm>
        </p:spPr>
        <p:txBody>
          <a:bodyPr>
            <a:noAutofit/>
          </a:bodyPr>
          <a:lstStyle>
            <a:lvl1pPr marL="0" indent="0">
              <a:buNone/>
              <a:defRPr sz="1405"/>
            </a:lvl1pPr>
            <a:lvl2pPr marL="152990" indent="-152990">
              <a:buFont typeface="Arial" panose="020B0604020202020204" pitchFamily="34" charset="0"/>
              <a:buChar char="•"/>
              <a:defRPr sz="1405"/>
            </a:lvl2pPr>
            <a:lvl3pPr marL="305980" indent="-152990">
              <a:defRPr sz="1405"/>
            </a:lvl3pPr>
            <a:lvl4pPr marL="535466" indent="-229485">
              <a:defRPr sz="1405"/>
            </a:lvl4pPr>
            <a:lvl5pPr marL="764951" indent="-229485">
              <a:defRPr sz="140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7976" y="979910"/>
            <a:ext cx="10403682" cy="42662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6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399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889" y="1189591"/>
            <a:ext cx="11995642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90"/>
          </a:p>
        </p:txBody>
      </p:sp>
      <p:sp>
        <p:nvSpPr>
          <p:cNvPr id="17" name="bg object 17"/>
          <p:cNvSpPr/>
          <p:nvPr/>
        </p:nvSpPr>
        <p:spPr>
          <a:xfrm>
            <a:off x="141906" y="157890"/>
            <a:ext cx="11995642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9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437" y="227248"/>
            <a:ext cx="1096275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1553" y="2403960"/>
            <a:ext cx="104765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1473" y="6695361"/>
            <a:ext cx="391668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1981" y="6695361"/>
            <a:ext cx="2815113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2531" y="6695361"/>
            <a:ext cx="2815113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0511">
        <a:defRPr>
          <a:latin typeface="+mn-lt"/>
          <a:ea typeface="+mn-ea"/>
          <a:cs typeface="+mn-cs"/>
        </a:defRPr>
      </a:lvl2pPr>
      <a:lvl3pPr marL="1941021">
        <a:defRPr>
          <a:latin typeface="+mn-lt"/>
          <a:ea typeface="+mn-ea"/>
          <a:cs typeface="+mn-cs"/>
        </a:defRPr>
      </a:lvl3pPr>
      <a:lvl4pPr marL="2911532">
        <a:defRPr>
          <a:latin typeface="+mn-lt"/>
          <a:ea typeface="+mn-ea"/>
          <a:cs typeface="+mn-cs"/>
        </a:defRPr>
      </a:lvl4pPr>
      <a:lvl5pPr marL="3882044">
        <a:defRPr>
          <a:latin typeface="+mn-lt"/>
          <a:ea typeface="+mn-ea"/>
          <a:cs typeface="+mn-cs"/>
        </a:defRPr>
      </a:lvl5pPr>
      <a:lvl6pPr marL="4852554">
        <a:defRPr>
          <a:latin typeface="+mn-lt"/>
          <a:ea typeface="+mn-ea"/>
          <a:cs typeface="+mn-cs"/>
        </a:defRPr>
      </a:lvl6pPr>
      <a:lvl7pPr marL="5823065">
        <a:defRPr>
          <a:latin typeface="+mn-lt"/>
          <a:ea typeface="+mn-ea"/>
          <a:cs typeface="+mn-cs"/>
        </a:defRPr>
      </a:lvl7pPr>
      <a:lvl8pPr marL="6793576">
        <a:defRPr>
          <a:latin typeface="+mn-lt"/>
          <a:ea typeface="+mn-ea"/>
          <a:cs typeface="+mn-cs"/>
        </a:defRPr>
      </a:lvl8pPr>
      <a:lvl9pPr marL="77640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0511">
        <a:defRPr>
          <a:latin typeface="+mn-lt"/>
          <a:ea typeface="+mn-ea"/>
          <a:cs typeface="+mn-cs"/>
        </a:defRPr>
      </a:lvl2pPr>
      <a:lvl3pPr marL="1941021">
        <a:defRPr>
          <a:latin typeface="+mn-lt"/>
          <a:ea typeface="+mn-ea"/>
          <a:cs typeface="+mn-cs"/>
        </a:defRPr>
      </a:lvl3pPr>
      <a:lvl4pPr marL="2911532">
        <a:defRPr>
          <a:latin typeface="+mn-lt"/>
          <a:ea typeface="+mn-ea"/>
          <a:cs typeface="+mn-cs"/>
        </a:defRPr>
      </a:lvl4pPr>
      <a:lvl5pPr marL="3882044">
        <a:defRPr>
          <a:latin typeface="+mn-lt"/>
          <a:ea typeface="+mn-ea"/>
          <a:cs typeface="+mn-cs"/>
        </a:defRPr>
      </a:lvl5pPr>
      <a:lvl6pPr marL="4852554">
        <a:defRPr>
          <a:latin typeface="+mn-lt"/>
          <a:ea typeface="+mn-ea"/>
          <a:cs typeface="+mn-cs"/>
        </a:defRPr>
      </a:lvl6pPr>
      <a:lvl7pPr marL="5823065">
        <a:defRPr>
          <a:latin typeface="+mn-lt"/>
          <a:ea typeface="+mn-ea"/>
          <a:cs typeface="+mn-cs"/>
        </a:defRPr>
      </a:lvl7pPr>
      <a:lvl8pPr marL="6793576">
        <a:defRPr>
          <a:latin typeface="+mn-lt"/>
          <a:ea typeface="+mn-ea"/>
          <a:cs typeface="+mn-cs"/>
        </a:defRPr>
      </a:lvl8pPr>
      <a:lvl9pPr marL="776408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76212" y="160100"/>
            <a:ext cx="11963400" cy="19155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83308" y="2404041"/>
            <a:ext cx="7671258" cy="5750282"/>
          </a:xfrm>
          <a:prstGeom prst="rect">
            <a:avLst/>
          </a:prstGeom>
        </p:spPr>
        <p:txBody>
          <a:bodyPr vert="horz" wrap="square" lIns="0" tIns="29644" rIns="0" bIns="0" rtlCol="0">
            <a:spAutoFit/>
          </a:bodyPr>
          <a:lstStyle/>
          <a:p>
            <a:pPr marL="26989" defTabSz="1943191">
              <a:spcBef>
                <a:spcPts val="242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MAVZU: SOXTA OYOQLILAR SINFI</a:t>
            </a:r>
          </a:p>
          <a:p>
            <a:pPr marL="68715">
              <a:spcBef>
                <a:spcPts val="2610"/>
              </a:spcBef>
            </a:pPr>
            <a:endParaRPr lang="en-US" sz="3713" dirty="0" smtClean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715">
              <a:spcBef>
                <a:spcPts val="2610"/>
              </a:spcBef>
            </a:pPr>
            <a:endParaRPr lang="en-US" sz="2800" i="1" dirty="0" smtClean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715">
              <a:spcBef>
                <a:spcPts val="2610"/>
              </a:spcBef>
            </a:pPr>
            <a:r>
              <a:rPr sz="2800" i="1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800" i="1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z-Latn-UZ" sz="2800" i="1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pc="11" dirty="0" err="1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spc="11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kromov</a:t>
            </a:r>
            <a:r>
              <a:rPr lang="en-US" sz="2800" i="1" spc="11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pc="11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Olimjon</a:t>
            </a:r>
            <a:r>
              <a:rPr lang="en-US" sz="2800" i="1" spc="11" dirty="0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pc="11" dirty="0" err="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Tolibjonovich</a:t>
            </a:r>
            <a:endParaRPr lang="uz-Latn-UZ" sz="2800" i="1" dirty="0">
              <a:latin typeface="Times New Roman" pitchFamily="18" charset="0"/>
              <a:cs typeface="Times New Roman" pitchFamily="18" charset="0"/>
            </a:endParaRPr>
          </a:p>
          <a:p>
            <a:pPr marL="68715">
              <a:spcBef>
                <a:spcPts val="2610"/>
              </a:spcBef>
            </a:pPr>
            <a:endParaRPr lang="uz-Latn-UZ" sz="3713" spc="11" dirty="0" smtClean="0">
              <a:solidFill>
                <a:srgbClr val="373435"/>
              </a:solidFill>
              <a:latin typeface="Arial"/>
              <a:cs typeface="Arial"/>
            </a:endParaRPr>
          </a:p>
          <a:p>
            <a:pPr marL="68715">
              <a:spcBef>
                <a:spcPts val="2610"/>
              </a:spcBef>
            </a:pPr>
            <a:endParaRPr sz="3713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72584" y="2433666"/>
            <a:ext cx="730335" cy="18327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6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30654" y="4655588"/>
            <a:ext cx="730335" cy="1723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664660" y="547042"/>
            <a:ext cx="2065972" cy="126723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689849" y="547042"/>
            <a:ext cx="2065972" cy="123744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29304" y="870770"/>
            <a:ext cx="1727177" cy="649570"/>
          </a:xfrm>
          <a:prstGeom prst="rect">
            <a:avLst/>
          </a:prstGeom>
        </p:spPr>
        <p:txBody>
          <a:bodyPr vert="horz" wrap="square" lIns="0" tIns="33688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7-sinf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1296410" y="488485"/>
            <a:ext cx="9191285" cy="954669"/>
          </a:xfrm>
          <a:prstGeom prst="rect">
            <a:avLst/>
          </a:prstGeom>
        </p:spPr>
        <p:txBody>
          <a:bodyPr vert="horz" wrap="square" lIns="0" tIns="3103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BIOLOGIYA</a:t>
            </a:r>
            <a:endParaRPr lang="en-US" sz="6000" kern="0" spc="1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54730B04-F79F-453A-988A-79409D59897E}"/>
              </a:ext>
            </a:extLst>
          </p:cNvPr>
          <p:cNvSpPr/>
          <p:nvPr/>
        </p:nvSpPr>
        <p:spPr>
          <a:xfrm>
            <a:off x="1113268" y="1063095"/>
            <a:ext cx="130896" cy="371102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43191"/>
            <a:endParaRPr sz="3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="" xmlns:a16="http://schemas.microsoft.com/office/drawing/2014/main" id="{A7C546DE-F6CD-4AE3-9566-933DCB1703A7}"/>
              </a:ext>
            </a:extLst>
          </p:cNvPr>
          <p:cNvSpPr/>
          <p:nvPr/>
        </p:nvSpPr>
        <p:spPr>
          <a:xfrm>
            <a:off x="930374" y="1063095"/>
            <a:ext cx="130896" cy="371102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43191"/>
            <a:endParaRPr sz="3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7435" y="709749"/>
            <a:ext cx="778640" cy="971613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43191"/>
            <a:endParaRPr sz="382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="" xmlns:a16="http://schemas.microsoft.com/office/drawing/2014/main" id="{946BC88D-A2E8-4B3B-896A-D3DDDDFA1F1F}"/>
              </a:ext>
            </a:extLst>
          </p:cNvPr>
          <p:cNvSpPr/>
          <p:nvPr/>
        </p:nvSpPr>
        <p:spPr>
          <a:xfrm>
            <a:off x="1064771" y="891341"/>
            <a:ext cx="44532" cy="39134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43191"/>
            <a:endParaRPr sz="382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61" y="3151950"/>
            <a:ext cx="3690788" cy="292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0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456"/>
            <a:ext cx="12239625" cy="144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209168" cy="1542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SOXTA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OYOQLILARNING  AHAMIYATI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88" y="2159496"/>
            <a:ext cx="111887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million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ilgari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yashab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qirilib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ketgan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foraminiferalar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chig‘anoqlari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qoldig‘i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ohaktosh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konlarini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Nursimonlar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skeleti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qoldig‘idan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metallarni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silliqlashda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jilvir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qog‘oz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tayyorlashda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foydalaniladi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65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456"/>
            <a:ext cx="12239625" cy="144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239625" cy="1542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5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Ayrim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xavfli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soxta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oyoqlilar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196" y="1748714"/>
            <a:ext cx="6552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Ayrim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soxta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oyoqlilar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xavfli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parazit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sutemizuvchilar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ichagida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yashaydigan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ichburug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‘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amyobasi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ichak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devorini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yemirib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qonli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ichburug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‘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paydo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/>
          <a:stretch/>
        </p:blipFill>
        <p:spPr bwMode="auto">
          <a:xfrm>
            <a:off x="7127923" y="2159496"/>
            <a:ext cx="468052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65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37" y="227247"/>
            <a:ext cx="10962752" cy="1408399"/>
          </a:xfrm>
        </p:spPr>
        <p:txBody>
          <a:bodyPr/>
          <a:lstStyle/>
          <a:p>
            <a:pPr marL="0" marR="0" lvl="0" indent="0" defTabSz="1936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800" b="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Ozingizni</a:t>
            </a:r>
            <a:r>
              <a:rPr lang="en-US" sz="4800" b="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z="4800" b="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sinang</a:t>
            </a:r>
            <a:r>
              <a:rPr lang="ru-RU" sz="4800" b="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800" b="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12239626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zingizni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sinab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ko‘ring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660" y="1912765"/>
            <a:ext cx="72815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Amyobaning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oziqlanishi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Amyoba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ko‘payadi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Amyobaning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ta’sirlanishi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sodir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76" y="1583432"/>
            <a:ext cx="2938820" cy="508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132" y="-164064"/>
            <a:ext cx="12227494" cy="16301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9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876" y="0"/>
            <a:ext cx="12312502" cy="1898040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BILIMINGIZNI MUSTAHKAMLASH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UCHUN TOPSHIRIQ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012" y="2075656"/>
            <a:ext cx="109627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Darslikning</a:t>
            </a:r>
            <a:r>
              <a:rPr lang="en-US" sz="4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13-14-betlar</a:t>
            </a:r>
            <a:r>
              <a:rPr lang="uz-Latn-UZ" sz="4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en-US" sz="48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dagi</a:t>
            </a:r>
            <a:r>
              <a:rPr lang="en-US" sz="4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ug‘atlarni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jumboqlar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topishmoqlarni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32" y="4463752"/>
            <a:ext cx="4480304" cy="26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132" y="-164064"/>
            <a:ext cx="12227494" cy="16711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9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1186" y="29797"/>
            <a:ext cx="11776734" cy="769441"/>
          </a:xfrm>
        </p:spPr>
        <p:txBody>
          <a:bodyPr/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O‘TILGAN MAVZUNI TAKRORLASH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227" y="1943472"/>
            <a:ext cx="106571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Hayvon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organizmi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to‘qimalardan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Epiteliy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to‘qimasi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vazifani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bajaradi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Biriktiruvchi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to‘qimaning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xillari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bor.</a:t>
            </a:r>
            <a:endParaRPr lang="ru-RU" sz="4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12132" y="-164063"/>
            <a:ext cx="12227494" cy="12491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9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7" y="0"/>
            <a:ext cx="11427568" cy="830997"/>
          </a:xfrm>
        </p:spPr>
        <p:txBody>
          <a:bodyPr/>
          <a:lstStyle/>
          <a:p>
            <a:pPr algn="ctr"/>
            <a:r>
              <a:rPr lang="en-US" sz="54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Amyobaning</a:t>
            </a:r>
            <a:r>
              <a:rPr lang="en-US" sz="54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ashash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muhiti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70" y="3924173"/>
            <a:ext cx="5495809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698"/>
              </a:spcAft>
            </a:pPr>
            <a:r>
              <a:rPr lang="en-US" sz="6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73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010" y="1582735"/>
            <a:ext cx="61926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Amyoba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to‘kilgan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barglar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xascho‘plar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ifloslangan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ko‘lmak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suvlar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tubida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kechiradi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v-SE" sz="4400" dirty="0" smtClean="0">
                <a:latin typeface="Times New Roman" pitchFamily="18" charset="0"/>
                <a:cs typeface="Times New Roman" pitchFamily="18" charset="0"/>
              </a:rPr>
              <a:t>Amyoba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hujayrasining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shakli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o‘zgarib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16" y="1617407"/>
            <a:ext cx="4882718" cy="26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5079" y="4529800"/>
            <a:ext cx="2376850" cy="22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94" y="4485576"/>
            <a:ext cx="2235140" cy="237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132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1908" y="-61534"/>
            <a:ext cx="12227494" cy="12491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9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1534"/>
            <a:ext cx="12205586" cy="830997"/>
          </a:xfrm>
        </p:spPr>
        <p:txBody>
          <a:bodyPr/>
          <a:lstStyle/>
          <a:p>
            <a:pPr algn="ctr"/>
            <a:r>
              <a:rPr lang="uz-Latn-U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Amyobaning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tuzilishi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/>
          <a:stretch/>
        </p:blipFill>
        <p:spPr bwMode="auto">
          <a:xfrm>
            <a:off x="6191820" y="1674077"/>
            <a:ext cx="5754936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180" y="2055597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dirty="0" smtClean="0">
                <a:latin typeface="Times New Roman" pitchFamily="18" charset="0"/>
                <a:cs typeface="Times New Roman" pitchFamily="18" charset="0"/>
              </a:rPr>
              <a:t>   Tanasining </a:t>
            </a:r>
            <a:r>
              <a:rPr lang="sv-SE" sz="4400" dirty="0">
                <a:latin typeface="Times New Roman" pitchFamily="18" charset="0"/>
                <a:cs typeface="Times New Roman" pitchFamily="18" charset="0"/>
              </a:rPr>
              <a:t>kattaligi </a:t>
            </a:r>
            <a:endParaRPr lang="sv-SE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4400" dirty="0" smtClean="0">
                <a:latin typeface="Times New Roman" pitchFamily="18" charset="0"/>
                <a:cs typeface="Times New Roman" pitchFamily="18" charset="0"/>
              </a:rPr>
              <a:t>0,2–0,5 mm , rangi </a:t>
            </a:r>
          </a:p>
          <a:p>
            <a:r>
              <a:rPr lang="sv-SE" sz="4400" dirty="0" smtClean="0">
                <a:latin typeface="Times New Roman" pitchFamily="18" charset="0"/>
                <a:cs typeface="Times New Roman" pitchFamily="18" charset="0"/>
              </a:rPr>
              <a:t>shaffof bo‘ladi.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Hujayra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membranasi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sitoplazmani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tashqi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muhitdan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15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12131" y="1952"/>
            <a:ext cx="12227494" cy="109671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9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40" y="82615"/>
            <a:ext cx="11561875" cy="1661993"/>
          </a:xfrm>
        </p:spPr>
        <p:txBody>
          <a:bodyPr/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Amyobaning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oziqlanishi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afas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olishi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31181" y="1727448"/>
            <a:ext cx="7488831" cy="4469124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Harakatlanayotgan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amyoba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oziqqa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kelganida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oxta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oyoqlar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Soxta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oyoqlar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oziqni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qamrab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sitoplazmaga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o‘tkazadi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Amyoba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suvda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erigan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kislorod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00" y="3962011"/>
            <a:ext cx="2349471" cy="208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" b="6536"/>
          <a:stretch/>
        </p:blipFill>
        <p:spPr bwMode="auto">
          <a:xfrm>
            <a:off x="8136036" y="1529874"/>
            <a:ext cx="3816424" cy="2213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672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-39230"/>
            <a:ext cx="12227494" cy="12491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9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" y="289073"/>
            <a:ext cx="11963399" cy="830997"/>
          </a:xfrm>
        </p:spPr>
        <p:txBody>
          <a:bodyPr/>
          <a:lstStyle/>
          <a:p>
            <a:pPr algn="ctr"/>
            <a:r>
              <a:rPr lang="en-US" sz="5400" kern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Amyobaning</a:t>
            </a:r>
            <a:r>
              <a:rPr lang="en-US" sz="54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z-Latn-UZ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ta’sirlanishi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412" y="1433369"/>
            <a:ext cx="10439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z-Latn-UZ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z-Latn-UZ" sz="6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z-Latn-UZ" sz="6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"/>
          <a:stretch/>
        </p:blipFill>
        <p:spPr bwMode="auto">
          <a:xfrm rot="20826786">
            <a:off x="5532985" y="3464693"/>
            <a:ext cx="2592200" cy="322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65" y="3113272"/>
            <a:ext cx="2235715" cy="23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99" y="1565226"/>
            <a:ext cx="1774512" cy="220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19705108">
            <a:off x="9938762" y="3392685"/>
            <a:ext cx="415172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173251">
            <a:off x="7682441" y="4607768"/>
            <a:ext cx="432048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202" y="2061508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Amyobali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suvga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ozroq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tuzi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qo‘shilsa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soxta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oyoqlarini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tortib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sharsimon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shaklga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17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239625" cy="15422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" y="87529"/>
            <a:ext cx="11477459" cy="830997"/>
          </a:xfrm>
        </p:spPr>
        <p:txBody>
          <a:bodyPr/>
          <a:lstStyle/>
          <a:p>
            <a:pPr algn="ctr"/>
            <a:r>
              <a:rPr lang="uz-Latn-UZ" sz="5400" dirty="0" smtClean="0"/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Amyobaning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sista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32" y="1929369"/>
            <a:ext cx="6220915" cy="479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172" y="1739705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Sovuq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tushganda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qurib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amyoba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harakatlanishdan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to‘xtab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yumaloqlanadi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3600" dirty="0" smtClean="0">
                <a:latin typeface="Times New Roman" pitchFamily="18" charset="0"/>
                <a:cs typeface="Times New Roman" pitchFamily="18" charset="0"/>
              </a:rPr>
              <a:t>qalin </a:t>
            </a:r>
          </a:p>
          <a:p>
            <a:r>
              <a:rPr lang="sv-SE" sz="3600" dirty="0" smtClean="0">
                <a:latin typeface="Times New Roman" pitchFamily="18" charset="0"/>
                <a:cs typeface="Times New Roman" pitchFamily="18" charset="0"/>
              </a:rPr>
              <a:t>po‘st </a:t>
            </a:r>
            <a:r>
              <a:rPr lang="sv-SE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v-SE" sz="3600" i="1" dirty="0">
                <a:latin typeface="Times New Roman" pitchFamily="18" charset="0"/>
                <a:cs typeface="Times New Roman" pitchFamily="18" charset="0"/>
              </a:rPr>
              <a:t>sista </a:t>
            </a:r>
            <a:r>
              <a:rPr lang="sv-SE" sz="3600" dirty="0">
                <a:latin typeface="Times New Roman" pitchFamily="18" charset="0"/>
                <a:cs typeface="Times New Roman" pitchFamily="18" charset="0"/>
              </a:rPr>
              <a:t>hosil bo‘ladi.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172" y="4621027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Qulay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sharoit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tug‘ilganda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amyoba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sistadan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chiqib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faoliyatini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ettiradi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34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2131" y="29765"/>
            <a:ext cx="12227494" cy="13334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9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64"/>
            <a:ext cx="12183678" cy="830997"/>
          </a:xfrm>
        </p:spPr>
        <p:txBody>
          <a:bodyPr/>
          <a:lstStyle/>
          <a:p>
            <a:pPr algn="ctr"/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Amyobaning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o‘payishi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197" y="1694656"/>
            <a:ext cx="113052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Amyoba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ikkiga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bo‘linish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jinssiz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ko‘payadi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2" y="3483776"/>
            <a:ext cx="10513168" cy="292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74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456"/>
            <a:ext cx="12239625" cy="144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239625" cy="1542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Soxta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oyoqlilarning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xilma-xilligi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52" y="1943472"/>
            <a:ext cx="10297144" cy="454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65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297</Words>
  <Application>Microsoft Office PowerPoint</Application>
  <PresentationFormat>Произвольный</PresentationFormat>
  <Paragraphs>64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Презентация PowerPoint</vt:lpstr>
      <vt:lpstr>O‘TILGAN MAVZUNI TAKRORLASH</vt:lpstr>
      <vt:lpstr>Amyobaning yashash muhiti</vt:lpstr>
      <vt:lpstr> Amyobaning tuzilishi</vt:lpstr>
      <vt:lpstr>Amyobaning oziqlanishi va nafas olishi</vt:lpstr>
      <vt:lpstr>Amyobaning  ta’sirlanishi </vt:lpstr>
      <vt:lpstr> Amyobaning  sista hosil qilishi</vt:lpstr>
      <vt:lpstr>Amyobaning ko‘payishi</vt:lpstr>
      <vt:lpstr>Презентация PowerPoint</vt:lpstr>
      <vt:lpstr>Презентация PowerPoint</vt:lpstr>
      <vt:lpstr>Презентация PowerPoint</vt:lpstr>
      <vt:lpstr>Ozingizni  sinang </vt:lpstr>
      <vt:lpstr>BILIMINGIZNI MUSTAHKAMLASH  UCHUN TOPSHIRIQ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Учетная запись Майкрософт</cp:lastModifiedBy>
  <cp:revision>177</cp:revision>
  <cp:lastPrinted>2020-08-27T06:56:29Z</cp:lastPrinted>
  <dcterms:created xsi:type="dcterms:W3CDTF">2020-04-13T08:06:06Z</dcterms:created>
  <dcterms:modified xsi:type="dcterms:W3CDTF">2020-08-27T14:56:07Z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