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05" r:id="rId2"/>
    <p:sldId id="269" r:id="rId3"/>
    <p:sldId id="292" r:id="rId4"/>
    <p:sldId id="280" r:id="rId5"/>
    <p:sldId id="278" r:id="rId6"/>
    <p:sldId id="298" r:id="rId7"/>
    <p:sldId id="299" r:id="rId8"/>
    <p:sldId id="300" r:id="rId9"/>
    <p:sldId id="301" r:id="rId10"/>
    <p:sldId id="302" r:id="rId11"/>
    <p:sldId id="303" r:id="rId12"/>
    <p:sldId id="304" r:id="rId13"/>
    <p:sldId id="294"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1" d="100"/>
          <a:sy n="61" d="100"/>
        </p:scale>
        <p:origin x="820" y="6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B3729-AEEB-4E5C-B137-06CF33C155FE}" type="datetimeFigureOut">
              <a:rPr lang="ru-RU" smtClean="0"/>
              <a:t>09.11.2020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E51D78-0857-4490-B9BA-15E63EB692C4}" type="slidenum">
              <a:rPr lang="ru-RU" smtClean="0"/>
              <a:t>‹#›</a:t>
            </a:fld>
            <a:endParaRPr lang="ru-RU"/>
          </a:p>
        </p:txBody>
      </p:sp>
    </p:spTree>
    <p:extLst>
      <p:ext uri="{BB962C8B-B14F-4D97-AF65-F5344CB8AC3E}">
        <p14:creationId xmlns:p14="http://schemas.microsoft.com/office/powerpoint/2010/main" val="3320760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355921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73957" cy="191358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919536" y="2708920"/>
            <a:ext cx="8897946" cy="1478928"/>
          </a:xfrm>
          <a:prstGeom prst="rect">
            <a:avLst/>
          </a:prstGeom>
        </p:spPr>
        <p:txBody>
          <a:bodyPr vert="horz" wrap="square" lIns="0" tIns="29525" rIns="0" bIns="0" rtlCol="0">
            <a:spAutoFit/>
          </a:bodyPr>
          <a:lstStyle/>
          <a:p>
            <a:pPr marL="38918" algn="ctr">
              <a:lnSpc>
                <a:spcPts val="4132"/>
              </a:lnSpc>
              <a:spcBef>
                <a:spcPts val="233"/>
              </a:spcBef>
            </a:pPr>
            <a:r>
              <a:rPr sz="6000" dirty="0" err="1" smtClean="0">
                <a:solidFill>
                  <a:srgbClr val="002060"/>
                </a:solidFill>
                <a:latin typeface="Arial"/>
                <a:cs typeface="Arial"/>
              </a:rPr>
              <a:t>Mavzu</a:t>
            </a:r>
            <a:r>
              <a:rPr sz="6000" dirty="0" smtClean="0">
                <a:solidFill>
                  <a:srgbClr val="002060"/>
                </a:solidFill>
                <a:latin typeface="Arial"/>
                <a:cs typeface="Arial"/>
              </a:rPr>
              <a:t>:</a:t>
            </a:r>
            <a:r>
              <a:rPr lang="uz-Cyrl-UZ" sz="6000" dirty="0" smtClean="0">
                <a:solidFill>
                  <a:srgbClr val="002060"/>
                </a:solidFill>
                <a:latin typeface="Arial"/>
                <a:cs typeface="Arial"/>
              </a:rPr>
              <a:t> </a:t>
            </a:r>
            <a:r>
              <a:rPr lang="en-US" sz="6000" dirty="0" err="1" smtClean="0">
                <a:solidFill>
                  <a:srgbClr val="002060"/>
                </a:solidFill>
                <a:latin typeface="Arial"/>
                <a:cs typeface="Arial"/>
              </a:rPr>
              <a:t>Chingiz</a:t>
            </a:r>
            <a:r>
              <a:rPr lang="en-US" sz="6000" dirty="0" smtClean="0">
                <a:solidFill>
                  <a:srgbClr val="002060"/>
                </a:solidFill>
                <a:latin typeface="Arial"/>
                <a:cs typeface="Arial"/>
              </a:rPr>
              <a:t> </a:t>
            </a:r>
            <a:r>
              <a:rPr lang="en-US" sz="6000" dirty="0" err="1">
                <a:solidFill>
                  <a:srgbClr val="002060"/>
                </a:solidFill>
                <a:latin typeface="Arial"/>
                <a:cs typeface="Arial"/>
              </a:rPr>
              <a:t>Aytmatov</a:t>
            </a:r>
            <a:r>
              <a:rPr lang="en-US" sz="6000" dirty="0">
                <a:solidFill>
                  <a:srgbClr val="002060"/>
                </a:solidFill>
                <a:latin typeface="Arial"/>
                <a:cs typeface="Arial"/>
              </a:rPr>
              <a:t> </a:t>
            </a:r>
          </a:p>
          <a:p>
            <a:pPr marL="37951" algn="ctr"/>
            <a:r>
              <a:rPr lang="en-US" sz="6000" dirty="0">
                <a:solidFill>
                  <a:srgbClr val="002060"/>
                </a:solidFill>
                <a:latin typeface="Arial"/>
                <a:cs typeface="Arial"/>
              </a:rPr>
              <a:t>“</a:t>
            </a:r>
            <a:r>
              <a:rPr lang="en-US" sz="6000" dirty="0" err="1">
                <a:solidFill>
                  <a:srgbClr val="002060"/>
                </a:solidFill>
                <a:latin typeface="Arial"/>
                <a:cs typeface="Arial"/>
              </a:rPr>
              <a:t>Oq</a:t>
            </a:r>
            <a:r>
              <a:rPr lang="en-US" sz="6000" dirty="0">
                <a:solidFill>
                  <a:srgbClr val="002060"/>
                </a:solidFill>
                <a:latin typeface="Arial"/>
                <a:cs typeface="Arial"/>
              </a:rPr>
              <a:t> </a:t>
            </a:r>
            <a:r>
              <a:rPr lang="en-US" sz="6000" dirty="0" err="1">
                <a:solidFill>
                  <a:srgbClr val="002060"/>
                </a:solidFill>
                <a:latin typeface="Arial"/>
                <a:cs typeface="Arial"/>
              </a:rPr>
              <a:t>kema</a:t>
            </a:r>
            <a:r>
              <a:rPr lang="en-US" sz="6000" dirty="0">
                <a:solidFill>
                  <a:srgbClr val="002060"/>
                </a:solidFill>
                <a:latin typeface="Arial"/>
                <a:cs typeface="Arial"/>
              </a:rPr>
              <a:t>” </a:t>
            </a:r>
            <a:r>
              <a:rPr lang="en-US" sz="6000" dirty="0" err="1" smtClean="0">
                <a:solidFill>
                  <a:srgbClr val="002060"/>
                </a:solidFill>
                <a:latin typeface="Arial"/>
                <a:cs typeface="Arial"/>
              </a:rPr>
              <a:t>qissasi</a:t>
            </a:r>
            <a:endParaRPr lang="en-US" sz="6000"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341190" y="2458117"/>
            <a:ext cx="727405" cy="143870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341190" y="4438107"/>
            <a:ext cx="727405" cy="143870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669952" y="425159"/>
            <a:ext cx="1810026"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a:ln w="57150">
            <a:solidFill>
              <a:schemeClr val="bg1"/>
            </a:solidFill>
          </a:ln>
        </p:spPr>
        <p:txBody>
          <a:bodyPr wrap="square" lIns="0" tIns="0" rIns="0" bIns="0" rtlCol="0"/>
          <a:lstStyle/>
          <a:p>
            <a:endParaRPr sz="2396"/>
          </a:p>
        </p:txBody>
      </p:sp>
      <p:sp>
        <p:nvSpPr>
          <p:cNvPr id="21" name="object 10">
            <a:extLst>
              <a:ext uri="{FF2B5EF4-FFF2-40B4-BE49-F238E27FC236}">
                <a16:creationId xmlns:a16="http://schemas.microsoft.com/office/drawing/2014/main" id="{27824596-7DE1-4136-95E4-49A51856B6D3}"/>
              </a:ext>
            </a:extLst>
          </p:cNvPr>
          <p:cNvSpPr/>
          <p:nvPr/>
        </p:nvSpPr>
        <p:spPr>
          <a:xfrm>
            <a:off x="9679924" y="425158"/>
            <a:ext cx="1810026"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9699045" y="657039"/>
            <a:ext cx="1774170" cy="772543"/>
          </a:xfrm>
          <a:prstGeom prst="rect">
            <a:avLst/>
          </a:prstGeom>
        </p:spPr>
        <p:txBody>
          <a:bodyPr vert="horz" wrap="square" lIns="0" tIns="33552" rIns="0" bIns="0" rtlCol="0">
            <a:spAutoFit/>
          </a:bodyPr>
          <a:lstStyle/>
          <a:p>
            <a:pPr>
              <a:spcBef>
                <a:spcPts val="265"/>
              </a:spcBef>
            </a:pPr>
            <a:r>
              <a:rPr lang="uz-Cyrl-UZ" sz="4756" b="1" spc="21" dirty="0" smtClean="0">
                <a:solidFill>
                  <a:srgbClr val="FEFEFE"/>
                </a:solidFill>
                <a:latin typeface="Arial"/>
                <a:cs typeface="Arial"/>
              </a:rPr>
              <a:t>7- </a:t>
            </a:r>
            <a:r>
              <a:rPr lang="en-US" sz="4800" spc="-11" dirty="0" err="1" smtClean="0">
                <a:solidFill>
                  <a:srgbClr val="FEFEFE"/>
                </a:solidFill>
                <a:latin typeface="Arial"/>
                <a:cs typeface="Arial"/>
              </a:rPr>
              <a:t>sinf</a:t>
            </a:r>
            <a:endParaRPr lang="en-US" sz="4800" dirty="0">
              <a:latin typeface="Arial"/>
              <a:cs typeface="Arial"/>
            </a:endParaRPr>
          </a:p>
        </p:txBody>
      </p:sp>
      <p:sp>
        <p:nvSpPr>
          <p:cNvPr id="46" name="object 2">
            <a:extLst>
              <a:ext uri="{FF2B5EF4-FFF2-40B4-BE49-F238E27FC236}">
                <a16:creationId xmlns:a16="http://schemas.microsoft.com/office/drawing/2014/main" id="{B8AE967A-8A32-463D-BEB3-961169192AFF}"/>
              </a:ext>
            </a:extLst>
          </p:cNvPr>
          <p:cNvSpPr txBox="1">
            <a:spLocks/>
          </p:cNvSpPr>
          <p:nvPr/>
        </p:nvSpPr>
        <p:spPr>
          <a:xfrm>
            <a:off x="3906046" y="412849"/>
            <a:ext cx="3985099"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en-US" sz="7196" kern="0" spc="21" dirty="0" err="1">
                <a:solidFill>
                  <a:sysClr val="window" lastClr="FFFFFF"/>
                </a:solidFill>
              </a:rPr>
              <a:t>Adabiyot</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Tree>
    <p:extLst>
      <p:ext uri="{BB962C8B-B14F-4D97-AF65-F5344CB8AC3E}">
        <p14:creationId xmlns:p14="http://schemas.microsoft.com/office/powerpoint/2010/main" val="4141904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36" y="1412776"/>
            <a:ext cx="7488832" cy="3754874"/>
          </a:xfrm>
          <a:prstGeom prst="rect">
            <a:avLst/>
          </a:prstGeom>
          <a:noFill/>
        </p:spPr>
        <p:txBody>
          <a:bodyPr wrap="square" rtlCol="0">
            <a:spAutoFit/>
          </a:bodyPr>
          <a:lstStyle/>
          <a:p>
            <a:pPr algn="just"/>
            <a:r>
              <a:rPr lang="ru-RU" sz="3200" dirty="0" smtClean="0">
                <a:solidFill>
                  <a:srgbClr val="002060"/>
                </a:solidFill>
                <a:latin typeface="фкш"/>
              </a:rPr>
              <a:t>	</a:t>
            </a:r>
            <a:r>
              <a:rPr lang="en-US" sz="3400" dirty="0">
                <a:solidFill>
                  <a:srgbClr val="002060"/>
                </a:solidFill>
                <a:latin typeface="Arial" panose="020B0604020202020204" pitchFamily="34" charset="0"/>
                <a:cs typeface="Arial" panose="020B0604020202020204" pitchFamily="34" charset="0"/>
              </a:rPr>
              <a:t> </a:t>
            </a:r>
            <a:r>
              <a:rPr lang="uz-Cyrl-UZ" sz="3400" dirty="0" smtClean="0">
                <a:solidFill>
                  <a:srgbClr val="002060"/>
                </a:solidFill>
                <a:latin typeface="Arial" panose="020B0604020202020204" pitchFamily="34" charset="0"/>
                <a:cs typeface="Arial" panose="020B0604020202020204" pitchFamily="34" charset="0"/>
              </a:rPr>
              <a:t>U </a:t>
            </a:r>
            <a:r>
              <a:rPr lang="uz-Cyrl-UZ" sz="3400" dirty="0">
                <a:solidFill>
                  <a:srgbClr val="002060"/>
                </a:solidFill>
                <a:latin typeface="Arial" panose="020B0604020202020204" pitchFamily="34" charset="0"/>
                <a:cs typeface="Arial" panose="020B0604020202020204" pitchFamily="34" charset="0"/>
              </a:rPr>
              <a:t>baliqqa aylanib, daryodan ko‘lga suzishni, oq kemaning unga qanday duch kelishini, otasi bilan qanday uchrashishini osongina tasavvur qilardi. Otasiga nimalar haqida so‘zlab berishni ham bilardi. Biroq…</a:t>
            </a:r>
            <a:endParaRPr lang="ru-RU" sz="3400" dirty="0">
              <a:solidFill>
                <a:srgbClr val="002060"/>
              </a:solidFill>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0" y="0"/>
            <a:ext cx="12191999" cy="1143000"/>
          </a:xfrm>
          <a:prstGeom prst="rect">
            <a:avLst/>
          </a:prstGeom>
          <a:solidFill>
            <a:srgbClr val="0070C0"/>
          </a:solidFill>
          <a:ln w="25400" cap="flat" cmpd="sng" algn="ctr">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mtClean="0">
                <a:latin typeface="Arial" panose="020B0604020202020204" pitchFamily="34" charset="0"/>
                <a:cs typeface="Arial" panose="020B0604020202020204" pitchFamily="34" charset="0"/>
              </a:rPr>
              <a:t>“</a:t>
            </a:r>
            <a:r>
              <a:rPr lang="en-US" smtClean="0">
                <a:latin typeface="Arial" panose="020B0604020202020204" pitchFamily="34" charset="0"/>
                <a:cs typeface="Arial" panose="020B0604020202020204" pitchFamily="34" charset="0"/>
              </a:rPr>
              <a:t>OQ KEMA</a:t>
            </a:r>
            <a:r>
              <a:rPr lang="en-GB"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5" name="Picture 2" descr="D:\1.   Jamoliddinxon-TEGMANG\0.   SLAYDLAR - 5-9 ADABIYOT\3. ijod ahli\7-sinf\7. Chingiz Aytmatov\images (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2184" y="1412776"/>
            <a:ext cx="4063439" cy="39604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822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75920" y="1301374"/>
            <a:ext cx="6336704" cy="3754874"/>
          </a:xfrm>
          <a:prstGeom prst="rect">
            <a:avLst/>
          </a:prstGeom>
          <a:noFill/>
        </p:spPr>
        <p:txBody>
          <a:bodyPr wrap="square" rtlCol="0">
            <a:spAutoFit/>
          </a:bodyPr>
          <a:lstStyle/>
          <a:p>
            <a:pPr algn="just"/>
            <a:r>
              <a:rPr lang="ru-RU" sz="3400" dirty="0">
                <a:solidFill>
                  <a:srgbClr val="002060"/>
                </a:solidFill>
                <a:latin typeface="Arial" panose="020B0604020202020204" pitchFamily="34" charset="0"/>
                <a:cs typeface="Arial" panose="020B0604020202020204" pitchFamily="34" charset="0"/>
              </a:rPr>
              <a:t>	</a:t>
            </a:r>
            <a:r>
              <a:rPr lang="uz-Cyrl-UZ" sz="3400" dirty="0">
                <a:solidFill>
                  <a:srgbClr val="002060"/>
                </a:solidFill>
                <a:latin typeface="Arial" panose="020B0604020202020204" pitchFamily="34" charset="0"/>
                <a:cs typeface="Arial" panose="020B0604020202020204" pitchFamily="34" charset="0"/>
              </a:rPr>
              <a:t>— Men bundan zo‘rroq kallalarni ham maydalaganman! Bundan boshqa shoxlarni ham sug‘urib ola bilaman! — deb jazavasi tutib bo‘kirardi O‘rozqul gunohsiz kalladan </a:t>
            </a:r>
            <a:r>
              <a:rPr lang="uz-Cyrl-UZ" sz="3400" dirty="0" smtClean="0">
                <a:solidFill>
                  <a:srgbClr val="002060"/>
                </a:solidFill>
                <a:latin typeface="Arial" panose="020B0604020202020204" pitchFamily="34" charset="0"/>
                <a:cs typeface="Arial" panose="020B0604020202020204" pitchFamily="34" charset="0"/>
              </a:rPr>
              <a:t>nafratlan</a:t>
            </a:r>
            <a:r>
              <a:rPr lang="en-US" sz="3400" dirty="0" smtClean="0">
                <a:solidFill>
                  <a:srgbClr val="002060"/>
                </a:solidFill>
                <a:latin typeface="Arial" panose="020B0604020202020204" pitchFamily="34" charset="0"/>
                <a:cs typeface="Arial" panose="020B0604020202020204" pitchFamily="34" charset="0"/>
              </a:rPr>
              <a:t>-</a:t>
            </a:r>
            <a:r>
              <a:rPr lang="uz-Cyrl-UZ" sz="3400" dirty="0" smtClean="0">
                <a:solidFill>
                  <a:srgbClr val="002060"/>
                </a:solidFill>
                <a:latin typeface="Arial" panose="020B0604020202020204" pitchFamily="34" charset="0"/>
                <a:cs typeface="Arial" panose="020B0604020202020204" pitchFamily="34" charset="0"/>
              </a:rPr>
              <a:t>gancha.</a:t>
            </a:r>
            <a:endParaRPr lang="ru-RU" sz="3400" dirty="0">
              <a:solidFill>
                <a:srgbClr val="002060"/>
              </a:solidFill>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0" y="0"/>
            <a:ext cx="12191999" cy="1143000"/>
          </a:xfrm>
          <a:prstGeom prst="rect">
            <a:avLst/>
          </a:prstGeom>
          <a:solidFill>
            <a:srgbClr val="0070C0"/>
          </a:solidFill>
          <a:ln w="25400" cap="flat" cmpd="sng" algn="ctr">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mtClean="0">
                <a:latin typeface="Arial" panose="020B0604020202020204" pitchFamily="34" charset="0"/>
                <a:cs typeface="Arial" panose="020B0604020202020204" pitchFamily="34" charset="0"/>
              </a:rPr>
              <a:t>“</a:t>
            </a:r>
            <a:r>
              <a:rPr lang="en-US" smtClean="0">
                <a:latin typeface="Arial" panose="020B0604020202020204" pitchFamily="34" charset="0"/>
                <a:cs typeface="Arial" panose="020B0604020202020204" pitchFamily="34" charset="0"/>
              </a:rPr>
              <a:t>OQ KEMA</a:t>
            </a:r>
            <a:r>
              <a:rPr lang="en-GB"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6" name="Picture 2" descr="D:\1.   Jamoliddinxon-TEGMANG\0.   SLAYDLAR - 5-9 ADABIYOT\3. ijod ahli\7-sinf\7. Chingiz Aytmatov\images (34).jpg"/>
          <p:cNvPicPr>
            <a:picLocks noChangeAspect="1" noChangeArrowheads="1"/>
          </p:cNvPicPr>
          <p:nvPr/>
        </p:nvPicPr>
        <p:blipFill rotWithShape="1">
          <a:blip r:embed="rId2">
            <a:extLst>
              <a:ext uri="{28A0092B-C50C-407E-A947-70E740481C1C}">
                <a14:useLocalDpi xmlns:a14="http://schemas.microsoft.com/office/drawing/2010/main" val="0"/>
              </a:ext>
            </a:extLst>
          </a:blip>
          <a:srcRect l="5311" r="4733"/>
          <a:stretch/>
        </p:blipFill>
        <p:spPr bwMode="auto">
          <a:xfrm>
            <a:off x="263352" y="1268760"/>
            <a:ext cx="4824536" cy="53285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07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36" y="1412776"/>
            <a:ext cx="7488832" cy="5355312"/>
          </a:xfrm>
          <a:prstGeom prst="rect">
            <a:avLst/>
          </a:prstGeom>
          <a:noFill/>
        </p:spPr>
        <p:txBody>
          <a:bodyPr wrap="square" rtlCol="0">
            <a:spAutoFit/>
          </a:bodyPr>
          <a:lstStyle/>
          <a:p>
            <a:pPr algn="just"/>
            <a:r>
              <a:rPr lang="uz-Cyrl-UZ" sz="3400" dirty="0" smtClean="0">
                <a:solidFill>
                  <a:srgbClr val="002060"/>
                </a:solidFill>
                <a:latin typeface="Arial" panose="020B0604020202020204" pitchFamily="34" charset="0"/>
                <a:cs typeface="Arial" panose="020B0604020202020204" pitchFamily="34" charset="0"/>
              </a:rPr>
              <a:t>	Men </a:t>
            </a:r>
            <a:r>
              <a:rPr lang="uz-Cyrl-UZ" sz="3400" dirty="0">
                <a:solidFill>
                  <a:srgbClr val="002060"/>
                </a:solidFill>
                <a:latin typeface="Arial" panose="020B0604020202020204" pitchFamily="34" charset="0"/>
                <a:cs typeface="Arial" panose="020B0604020202020204" pitchFamily="34" charset="0"/>
              </a:rPr>
              <a:t>baliqqa aylanaman, eshityapsizmi, bobo, suzib ketaman... Chol hech qanday javob qaytarmadi. Bola yurishda davom etdi. Daryoga tushib suv kecha boshladi.</a:t>
            </a:r>
            <a:endParaRPr lang="ru-RU" sz="3400" dirty="0">
              <a:solidFill>
                <a:srgbClr val="002060"/>
              </a:solidFill>
              <a:latin typeface="Arial" panose="020B0604020202020204" pitchFamily="34" charset="0"/>
              <a:cs typeface="Arial" panose="020B0604020202020204" pitchFamily="34" charset="0"/>
            </a:endParaRPr>
          </a:p>
          <a:p>
            <a:pPr algn="just"/>
            <a:r>
              <a:rPr lang="en-US" sz="3400" dirty="0">
                <a:solidFill>
                  <a:srgbClr val="002060"/>
                </a:solidFill>
                <a:latin typeface="Arial" panose="020B0604020202020204" pitchFamily="34" charset="0"/>
                <a:cs typeface="Arial" panose="020B0604020202020204" pitchFamily="34" charset="0"/>
              </a:rPr>
              <a:t>- </a:t>
            </a:r>
            <a:r>
              <a:rPr lang="uz-Cyrl-UZ" sz="3400" dirty="0">
                <a:solidFill>
                  <a:srgbClr val="002060"/>
                </a:solidFill>
                <a:latin typeface="Arial" panose="020B0604020202020204" pitchFamily="34" charset="0"/>
                <a:cs typeface="Arial" panose="020B0604020202020204" pitchFamily="34" charset="0"/>
              </a:rPr>
              <a:t>Sen o‘z ertagingdagi baliq kabi suzarding, bo‘talog‘im. Bilasanmi, sen hech qachon baliqqa aylanib qololmaysan va Issiqko‘lgacha suzib ketolmaysan...</a:t>
            </a:r>
            <a:endParaRPr lang="ru-RU" sz="3400" dirty="0">
              <a:solidFill>
                <a:srgbClr val="002060"/>
              </a:solidFill>
              <a:latin typeface="Arial" panose="020B0604020202020204" pitchFamily="34" charset="0"/>
              <a:cs typeface="Arial" panose="020B0604020202020204" pitchFamily="34" charset="0"/>
            </a:endParaRPr>
          </a:p>
        </p:txBody>
      </p:sp>
      <p:sp>
        <p:nvSpPr>
          <p:cNvPr id="7" name="Заголовок 1"/>
          <p:cNvSpPr txBox="1">
            <a:spLocks/>
          </p:cNvSpPr>
          <p:nvPr/>
        </p:nvSpPr>
        <p:spPr>
          <a:xfrm>
            <a:off x="0" y="0"/>
            <a:ext cx="12191999" cy="1143000"/>
          </a:xfrm>
          <a:prstGeom prst="rect">
            <a:avLst/>
          </a:prstGeom>
          <a:solidFill>
            <a:srgbClr val="0070C0"/>
          </a:solidFill>
          <a:ln w="25400" cap="flat" cmpd="sng" algn="ctr">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mtClean="0">
                <a:latin typeface="Arial" panose="020B0604020202020204" pitchFamily="34" charset="0"/>
                <a:cs typeface="Arial" panose="020B0604020202020204" pitchFamily="34" charset="0"/>
              </a:rPr>
              <a:t>“</a:t>
            </a:r>
            <a:r>
              <a:rPr lang="en-US" smtClean="0">
                <a:latin typeface="Arial" panose="020B0604020202020204" pitchFamily="34" charset="0"/>
                <a:cs typeface="Arial" panose="020B0604020202020204" pitchFamily="34" charset="0"/>
              </a:rPr>
              <a:t>OQ KEMA</a:t>
            </a:r>
            <a:r>
              <a:rPr lang="en-GB"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7199445" y="1509370"/>
            <a:ext cx="4801211" cy="360090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173002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9376" y="1412776"/>
            <a:ext cx="10972800" cy="4525963"/>
          </a:xfrm>
        </p:spPr>
        <p:txBody>
          <a:bodyPr>
            <a:normAutofit fontScale="77500" lnSpcReduction="20000"/>
          </a:bodyPr>
          <a:lstStyle/>
          <a:p>
            <a:pPr algn="just">
              <a:buFont typeface="Wingdings" panose="05000000000000000000" pitchFamily="2" charset="2"/>
              <a:buChar char="§"/>
            </a:pPr>
            <a:r>
              <a:rPr lang="uz-Cyrl-UZ" sz="4100" dirty="0" smtClean="0">
                <a:solidFill>
                  <a:srgbClr val="002060"/>
                </a:solidFill>
                <a:latin typeface="Arial" panose="020B0604020202020204" pitchFamily="34" charset="0"/>
                <a:cs typeface="Arial" panose="020B0604020202020204" pitchFamily="34" charset="0"/>
              </a:rPr>
              <a:t>Qissada </a:t>
            </a:r>
            <a:r>
              <a:rPr lang="uz-Cyrl-UZ" sz="4100" dirty="0">
                <a:solidFill>
                  <a:srgbClr val="002060"/>
                </a:solidFill>
                <a:latin typeface="Arial" panose="020B0604020202020204" pitchFamily="34" charset="0"/>
                <a:cs typeface="Arial" panose="020B0604020202020204" pitchFamily="34" charset="0"/>
              </a:rPr>
              <a:t>bolaning ikki ertagi haqida gapira turib,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Keyin </a:t>
            </a:r>
            <a:r>
              <a:rPr lang="uz-Cyrl-UZ" sz="4100" dirty="0">
                <a:solidFill>
                  <a:srgbClr val="002060"/>
                </a:solidFill>
                <a:latin typeface="Arial" panose="020B0604020202020204" pitchFamily="34" charset="0"/>
                <a:cs typeface="Arial" panose="020B0604020202020204" pitchFamily="34" charset="0"/>
              </a:rPr>
              <a:t>birontasi ham </a:t>
            </a:r>
            <a:r>
              <a:rPr lang="uz-Cyrl-UZ" sz="4100" dirty="0" smtClean="0">
                <a:solidFill>
                  <a:srgbClr val="002060"/>
                </a:solidFill>
                <a:latin typeface="Arial" panose="020B0604020202020204" pitchFamily="34" charset="0"/>
                <a:cs typeface="Arial" panose="020B0604020202020204" pitchFamily="34" charset="0"/>
              </a:rPr>
              <a:t>qolmadi</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uz-Cyrl-UZ" sz="4100" dirty="0">
                <a:solidFill>
                  <a:srgbClr val="002060"/>
                </a:solidFill>
                <a:latin typeface="Arial" panose="020B0604020202020204" pitchFamily="34" charset="0"/>
                <a:cs typeface="Arial" panose="020B0604020202020204" pitchFamily="34" charset="0"/>
              </a:rPr>
              <a:t>deyilgani sababini tushuntiring.</a:t>
            </a:r>
            <a:endParaRPr lang="ru-RU" sz="4100"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uz-Cyrl-UZ" sz="4100" dirty="0">
                <a:solidFill>
                  <a:srgbClr val="002060"/>
                </a:solidFill>
                <a:latin typeface="Arial" panose="020B0604020202020204" pitchFamily="34" charset="0"/>
                <a:cs typeface="Arial" panose="020B0604020202020204" pitchFamily="34" charset="0"/>
              </a:rPr>
              <a:t>Bolaning o‘z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tuya</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bo‘ri</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tank</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egar</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lariga </a:t>
            </a:r>
            <a:r>
              <a:rPr lang="uz-Cyrl-UZ" sz="4100" dirty="0">
                <a:solidFill>
                  <a:srgbClr val="002060"/>
                </a:solidFill>
                <a:latin typeface="Arial" panose="020B0604020202020204" pitchFamily="34" charset="0"/>
                <a:cs typeface="Arial" panose="020B0604020202020204" pitchFamily="34" charset="0"/>
              </a:rPr>
              <a:t>munosabatiga qarab uning tabiati haqida fikr bildiring.</a:t>
            </a:r>
            <a:endParaRPr lang="ru-RU" sz="4100"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uz-Cyrl-UZ" sz="4100" dirty="0">
                <a:solidFill>
                  <a:srgbClr val="002060"/>
                </a:solidFill>
                <a:latin typeface="Arial" panose="020B0604020202020204" pitchFamily="34" charset="0"/>
                <a:cs typeface="Arial" panose="020B0604020202020204" pitchFamily="34" charset="0"/>
              </a:rPr>
              <a:t>Adib Mo‘min cholni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a:t>
            </a:r>
            <a:r>
              <a:rPr lang="uz-Cyrl-UZ" sz="4100" dirty="0">
                <a:solidFill>
                  <a:srgbClr val="002060"/>
                </a:solidFill>
                <a:latin typeface="Arial" panose="020B0604020202020204" pitchFamily="34" charset="0"/>
                <a:cs typeface="Arial" panose="020B0604020202020204" pitchFamily="34" charset="0"/>
              </a:rPr>
              <a:t>kamdan kam uchraydigan baxtli odam </a:t>
            </a:r>
            <a:r>
              <a:rPr lang="uz-Cyrl-UZ" sz="4100" dirty="0" smtClean="0">
                <a:solidFill>
                  <a:srgbClr val="002060"/>
                </a:solidFill>
                <a:latin typeface="Arial" panose="020B0604020202020204" pitchFamily="34" charset="0"/>
                <a:cs typeface="Arial" panose="020B0604020202020204" pitchFamily="34" charset="0"/>
              </a:rPr>
              <a:t>edi</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uz-Cyrl-UZ" sz="4100" dirty="0">
                <a:solidFill>
                  <a:srgbClr val="002060"/>
                </a:solidFill>
                <a:latin typeface="Arial" panose="020B0604020202020204" pitchFamily="34" charset="0"/>
                <a:cs typeface="Arial" panose="020B0604020202020204" pitchFamily="34" charset="0"/>
              </a:rPr>
              <a:t>deya tasvirlashining sababini tushuntirishga harakat </a:t>
            </a:r>
            <a:r>
              <a:rPr lang="uz-Cyrl-UZ" sz="4100" dirty="0" smtClean="0">
                <a:solidFill>
                  <a:srgbClr val="002060"/>
                </a:solidFill>
                <a:latin typeface="Arial" panose="020B0604020202020204" pitchFamily="34" charset="0"/>
                <a:cs typeface="Arial" panose="020B0604020202020204" pitchFamily="34" charset="0"/>
              </a:rPr>
              <a:t>qiling.</a:t>
            </a:r>
            <a:endParaRPr lang="en-US" sz="4100" dirty="0">
              <a:solidFill>
                <a:srgbClr val="002060"/>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uz-Cyrl-UZ" sz="4100" dirty="0" smtClean="0">
                <a:solidFill>
                  <a:srgbClr val="002060"/>
                </a:solidFill>
                <a:latin typeface="Arial" panose="020B0604020202020204" pitchFamily="34" charset="0"/>
                <a:cs typeface="Arial" panose="020B0604020202020204" pitchFamily="34" charset="0"/>
              </a:rPr>
              <a:t>Ona </a:t>
            </a:r>
            <a:r>
              <a:rPr lang="uz-Cyrl-UZ" sz="4100" dirty="0">
                <a:solidFill>
                  <a:srgbClr val="002060"/>
                </a:solidFill>
                <a:latin typeface="Arial" panose="020B0604020202020204" pitchFamily="34" charset="0"/>
                <a:cs typeface="Arial" panose="020B0604020202020204" pitchFamily="34" charset="0"/>
              </a:rPr>
              <a:t>bug‘uning yetimlarga qarata: </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Insonlar </a:t>
            </a:r>
            <a:r>
              <a:rPr lang="uz-Cyrl-UZ" sz="4100" dirty="0">
                <a:solidFill>
                  <a:srgbClr val="002060"/>
                </a:solidFill>
                <a:latin typeface="Arial" panose="020B0604020202020204" pitchFamily="34" charset="0"/>
                <a:cs typeface="Arial" panose="020B0604020202020204" pitchFamily="34" charset="0"/>
              </a:rPr>
              <a:t>qanday yashashlari lozim bo‘lsa, shunday </a:t>
            </a:r>
            <a:r>
              <a:rPr lang="uz-Cyrl-UZ" sz="4100" dirty="0" smtClean="0">
                <a:solidFill>
                  <a:srgbClr val="002060"/>
                </a:solidFill>
                <a:latin typeface="Arial" panose="020B0604020202020204" pitchFamily="34" charset="0"/>
                <a:cs typeface="Arial" panose="020B0604020202020204" pitchFamily="34" charset="0"/>
              </a:rPr>
              <a:t>yashanglar</a:t>
            </a:r>
            <a:r>
              <a:rPr lang="en-US" sz="4100" dirty="0" smtClean="0">
                <a:solidFill>
                  <a:srgbClr val="002060"/>
                </a:solidFill>
                <a:latin typeface="Arial" panose="020B0604020202020204" pitchFamily="34" charset="0"/>
                <a:cs typeface="Arial" panose="020B0604020202020204" pitchFamily="34" charset="0"/>
              </a:rPr>
              <a:t>”</a:t>
            </a:r>
            <a:r>
              <a:rPr lang="uz-Cyrl-UZ" sz="4100" dirty="0" smtClean="0">
                <a:solidFill>
                  <a:srgbClr val="002060"/>
                </a:solidFill>
                <a:latin typeface="Arial" panose="020B0604020202020204" pitchFamily="34" charset="0"/>
                <a:cs typeface="Arial" panose="020B0604020202020204" pitchFamily="34" charset="0"/>
              </a:rPr>
              <a:t> </a:t>
            </a:r>
            <a:r>
              <a:rPr lang="uz-Cyrl-UZ" sz="4100" dirty="0">
                <a:solidFill>
                  <a:srgbClr val="002060"/>
                </a:solidFill>
                <a:latin typeface="Arial" panose="020B0604020202020204" pitchFamily="34" charset="0"/>
                <a:cs typeface="Arial" panose="020B0604020202020204" pitchFamily="34" charset="0"/>
              </a:rPr>
              <a:t>tarzidagi nasihatini izohlang.</a:t>
            </a:r>
            <a:endParaRPr lang="ru-RU" sz="4100" dirty="0">
              <a:solidFill>
                <a:srgbClr val="002060"/>
              </a:solidFill>
              <a:latin typeface="Arial" panose="020B0604020202020204" pitchFamily="34" charset="0"/>
              <a:cs typeface="Arial" panose="020B0604020202020204" pitchFamily="34" charset="0"/>
            </a:endParaRPr>
          </a:p>
        </p:txBody>
      </p:sp>
      <p:sp>
        <p:nvSpPr>
          <p:cNvPr id="4" name="Заголовок 1"/>
          <p:cNvSpPr>
            <a:spLocks noGrp="1"/>
          </p:cNvSpPr>
          <p:nvPr>
            <p:ph type="title"/>
          </p:nvPr>
        </p:nvSpPr>
        <p:spPr>
          <a:xfrm>
            <a:off x="0" y="0"/>
            <a:ext cx="12192000" cy="1143000"/>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rial" panose="020B0604020202020204" pitchFamily="34" charset="0"/>
                <a:cs typeface="Arial" panose="020B0604020202020204" pitchFamily="34" charset="0"/>
              </a:rPr>
              <a:t>MUSTAQIL BAJARISH UCHUN TOPSHIRIQ</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602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10418" y="0"/>
            <a:ext cx="12202418" cy="1143000"/>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dirty="0" smtClean="0">
                <a:latin typeface="Arial" panose="020B0604020202020204" pitchFamily="34" charset="0"/>
                <a:cs typeface="Arial" panose="020B0604020202020204" pitchFamily="34" charset="0"/>
              </a:rPr>
              <a:t>CHINGIZ   AYTMATOV</a:t>
            </a:r>
            <a:endParaRPr lang="ru-RU" dirty="0">
              <a:latin typeface="Arial" panose="020B0604020202020204" pitchFamily="34" charset="0"/>
              <a:cs typeface="Arial" panose="020B0604020202020204" pitchFamily="34" charset="0"/>
            </a:endParaRPr>
          </a:p>
        </p:txBody>
      </p:sp>
      <p:sp>
        <p:nvSpPr>
          <p:cNvPr id="5" name="Блок-схема: перфолента 4"/>
          <p:cNvSpPr/>
          <p:nvPr/>
        </p:nvSpPr>
        <p:spPr>
          <a:xfrm>
            <a:off x="479376" y="4798594"/>
            <a:ext cx="2952328" cy="1201614"/>
          </a:xfrm>
          <a:prstGeom prst="flowChartPunchedTap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pPr algn="ctr"/>
            <a:r>
              <a:rPr lang="uz-Cyrl-UZ" sz="2800" b="1" dirty="0" smtClean="0">
                <a:solidFill>
                  <a:schemeClr val="tx1"/>
                </a:solidFill>
                <a:latin typeface="Arial" panose="020B0604020202020204" pitchFamily="34" charset="0"/>
                <a:cs typeface="Arial" panose="020B0604020202020204" pitchFamily="34" charset="0"/>
              </a:rPr>
              <a:t>(</a:t>
            </a:r>
            <a:r>
              <a:rPr lang="en-US" sz="2800" b="1" dirty="0" smtClean="0"/>
              <a:t>1928–2008)</a:t>
            </a:r>
            <a:endParaRPr lang="ru-RU" sz="2800" b="1" dirty="0">
              <a:solidFill>
                <a:schemeClr val="tx1"/>
              </a:solidFill>
              <a:latin typeface="Arial" panose="020B0604020202020204" pitchFamily="34" charset="0"/>
              <a:cs typeface="Arial" panose="020B0604020202020204" pitchFamily="34" charset="0"/>
            </a:endParaRPr>
          </a:p>
        </p:txBody>
      </p:sp>
      <p:sp>
        <p:nvSpPr>
          <p:cNvPr id="10" name="Скругленный прямоугольник 9"/>
          <p:cNvSpPr/>
          <p:nvPr/>
        </p:nvSpPr>
        <p:spPr>
          <a:xfrm>
            <a:off x="7032104" y="1556792"/>
            <a:ext cx="4464496" cy="1440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1"/>
            <a:r>
              <a:rPr lang="en-US" sz="3000" dirty="0" err="1" smtClean="0">
                <a:latin typeface="Arial" panose="020B0604020202020204" pitchFamily="34" charset="0"/>
                <a:cs typeface="Arial" panose="020B0604020202020204" pitchFamily="34" charset="0"/>
              </a:rPr>
              <a:t>To‘raqul</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Aytmatov</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va</a:t>
            </a:r>
            <a:r>
              <a:rPr lang="en-US" sz="3000" dirty="0" smtClean="0">
                <a:latin typeface="Arial" panose="020B0604020202020204" pitchFamily="34" charset="0"/>
                <a:cs typeface="Arial" panose="020B0604020202020204" pitchFamily="34" charset="0"/>
              </a:rPr>
              <a:t> Naima </a:t>
            </a:r>
            <a:r>
              <a:rPr lang="en-US" sz="3000" dirty="0" err="1" smtClean="0">
                <a:latin typeface="Arial" panose="020B0604020202020204" pitchFamily="34" charset="0"/>
                <a:cs typeface="Arial" panose="020B0604020202020204" pitchFamily="34" charset="0"/>
              </a:rPr>
              <a:t>Aytmatova</a:t>
            </a:r>
            <a:endParaRPr lang="ru-RU" sz="3000" dirty="0">
              <a:latin typeface="Arial" panose="020B0604020202020204" pitchFamily="34" charset="0"/>
              <a:cs typeface="Arial" panose="020B0604020202020204" pitchFamily="34" charset="0"/>
            </a:endParaRPr>
          </a:p>
        </p:txBody>
      </p:sp>
      <p:sp>
        <p:nvSpPr>
          <p:cNvPr id="12" name="Пятиугольник 11"/>
          <p:cNvSpPr/>
          <p:nvPr/>
        </p:nvSpPr>
        <p:spPr>
          <a:xfrm>
            <a:off x="4195102" y="2024100"/>
            <a:ext cx="2592288" cy="1512168"/>
          </a:xfrm>
          <a:prstGeom prst="homePlat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err="1" smtClean="0">
                <a:solidFill>
                  <a:srgbClr val="C00000"/>
                </a:solidFill>
                <a:latin typeface="Arial" panose="020B0604020202020204" pitchFamily="34" charset="0"/>
                <a:cs typeface="Arial" panose="020B0604020202020204" pitchFamily="34" charset="0"/>
              </a:rPr>
              <a:t>Qirg‘iziston</a:t>
            </a:r>
            <a:endParaRPr lang="en-US" sz="2800" dirty="0" smtClean="0">
              <a:solidFill>
                <a:srgbClr val="C00000"/>
              </a:solidFill>
              <a:latin typeface="Arial" panose="020B0604020202020204" pitchFamily="34" charset="0"/>
              <a:cs typeface="Arial" panose="020B0604020202020204" pitchFamily="34" charset="0"/>
            </a:endParaRPr>
          </a:p>
          <a:p>
            <a:pPr algn="ctr"/>
            <a:r>
              <a:rPr lang="en-US" sz="2800" dirty="0" err="1" smtClean="0">
                <a:solidFill>
                  <a:srgbClr val="002060"/>
                </a:solidFill>
                <a:latin typeface="Arial" panose="020B0604020202020204" pitchFamily="34" charset="0"/>
                <a:cs typeface="Arial" panose="020B0604020202020204" pitchFamily="34" charset="0"/>
              </a:rPr>
              <a:t>Talas</a:t>
            </a:r>
            <a:endParaRPr lang="en-US" sz="2800" dirty="0" smtClean="0">
              <a:solidFill>
                <a:srgbClr val="002060"/>
              </a:solidFill>
              <a:latin typeface="Arial" panose="020B0604020202020204" pitchFamily="34" charset="0"/>
              <a:cs typeface="Arial" panose="020B0604020202020204" pitchFamily="34" charset="0"/>
            </a:endParaRPr>
          </a:p>
          <a:p>
            <a:pPr algn="ctr"/>
            <a:r>
              <a:rPr lang="en-US" sz="2800" dirty="0" err="1" smtClean="0">
                <a:solidFill>
                  <a:schemeClr val="bg2">
                    <a:lumMod val="25000"/>
                  </a:schemeClr>
                </a:solidFill>
                <a:latin typeface="Arial" panose="020B0604020202020204" pitchFamily="34" charset="0"/>
                <a:cs typeface="Arial" panose="020B0604020202020204" pitchFamily="34" charset="0"/>
              </a:rPr>
              <a:t>Shakar</a:t>
            </a:r>
            <a:endParaRPr lang="ru-RU" sz="2800" dirty="0">
              <a:solidFill>
                <a:schemeClr val="bg2">
                  <a:lumMod val="25000"/>
                </a:schemeClr>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263352" y="1664875"/>
            <a:ext cx="3687036" cy="30718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Скругленный прямоугольник 10"/>
          <p:cNvSpPr/>
          <p:nvPr/>
        </p:nvSpPr>
        <p:spPr>
          <a:xfrm>
            <a:off x="7032104" y="3161124"/>
            <a:ext cx="4176464" cy="1440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1" algn="ctr"/>
            <a:endParaRPr lang="en-US" sz="3000" dirty="0">
              <a:latin typeface="Arial" panose="020B0604020202020204" pitchFamily="34" charset="0"/>
              <a:cs typeface="Arial" panose="020B0604020202020204" pitchFamily="34" charset="0"/>
            </a:endParaRPr>
          </a:p>
          <a:p>
            <a:pPr lvl="1" algn="ctr"/>
            <a:r>
              <a:rPr lang="en-US" sz="3000" dirty="0" smtClean="0">
                <a:latin typeface="Arial" panose="020B0604020202020204" pitchFamily="34" charset="0"/>
                <a:cs typeface="Arial" panose="020B0604020202020204" pitchFamily="34" charset="0"/>
              </a:rPr>
              <a:t>ZOOTEXNIKUM</a:t>
            </a:r>
          </a:p>
          <a:p>
            <a:pPr lvl="1" algn="ctr"/>
            <a:endParaRPr lang="ru-RU" sz="3000" dirty="0">
              <a:latin typeface="Arial" panose="020B0604020202020204" pitchFamily="34" charset="0"/>
              <a:cs typeface="Arial" panose="020B0604020202020204" pitchFamily="34" charset="0"/>
            </a:endParaRPr>
          </a:p>
        </p:txBody>
      </p:sp>
      <p:sp>
        <p:nvSpPr>
          <p:cNvPr id="14" name="Скругленный прямоугольник 13"/>
          <p:cNvSpPr/>
          <p:nvPr/>
        </p:nvSpPr>
        <p:spPr>
          <a:xfrm>
            <a:off x="4079776" y="4828651"/>
            <a:ext cx="4680520" cy="1440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1" algn="ctr"/>
            <a:r>
              <a:rPr lang="en-US" sz="3000" dirty="0" smtClean="0">
                <a:latin typeface="Arial" panose="020B0604020202020204" pitchFamily="34" charset="0"/>
                <a:cs typeface="Arial" panose="020B0604020202020204" pitchFamily="34" charset="0"/>
              </a:rPr>
              <a:t>QISHLOQ XO‘JALIGI INSTITUTI</a:t>
            </a:r>
            <a:endParaRPr lang="ru-RU"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9971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a:spLocks noGrp="1"/>
          </p:cNvSpPr>
          <p:nvPr>
            <p:ph type="title"/>
          </p:nvPr>
        </p:nvSpPr>
        <p:spPr>
          <a:xfrm>
            <a:off x="0" y="0"/>
            <a:ext cx="12192000" cy="1143000"/>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dirty="0" smtClean="0">
                <a:latin typeface="Arial" panose="020B0604020202020204" pitchFamily="34" charset="0"/>
                <a:cs typeface="Arial" panose="020B0604020202020204" pitchFamily="34" charset="0"/>
              </a:rPr>
              <a:t>YOZUVCHILIK SARI</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338958" y="1614645"/>
            <a:ext cx="4771375" cy="3182507"/>
          </a:xfrm>
          <a:prstGeom prst="rect">
            <a:avLst/>
          </a:prstGeom>
        </p:spPr>
      </p:pic>
      <p:sp>
        <p:nvSpPr>
          <p:cNvPr id="11" name="Волна 10"/>
          <p:cNvSpPr/>
          <p:nvPr/>
        </p:nvSpPr>
        <p:spPr>
          <a:xfrm>
            <a:off x="5303912" y="1602247"/>
            <a:ext cx="6192688" cy="4347033"/>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r>
              <a:rPr lang="en-US" sz="2800" i="1" dirty="0" smtClean="0">
                <a:latin typeface="Arial" panose="020B0604020202020204" pitchFamily="34" charset="0"/>
                <a:cs typeface="Arial" panose="020B0604020202020204" pitchFamily="34" charset="0"/>
              </a:rPr>
              <a:t>“</a:t>
            </a:r>
            <a:r>
              <a:rPr lang="en-US" sz="2800" i="1" dirty="0" err="1" smtClean="0">
                <a:latin typeface="Arial" panose="020B0604020202020204" pitchFamily="34" charset="0"/>
                <a:cs typeface="Arial" panose="020B0604020202020204" pitchFamily="34" charset="0"/>
              </a:rPr>
              <a:t>Hech</a:t>
            </a:r>
            <a:r>
              <a:rPr lang="en-US" sz="2800" i="1" dirty="0" smtClean="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kim</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o‘z-o‘zidаn</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yozuvchi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bo‘lib</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qolmаydi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yillаr</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sаbog‘i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qilingаn</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mehnаt</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bаdiiy</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аdаbiyotgа</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bo‘lgаn</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qiziqish</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vа</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e’tiqod</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orqаli</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bungа</a:t>
            </a:r>
            <a:r>
              <a:rPr lang="en-US" sz="2800" i="1" dirty="0">
                <a:latin typeface="Arial" panose="020B0604020202020204" pitchFamily="34" charset="0"/>
                <a:cs typeface="Arial" panose="020B0604020202020204" pitchFamily="34" charset="0"/>
              </a:rPr>
              <a:t> </a:t>
            </a:r>
            <a:r>
              <a:rPr lang="en-US" sz="2800" i="1" dirty="0" err="1">
                <a:latin typeface="Arial" panose="020B0604020202020204" pitchFamily="34" charset="0"/>
                <a:cs typeface="Arial" panose="020B0604020202020204" pitchFamily="34" charset="0"/>
              </a:rPr>
              <a:t>erishish</a:t>
            </a:r>
            <a:r>
              <a:rPr lang="en-US" sz="2800" i="1" dirty="0">
                <a:latin typeface="Arial" panose="020B0604020202020204" pitchFamily="34" charset="0"/>
                <a:cs typeface="Arial" panose="020B0604020202020204" pitchFamily="34" charset="0"/>
              </a:rPr>
              <a:t> </a:t>
            </a:r>
            <a:r>
              <a:rPr lang="en-US" sz="2800" i="1" dirty="0" err="1" smtClean="0">
                <a:latin typeface="Arial" panose="020B0604020202020204" pitchFamily="34" charset="0"/>
                <a:cs typeface="Arial" panose="020B0604020202020204" pitchFamily="34" charset="0"/>
              </a:rPr>
              <a:t>mumkin</a:t>
            </a:r>
            <a:r>
              <a:rPr lang="en-US" sz="2800" i="1" dirty="0" smtClean="0">
                <a:latin typeface="Arial" panose="020B0604020202020204" pitchFamily="34" charset="0"/>
                <a:cs typeface="Arial" panose="020B0604020202020204" pitchFamily="34" charset="0"/>
              </a:rPr>
              <a:t>”.</a:t>
            </a:r>
            <a:endParaRPr lang="ru-RU" sz="2800" i="1" dirty="0">
              <a:latin typeface="Arial" panose="020B0604020202020204" pitchFamily="34" charset="0"/>
              <a:cs typeface="Arial" panose="020B0604020202020204" pitchFamily="34" charset="0"/>
            </a:endParaRPr>
          </a:p>
        </p:txBody>
      </p:sp>
      <p:sp>
        <p:nvSpPr>
          <p:cNvPr id="12" name="TextBox 11"/>
          <p:cNvSpPr txBox="1"/>
          <p:nvPr/>
        </p:nvSpPr>
        <p:spPr>
          <a:xfrm>
            <a:off x="338958" y="4797152"/>
            <a:ext cx="4388890" cy="1490440"/>
          </a:xfrm>
          <a:prstGeom prst="rect">
            <a:avLst/>
          </a:prstGeom>
          <a:noFill/>
        </p:spPr>
        <p:txBody>
          <a:bodyPr wrap="square" rtlCol="0">
            <a:spAutoFit/>
          </a:bodyPr>
          <a:lstStyle/>
          <a:p>
            <a:pPr algn="just"/>
            <a:r>
              <a:rPr lang="en-US" sz="3400" dirty="0" smtClean="0">
                <a:latin typeface="Arial" panose="020B0604020202020204" pitchFamily="34" charset="0"/>
                <a:cs typeface="Arial" panose="020B0604020202020204" pitchFamily="34" charset="0"/>
              </a:rPr>
              <a:t>	</a:t>
            </a:r>
            <a:r>
              <a:rPr lang="en-US" sz="2800" dirty="0" smtClean="0">
                <a:solidFill>
                  <a:srgbClr val="002060"/>
                </a:solidFill>
                <a:latin typeface="Arial" panose="020B0604020202020204" pitchFamily="34" charset="0"/>
                <a:cs typeface="Arial" panose="020B0604020202020204" pitchFamily="34" charset="0"/>
              </a:rPr>
              <a:t>1956-1958-yillarda </a:t>
            </a:r>
            <a:r>
              <a:rPr lang="en-US" sz="2800" dirty="0" err="1" smtClean="0">
                <a:solidFill>
                  <a:srgbClr val="002060"/>
                </a:solidFill>
                <a:latin typeface="Arial" panose="020B0604020202020204" pitchFamily="34" charset="0"/>
                <a:cs typeface="Arial" panose="020B0604020202020204" pitchFamily="34" charset="0"/>
              </a:rPr>
              <a:t>Moskvada</a:t>
            </a:r>
            <a:r>
              <a:rPr lang="en-US" sz="2800" dirty="0" smtClean="0">
                <a:solidFill>
                  <a:srgbClr val="002060"/>
                </a:solidFill>
                <a:latin typeface="Arial" panose="020B0604020202020204" pitchFamily="34" charset="0"/>
                <a:cs typeface="Arial" panose="020B0604020202020204" pitchFamily="34" charset="0"/>
              </a:rPr>
              <a:t> </a:t>
            </a:r>
            <a:r>
              <a:rPr lang="en-US" sz="2800" dirty="0" err="1" smtClean="0">
                <a:solidFill>
                  <a:srgbClr val="002060"/>
                </a:solidFill>
                <a:latin typeface="Arial" panose="020B0604020202020204" pitchFamily="34" charset="0"/>
                <a:cs typeface="Arial" panose="020B0604020202020204" pitchFamily="34" charset="0"/>
              </a:rPr>
              <a:t>Oliy</a:t>
            </a:r>
            <a:r>
              <a:rPr lang="en-US" sz="2800" dirty="0" smtClean="0">
                <a:solidFill>
                  <a:srgbClr val="002060"/>
                </a:solidFill>
                <a:latin typeface="Arial" panose="020B0604020202020204" pitchFamily="34" charset="0"/>
                <a:cs typeface="Arial" panose="020B0604020202020204" pitchFamily="34" charset="0"/>
              </a:rPr>
              <a:t> </a:t>
            </a:r>
            <a:r>
              <a:rPr lang="en-US" sz="2800" dirty="0" err="1" smtClean="0">
                <a:solidFill>
                  <a:srgbClr val="002060"/>
                </a:solidFill>
                <a:latin typeface="Arial" panose="020B0604020202020204" pitchFamily="34" charset="0"/>
                <a:cs typeface="Arial" panose="020B0604020202020204" pitchFamily="34" charset="0"/>
              </a:rPr>
              <a:t>adabiyot</a:t>
            </a:r>
            <a:r>
              <a:rPr lang="en-US" sz="2800" dirty="0" smtClean="0">
                <a:solidFill>
                  <a:srgbClr val="002060"/>
                </a:solidFill>
                <a:latin typeface="Arial" panose="020B0604020202020204" pitchFamily="34" charset="0"/>
                <a:cs typeface="Arial" panose="020B0604020202020204" pitchFamily="34" charset="0"/>
              </a:rPr>
              <a:t> </a:t>
            </a:r>
            <a:r>
              <a:rPr lang="en-US" sz="2800" dirty="0" err="1" smtClean="0">
                <a:solidFill>
                  <a:srgbClr val="002060"/>
                </a:solidFill>
                <a:latin typeface="Arial" panose="020B0604020202020204" pitchFamily="34" charset="0"/>
                <a:cs typeface="Arial" panose="020B0604020202020204" pitchFamily="34" charset="0"/>
              </a:rPr>
              <a:t>kursida</a:t>
            </a:r>
            <a:r>
              <a:rPr lang="en-US" sz="2800" dirty="0" smtClean="0">
                <a:solidFill>
                  <a:srgbClr val="002060"/>
                </a:solidFill>
                <a:latin typeface="Arial" panose="020B0604020202020204" pitchFamily="34" charset="0"/>
                <a:cs typeface="Arial" panose="020B0604020202020204" pitchFamily="34" charset="0"/>
              </a:rPr>
              <a:t> </a:t>
            </a:r>
            <a:r>
              <a:rPr lang="en-US" sz="2800" dirty="0" err="1" smtClean="0">
                <a:solidFill>
                  <a:srgbClr val="002060"/>
                </a:solidFill>
                <a:latin typeface="Arial" panose="020B0604020202020204" pitchFamily="34" charset="0"/>
                <a:cs typeface="Arial" panose="020B0604020202020204" pitchFamily="34" charset="0"/>
              </a:rPr>
              <a:t>o‘qiydi</a:t>
            </a:r>
            <a:r>
              <a:rPr lang="en-US"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808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3548" y="22895"/>
            <a:ext cx="12195547" cy="1228998"/>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rial" panose="020B0604020202020204" pitchFamily="34" charset="0"/>
                <a:cs typeface="Arial" panose="020B0604020202020204" pitchFamily="34" charset="0"/>
              </a:rPr>
              <a:t>QISSA VA ROMANLARI</a:t>
            </a:r>
            <a:endParaRPr lang="ru-RU" dirty="0">
              <a:latin typeface="Arial" panose="020B0604020202020204" pitchFamily="34" charset="0"/>
              <a:cs typeface="Arial" panose="020B0604020202020204" pitchFamily="34" charset="0"/>
            </a:endParaRPr>
          </a:p>
        </p:txBody>
      </p:sp>
      <p:sp>
        <p:nvSpPr>
          <p:cNvPr id="18" name="Скругленный прямоугольник 17"/>
          <p:cNvSpPr/>
          <p:nvPr/>
        </p:nvSpPr>
        <p:spPr>
          <a:xfrm>
            <a:off x="34080" y="1556792"/>
            <a:ext cx="11966575" cy="460851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rtlCol="0" anchor="ctr"/>
          <a:lstStyle/>
          <a:p>
            <a:r>
              <a:rPr lang="en-US" sz="3000" dirty="0">
                <a:latin typeface="Arial" panose="020B0604020202020204" pitchFamily="34" charset="0"/>
                <a:cs typeface="Arial" panose="020B0604020202020204" pitchFamily="34" charset="0"/>
              </a:rPr>
              <a:t>1963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Yuzma-yuz</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Sarvqomat</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dilbarim</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Somon</a:t>
            </a:r>
            <a:r>
              <a:rPr lang="en-US" sz="3000" dirty="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yo‘li</a:t>
            </a:r>
            <a:r>
              <a:rPr lang="en-US" sz="3000" dirty="0" smtClean="0">
                <a:latin typeface="Arial" panose="020B0604020202020204" pitchFamily="34" charset="0"/>
                <a:cs typeface="Arial" panose="020B0604020202020204" pitchFamily="34" charset="0"/>
              </a:rPr>
              <a:t>”</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1966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Momo</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yer</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Alvido</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Gulsari</a:t>
            </a:r>
            <a:r>
              <a:rPr lang="en-US" sz="3000" dirty="0">
                <a:latin typeface="Arial" panose="020B0604020202020204" pitchFamily="34" charset="0"/>
                <a:cs typeface="Arial" panose="020B0604020202020204" pitchFamily="34" charset="0"/>
              </a:rPr>
              <a:t>” </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1970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Oq</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kema</a:t>
            </a:r>
            <a:r>
              <a:rPr lang="en-US" sz="3000" dirty="0">
                <a:latin typeface="Arial" panose="020B0604020202020204" pitchFamily="34" charset="0"/>
                <a:cs typeface="Arial" panose="020B0604020202020204" pitchFamily="34" charset="0"/>
              </a:rPr>
              <a:t>” </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1977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Sohil</a:t>
            </a:r>
            <a:r>
              <a:rPr lang="en-US" sz="3000" dirty="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bo‘ylab</a:t>
            </a:r>
            <a:r>
              <a:rPr lang="en-US" sz="3000" dirty="0" smtClean="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chopayotgan</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olapar</a:t>
            </a:r>
            <a:r>
              <a:rPr lang="en-US" sz="3000" dirty="0" smtClean="0">
                <a:latin typeface="Arial" panose="020B0604020202020204" pitchFamily="34" charset="0"/>
                <a:cs typeface="Arial" panose="020B0604020202020204" pitchFamily="34" charset="0"/>
              </a:rPr>
              <a:t>” </a:t>
            </a:r>
            <a:endParaRPr lang="ru-RU" sz="3000" dirty="0">
              <a:latin typeface="Arial" panose="020B0604020202020204" pitchFamily="34" charset="0"/>
              <a:cs typeface="Arial" panose="020B0604020202020204" pitchFamily="34" charset="0"/>
            </a:endParaRPr>
          </a:p>
          <a:p>
            <a:pPr marL="2057400" indent="-2057400"/>
            <a:r>
              <a:rPr lang="en-US" sz="3000" dirty="0">
                <a:latin typeface="Arial" panose="020B0604020202020204" pitchFamily="34" charset="0"/>
                <a:cs typeface="Arial" panose="020B0604020202020204" pitchFamily="34" charset="0"/>
              </a:rPr>
              <a:t>1986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Qiyomat</a:t>
            </a:r>
            <a:r>
              <a:rPr lang="en-US" sz="3000" dirty="0" smtClean="0">
                <a:latin typeface="Arial" panose="020B0604020202020204" pitchFamily="34" charset="0"/>
                <a:cs typeface="Arial" panose="020B0604020202020204" pitchFamily="34" charset="0"/>
              </a:rPr>
              <a:t>”,</a:t>
            </a:r>
            <a:r>
              <a:rPr lang="ru-RU" sz="3000" dirty="0" smtClean="0">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a:t>
            </a:r>
            <a:r>
              <a:rPr lang="en-US" sz="3000" dirty="0" err="1" smtClean="0">
                <a:latin typeface="Arial" panose="020B0604020202020204" pitchFamily="34" charset="0"/>
                <a:cs typeface="Arial" panose="020B0604020202020204" pitchFamily="34" charset="0"/>
              </a:rPr>
              <a:t>Hoshim</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Gazetchi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Dzyudo</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Oq</a:t>
            </a:r>
            <a:r>
              <a:rPr lang="en-US" sz="3000" dirty="0" smtClean="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yomg‘ir</a:t>
            </a:r>
            <a:r>
              <a:rPr lang="en-US" sz="3000" dirty="0">
                <a:latin typeface="Arial" panose="020B0604020202020204" pitchFamily="34" charset="0"/>
                <a:cs typeface="Arial" panose="020B0604020202020204" pitchFamily="34" charset="0"/>
              </a:rPr>
              <a:t>”, </a:t>
            </a:r>
            <a:r>
              <a:rPr lang="en-US" sz="3000" dirty="0" smtClean="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Sepoyachi</a:t>
            </a:r>
            <a:r>
              <a:rPr lang="en-US" sz="3000" dirty="0" smtClean="0">
                <a:latin typeface="Arial" panose="020B0604020202020204" pitchFamily="34" charset="0"/>
                <a:cs typeface="Arial" panose="020B0604020202020204" pitchFamily="34" charset="0"/>
              </a:rPr>
              <a:t>”</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1962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Birinchi</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muallim</a:t>
            </a:r>
            <a:r>
              <a:rPr lang="en-US" sz="3000" dirty="0" smtClean="0">
                <a:latin typeface="Arial" panose="020B0604020202020204" pitchFamily="34" charset="0"/>
                <a:cs typeface="Arial" panose="020B0604020202020204" pitchFamily="34" charset="0"/>
              </a:rPr>
              <a:t>”</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1980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a:t>
            </a:r>
            <a:r>
              <a:rPr lang="en-US" sz="3000" dirty="0" err="1">
                <a:latin typeface="Arial" panose="020B0604020202020204" pitchFamily="34" charset="0"/>
                <a:cs typeface="Arial" panose="020B0604020202020204" pitchFamily="34" charset="0"/>
              </a:rPr>
              <a:t>Asrga</a:t>
            </a:r>
            <a:r>
              <a:rPr lang="en-US" sz="3000" dirty="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tatigulik</a:t>
            </a:r>
            <a:r>
              <a:rPr lang="en-US" sz="3000" dirty="0">
                <a:latin typeface="Arial" panose="020B0604020202020204" pitchFamily="34" charset="0"/>
                <a:cs typeface="Arial" panose="020B0604020202020204" pitchFamily="34" charset="0"/>
              </a:rPr>
              <a:t> kun</a:t>
            </a:r>
            <a:r>
              <a:rPr lang="en-US" sz="3000" dirty="0" smtClean="0">
                <a:latin typeface="Arial" panose="020B0604020202020204" pitchFamily="34" charset="0"/>
                <a:cs typeface="Arial" panose="020B0604020202020204" pitchFamily="34" charset="0"/>
              </a:rPr>
              <a:t>”</a:t>
            </a:r>
            <a:endParaRPr lang="ru-RU" sz="30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1990 –</a:t>
            </a:r>
            <a:r>
              <a:rPr lang="en-US" sz="3000" dirty="0" err="1">
                <a:latin typeface="Arial" panose="020B0604020202020204" pitchFamily="34" charset="0"/>
                <a:cs typeface="Arial" panose="020B0604020202020204" pitchFamily="34" charset="0"/>
              </a:rPr>
              <a:t>yil</a:t>
            </a:r>
            <a:r>
              <a:rPr lang="en-US" sz="3000" dirty="0">
                <a:latin typeface="Arial" panose="020B0604020202020204" pitchFamily="34" charset="0"/>
                <a:cs typeface="Arial" panose="020B0604020202020204" pitchFamily="34" charset="0"/>
              </a:rPr>
              <a:t>  -  “Kassandra </a:t>
            </a:r>
            <a:r>
              <a:rPr lang="en-US" sz="3000" dirty="0" err="1" smtClean="0">
                <a:latin typeface="Arial" panose="020B0604020202020204" pitchFamily="34" charset="0"/>
                <a:cs typeface="Arial" panose="020B0604020202020204" pitchFamily="34" charset="0"/>
              </a:rPr>
              <a:t>tamg‘asi</a:t>
            </a:r>
            <a:r>
              <a:rPr lang="en-US" sz="3000" dirty="0" smtClean="0">
                <a:latin typeface="Arial" panose="020B0604020202020204" pitchFamily="34" charset="0"/>
                <a:cs typeface="Arial" panose="020B0604020202020204" pitchFamily="34" charset="0"/>
              </a:rPr>
              <a:t>”  “</a:t>
            </a:r>
            <a:r>
              <a:rPr lang="en-US" sz="3000" dirty="0" err="1">
                <a:latin typeface="Arial" panose="020B0604020202020204" pitchFamily="34" charset="0"/>
                <a:cs typeface="Arial" panose="020B0604020202020204" pitchFamily="34" charset="0"/>
              </a:rPr>
              <a:t>Tog‘lar</a:t>
            </a:r>
            <a:r>
              <a:rPr lang="en-US" sz="3000" dirty="0">
                <a:latin typeface="Arial" panose="020B0604020202020204" pitchFamily="34" charset="0"/>
                <a:cs typeface="Arial" panose="020B0604020202020204" pitchFamily="34" charset="0"/>
              </a:rPr>
              <a:t> </a:t>
            </a:r>
            <a:r>
              <a:rPr lang="en-US" sz="3000" dirty="0" err="1" smtClean="0">
                <a:latin typeface="Arial" panose="020B0604020202020204" pitchFamily="34" charset="0"/>
                <a:cs typeface="Arial" panose="020B0604020202020204" pitchFamily="34" charset="0"/>
              </a:rPr>
              <a:t>qulaganda</a:t>
            </a:r>
            <a:r>
              <a:rPr lang="en-US" sz="3000" dirty="0" smtClean="0">
                <a:latin typeface="Arial" panose="020B0604020202020204" pitchFamily="34" charset="0"/>
                <a:cs typeface="Arial" panose="020B0604020202020204" pitchFamily="34" charset="0"/>
              </a:rPr>
              <a:t>”</a:t>
            </a:r>
            <a:endParaRPr lang="ru-RU"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9390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a:stretch>
            <a:fillRect/>
          </a:stretch>
        </p:blipFill>
        <p:spPr>
          <a:xfrm>
            <a:off x="5209920" y="2010556"/>
            <a:ext cx="2747734" cy="4298764"/>
          </a:xfrm>
          <a:prstGeom prst="rect">
            <a:avLst/>
          </a:prstGeom>
        </p:spPr>
      </p:pic>
      <p:sp>
        <p:nvSpPr>
          <p:cNvPr id="8" name="Заголовок 1"/>
          <p:cNvSpPr>
            <a:spLocks noGrp="1"/>
          </p:cNvSpPr>
          <p:nvPr>
            <p:ph type="title"/>
          </p:nvPr>
        </p:nvSpPr>
        <p:spPr>
          <a:xfrm>
            <a:off x="0" y="-4111"/>
            <a:ext cx="12192000" cy="1143000"/>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rial" panose="020B0604020202020204" pitchFamily="34" charset="0"/>
                <a:cs typeface="Arial" panose="020B0604020202020204" pitchFamily="34" charset="0"/>
              </a:rPr>
              <a:t>ADABIY  MEROSI</a:t>
            </a:r>
            <a:endParaRPr lang="ru-RU"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8002012" y="1926979"/>
            <a:ext cx="1964096" cy="2797250"/>
          </a:xfrm>
          <a:prstGeom prst="rect">
            <a:avLst/>
          </a:prstGeom>
        </p:spPr>
      </p:pic>
      <p:pic>
        <p:nvPicPr>
          <p:cNvPr id="7" name="Рисунок 6"/>
          <p:cNvPicPr>
            <a:picLocks noChangeAspect="1"/>
          </p:cNvPicPr>
          <p:nvPr/>
        </p:nvPicPr>
        <p:blipFill>
          <a:blip r:embed="rId4"/>
          <a:stretch>
            <a:fillRect/>
          </a:stretch>
        </p:blipFill>
        <p:spPr>
          <a:xfrm>
            <a:off x="10010467" y="1926979"/>
            <a:ext cx="1774166" cy="2726157"/>
          </a:xfrm>
          <a:prstGeom prst="rect">
            <a:avLst/>
          </a:prstGeom>
        </p:spPr>
      </p:pic>
      <p:pic>
        <p:nvPicPr>
          <p:cNvPr id="9" name="Рисунок 8"/>
          <p:cNvPicPr>
            <a:picLocks noChangeAspect="1"/>
          </p:cNvPicPr>
          <p:nvPr/>
        </p:nvPicPr>
        <p:blipFill>
          <a:blip r:embed="rId5"/>
          <a:stretch>
            <a:fillRect/>
          </a:stretch>
        </p:blipFill>
        <p:spPr>
          <a:xfrm>
            <a:off x="2697096" y="1997983"/>
            <a:ext cx="2394055" cy="4323910"/>
          </a:xfrm>
          <a:prstGeom prst="rect">
            <a:avLst/>
          </a:prstGeom>
        </p:spPr>
      </p:pic>
      <p:pic>
        <p:nvPicPr>
          <p:cNvPr id="11" name="Рисунок 10"/>
          <p:cNvPicPr>
            <a:picLocks noChangeAspect="1"/>
          </p:cNvPicPr>
          <p:nvPr/>
        </p:nvPicPr>
        <p:blipFill>
          <a:blip r:embed="rId6"/>
          <a:stretch>
            <a:fillRect/>
          </a:stretch>
        </p:blipFill>
        <p:spPr>
          <a:xfrm>
            <a:off x="241051" y="1855886"/>
            <a:ext cx="2351131" cy="4453434"/>
          </a:xfrm>
          <a:prstGeom prst="rect">
            <a:avLst/>
          </a:prstGeom>
        </p:spPr>
      </p:pic>
      <p:sp>
        <p:nvSpPr>
          <p:cNvPr id="2" name="7-конечная звезда 1"/>
          <p:cNvSpPr/>
          <p:nvPr/>
        </p:nvSpPr>
        <p:spPr>
          <a:xfrm rot="21304117">
            <a:off x="97182" y="1796247"/>
            <a:ext cx="6430894" cy="3265084"/>
          </a:xfrm>
          <a:prstGeom prst="star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2800" dirty="0" smtClean="0">
              <a:solidFill>
                <a:srgbClr val="002060"/>
              </a:solidFill>
              <a:latin typeface="Times New Roman" panose="02020603050405020304" pitchFamily="18" charset="0"/>
              <a:cs typeface="Times New Roman" panose="02020603050405020304" pitchFamily="18" charset="0"/>
            </a:endParaRPr>
          </a:p>
          <a:p>
            <a:pPr algn="ctr"/>
            <a:r>
              <a:rPr lang="en-US" sz="2800" dirty="0" err="1" smtClean="0">
                <a:solidFill>
                  <a:srgbClr val="002060"/>
                </a:solidFill>
                <a:latin typeface="Arial" panose="020B0604020202020204" pitchFamily="34" charset="0"/>
                <a:cs typeface="Arial" panose="020B0604020202020204" pitchFamily="34" charset="0"/>
              </a:rPr>
              <a:t>Asarlari</a:t>
            </a:r>
            <a:r>
              <a:rPr lang="en-US" sz="2800" dirty="0" smtClean="0">
                <a:solidFill>
                  <a:srgbClr val="002060"/>
                </a:solidFill>
                <a:latin typeface="Arial" panose="020B0604020202020204" pitchFamily="34" charset="0"/>
                <a:cs typeface="Arial" panose="020B0604020202020204" pitchFamily="34" charset="0"/>
              </a:rPr>
              <a:t> </a:t>
            </a:r>
            <a:r>
              <a:rPr lang="en-US" sz="2800" dirty="0">
                <a:solidFill>
                  <a:srgbClr val="002060"/>
                </a:solidFill>
                <a:latin typeface="Arial" panose="020B0604020202020204" pitchFamily="34" charset="0"/>
                <a:cs typeface="Arial" panose="020B0604020202020204" pitchFamily="34" charset="0"/>
              </a:rPr>
              <a:t>165 </a:t>
            </a:r>
            <a:r>
              <a:rPr lang="en-US" sz="2800" dirty="0" err="1">
                <a:solidFill>
                  <a:srgbClr val="002060"/>
                </a:solidFill>
                <a:latin typeface="Arial" panose="020B0604020202020204" pitchFamily="34" charset="0"/>
                <a:cs typeface="Arial" panose="020B0604020202020204" pitchFamily="34" charset="0"/>
              </a:rPr>
              <a:t>tilga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tarjima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qilingan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va</a:t>
            </a:r>
            <a:r>
              <a:rPr lang="en-US" sz="2800" dirty="0">
                <a:solidFill>
                  <a:srgbClr val="002060"/>
                </a:solidFill>
                <a:latin typeface="Arial" panose="020B0604020202020204" pitchFamily="34" charset="0"/>
                <a:cs typeface="Arial" panose="020B0604020202020204" pitchFamily="34" charset="0"/>
              </a:rPr>
              <a:t> 67,2 million </a:t>
            </a:r>
            <a:r>
              <a:rPr lang="en-US" sz="2800" dirty="0" err="1">
                <a:solidFill>
                  <a:srgbClr val="002060"/>
                </a:solidFill>
                <a:latin typeface="Arial" panose="020B0604020202020204" pitchFamily="34" charset="0"/>
                <a:cs typeface="Arial" panose="020B0604020202020204" pitchFamily="34" charset="0"/>
              </a:rPr>
              <a:t>nusxada</a:t>
            </a:r>
            <a:r>
              <a:rPr lang="en-US" sz="2800" dirty="0">
                <a:solidFill>
                  <a:srgbClr val="002060"/>
                </a:solidFill>
                <a:latin typeface="Arial" panose="020B0604020202020204" pitchFamily="34" charset="0"/>
                <a:cs typeface="Arial" panose="020B0604020202020204" pitchFamily="34" charset="0"/>
              </a:rPr>
              <a:t> chop </a:t>
            </a:r>
            <a:r>
              <a:rPr lang="en-US" sz="2800" dirty="0" err="1">
                <a:solidFill>
                  <a:srgbClr val="002060"/>
                </a:solidFill>
                <a:latin typeface="Arial" panose="020B0604020202020204" pitchFamily="34" charset="0"/>
                <a:cs typeface="Arial" panose="020B0604020202020204" pitchFamily="34" charset="0"/>
              </a:rPr>
              <a:t>etilgan</a:t>
            </a:r>
            <a:r>
              <a:rPr lang="en-US"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149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5"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2000"/>
                                        <p:tgtEl>
                                          <p:spTgt spid="2"/>
                                        </p:tgtEl>
                                      </p:cBhvr>
                                    </p:animEffect>
                                    <p:anim calcmode="lin" valueType="num">
                                      <p:cBhvr>
                                        <p:cTn id="40" dur="2000" fill="hold"/>
                                        <p:tgtEl>
                                          <p:spTgt spid="2"/>
                                        </p:tgtEl>
                                        <p:attrNameLst>
                                          <p:attrName>ppt_w</p:attrName>
                                        </p:attrNameLst>
                                      </p:cBhvr>
                                      <p:tavLst>
                                        <p:tav tm="0" fmla="#ppt_w*sin(2.5*pi*$)">
                                          <p:val>
                                            <p:fltVal val="0"/>
                                          </p:val>
                                        </p:tav>
                                        <p:tav tm="100000">
                                          <p:val>
                                            <p:fltVal val="1"/>
                                          </p:val>
                                        </p:tav>
                                      </p:tavLst>
                                    </p:anim>
                                    <p:anim calcmode="lin" valueType="num">
                                      <p:cBhvr>
                                        <p:cTn id="41"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368" y="1340769"/>
            <a:ext cx="7416824" cy="4801314"/>
          </a:xfrm>
          <a:prstGeom prst="rect">
            <a:avLst/>
          </a:prstGeom>
          <a:noFill/>
        </p:spPr>
        <p:txBody>
          <a:bodyPr wrap="square" rtlCol="0">
            <a:spAutoFit/>
          </a:bodyPr>
          <a:lstStyle/>
          <a:p>
            <a:pPr algn="just"/>
            <a:r>
              <a:rPr lang="uz-Cyrl-UZ" sz="3400" dirty="0" smtClean="0">
                <a:solidFill>
                  <a:srgbClr val="002060"/>
                </a:solidFill>
                <a:latin typeface="Arial" panose="020B0604020202020204" pitchFamily="34" charset="0"/>
                <a:cs typeface="Arial" panose="020B0604020202020204" pitchFamily="34" charset="0"/>
              </a:rPr>
              <a:t>Uning </a:t>
            </a:r>
            <a:r>
              <a:rPr lang="uz-Cyrl-UZ" sz="3400" dirty="0">
                <a:solidFill>
                  <a:srgbClr val="002060"/>
                </a:solidFill>
                <a:latin typeface="Arial" panose="020B0604020202020204" pitchFamily="34" charset="0"/>
                <a:cs typeface="Arial" panose="020B0604020202020204" pitchFamily="34" charset="0"/>
              </a:rPr>
              <a:t>ikki ertagi bo‘lardi. Biri o‘ziniki bo‘lib, uni hech kim bilmasdi. </a:t>
            </a:r>
            <a:endParaRPr lang="en-US" sz="3400" dirty="0">
              <a:solidFill>
                <a:srgbClr val="002060"/>
              </a:solidFill>
              <a:latin typeface="Arial" panose="020B0604020202020204" pitchFamily="34" charset="0"/>
              <a:cs typeface="Arial" panose="020B0604020202020204" pitchFamily="34" charset="0"/>
            </a:endParaRPr>
          </a:p>
          <a:p>
            <a:pPr algn="just"/>
            <a:r>
              <a:rPr lang="uz-Cyrl-UZ" sz="3400" dirty="0">
                <a:solidFill>
                  <a:srgbClr val="002060"/>
                </a:solidFill>
                <a:latin typeface="Arial" panose="020B0604020202020204" pitchFamily="34" charset="0"/>
                <a:cs typeface="Arial" panose="020B0604020202020204" pitchFamily="34" charset="0"/>
              </a:rPr>
              <a:t>Ikkinchisini esa, bobosi so‘zlab bergandi. Keyin birontasi ham qolmadi. </a:t>
            </a:r>
            <a:endParaRPr lang="en-US" sz="3400" dirty="0">
              <a:solidFill>
                <a:srgbClr val="002060"/>
              </a:solidFill>
              <a:latin typeface="Arial" panose="020B0604020202020204" pitchFamily="34" charset="0"/>
              <a:cs typeface="Arial" panose="020B0604020202020204" pitchFamily="34" charset="0"/>
            </a:endParaRPr>
          </a:p>
          <a:p>
            <a:pPr algn="just"/>
            <a:r>
              <a:rPr lang="uz-Cyrl-UZ" sz="3400" dirty="0">
                <a:solidFill>
                  <a:srgbClr val="002060"/>
                </a:solidFill>
                <a:latin typeface="Arial" panose="020B0604020202020204" pitchFamily="34" charset="0"/>
                <a:cs typeface="Arial" panose="020B0604020202020204" pitchFamily="34" charset="0"/>
              </a:rPr>
              <a:t>Gap shu </a:t>
            </a:r>
            <a:r>
              <a:rPr lang="uz-Cyrl-UZ" sz="3400" dirty="0" smtClean="0">
                <a:solidFill>
                  <a:srgbClr val="002060"/>
                </a:solidFill>
                <a:latin typeface="Arial" panose="020B0604020202020204" pitchFamily="34" charset="0"/>
                <a:cs typeface="Arial" panose="020B0604020202020204" pitchFamily="34" charset="0"/>
              </a:rPr>
              <a:t>xusus</a:t>
            </a:r>
            <a:r>
              <a:rPr lang="en-US" sz="3400" dirty="0" err="1" smtClean="0">
                <a:solidFill>
                  <a:srgbClr val="002060"/>
                </a:solidFill>
                <a:latin typeface="Arial" panose="020B0604020202020204" pitchFamily="34" charset="0"/>
                <a:cs typeface="Arial" panose="020B0604020202020204" pitchFamily="34" charset="0"/>
              </a:rPr>
              <a:t>i</a:t>
            </a:r>
            <a:r>
              <a:rPr lang="uz-Cyrl-UZ" sz="3400" dirty="0" smtClean="0">
                <a:solidFill>
                  <a:srgbClr val="002060"/>
                </a:solidFill>
                <a:latin typeface="Arial" panose="020B0604020202020204" pitchFamily="34" charset="0"/>
                <a:cs typeface="Arial" panose="020B0604020202020204" pitchFamily="34" charset="0"/>
              </a:rPr>
              <a:t>da</a:t>
            </a:r>
            <a:r>
              <a:rPr lang="uz-Cyrl-UZ" sz="3400" dirty="0">
                <a:solidFill>
                  <a:srgbClr val="002060"/>
                </a:solidFill>
                <a:latin typeface="Arial" panose="020B0604020202020204" pitchFamily="34" charset="0"/>
                <a:cs typeface="Arial" panose="020B0604020202020204" pitchFamily="34" charset="0"/>
              </a:rPr>
              <a:t>. O‘sha yili u yetti yoshga to‘lib, sakkizga qadam qo‘ygandi. </a:t>
            </a:r>
            <a:endParaRPr lang="en-US" sz="3400" dirty="0">
              <a:solidFill>
                <a:srgbClr val="002060"/>
              </a:solidFill>
              <a:latin typeface="Arial" panose="020B0604020202020204" pitchFamily="34" charset="0"/>
              <a:cs typeface="Arial" panose="020B0604020202020204" pitchFamily="34" charset="0"/>
            </a:endParaRPr>
          </a:p>
          <a:p>
            <a:pPr algn="just"/>
            <a:r>
              <a:rPr lang="uz-Cyrl-UZ" sz="3400" dirty="0">
                <a:solidFill>
                  <a:srgbClr val="002060"/>
                </a:solidFill>
                <a:latin typeface="Arial" panose="020B0604020202020204" pitchFamily="34" charset="0"/>
                <a:cs typeface="Arial" panose="020B0604020202020204" pitchFamily="34" charset="0"/>
              </a:rPr>
              <a:t>Avval portfel sotib olindi… </a:t>
            </a:r>
            <a:endParaRPr lang="ru-RU" sz="3400" dirty="0">
              <a:solidFill>
                <a:srgbClr val="002060"/>
              </a:solidFill>
              <a:latin typeface="Arial" panose="020B0604020202020204" pitchFamily="34" charset="0"/>
              <a:cs typeface="Arial" panose="020B0604020202020204" pitchFamily="34" charset="0"/>
            </a:endParaRPr>
          </a:p>
        </p:txBody>
      </p:sp>
      <p:sp>
        <p:nvSpPr>
          <p:cNvPr id="5" name="Заголовок 1"/>
          <p:cNvSpPr>
            <a:spLocks noGrp="1"/>
          </p:cNvSpPr>
          <p:nvPr>
            <p:ph type="title"/>
          </p:nvPr>
        </p:nvSpPr>
        <p:spPr>
          <a:xfrm>
            <a:off x="0" y="0"/>
            <a:ext cx="12191999" cy="1143000"/>
          </a:xfr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GB"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OQ KEMA</a:t>
            </a:r>
            <a:r>
              <a:rPr lang="en-GB" dirty="0" smtClean="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Ertakdan</a:t>
            </a:r>
            <a:r>
              <a:rPr lang="en-GB" dirty="0" smtClean="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so‘ng</a:t>
            </a:r>
            <a:r>
              <a:rPr lang="en-GB"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7968208" y="1412776"/>
            <a:ext cx="4033120" cy="373063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88948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3352" y="1340768"/>
            <a:ext cx="7272808" cy="5016758"/>
          </a:xfrm>
          <a:prstGeom prst="rect">
            <a:avLst/>
          </a:prstGeom>
          <a:noFill/>
        </p:spPr>
        <p:txBody>
          <a:bodyPr wrap="square" rtlCol="0">
            <a:spAutoFit/>
          </a:bodyPr>
          <a:lstStyle/>
          <a:p>
            <a:pPr algn="just"/>
            <a:r>
              <a:rPr lang="ru-RU" sz="3200" dirty="0" smtClean="0">
                <a:solidFill>
                  <a:srgbClr val="002060"/>
                </a:solidFill>
                <a:latin typeface="Arial" panose="020B0604020202020204" pitchFamily="34" charset="0"/>
                <a:cs typeface="Arial" panose="020B0604020202020204" pitchFamily="34" charset="0"/>
              </a:rPr>
              <a:t>	</a:t>
            </a:r>
            <a:r>
              <a:rPr lang="en-US" sz="3200" dirty="0">
                <a:solidFill>
                  <a:srgbClr val="002060"/>
                </a:solidFill>
                <a:latin typeface="Arial" panose="020B0604020202020204" pitchFamily="34" charset="0"/>
                <a:cs typeface="Arial" panose="020B0604020202020204" pitchFamily="34" charset="0"/>
              </a:rPr>
              <a:t> </a:t>
            </a:r>
            <a:r>
              <a:rPr lang="uz-Cyrl-UZ" sz="3200" dirty="0">
                <a:solidFill>
                  <a:srgbClr val="002060"/>
                </a:solidFill>
                <a:latin typeface="Arial" panose="020B0604020202020204" pitchFamily="34" charset="0"/>
                <a:cs typeface="Arial" panose="020B0604020202020204" pitchFamily="34" charset="0"/>
              </a:rPr>
              <a:t>Ko‘pni ko‘rgan kishilar keksa Mo‘minni Mo‘min chaqqon deb atashardi. Bu atrofda uni hamma tanirdi, </a:t>
            </a:r>
            <a:r>
              <a:rPr lang="uz-Cyrl-UZ" sz="3200" dirty="0" smtClean="0">
                <a:solidFill>
                  <a:srgbClr val="002060"/>
                </a:solidFill>
                <a:latin typeface="Arial" panose="020B0604020202020204" pitchFamily="34" charset="0"/>
                <a:cs typeface="Arial" panose="020B0604020202020204" pitchFamily="34" charset="0"/>
              </a:rPr>
              <a:t>u </a:t>
            </a:r>
            <a:r>
              <a:rPr lang="uz-Cyrl-UZ" sz="3200" dirty="0">
                <a:solidFill>
                  <a:srgbClr val="002060"/>
                </a:solidFill>
                <a:latin typeface="Arial" panose="020B0604020202020204" pitchFamily="34" charset="0"/>
                <a:cs typeface="Arial" panose="020B0604020202020204" pitchFamily="34" charset="0"/>
              </a:rPr>
              <a:t>hammani bilardi. U ochiq ko‘ngil, hatto sal-pal biladigan odamiga ham biron yaxshilik qilishga tayyorligi, har kimning xizmatiga hozir-u nozirligi, hammaga sadoqatli va </a:t>
            </a:r>
            <a:r>
              <a:rPr lang="uz-Cyrl-UZ" sz="3200" dirty="0" smtClean="0">
                <a:solidFill>
                  <a:srgbClr val="002060"/>
                </a:solidFill>
                <a:latin typeface="Arial" panose="020B0604020202020204" pitchFamily="34" charset="0"/>
                <a:cs typeface="Arial" panose="020B0604020202020204" pitchFamily="34" charset="0"/>
              </a:rPr>
              <a:t>xush</a:t>
            </a:r>
            <a:r>
              <a:rPr lang="en-US" sz="3200" dirty="0" smtClean="0">
                <a:solidFill>
                  <a:srgbClr val="002060"/>
                </a:solidFill>
                <a:latin typeface="Arial" panose="020B0604020202020204" pitchFamily="34" charset="0"/>
                <a:cs typeface="Arial" panose="020B0604020202020204" pitchFamily="34" charset="0"/>
              </a:rPr>
              <a:t>-</a:t>
            </a:r>
            <a:r>
              <a:rPr lang="uz-Cyrl-UZ" sz="3200" dirty="0" smtClean="0">
                <a:solidFill>
                  <a:srgbClr val="002060"/>
                </a:solidFill>
                <a:latin typeface="Arial" panose="020B0604020202020204" pitchFamily="34" charset="0"/>
                <a:cs typeface="Arial" panose="020B0604020202020204" pitchFamily="34" charset="0"/>
              </a:rPr>
              <a:t>muomalaligi </a:t>
            </a:r>
            <a:r>
              <a:rPr lang="uz-Cyrl-UZ" sz="3200" dirty="0">
                <a:solidFill>
                  <a:srgbClr val="002060"/>
                </a:solidFill>
                <a:latin typeface="Arial" panose="020B0604020202020204" pitchFamily="34" charset="0"/>
                <a:cs typeface="Arial" panose="020B0604020202020204" pitchFamily="34" charset="0"/>
              </a:rPr>
              <a:t>tufayli shunday laqab </a:t>
            </a:r>
            <a:r>
              <a:rPr lang="uz-Cyrl-UZ" sz="3200" dirty="0" smtClean="0">
                <a:solidFill>
                  <a:srgbClr val="002060"/>
                </a:solidFill>
                <a:latin typeface="Arial" panose="020B0604020202020204" pitchFamily="34" charset="0"/>
                <a:cs typeface="Arial" panose="020B0604020202020204" pitchFamily="34" charset="0"/>
              </a:rPr>
              <a:t>olgandi</a:t>
            </a:r>
            <a:r>
              <a:rPr lang="en-US" sz="3200" dirty="0">
                <a:solidFill>
                  <a:srgbClr val="002060"/>
                </a:solidFill>
                <a:latin typeface="Arial" panose="020B0604020202020204" pitchFamily="34" charset="0"/>
                <a:cs typeface="Arial" panose="020B0604020202020204" pitchFamily="34" charset="0"/>
              </a:rPr>
              <a:t>.</a:t>
            </a:r>
            <a:endParaRPr lang="ru-RU" sz="3200" dirty="0">
              <a:solidFill>
                <a:srgbClr val="002060"/>
              </a:solidFill>
              <a:latin typeface="Arial" panose="020B0604020202020204" pitchFamily="34" charset="0"/>
              <a:cs typeface="Arial" panose="020B0604020202020204" pitchFamily="34" charset="0"/>
            </a:endParaRPr>
          </a:p>
        </p:txBody>
      </p:sp>
      <p:sp>
        <p:nvSpPr>
          <p:cNvPr id="5" name="Заголовок 1"/>
          <p:cNvSpPr>
            <a:spLocks noGrp="1"/>
          </p:cNvSpPr>
          <p:nvPr>
            <p:ph type="title"/>
          </p:nvPr>
        </p:nvSpPr>
        <p:spPr>
          <a:xfrm>
            <a:off x="0" y="0"/>
            <a:ext cx="12191999" cy="1143000"/>
          </a:xfr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GB" dirty="0" smtClean="0">
                <a:latin typeface="Arial" panose="020B0604020202020204" pitchFamily="34" charset="0"/>
                <a:cs typeface="Arial" panose="020B0604020202020204" pitchFamily="34" charset="0"/>
              </a:rPr>
              <a:t>“</a:t>
            </a:r>
            <a:r>
              <a:rPr lang="en-US" smtClean="0">
                <a:latin typeface="Arial" panose="020B0604020202020204" pitchFamily="34" charset="0"/>
                <a:cs typeface="Arial" panose="020B0604020202020204" pitchFamily="34" charset="0"/>
              </a:rPr>
              <a:t>OQ KEMA</a:t>
            </a:r>
            <a:r>
              <a:rPr lang="en-GB"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6" name="Picture 2" descr="D:\1.   Jamoliddinxon-TEGMANG\0.   SLAYDLAR - 5-9 ADABIYOT\3. ijod ahli\7-sinf\7. Chingiz Aytmatov\images (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192" y="1340768"/>
            <a:ext cx="3985743" cy="38884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450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368" y="1340769"/>
            <a:ext cx="7200800" cy="4801314"/>
          </a:xfrm>
          <a:prstGeom prst="rect">
            <a:avLst/>
          </a:prstGeom>
          <a:noFill/>
        </p:spPr>
        <p:txBody>
          <a:bodyPr wrap="square" rtlCol="0">
            <a:spAutoFit/>
          </a:bodyPr>
          <a:lstStyle/>
          <a:p>
            <a:pPr algn="just"/>
            <a:r>
              <a:rPr lang="uz-Cyrl-UZ" sz="3400" dirty="0" smtClean="0">
                <a:solidFill>
                  <a:srgbClr val="002060"/>
                </a:solidFill>
                <a:latin typeface="Arial" panose="020B0604020202020204" pitchFamily="34" charset="0"/>
                <a:cs typeface="Arial" panose="020B0604020202020204" pitchFamily="34" charset="0"/>
              </a:rPr>
              <a:t>Bo‘key </a:t>
            </a:r>
            <a:r>
              <a:rPr lang="uz-Cyrl-UZ" sz="3400" dirty="0">
                <a:solidFill>
                  <a:srgbClr val="002060"/>
                </a:solidFill>
                <a:latin typeface="Arial" panose="020B0604020202020204" pitchFamily="34" charset="0"/>
                <a:cs typeface="Arial" panose="020B0604020202020204" pitchFamily="34" charset="0"/>
              </a:rPr>
              <a:t>xolaning xushnud damlari kamdan kam bo‘lardi. Ko‘pincha g‘amgin va tajang yurar, jiyaniga e’tibor ham qilmasdi. Uning o‘z dardi bor. Buvisi, farzandi bo‘lganda butunlay o‘zgacha yurardi, derdi. Eri O‘rozqul ham, Mo‘min bobo ham hozirgiday emas, balki boshqacha odam qiyofasida yurgan bo‘lardi. </a:t>
            </a:r>
            <a:endParaRPr lang="ru-RU" sz="3400" dirty="0">
              <a:solidFill>
                <a:srgbClr val="002060"/>
              </a:solidFill>
              <a:latin typeface="Arial" panose="020B0604020202020204" pitchFamily="34" charset="0"/>
              <a:cs typeface="Arial" panose="020B0604020202020204" pitchFamily="34" charset="0"/>
            </a:endParaRPr>
          </a:p>
        </p:txBody>
      </p:sp>
      <p:sp>
        <p:nvSpPr>
          <p:cNvPr id="5" name="Заголовок 1"/>
          <p:cNvSpPr>
            <a:spLocks noGrp="1"/>
          </p:cNvSpPr>
          <p:nvPr>
            <p:ph type="title"/>
          </p:nvPr>
        </p:nvSpPr>
        <p:spPr>
          <a:xfrm>
            <a:off x="0" y="0"/>
            <a:ext cx="12191999" cy="1143000"/>
          </a:xfr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GB"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OQ KEMA</a:t>
            </a:r>
            <a:r>
              <a:rPr lang="en-GB"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pic>
        <p:nvPicPr>
          <p:cNvPr id="7" name="Picture 2" descr="D:\1.   Jamoliddinxon-TEGMANG\0.   SLAYDLAR - 5-9 ADABIYOT\3. ijod ahli\7-sinf\7. Chingiz Aytmatov\загружено (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192" y="1370648"/>
            <a:ext cx="4176464" cy="3128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061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336" y="1412776"/>
            <a:ext cx="7128792" cy="4278094"/>
          </a:xfrm>
          <a:prstGeom prst="rect">
            <a:avLst/>
          </a:prstGeom>
          <a:noFill/>
        </p:spPr>
        <p:txBody>
          <a:bodyPr wrap="square" rtlCol="0">
            <a:spAutoFit/>
          </a:bodyPr>
          <a:lstStyle/>
          <a:p>
            <a:pPr algn="just"/>
            <a:r>
              <a:rPr lang="ru-RU" sz="3200" dirty="0" smtClean="0">
                <a:solidFill>
                  <a:srgbClr val="002060"/>
                </a:solidFill>
                <a:latin typeface="фкш"/>
              </a:rPr>
              <a:t>	</a:t>
            </a:r>
            <a:r>
              <a:rPr lang="en-US" sz="3400" dirty="0">
                <a:solidFill>
                  <a:srgbClr val="002060"/>
                </a:solidFill>
                <a:latin typeface="Arial" panose="020B0604020202020204" pitchFamily="34" charset="0"/>
                <a:cs typeface="Arial" panose="020B0604020202020204" pitchFamily="34" charset="0"/>
              </a:rPr>
              <a:t> </a:t>
            </a:r>
            <a:r>
              <a:rPr lang="uz-Cyrl-UZ" sz="3400" dirty="0">
                <a:solidFill>
                  <a:srgbClr val="002060"/>
                </a:solidFill>
                <a:latin typeface="Arial" panose="020B0604020202020204" pitchFamily="34" charset="0"/>
                <a:cs typeface="Arial" panose="020B0604020202020204" pitchFamily="34" charset="0"/>
              </a:rPr>
              <a:t>O‘rozqul Seydahmadni haydab bo‘pti, unday yuvosh odam bormi? Hech nimaga aralashmaydi, talashib-tortishmaydi. Biroq </a:t>
            </a:r>
            <a:r>
              <a:rPr lang="uz-Cyrl-UZ" sz="3400" dirty="0" smtClean="0">
                <a:solidFill>
                  <a:srgbClr val="002060"/>
                </a:solidFill>
                <a:latin typeface="Arial" panose="020B0604020202020204" pitchFamily="34" charset="0"/>
                <a:cs typeface="Arial" panose="020B0604020202020204" pitchFamily="34" charset="0"/>
              </a:rPr>
              <a:t>Seydah</a:t>
            </a:r>
            <a:r>
              <a:rPr lang="en-US" sz="3400" dirty="0" smtClean="0">
                <a:solidFill>
                  <a:srgbClr val="002060"/>
                </a:solidFill>
                <a:latin typeface="Arial" panose="020B0604020202020204" pitchFamily="34" charset="0"/>
                <a:cs typeface="Arial" panose="020B0604020202020204" pitchFamily="34" charset="0"/>
              </a:rPr>
              <a:t>-</a:t>
            </a:r>
            <a:r>
              <a:rPr lang="uz-Cyrl-UZ" sz="3400" dirty="0" smtClean="0">
                <a:solidFill>
                  <a:srgbClr val="002060"/>
                </a:solidFill>
                <a:latin typeface="Arial" panose="020B0604020202020204" pitchFamily="34" charset="0"/>
                <a:cs typeface="Arial" panose="020B0604020202020204" pitchFamily="34" charset="0"/>
              </a:rPr>
              <a:t>mad </a:t>
            </a:r>
            <a:r>
              <a:rPr lang="uz-Cyrl-UZ" sz="3400" dirty="0">
                <a:solidFill>
                  <a:srgbClr val="002060"/>
                </a:solidFill>
                <a:latin typeface="Arial" panose="020B0604020202020204" pitchFamily="34" charset="0"/>
                <a:cs typeface="Arial" panose="020B0604020202020204" pitchFamily="34" charset="0"/>
              </a:rPr>
              <a:t>qanday yuvosh, baquvvat yigit bo‘lmasin, yalqov, uyquni yaxshi ko‘radi. O‘rmonchilikka ham shu vajdan kelib qolgan</a:t>
            </a:r>
            <a:r>
              <a:rPr lang="uz-Cyrl-UZ" sz="3400" dirty="0" smtClean="0">
                <a:solidFill>
                  <a:srgbClr val="002060"/>
                </a:solidFill>
                <a:latin typeface="Arial" panose="020B0604020202020204" pitchFamily="34" charset="0"/>
                <a:cs typeface="Arial" panose="020B0604020202020204" pitchFamily="34" charset="0"/>
              </a:rPr>
              <a:t>.</a:t>
            </a:r>
            <a:endParaRPr lang="ru-RU" sz="3200" dirty="0">
              <a:latin typeface="фкш"/>
            </a:endParaRPr>
          </a:p>
        </p:txBody>
      </p:sp>
      <p:pic>
        <p:nvPicPr>
          <p:cNvPr id="6" name="Picture 2" descr="D:\1.   Jamoliddinxon-TEGMANG\0.   SLAYDLAR - 5-9 ADABIYOT\3. ijod ahli\7-sinf\7. Chingiz Aytmatov\загружено (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2" y="1628800"/>
            <a:ext cx="4392488" cy="3456384"/>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0" y="0"/>
            <a:ext cx="12191999" cy="1143000"/>
          </a:xfrm>
          <a:prstGeom prst="rect">
            <a:avLst/>
          </a:prstGeom>
          <a:solidFill>
            <a:srgbClr val="0070C0"/>
          </a:solidFill>
          <a:ln w="25400" cap="flat" cmpd="sng" algn="ctr">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mtClean="0">
                <a:latin typeface="Arial" panose="020B0604020202020204" pitchFamily="34" charset="0"/>
                <a:cs typeface="Arial" panose="020B0604020202020204" pitchFamily="34" charset="0"/>
              </a:rPr>
              <a:t>“</a:t>
            </a:r>
            <a:r>
              <a:rPr lang="en-US" smtClean="0">
                <a:latin typeface="Arial" panose="020B0604020202020204" pitchFamily="34" charset="0"/>
                <a:cs typeface="Arial" panose="020B0604020202020204" pitchFamily="34" charset="0"/>
              </a:rPr>
              <a:t>OQ KEMA</a:t>
            </a:r>
            <a:r>
              <a:rPr lang="en-GB"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0549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6053</TotalTime>
  <Words>386</Words>
  <Application>Microsoft Office PowerPoint</Application>
  <PresentationFormat>Широкоэкранный</PresentationFormat>
  <Paragraphs>51</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Wingdings</vt:lpstr>
      <vt:lpstr>фкш</vt:lpstr>
      <vt:lpstr>Тема Office</vt:lpstr>
      <vt:lpstr>Презентация PowerPoint</vt:lpstr>
      <vt:lpstr>CHINGIZ   AYTMATOV</vt:lpstr>
      <vt:lpstr>YOZUVCHILIK SARI</vt:lpstr>
      <vt:lpstr>QISSA VA ROMANLARI</vt:lpstr>
      <vt:lpstr>ADABIY  MEROSI</vt:lpstr>
      <vt:lpstr>“OQ KEMA”  (“Ertakdan so‘ng”)</vt:lpstr>
      <vt:lpstr>“OQ KEMA”</vt:lpstr>
      <vt:lpstr>“OQ KEMA”</vt:lpstr>
      <vt:lpstr>Презентация PowerPoint</vt:lpstr>
      <vt:lpstr>Презентация PowerPoint</vt:lpstr>
      <vt:lpstr>Презентация PowerPoint</vt:lpstr>
      <vt:lpstr>Презентация PowerPoint</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Adabiyot          5-sinf</dc:title>
  <dc:creator>lenovo</dc:creator>
  <cp:lastModifiedBy>Пользователь</cp:lastModifiedBy>
  <cp:revision>255</cp:revision>
  <dcterms:created xsi:type="dcterms:W3CDTF">2020-08-03T09:44:14Z</dcterms:created>
  <dcterms:modified xsi:type="dcterms:W3CDTF">2020-11-09T10:55:40Z</dcterms:modified>
</cp:coreProperties>
</file>