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86" r:id="rId3"/>
    <p:sldId id="275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4" r:id="rId19"/>
    <p:sldId id="315" r:id="rId20"/>
    <p:sldId id="262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17" autoAdjust="0"/>
  </p:normalViewPr>
  <p:slideViewPr>
    <p:cSldViewPr>
      <p:cViewPr varScale="1">
        <p:scale>
          <a:sx n="124" d="100"/>
          <a:sy n="124" d="100"/>
        </p:scale>
        <p:origin x="86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327240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</a:t>
            </a:r>
            <a:r>
              <a:rPr sz="3400" spc="-5" smtClean="0"/>
              <a:t>Русский</a:t>
            </a:r>
            <a:r>
              <a:rPr sz="3400" spc="-55" smtClean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650652" y="1190377"/>
            <a:ext cx="2428893" cy="138114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spcBef>
                <a:spcPts val="110"/>
              </a:spcBef>
            </a:pPr>
            <a:r>
              <a:rPr sz="20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ru-RU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сказать о действии и состоянии лица </a:t>
            </a:r>
          </a:p>
          <a:p>
            <a:pPr marL="18415">
              <a:spcBef>
                <a:spcPts val="110"/>
              </a:spcBef>
            </a:pP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или предмета</a:t>
            </a:r>
            <a:r>
              <a:rPr lang="ru-RU" sz="2200" b="1" dirty="0" smtClean="0">
                <a:solidFill>
                  <a:srgbClr val="0070C0"/>
                </a:solidFill>
              </a:rPr>
              <a:t>.  </a:t>
            </a:r>
            <a:endParaRPr lang="ru-RU" sz="2200" b="1" spc="-2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8604" y="1262385"/>
            <a:ext cx="288032" cy="78866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50855"/>
            <a:ext cx="513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chemeClr val="bg1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chemeClr val="bg1"/>
                </a:solidFill>
                <a:latin typeface="Arial"/>
                <a:cs typeface="Arial"/>
              </a:rPr>
              <a:t>ласс</a:t>
            </a:r>
            <a:endParaRPr sz="1300" b="1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6"/>
          <p:cNvSpPr/>
          <p:nvPr/>
        </p:nvSpPr>
        <p:spPr>
          <a:xfrm>
            <a:off x="218604" y="2122491"/>
            <a:ext cx="288032" cy="71861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052" y="1046361"/>
            <a:ext cx="1285884" cy="1500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6" name="Picture 2" descr="Рубрика «Профессии будущего»: прогнозируем, кто будет востребован через 20  лет — Гуманитарный университет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54908" y="1622425"/>
            <a:ext cx="1214431" cy="15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2408243"/>
            <a:ext cx="4500594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</a:t>
            </a:r>
            <a:r>
              <a:rPr lang="ru-RU" sz="1600" i="0" dirty="0" smtClean="0">
                <a:solidFill>
                  <a:srgbClr val="0070C0"/>
                </a:solidFill>
              </a:rPr>
              <a:t>Что </a:t>
            </a:r>
            <a:r>
              <a:rPr lang="ru-RU" sz="1600" i="0" dirty="0" smtClean="0">
                <a:solidFill>
                  <a:schemeClr val="tx1"/>
                </a:solidFill>
              </a:rPr>
              <a:t>с возу упал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chemeClr val="tx1"/>
                </a:solidFill>
              </a:rPr>
              <a:t>, то пропал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chemeClr val="tx1"/>
                </a:solidFill>
              </a:rPr>
              <a:t>.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93731"/>
          <a:ext cx="4500594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При подлежащем, выраженном местоимениями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что, что-то, что-нибудь, кое-что,</a:t>
                      </a: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сказуемое ставится в форме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среднего</a:t>
                      </a: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рода.</a:t>
                      </a:r>
                      <a:r>
                        <a:rPr lang="ru-RU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2122491"/>
            <a:ext cx="35719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0800000">
            <a:off x="1168388" y="2908309"/>
            <a:ext cx="35719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2311396" y="2908309"/>
            <a:ext cx="57150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2311396" y="2979747"/>
            <a:ext cx="57150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9826" y="2551119"/>
            <a:ext cx="3888230" cy="615553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i="0" dirty="0" smtClean="0">
                <a:solidFill>
                  <a:srgbClr val="0070C0"/>
                </a:solidFill>
              </a:rPr>
              <a:t>Чтение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– вот лучшее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0070C0"/>
                </a:solidFill>
              </a:rPr>
              <a:t>учение.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</a:t>
            </a:r>
            <a:r>
              <a:rPr lang="ru-RU" sz="1600" i="0" dirty="0" smtClean="0">
                <a:solidFill>
                  <a:srgbClr val="0070C0"/>
                </a:solidFill>
              </a:rPr>
              <a:t>Трижды три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–</a:t>
            </a:r>
            <a:r>
              <a:rPr lang="ru-RU" sz="1600" i="0" dirty="0" smtClean="0">
                <a:solidFill>
                  <a:srgbClr val="0070C0"/>
                </a:solidFill>
              </a:rPr>
              <a:t> девять.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22293"/>
          <a:ext cx="4500594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Между подлежащим и сказуемым при отсутствии связки ставится тире, если  оба главных члена выражены  существительными или числительными в И.п.,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а также неопределённой формой глагола.</a:t>
                      </a:r>
                      <a:endParaRPr lang="ru-RU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265367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800" dirty="0" smtClean="0"/>
              <a:t>  </a:t>
            </a:r>
            <a:r>
              <a:rPr lang="ru-RU" sz="1600" dirty="0" smtClean="0"/>
              <a:t>Тире между подлежащим и сказуемым ставится…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818" y="836607"/>
            <a:ext cx="1357322" cy="207170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Тире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между подлежащим  и сказуемым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ставится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если …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42112"/>
            <a:ext cx="3643338" cy="480247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имя существ. – имя существ.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600" indent="-228600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Книга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друг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человека.</a:t>
            </a:r>
            <a:endParaRPr lang="ru-RU" sz="1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193797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н.\ф.глагола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н.\ф.глагола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Говорить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 ними – только слова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тратить.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693863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454140" y="882236"/>
            <a:ext cx="500066" cy="99022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454140" y="1408110"/>
            <a:ext cx="500066" cy="46434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454140" y="1872459"/>
            <a:ext cx="500066" cy="53578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193929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4.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н.\ф.глагола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имя существ.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Помогать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ближнему –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назначение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человека. </a:t>
            </a:r>
          </a:p>
          <a:p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454140" y="1872459"/>
            <a:ext cx="500066" cy="3571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1954206" y="2693995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числительным –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числительным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Трижды три – девять.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>
            <a:endCxn id="4" idx="3"/>
          </p:cNvCxnSpPr>
          <p:nvPr/>
        </p:nvCxnSpPr>
        <p:spPr>
          <a:xfrm rot="16200000" flipV="1">
            <a:off x="1275546" y="2051053"/>
            <a:ext cx="857257" cy="50006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924848" y="1050921"/>
            <a:ext cx="36012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3. имя существ. – </a:t>
            </a:r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н.\ф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. глагола. 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Долг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гражданина –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беречь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любить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Родину!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46221"/>
          </a:xfrm>
        </p:spPr>
        <p:txBody>
          <a:bodyPr/>
          <a:lstStyle/>
          <a:p>
            <a:r>
              <a:rPr lang="ru-RU" sz="1600" dirty="0" smtClean="0"/>
              <a:t>   Тире между подлежащим и сказуемым не ставится…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818" y="836607"/>
            <a:ext cx="1357322" cy="207170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Тире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между подлежащим  и сказуемым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ставится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если …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22294"/>
            <a:ext cx="3643338" cy="428627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подлежащее выражено личным местоимением. 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человек.</a:t>
            </a:r>
            <a:endParaRPr lang="ru-RU" sz="1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122359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в составе сказуемого есть отрицательная частица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не. Старость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радость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622425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454140" y="836608"/>
            <a:ext cx="500066" cy="10358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454140" y="1336672"/>
            <a:ext cx="500066" cy="53578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454140" y="1872459"/>
            <a:ext cx="500066" cy="46434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122491"/>
            <a:ext cx="3643338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4. сказуемое выражено именем прилагательным.  Осенний лес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прекрасен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 flipV="1">
            <a:off x="1454140" y="1836738"/>
            <a:ext cx="500066" cy="3571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1954206" y="2622557"/>
            <a:ext cx="3643338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между подлежащим и сказуемым стоит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вводное слово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Хива,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конечно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город-сказка.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>
            <a:endCxn id="4" idx="3"/>
          </p:cNvCxnSpPr>
          <p:nvPr/>
        </p:nvCxnSpPr>
        <p:spPr>
          <a:xfrm rot="16200000" flipV="1">
            <a:off x="1275546" y="2051053"/>
            <a:ext cx="857257" cy="50006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924848" y="979483"/>
            <a:ext cx="3601258" cy="2010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3.  в составе сказуемого есть слова 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как, будто, словно.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Луг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как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ковёр</a:t>
            </a:r>
          </a:p>
          <a:p>
            <a:endParaRPr lang="ru-RU" sz="1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5" y="781128"/>
            <a:ext cx="3429024" cy="1692771"/>
          </a:xfrm>
        </p:spPr>
        <p:txBody>
          <a:bodyPr/>
          <a:lstStyle/>
          <a:p>
            <a:endParaRPr lang="ru-RU" sz="2000" dirty="0" smtClean="0"/>
          </a:p>
          <a:p>
            <a:r>
              <a:rPr lang="ru-RU" sz="1800" dirty="0" smtClean="0"/>
              <a:t>Спишите, употребив правильную форму сказуемого. Выделите грамматические основы предложений.</a:t>
            </a:r>
            <a:endParaRPr lang="ru-RU" sz="1800" dirty="0"/>
          </a:p>
        </p:txBody>
      </p:sp>
      <p:sp>
        <p:nvSpPr>
          <p:cNvPr id="4" name="Freeform: Shape 24">
            <a:extLst>
              <a:ext uri="{FF2B5EF4-FFF2-40B4-BE49-F238E27FC236}">
                <a16:creationId xmlns:a16="http://schemas.microsoft.com/office/drawing/2014/main" id="{BAA9B016-3962-4527-A0FA-E59B7D36D25D}"/>
              </a:ext>
            </a:extLst>
          </p:cNvPr>
          <p:cNvSpPr>
            <a:spLocks/>
          </p:cNvSpPr>
          <p:nvPr/>
        </p:nvSpPr>
        <p:spPr bwMode="auto">
          <a:xfrm rot="410959" flipH="1">
            <a:off x="3384719" y="1207814"/>
            <a:ext cx="1768833" cy="1915406"/>
          </a:xfrm>
          <a:custGeom>
            <a:avLst/>
            <a:gdLst>
              <a:gd name="connsiteX0" fmla="*/ 1696267 w 2854049"/>
              <a:gd name="connsiteY0" fmla="*/ 3431657 h 4135471"/>
              <a:gd name="connsiteX1" fmla="*/ 1344360 w 2854049"/>
              <a:gd name="connsiteY1" fmla="*/ 3783564 h 4135471"/>
              <a:gd name="connsiteX2" fmla="*/ 1696267 w 2854049"/>
              <a:gd name="connsiteY2" fmla="*/ 4135471 h 4135471"/>
              <a:gd name="connsiteX3" fmla="*/ 2048174 w 2854049"/>
              <a:gd name="connsiteY3" fmla="*/ 3783564 h 4135471"/>
              <a:gd name="connsiteX4" fmla="*/ 1696267 w 2854049"/>
              <a:gd name="connsiteY4" fmla="*/ 3431657 h 4135471"/>
              <a:gd name="connsiteX5" fmla="*/ 1470680 w 2854049"/>
              <a:gd name="connsiteY5" fmla="*/ 0 h 4135471"/>
              <a:gd name="connsiteX6" fmla="*/ 1360088 w 2854049"/>
              <a:gd name="connsiteY6" fmla="*/ 9020 h 4135471"/>
              <a:gd name="connsiteX7" fmla="*/ 1082638 w 2854049"/>
              <a:gd name="connsiteY7" fmla="*/ 72152 h 4135471"/>
              <a:gd name="connsiteX8" fmla="*/ 1000179 w 2854049"/>
              <a:gd name="connsiteY8" fmla="*/ 103217 h 4135471"/>
              <a:gd name="connsiteX9" fmla="*/ 918691 w 2854049"/>
              <a:gd name="connsiteY9" fmla="*/ 138291 h 4135471"/>
              <a:gd name="connsiteX10" fmla="*/ 839141 w 2854049"/>
              <a:gd name="connsiteY10" fmla="*/ 180379 h 4135471"/>
              <a:gd name="connsiteX11" fmla="*/ 765414 w 2854049"/>
              <a:gd name="connsiteY11" fmla="*/ 227479 h 4135471"/>
              <a:gd name="connsiteX12" fmla="*/ 694595 w 2854049"/>
              <a:gd name="connsiteY12" fmla="*/ 280591 h 4135471"/>
              <a:gd name="connsiteX13" fmla="*/ 629599 w 2854049"/>
              <a:gd name="connsiteY13" fmla="*/ 338714 h 4135471"/>
              <a:gd name="connsiteX14" fmla="*/ 569452 w 2854049"/>
              <a:gd name="connsiteY14" fmla="*/ 401847 h 4135471"/>
              <a:gd name="connsiteX15" fmla="*/ 515126 w 2854049"/>
              <a:gd name="connsiteY15" fmla="*/ 470992 h 4135471"/>
              <a:gd name="connsiteX16" fmla="*/ 467591 w 2854049"/>
              <a:gd name="connsiteY16" fmla="*/ 544147 h 4135471"/>
              <a:gd name="connsiteX17" fmla="*/ 426847 w 2854049"/>
              <a:gd name="connsiteY17" fmla="*/ 622311 h 4135471"/>
              <a:gd name="connsiteX18" fmla="*/ 392893 w 2854049"/>
              <a:gd name="connsiteY18" fmla="*/ 706488 h 4135471"/>
              <a:gd name="connsiteX19" fmla="*/ 338568 w 2854049"/>
              <a:gd name="connsiteY19" fmla="*/ 937976 h 4135471"/>
              <a:gd name="connsiteX20" fmla="*/ 333717 w 2854049"/>
              <a:gd name="connsiteY20" fmla="*/ 994094 h 4135471"/>
              <a:gd name="connsiteX21" fmla="*/ 331776 w 2854049"/>
              <a:gd name="connsiteY21" fmla="*/ 1047206 h 4135471"/>
              <a:gd name="connsiteX22" fmla="*/ 333717 w 2854049"/>
              <a:gd name="connsiteY22" fmla="*/ 1096308 h 4135471"/>
              <a:gd name="connsiteX23" fmla="*/ 334686 w 2854049"/>
              <a:gd name="connsiteY23" fmla="*/ 1145413 h 4135471"/>
              <a:gd name="connsiteX24" fmla="*/ 334686 w 2854049"/>
              <a:gd name="connsiteY24" fmla="*/ 1191509 h 4135471"/>
              <a:gd name="connsiteX25" fmla="*/ 329836 w 2854049"/>
              <a:gd name="connsiteY25" fmla="*/ 1234599 h 4135471"/>
              <a:gd name="connsiteX26" fmla="*/ 315284 w 2854049"/>
              <a:gd name="connsiteY26" fmla="*/ 1278693 h 4135471"/>
              <a:gd name="connsiteX27" fmla="*/ 289092 w 2854049"/>
              <a:gd name="connsiteY27" fmla="*/ 1331805 h 4135471"/>
              <a:gd name="connsiteX28" fmla="*/ 257078 w 2854049"/>
              <a:gd name="connsiteY28" fmla="*/ 1380908 h 4135471"/>
              <a:gd name="connsiteX29" fmla="*/ 222155 w 2854049"/>
              <a:gd name="connsiteY29" fmla="*/ 1423998 h 4135471"/>
              <a:gd name="connsiteX30" fmla="*/ 185291 w 2854049"/>
              <a:gd name="connsiteY30" fmla="*/ 1468092 h 4135471"/>
              <a:gd name="connsiteX31" fmla="*/ 146487 w 2854049"/>
              <a:gd name="connsiteY31" fmla="*/ 1508176 h 4135471"/>
              <a:gd name="connsiteX32" fmla="*/ 107683 w 2854049"/>
              <a:gd name="connsiteY32" fmla="*/ 1548261 h 4135471"/>
              <a:gd name="connsiteX33" fmla="*/ 70819 w 2854049"/>
              <a:gd name="connsiteY33" fmla="*/ 1592354 h 4135471"/>
              <a:gd name="connsiteX34" fmla="*/ 58206 w 2854049"/>
              <a:gd name="connsiteY34" fmla="*/ 1604378 h 4135471"/>
              <a:gd name="connsiteX35" fmla="*/ 42684 w 2854049"/>
              <a:gd name="connsiteY35" fmla="*/ 1619410 h 4135471"/>
              <a:gd name="connsiteX36" fmla="*/ 26193 w 2854049"/>
              <a:gd name="connsiteY36" fmla="*/ 1637448 h 4135471"/>
              <a:gd name="connsiteX37" fmla="*/ 12611 w 2854049"/>
              <a:gd name="connsiteY37" fmla="*/ 1655486 h 4135471"/>
              <a:gd name="connsiteX38" fmla="*/ 3882 w 2854049"/>
              <a:gd name="connsiteY38" fmla="*/ 1677533 h 4135471"/>
              <a:gd name="connsiteX39" fmla="*/ 0 w 2854049"/>
              <a:gd name="connsiteY39" fmla="*/ 1701583 h 4135471"/>
              <a:gd name="connsiteX40" fmla="*/ 4851 w 2854049"/>
              <a:gd name="connsiteY40" fmla="*/ 1726636 h 4135471"/>
              <a:gd name="connsiteX41" fmla="*/ 17462 w 2854049"/>
              <a:gd name="connsiteY41" fmla="*/ 1750687 h 4135471"/>
              <a:gd name="connsiteX42" fmla="*/ 38806 w 2854049"/>
              <a:gd name="connsiteY42" fmla="*/ 1770728 h 4135471"/>
              <a:gd name="connsiteX43" fmla="*/ 63057 w 2854049"/>
              <a:gd name="connsiteY43" fmla="*/ 1784759 h 4135471"/>
              <a:gd name="connsiteX44" fmla="*/ 93130 w 2854049"/>
              <a:gd name="connsiteY44" fmla="*/ 1797786 h 4135471"/>
              <a:gd name="connsiteX45" fmla="*/ 125143 w 2854049"/>
              <a:gd name="connsiteY45" fmla="*/ 1808809 h 4135471"/>
              <a:gd name="connsiteX46" fmla="*/ 157158 w 2854049"/>
              <a:gd name="connsiteY46" fmla="*/ 1819833 h 4135471"/>
              <a:gd name="connsiteX47" fmla="*/ 188201 w 2854049"/>
              <a:gd name="connsiteY47" fmla="*/ 1830855 h 4135471"/>
              <a:gd name="connsiteX48" fmla="*/ 218273 w 2854049"/>
              <a:gd name="connsiteY48" fmla="*/ 1843883 h 4135471"/>
              <a:gd name="connsiteX49" fmla="*/ 245437 w 2854049"/>
              <a:gd name="connsiteY49" fmla="*/ 1857912 h 4135471"/>
              <a:gd name="connsiteX50" fmla="*/ 264839 w 2854049"/>
              <a:gd name="connsiteY50" fmla="*/ 1875951 h 4135471"/>
              <a:gd name="connsiteX51" fmla="*/ 259018 w 2854049"/>
              <a:gd name="connsiteY51" fmla="*/ 1900001 h 4135471"/>
              <a:gd name="connsiteX52" fmla="*/ 248347 w 2854049"/>
              <a:gd name="connsiteY52" fmla="*/ 1922047 h 4135471"/>
              <a:gd name="connsiteX53" fmla="*/ 237676 w 2854049"/>
              <a:gd name="connsiteY53" fmla="*/ 1945097 h 4135471"/>
              <a:gd name="connsiteX54" fmla="*/ 226035 w 2854049"/>
              <a:gd name="connsiteY54" fmla="*/ 1967142 h 4135471"/>
              <a:gd name="connsiteX55" fmla="*/ 215364 w 2854049"/>
              <a:gd name="connsiteY55" fmla="*/ 1989189 h 4135471"/>
              <a:gd name="connsiteX56" fmla="*/ 207602 w 2854049"/>
              <a:gd name="connsiteY56" fmla="*/ 2011236 h 4135471"/>
              <a:gd name="connsiteX57" fmla="*/ 204693 w 2854049"/>
              <a:gd name="connsiteY57" fmla="*/ 2031277 h 4135471"/>
              <a:gd name="connsiteX58" fmla="*/ 206633 w 2854049"/>
              <a:gd name="connsiteY58" fmla="*/ 2053324 h 4135471"/>
              <a:gd name="connsiteX59" fmla="*/ 217304 w 2854049"/>
              <a:gd name="connsiteY59" fmla="*/ 2073366 h 4135471"/>
              <a:gd name="connsiteX60" fmla="*/ 236706 w 2854049"/>
              <a:gd name="connsiteY60" fmla="*/ 2093409 h 4135471"/>
              <a:gd name="connsiteX61" fmla="*/ 264839 w 2854049"/>
              <a:gd name="connsiteY61" fmla="*/ 2113450 h 4135471"/>
              <a:gd name="connsiteX62" fmla="*/ 259018 w 2854049"/>
              <a:gd name="connsiteY62" fmla="*/ 2129483 h 4135471"/>
              <a:gd name="connsiteX63" fmla="*/ 250288 w 2854049"/>
              <a:gd name="connsiteY63" fmla="*/ 2145517 h 4135471"/>
              <a:gd name="connsiteX64" fmla="*/ 243497 w 2854049"/>
              <a:gd name="connsiteY64" fmla="*/ 2164557 h 4135471"/>
              <a:gd name="connsiteX65" fmla="*/ 241557 w 2854049"/>
              <a:gd name="connsiteY65" fmla="*/ 2184601 h 4135471"/>
              <a:gd name="connsiteX66" fmla="*/ 245437 w 2854049"/>
              <a:gd name="connsiteY66" fmla="*/ 2204642 h 4135471"/>
              <a:gd name="connsiteX67" fmla="*/ 256109 w 2854049"/>
              <a:gd name="connsiteY67" fmla="*/ 2222680 h 4135471"/>
              <a:gd name="connsiteX68" fmla="*/ 269690 w 2854049"/>
              <a:gd name="connsiteY68" fmla="*/ 2236709 h 4135471"/>
              <a:gd name="connsiteX69" fmla="*/ 287151 w 2854049"/>
              <a:gd name="connsiteY69" fmla="*/ 2249737 h 4135471"/>
              <a:gd name="connsiteX70" fmla="*/ 304613 w 2854049"/>
              <a:gd name="connsiteY70" fmla="*/ 2258756 h 4135471"/>
              <a:gd name="connsiteX71" fmla="*/ 321105 w 2854049"/>
              <a:gd name="connsiteY71" fmla="*/ 2269780 h 4135471"/>
              <a:gd name="connsiteX72" fmla="*/ 336627 w 2854049"/>
              <a:gd name="connsiteY72" fmla="*/ 2284810 h 4135471"/>
              <a:gd name="connsiteX73" fmla="*/ 345358 w 2854049"/>
              <a:gd name="connsiteY73" fmla="*/ 2300845 h 4135471"/>
              <a:gd name="connsiteX74" fmla="*/ 354089 w 2854049"/>
              <a:gd name="connsiteY74" fmla="*/ 2329906 h 4135471"/>
              <a:gd name="connsiteX75" fmla="*/ 354089 w 2854049"/>
              <a:gd name="connsiteY75" fmla="*/ 2362976 h 4135471"/>
              <a:gd name="connsiteX76" fmla="*/ 351179 w 2854049"/>
              <a:gd name="connsiteY76" fmla="*/ 2394041 h 4135471"/>
              <a:gd name="connsiteX77" fmla="*/ 343417 w 2854049"/>
              <a:gd name="connsiteY77" fmla="*/ 2426108 h 4135471"/>
              <a:gd name="connsiteX78" fmla="*/ 336627 w 2854049"/>
              <a:gd name="connsiteY78" fmla="*/ 2457173 h 4135471"/>
              <a:gd name="connsiteX79" fmla="*/ 331776 w 2854049"/>
              <a:gd name="connsiteY79" fmla="*/ 2485233 h 4135471"/>
              <a:gd name="connsiteX80" fmla="*/ 327896 w 2854049"/>
              <a:gd name="connsiteY80" fmla="*/ 2525318 h 4135471"/>
              <a:gd name="connsiteX81" fmla="*/ 331776 w 2854049"/>
              <a:gd name="connsiteY81" fmla="*/ 2561393 h 4135471"/>
              <a:gd name="connsiteX82" fmla="*/ 342447 w 2854049"/>
              <a:gd name="connsiteY82" fmla="*/ 2594464 h 4135471"/>
              <a:gd name="connsiteX83" fmla="*/ 356029 w 2854049"/>
              <a:gd name="connsiteY83" fmla="*/ 2623524 h 4135471"/>
              <a:gd name="connsiteX84" fmla="*/ 375432 w 2854049"/>
              <a:gd name="connsiteY84" fmla="*/ 2646572 h 4135471"/>
              <a:gd name="connsiteX85" fmla="*/ 400654 w 2854049"/>
              <a:gd name="connsiteY85" fmla="*/ 2668619 h 4135471"/>
              <a:gd name="connsiteX86" fmla="*/ 424906 w 2854049"/>
              <a:gd name="connsiteY86" fmla="*/ 2686657 h 4135471"/>
              <a:gd name="connsiteX87" fmla="*/ 453040 w 2854049"/>
              <a:gd name="connsiteY87" fmla="*/ 2701688 h 4135471"/>
              <a:gd name="connsiteX88" fmla="*/ 481173 w 2854049"/>
              <a:gd name="connsiteY88" fmla="*/ 2714717 h 4135471"/>
              <a:gd name="connsiteX89" fmla="*/ 509306 w 2854049"/>
              <a:gd name="connsiteY89" fmla="*/ 2721731 h 4135471"/>
              <a:gd name="connsiteX90" fmla="*/ 560721 w 2854049"/>
              <a:gd name="connsiteY90" fmla="*/ 2730751 h 4135471"/>
              <a:gd name="connsiteX91" fmla="*/ 615047 w 2854049"/>
              <a:gd name="connsiteY91" fmla="*/ 2734758 h 4135471"/>
              <a:gd name="connsiteX92" fmla="*/ 672284 w 2854049"/>
              <a:gd name="connsiteY92" fmla="*/ 2732755 h 4135471"/>
              <a:gd name="connsiteX93" fmla="*/ 728550 w 2854049"/>
              <a:gd name="connsiteY93" fmla="*/ 2726742 h 4135471"/>
              <a:gd name="connsiteX94" fmla="*/ 784816 w 2854049"/>
              <a:gd name="connsiteY94" fmla="*/ 2719726 h 4135471"/>
              <a:gd name="connsiteX95" fmla="*/ 838171 w 2854049"/>
              <a:gd name="connsiteY95" fmla="*/ 2708704 h 4135471"/>
              <a:gd name="connsiteX96" fmla="*/ 885706 w 2854049"/>
              <a:gd name="connsiteY96" fmla="*/ 2695677 h 4135471"/>
              <a:gd name="connsiteX97" fmla="*/ 927421 w 2854049"/>
              <a:gd name="connsiteY97" fmla="*/ 2681646 h 4135471"/>
              <a:gd name="connsiteX98" fmla="*/ 944882 w 2854049"/>
              <a:gd name="connsiteY98" fmla="*/ 2675633 h 4135471"/>
              <a:gd name="connsiteX99" fmla="*/ 968165 w 2854049"/>
              <a:gd name="connsiteY99" fmla="*/ 2668619 h 4135471"/>
              <a:gd name="connsiteX100" fmla="*/ 993388 w 2854049"/>
              <a:gd name="connsiteY100" fmla="*/ 2661605 h 4135471"/>
              <a:gd name="connsiteX101" fmla="*/ 1019581 w 2854049"/>
              <a:gd name="connsiteY101" fmla="*/ 2654590 h 4135471"/>
              <a:gd name="connsiteX102" fmla="*/ 1047714 w 2854049"/>
              <a:gd name="connsiteY102" fmla="*/ 2650582 h 4135471"/>
              <a:gd name="connsiteX103" fmla="*/ 1075847 w 2854049"/>
              <a:gd name="connsiteY103" fmla="*/ 2648577 h 4135471"/>
              <a:gd name="connsiteX104" fmla="*/ 1100100 w 2854049"/>
              <a:gd name="connsiteY104" fmla="*/ 2652585 h 4135471"/>
              <a:gd name="connsiteX105" fmla="*/ 1121442 w 2854049"/>
              <a:gd name="connsiteY105" fmla="*/ 2661605 h 4135471"/>
              <a:gd name="connsiteX106" fmla="*/ 1140844 w 2854049"/>
              <a:gd name="connsiteY106" fmla="*/ 2679643 h 4135471"/>
              <a:gd name="connsiteX107" fmla="*/ 1158306 w 2854049"/>
              <a:gd name="connsiteY107" fmla="*/ 2708704 h 4135471"/>
              <a:gd name="connsiteX108" fmla="*/ 1174797 w 2854049"/>
              <a:gd name="connsiteY108" fmla="*/ 2745782 h 4135471"/>
              <a:gd name="connsiteX109" fmla="*/ 1190319 w 2854049"/>
              <a:gd name="connsiteY109" fmla="*/ 2788872 h 4135471"/>
              <a:gd name="connsiteX110" fmla="*/ 1202931 w 2854049"/>
              <a:gd name="connsiteY110" fmla="*/ 2837975 h 4135471"/>
              <a:gd name="connsiteX111" fmla="*/ 1215541 w 2854049"/>
              <a:gd name="connsiteY111" fmla="*/ 2889083 h 4135471"/>
              <a:gd name="connsiteX112" fmla="*/ 1226212 w 2854049"/>
              <a:gd name="connsiteY112" fmla="*/ 2942195 h 4135471"/>
              <a:gd name="connsiteX113" fmla="*/ 1235914 w 2854049"/>
              <a:gd name="connsiteY113" fmla="*/ 2996309 h 4135471"/>
              <a:gd name="connsiteX114" fmla="*/ 1245616 w 2854049"/>
              <a:gd name="connsiteY114" fmla="*/ 3049421 h 4135471"/>
              <a:gd name="connsiteX115" fmla="*/ 1252407 w 2854049"/>
              <a:gd name="connsiteY115" fmla="*/ 3098524 h 4135471"/>
              <a:gd name="connsiteX116" fmla="*/ 1261138 w 2854049"/>
              <a:gd name="connsiteY116" fmla="*/ 3144621 h 4135471"/>
              <a:gd name="connsiteX117" fmla="*/ 1267927 w 2854049"/>
              <a:gd name="connsiteY117" fmla="*/ 3182701 h 4135471"/>
              <a:gd name="connsiteX118" fmla="*/ 1273749 w 2854049"/>
              <a:gd name="connsiteY118" fmla="*/ 3215771 h 4135471"/>
              <a:gd name="connsiteX119" fmla="*/ 1405683 w 2854049"/>
              <a:gd name="connsiteY119" fmla="*/ 3238820 h 4135471"/>
              <a:gd name="connsiteX120" fmla="*/ 1539558 w 2854049"/>
              <a:gd name="connsiteY120" fmla="*/ 3251847 h 4135471"/>
              <a:gd name="connsiteX121" fmla="*/ 1677312 w 2854049"/>
              <a:gd name="connsiteY121" fmla="*/ 3253851 h 4135471"/>
              <a:gd name="connsiteX122" fmla="*/ 1817977 w 2854049"/>
              <a:gd name="connsiteY122" fmla="*/ 3246837 h 4135471"/>
              <a:gd name="connsiteX123" fmla="*/ 1963493 w 2854049"/>
              <a:gd name="connsiteY123" fmla="*/ 3226793 h 4135471"/>
              <a:gd name="connsiteX124" fmla="*/ 1998071 w 2854049"/>
              <a:gd name="connsiteY124" fmla="*/ 3220300 h 4135471"/>
              <a:gd name="connsiteX125" fmla="*/ 1972544 w 2854049"/>
              <a:gd name="connsiteY125" fmla="*/ 2990832 h 4135471"/>
              <a:gd name="connsiteX126" fmla="*/ 1866104 w 2854049"/>
              <a:gd name="connsiteY126" fmla="*/ 2529483 h 4135471"/>
              <a:gd name="connsiteX127" fmla="*/ 1085631 w 2854049"/>
              <a:gd name="connsiteY127" fmla="*/ 1773024 h 4135471"/>
              <a:gd name="connsiteX128" fmla="*/ 1277747 w 2854049"/>
              <a:gd name="connsiteY128" fmla="*/ 968535 h 4135471"/>
              <a:gd name="connsiteX129" fmla="*/ 1914134 w 2854049"/>
              <a:gd name="connsiteY129" fmla="*/ 872477 h 4135471"/>
              <a:gd name="connsiteX130" fmla="*/ 2334389 w 2854049"/>
              <a:gd name="connsiteY130" fmla="*/ 1316747 h 4135471"/>
              <a:gd name="connsiteX131" fmla="*/ 2850702 w 2854049"/>
              <a:gd name="connsiteY131" fmla="*/ 1256710 h 4135471"/>
              <a:gd name="connsiteX132" fmla="*/ 2851858 w 2854049"/>
              <a:gd name="connsiteY132" fmla="*/ 1288484 h 4135471"/>
              <a:gd name="connsiteX133" fmla="*/ 2854049 w 2854049"/>
              <a:gd name="connsiteY133" fmla="*/ 1252639 h 4135471"/>
              <a:gd name="connsiteX134" fmla="*/ 2852109 w 2854049"/>
              <a:gd name="connsiteY134" fmla="*/ 1156435 h 4135471"/>
              <a:gd name="connsiteX135" fmla="*/ 2845318 w 2854049"/>
              <a:gd name="connsiteY135" fmla="*/ 1062236 h 4135471"/>
              <a:gd name="connsiteX136" fmla="*/ 2830767 w 2854049"/>
              <a:gd name="connsiteY136" fmla="*/ 971045 h 4135471"/>
              <a:gd name="connsiteX137" fmla="*/ 2811365 w 2854049"/>
              <a:gd name="connsiteY137" fmla="*/ 881857 h 4135471"/>
              <a:gd name="connsiteX138" fmla="*/ 2787112 w 2854049"/>
              <a:gd name="connsiteY138" fmla="*/ 799684 h 4135471"/>
              <a:gd name="connsiteX139" fmla="*/ 2759950 w 2854049"/>
              <a:gd name="connsiteY139" fmla="*/ 724526 h 4135471"/>
              <a:gd name="connsiteX140" fmla="*/ 2728906 w 2854049"/>
              <a:gd name="connsiteY140" fmla="*/ 657385 h 4135471"/>
              <a:gd name="connsiteX141" fmla="*/ 2682340 w 2854049"/>
              <a:gd name="connsiteY141" fmla="*/ 577215 h 4135471"/>
              <a:gd name="connsiteX142" fmla="*/ 2631895 w 2854049"/>
              <a:gd name="connsiteY142" fmla="*/ 501055 h 4135471"/>
              <a:gd name="connsiteX143" fmla="*/ 2574659 w 2854049"/>
              <a:gd name="connsiteY143" fmla="*/ 429907 h 4135471"/>
              <a:gd name="connsiteX144" fmla="*/ 2513543 w 2854049"/>
              <a:gd name="connsiteY144" fmla="*/ 361762 h 4135471"/>
              <a:gd name="connsiteX145" fmla="*/ 2446606 w 2854049"/>
              <a:gd name="connsiteY145" fmla="*/ 300634 h 4135471"/>
              <a:gd name="connsiteX146" fmla="*/ 2371907 w 2854049"/>
              <a:gd name="connsiteY146" fmla="*/ 243513 h 4135471"/>
              <a:gd name="connsiteX147" fmla="*/ 2294299 w 2854049"/>
              <a:gd name="connsiteY147" fmla="*/ 192406 h 4135471"/>
              <a:gd name="connsiteX148" fmla="*/ 2211840 w 2854049"/>
              <a:gd name="connsiteY148" fmla="*/ 147311 h 4135471"/>
              <a:gd name="connsiteX149" fmla="*/ 2121620 w 2854049"/>
              <a:gd name="connsiteY149" fmla="*/ 109230 h 4135471"/>
              <a:gd name="connsiteX150" fmla="*/ 2028490 w 2854049"/>
              <a:gd name="connsiteY150" fmla="*/ 74157 h 4135471"/>
              <a:gd name="connsiteX151" fmla="*/ 1927599 w 2854049"/>
              <a:gd name="connsiteY151" fmla="*/ 47099 h 4135471"/>
              <a:gd name="connsiteX152" fmla="*/ 1821858 w 2854049"/>
              <a:gd name="connsiteY152" fmla="*/ 25053 h 4135471"/>
              <a:gd name="connsiteX153" fmla="*/ 1711265 w 2854049"/>
              <a:gd name="connsiteY153" fmla="*/ 10021 h 4135471"/>
              <a:gd name="connsiteX154" fmla="*/ 1594853 w 2854049"/>
              <a:gd name="connsiteY154" fmla="*/ 1002 h 4135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2854049" h="4135471">
                <a:moveTo>
                  <a:pt x="1696267" y="3431657"/>
                </a:moveTo>
                <a:cubicBezTo>
                  <a:pt x="1501914" y="3431657"/>
                  <a:pt x="1344360" y="3589211"/>
                  <a:pt x="1344360" y="3783564"/>
                </a:cubicBezTo>
                <a:cubicBezTo>
                  <a:pt x="1344360" y="3977917"/>
                  <a:pt x="1501914" y="4135471"/>
                  <a:pt x="1696267" y="4135471"/>
                </a:cubicBezTo>
                <a:cubicBezTo>
                  <a:pt x="1890620" y="4135471"/>
                  <a:pt x="2048174" y="3977917"/>
                  <a:pt x="2048174" y="3783564"/>
                </a:cubicBezTo>
                <a:cubicBezTo>
                  <a:pt x="2048174" y="3589211"/>
                  <a:pt x="1890620" y="3431657"/>
                  <a:pt x="1696267" y="3431657"/>
                </a:cubicBezTo>
                <a:close/>
                <a:moveTo>
                  <a:pt x="1470680" y="0"/>
                </a:moveTo>
                <a:lnTo>
                  <a:pt x="1360088" y="9020"/>
                </a:lnTo>
                <a:lnTo>
                  <a:pt x="1082638" y="72152"/>
                </a:lnTo>
                <a:lnTo>
                  <a:pt x="1000179" y="103217"/>
                </a:lnTo>
                <a:lnTo>
                  <a:pt x="918691" y="138291"/>
                </a:lnTo>
                <a:lnTo>
                  <a:pt x="839141" y="180379"/>
                </a:lnTo>
                <a:lnTo>
                  <a:pt x="765414" y="227479"/>
                </a:lnTo>
                <a:lnTo>
                  <a:pt x="694595" y="280591"/>
                </a:lnTo>
                <a:lnTo>
                  <a:pt x="629599" y="338714"/>
                </a:lnTo>
                <a:lnTo>
                  <a:pt x="569452" y="401847"/>
                </a:lnTo>
                <a:lnTo>
                  <a:pt x="515126" y="470992"/>
                </a:lnTo>
                <a:lnTo>
                  <a:pt x="467591" y="544147"/>
                </a:lnTo>
                <a:lnTo>
                  <a:pt x="426847" y="622311"/>
                </a:lnTo>
                <a:lnTo>
                  <a:pt x="392893" y="706488"/>
                </a:lnTo>
                <a:lnTo>
                  <a:pt x="338568" y="937976"/>
                </a:lnTo>
                <a:lnTo>
                  <a:pt x="333717" y="994094"/>
                </a:lnTo>
                <a:lnTo>
                  <a:pt x="331776" y="1047206"/>
                </a:lnTo>
                <a:lnTo>
                  <a:pt x="333717" y="1096308"/>
                </a:lnTo>
                <a:lnTo>
                  <a:pt x="334686" y="1145413"/>
                </a:lnTo>
                <a:lnTo>
                  <a:pt x="334686" y="1191509"/>
                </a:lnTo>
                <a:lnTo>
                  <a:pt x="329836" y="1234599"/>
                </a:lnTo>
                <a:lnTo>
                  <a:pt x="315284" y="1278693"/>
                </a:lnTo>
                <a:lnTo>
                  <a:pt x="289092" y="1331805"/>
                </a:lnTo>
                <a:lnTo>
                  <a:pt x="257078" y="1380908"/>
                </a:lnTo>
                <a:lnTo>
                  <a:pt x="222155" y="1423998"/>
                </a:lnTo>
                <a:lnTo>
                  <a:pt x="185291" y="1468092"/>
                </a:lnTo>
                <a:lnTo>
                  <a:pt x="146487" y="1508176"/>
                </a:lnTo>
                <a:lnTo>
                  <a:pt x="107683" y="1548261"/>
                </a:lnTo>
                <a:lnTo>
                  <a:pt x="70819" y="1592354"/>
                </a:lnTo>
                <a:lnTo>
                  <a:pt x="58206" y="1604378"/>
                </a:lnTo>
                <a:lnTo>
                  <a:pt x="42684" y="1619410"/>
                </a:lnTo>
                <a:lnTo>
                  <a:pt x="26193" y="1637448"/>
                </a:lnTo>
                <a:lnTo>
                  <a:pt x="12611" y="1655486"/>
                </a:lnTo>
                <a:lnTo>
                  <a:pt x="3882" y="1677533"/>
                </a:lnTo>
                <a:lnTo>
                  <a:pt x="0" y="1701583"/>
                </a:lnTo>
                <a:lnTo>
                  <a:pt x="4851" y="1726636"/>
                </a:lnTo>
                <a:lnTo>
                  <a:pt x="17462" y="1750687"/>
                </a:lnTo>
                <a:lnTo>
                  <a:pt x="38806" y="1770728"/>
                </a:lnTo>
                <a:lnTo>
                  <a:pt x="63057" y="1784759"/>
                </a:lnTo>
                <a:lnTo>
                  <a:pt x="93130" y="1797786"/>
                </a:lnTo>
                <a:lnTo>
                  <a:pt x="125143" y="1808809"/>
                </a:lnTo>
                <a:lnTo>
                  <a:pt x="157158" y="1819833"/>
                </a:lnTo>
                <a:lnTo>
                  <a:pt x="188201" y="1830855"/>
                </a:lnTo>
                <a:lnTo>
                  <a:pt x="218273" y="1843883"/>
                </a:lnTo>
                <a:lnTo>
                  <a:pt x="245437" y="1857912"/>
                </a:lnTo>
                <a:lnTo>
                  <a:pt x="264839" y="1875951"/>
                </a:lnTo>
                <a:lnTo>
                  <a:pt x="259018" y="1900001"/>
                </a:lnTo>
                <a:lnTo>
                  <a:pt x="248347" y="1922047"/>
                </a:lnTo>
                <a:lnTo>
                  <a:pt x="237676" y="1945097"/>
                </a:lnTo>
                <a:lnTo>
                  <a:pt x="226035" y="1967142"/>
                </a:lnTo>
                <a:lnTo>
                  <a:pt x="215364" y="1989189"/>
                </a:lnTo>
                <a:lnTo>
                  <a:pt x="207602" y="2011236"/>
                </a:lnTo>
                <a:lnTo>
                  <a:pt x="204693" y="2031277"/>
                </a:lnTo>
                <a:lnTo>
                  <a:pt x="206633" y="2053324"/>
                </a:lnTo>
                <a:lnTo>
                  <a:pt x="217304" y="2073366"/>
                </a:lnTo>
                <a:lnTo>
                  <a:pt x="236706" y="2093409"/>
                </a:lnTo>
                <a:lnTo>
                  <a:pt x="264839" y="2113450"/>
                </a:lnTo>
                <a:lnTo>
                  <a:pt x="259018" y="2129483"/>
                </a:lnTo>
                <a:lnTo>
                  <a:pt x="250288" y="2145517"/>
                </a:lnTo>
                <a:lnTo>
                  <a:pt x="243497" y="2164557"/>
                </a:lnTo>
                <a:lnTo>
                  <a:pt x="241557" y="2184601"/>
                </a:lnTo>
                <a:lnTo>
                  <a:pt x="245437" y="2204642"/>
                </a:lnTo>
                <a:lnTo>
                  <a:pt x="256109" y="2222680"/>
                </a:lnTo>
                <a:lnTo>
                  <a:pt x="269690" y="2236709"/>
                </a:lnTo>
                <a:lnTo>
                  <a:pt x="287151" y="2249737"/>
                </a:lnTo>
                <a:lnTo>
                  <a:pt x="304613" y="2258756"/>
                </a:lnTo>
                <a:lnTo>
                  <a:pt x="321105" y="2269780"/>
                </a:lnTo>
                <a:lnTo>
                  <a:pt x="336627" y="2284810"/>
                </a:lnTo>
                <a:lnTo>
                  <a:pt x="345358" y="2300845"/>
                </a:lnTo>
                <a:lnTo>
                  <a:pt x="354089" y="2329906"/>
                </a:lnTo>
                <a:lnTo>
                  <a:pt x="354089" y="2362976"/>
                </a:lnTo>
                <a:lnTo>
                  <a:pt x="351179" y="2394041"/>
                </a:lnTo>
                <a:lnTo>
                  <a:pt x="343417" y="2426108"/>
                </a:lnTo>
                <a:lnTo>
                  <a:pt x="336627" y="2457173"/>
                </a:lnTo>
                <a:lnTo>
                  <a:pt x="331776" y="2485233"/>
                </a:lnTo>
                <a:lnTo>
                  <a:pt x="327896" y="2525318"/>
                </a:lnTo>
                <a:lnTo>
                  <a:pt x="331776" y="2561393"/>
                </a:lnTo>
                <a:lnTo>
                  <a:pt x="342447" y="2594464"/>
                </a:lnTo>
                <a:lnTo>
                  <a:pt x="356029" y="2623524"/>
                </a:lnTo>
                <a:lnTo>
                  <a:pt x="375432" y="2646572"/>
                </a:lnTo>
                <a:lnTo>
                  <a:pt x="400654" y="2668619"/>
                </a:lnTo>
                <a:lnTo>
                  <a:pt x="424906" y="2686657"/>
                </a:lnTo>
                <a:lnTo>
                  <a:pt x="453040" y="2701688"/>
                </a:lnTo>
                <a:lnTo>
                  <a:pt x="481173" y="2714717"/>
                </a:lnTo>
                <a:lnTo>
                  <a:pt x="509306" y="2721731"/>
                </a:lnTo>
                <a:lnTo>
                  <a:pt x="560721" y="2730751"/>
                </a:lnTo>
                <a:lnTo>
                  <a:pt x="615047" y="2734758"/>
                </a:lnTo>
                <a:lnTo>
                  <a:pt x="672284" y="2732755"/>
                </a:lnTo>
                <a:lnTo>
                  <a:pt x="728550" y="2726742"/>
                </a:lnTo>
                <a:lnTo>
                  <a:pt x="784816" y="2719726"/>
                </a:lnTo>
                <a:lnTo>
                  <a:pt x="838171" y="2708704"/>
                </a:lnTo>
                <a:lnTo>
                  <a:pt x="885706" y="2695677"/>
                </a:lnTo>
                <a:lnTo>
                  <a:pt x="927421" y="2681646"/>
                </a:lnTo>
                <a:lnTo>
                  <a:pt x="944882" y="2675633"/>
                </a:lnTo>
                <a:lnTo>
                  <a:pt x="968165" y="2668619"/>
                </a:lnTo>
                <a:lnTo>
                  <a:pt x="993388" y="2661605"/>
                </a:lnTo>
                <a:lnTo>
                  <a:pt x="1019581" y="2654590"/>
                </a:lnTo>
                <a:lnTo>
                  <a:pt x="1047714" y="2650582"/>
                </a:lnTo>
                <a:lnTo>
                  <a:pt x="1075847" y="2648577"/>
                </a:lnTo>
                <a:lnTo>
                  <a:pt x="1100100" y="2652585"/>
                </a:lnTo>
                <a:lnTo>
                  <a:pt x="1121442" y="2661605"/>
                </a:lnTo>
                <a:lnTo>
                  <a:pt x="1140844" y="2679643"/>
                </a:lnTo>
                <a:lnTo>
                  <a:pt x="1158306" y="2708704"/>
                </a:lnTo>
                <a:lnTo>
                  <a:pt x="1174797" y="2745782"/>
                </a:lnTo>
                <a:lnTo>
                  <a:pt x="1190319" y="2788872"/>
                </a:lnTo>
                <a:lnTo>
                  <a:pt x="1202931" y="2837975"/>
                </a:lnTo>
                <a:lnTo>
                  <a:pt x="1215541" y="2889083"/>
                </a:lnTo>
                <a:lnTo>
                  <a:pt x="1226212" y="2942195"/>
                </a:lnTo>
                <a:lnTo>
                  <a:pt x="1235914" y="2996309"/>
                </a:lnTo>
                <a:lnTo>
                  <a:pt x="1245616" y="3049421"/>
                </a:lnTo>
                <a:lnTo>
                  <a:pt x="1252407" y="3098524"/>
                </a:lnTo>
                <a:lnTo>
                  <a:pt x="1261138" y="3144621"/>
                </a:lnTo>
                <a:lnTo>
                  <a:pt x="1267927" y="3182701"/>
                </a:lnTo>
                <a:lnTo>
                  <a:pt x="1273749" y="3215771"/>
                </a:lnTo>
                <a:lnTo>
                  <a:pt x="1405683" y="3238820"/>
                </a:lnTo>
                <a:lnTo>
                  <a:pt x="1539558" y="3251847"/>
                </a:lnTo>
                <a:lnTo>
                  <a:pt x="1677312" y="3253851"/>
                </a:lnTo>
                <a:lnTo>
                  <a:pt x="1817977" y="3246837"/>
                </a:lnTo>
                <a:lnTo>
                  <a:pt x="1963493" y="3226793"/>
                </a:lnTo>
                <a:lnTo>
                  <a:pt x="1998071" y="3220300"/>
                </a:lnTo>
                <a:lnTo>
                  <a:pt x="1972544" y="2990832"/>
                </a:lnTo>
                <a:cubicBezTo>
                  <a:pt x="1951990" y="2824419"/>
                  <a:pt x="1923973" y="2664322"/>
                  <a:pt x="1866104" y="2529483"/>
                </a:cubicBezTo>
                <a:cubicBezTo>
                  <a:pt x="1798827" y="2378364"/>
                  <a:pt x="1318234" y="2057324"/>
                  <a:pt x="1085631" y="1773024"/>
                </a:cubicBezTo>
                <a:cubicBezTo>
                  <a:pt x="1039452" y="1683967"/>
                  <a:pt x="924385" y="1218329"/>
                  <a:pt x="1277747" y="968535"/>
                </a:cubicBezTo>
                <a:cubicBezTo>
                  <a:pt x="1430175" y="835482"/>
                  <a:pt x="1702005" y="831017"/>
                  <a:pt x="1914134" y="872477"/>
                </a:cubicBezTo>
                <a:cubicBezTo>
                  <a:pt x="2031257" y="905756"/>
                  <a:pt x="2240228" y="1053847"/>
                  <a:pt x="2334389" y="1316747"/>
                </a:cubicBezTo>
                <a:lnTo>
                  <a:pt x="2850702" y="1256710"/>
                </a:lnTo>
                <a:lnTo>
                  <a:pt x="2851858" y="1288484"/>
                </a:lnTo>
                <a:lnTo>
                  <a:pt x="2854049" y="1252639"/>
                </a:lnTo>
                <a:lnTo>
                  <a:pt x="2852109" y="1156435"/>
                </a:lnTo>
                <a:lnTo>
                  <a:pt x="2845318" y="1062236"/>
                </a:lnTo>
                <a:lnTo>
                  <a:pt x="2830767" y="971045"/>
                </a:lnTo>
                <a:lnTo>
                  <a:pt x="2811365" y="881857"/>
                </a:lnTo>
                <a:lnTo>
                  <a:pt x="2787112" y="799684"/>
                </a:lnTo>
                <a:lnTo>
                  <a:pt x="2759950" y="724526"/>
                </a:lnTo>
                <a:lnTo>
                  <a:pt x="2728906" y="657385"/>
                </a:lnTo>
                <a:lnTo>
                  <a:pt x="2682340" y="577215"/>
                </a:lnTo>
                <a:lnTo>
                  <a:pt x="2631895" y="501055"/>
                </a:lnTo>
                <a:lnTo>
                  <a:pt x="2574659" y="429907"/>
                </a:lnTo>
                <a:lnTo>
                  <a:pt x="2513543" y="361762"/>
                </a:lnTo>
                <a:lnTo>
                  <a:pt x="2446606" y="300634"/>
                </a:lnTo>
                <a:lnTo>
                  <a:pt x="2371907" y="243513"/>
                </a:lnTo>
                <a:lnTo>
                  <a:pt x="2294299" y="192406"/>
                </a:lnTo>
                <a:lnTo>
                  <a:pt x="2211840" y="147311"/>
                </a:lnTo>
                <a:lnTo>
                  <a:pt x="2121620" y="109230"/>
                </a:lnTo>
                <a:lnTo>
                  <a:pt x="2028490" y="74157"/>
                </a:lnTo>
                <a:lnTo>
                  <a:pt x="1927599" y="47099"/>
                </a:lnTo>
                <a:lnTo>
                  <a:pt x="1821858" y="25053"/>
                </a:lnTo>
                <a:lnTo>
                  <a:pt x="1711265" y="10021"/>
                </a:lnTo>
                <a:lnTo>
                  <a:pt x="1594853" y="10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1"/>
          </a:p>
        </p:txBody>
      </p:sp>
      <p:grpSp>
        <p:nvGrpSpPr>
          <p:cNvPr id="5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3168652" y="622293"/>
            <a:ext cx="2143140" cy="2500241"/>
            <a:chOff x="1352009" y="-124650"/>
            <a:chExt cx="3458000" cy="5725337"/>
          </a:xfrm>
        </p:grpSpPr>
        <p:sp>
          <p:nvSpPr>
            <p:cNvPr id="6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682153" y="1879995"/>
              <a:ext cx="2854049" cy="3720692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352009" y="-124650"/>
              <a:ext cx="3458000" cy="2409766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6"/>
            <a:ext cx="5357849" cy="2462213"/>
          </a:xfrm>
        </p:spPr>
        <p:txBody>
          <a:bodyPr/>
          <a:lstStyle/>
          <a:p>
            <a:endParaRPr lang="ru-RU" sz="2000" dirty="0" smtClean="0"/>
          </a:p>
          <a:p>
            <a:endParaRPr lang="ru-RU" sz="1400" i="0" dirty="0" smtClean="0">
              <a:solidFill>
                <a:schemeClr val="tx1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1. На собрание </a:t>
            </a:r>
            <a:r>
              <a:rPr lang="ru-RU" sz="1400" i="0" dirty="0" smtClean="0">
                <a:solidFill>
                  <a:srgbClr val="0070C0"/>
                </a:solidFill>
              </a:rPr>
              <a:t>(пришли, пришло) </a:t>
            </a:r>
            <a:r>
              <a:rPr lang="ru-RU" sz="1400" i="0" dirty="0" smtClean="0">
                <a:solidFill>
                  <a:schemeClr val="tx1"/>
                </a:solidFill>
              </a:rPr>
              <a:t>несколько родителей.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2. Кто-нибудь из вас </a:t>
            </a:r>
            <a:r>
              <a:rPr lang="ru-RU" sz="1400" i="0" dirty="0" smtClean="0">
                <a:solidFill>
                  <a:srgbClr val="0070C0"/>
                </a:solidFill>
              </a:rPr>
              <a:t> (читал, читали)</a:t>
            </a:r>
            <a:r>
              <a:rPr lang="ru-RU" sz="1400" i="0" dirty="0" smtClean="0">
                <a:solidFill>
                  <a:schemeClr val="tx1"/>
                </a:solidFill>
              </a:rPr>
              <a:t> этот рассказ.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3. Никто из присутствующих не </a:t>
            </a:r>
            <a:r>
              <a:rPr lang="ru-RU" sz="1400" i="0" dirty="0" smtClean="0">
                <a:solidFill>
                  <a:srgbClr val="0070C0"/>
                </a:solidFill>
              </a:rPr>
              <a:t>(ответил, ответили)</a:t>
            </a:r>
            <a:r>
              <a:rPr lang="ru-RU" sz="1400" i="0" dirty="0" smtClean="0">
                <a:solidFill>
                  <a:schemeClr val="tx1"/>
                </a:solidFill>
              </a:rPr>
              <a:t> на заданный вопрос.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4. ООН </a:t>
            </a:r>
            <a:r>
              <a:rPr lang="ru-RU" sz="1400" i="0" dirty="0" smtClean="0">
                <a:solidFill>
                  <a:srgbClr val="0070C0"/>
                </a:solidFill>
              </a:rPr>
              <a:t>(отметил, отметила)</a:t>
            </a:r>
            <a:r>
              <a:rPr lang="ru-RU" sz="1400" i="0" dirty="0" smtClean="0">
                <a:solidFill>
                  <a:schemeClr val="tx1"/>
                </a:solidFill>
              </a:rPr>
              <a:t> 75-летие своего основания.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5. США </a:t>
            </a:r>
            <a:r>
              <a:rPr lang="ru-RU" sz="1400" i="0" dirty="0" smtClean="0">
                <a:solidFill>
                  <a:srgbClr val="0070C0"/>
                </a:solidFill>
              </a:rPr>
              <a:t>(объявил, объявили)</a:t>
            </a:r>
            <a:r>
              <a:rPr lang="ru-RU" sz="1400" i="0" dirty="0" smtClean="0">
                <a:solidFill>
                  <a:schemeClr val="tx1"/>
                </a:solidFill>
              </a:rPr>
              <a:t> о выходе из Договора об открытом небе.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6. На пёстрых лужайках, где были установлены игровые площадки, </a:t>
            </a:r>
            <a:r>
              <a:rPr lang="ru-RU" sz="1400" i="0" dirty="0" smtClean="0"/>
              <a:t>(резвилась, резвились) </a:t>
            </a:r>
            <a:r>
              <a:rPr lang="ru-RU" sz="1400" i="0" dirty="0" smtClean="0">
                <a:solidFill>
                  <a:schemeClr val="tx1"/>
                </a:solidFill>
              </a:rPr>
              <a:t>детвора.</a:t>
            </a:r>
            <a:r>
              <a:rPr lang="ru-RU" sz="1400" i="0" dirty="0" smtClean="0"/>
              <a:t> </a:t>
            </a:r>
            <a:endParaRPr lang="ru-RU" sz="14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357849" cy="2677656"/>
          </a:xfrm>
        </p:spPr>
        <p:txBody>
          <a:bodyPr/>
          <a:lstStyle/>
          <a:p>
            <a:endParaRPr lang="ru-RU" sz="2000" dirty="0" smtClean="0"/>
          </a:p>
          <a:p>
            <a:endParaRPr lang="ru-RU" sz="1400" i="0" dirty="0" smtClean="0">
              <a:solidFill>
                <a:schemeClr val="tx1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1. На собрание </a:t>
            </a:r>
            <a:r>
              <a:rPr lang="ru-RU" sz="1400" i="0" dirty="0" smtClean="0">
                <a:solidFill>
                  <a:srgbClr val="FF0000"/>
                </a:solidFill>
              </a:rPr>
              <a:t>пришло</a:t>
            </a:r>
            <a:r>
              <a:rPr lang="ru-RU" sz="1400" i="0" dirty="0" smtClean="0">
                <a:solidFill>
                  <a:srgbClr val="0070C0"/>
                </a:solidFill>
              </a:rPr>
              <a:t> несколько родителей</a:t>
            </a:r>
            <a:r>
              <a:rPr lang="ru-RU" sz="1400" i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2. </a:t>
            </a:r>
            <a:r>
              <a:rPr lang="ru-RU" sz="1400" i="0" dirty="0" smtClean="0">
                <a:solidFill>
                  <a:srgbClr val="0070C0"/>
                </a:solidFill>
              </a:rPr>
              <a:t>Кто-нибудь из вас</a:t>
            </a:r>
            <a:r>
              <a:rPr lang="ru-RU" sz="1400" i="0" dirty="0" smtClean="0">
                <a:solidFill>
                  <a:schemeClr val="tx1"/>
                </a:solidFill>
              </a:rPr>
              <a:t> 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читал</a:t>
            </a:r>
            <a:r>
              <a:rPr lang="ru-RU" sz="1400" i="0" dirty="0" smtClean="0">
                <a:solidFill>
                  <a:schemeClr val="tx1"/>
                </a:solidFill>
              </a:rPr>
              <a:t> этот рассказ?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3. </a:t>
            </a:r>
            <a:r>
              <a:rPr lang="ru-RU" sz="1400" i="0" dirty="0" smtClean="0">
                <a:solidFill>
                  <a:srgbClr val="0070C0"/>
                </a:solidFill>
              </a:rPr>
              <a:t>Никто из присутствующих</a:t>
            </a:r>
            <a:r>
              <a:rPr lang="ru-RU" sz="1400" i="0" dirty="0" smtClean="0">
                <a:solidFill>
                  <a:schemeClr val="tx1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не ответил</a:t>
            </a:r>
            <a:r>
              <a:rPr lang="ru-RU" sz="1400" i="0" dirty="0" smtClean="0">
                <a:solidFill>
                  <a:schemeClr val="tx1"/>
                </a:solidFill>
              </a:rPr>
              <a:t> на заданный вопрос.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4. </a:t>
            </a:r>
            <a:r>
              <a:rPr lang="ru-RU" sz="1400" i="0" dirty="0" smtClean="0">
                <a:solidFill>
                  <a:srgbClr val="0070C0"/>
                </a:solidFill>
              </a:rPr>
              <a:t>Организация объединённых наций </a:t>
            </a:r>
            <a:r>
              <a:rPr lang="ru-RU" sz="1400" i="0" dirty="0" smtClean="0">
                <a:solidFill>
                  <a:srgbClr val="FF0000"/>
                </a:solidFill>
              </a:rPr>
              <a:t>отметила </a:t>
            </a:r>
            <a:r>
              <a:rPr lang="ru-RU" sz="1400" i="0" dirty="0" smtClean="0">
                <a:solidFill>
                  <a:schemeClr val="tx1"/>
                </a:solidFill>
              </a:rPr>
              <a:t>75-летие своего основания.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5. </a:t>
            </a:r>
            <a:r>
              <a:rPr lang="ru-RU" sz="1400" i="0" dirty="0" smtClean="0">
                <a:solidFill>
                  <a:srgbClr val="0070C0"/>
                </a:solidFill>
              </a:rPr>
              <a:t>Соединённые штаты Америки </a:t>
            </a:r>
            <a:r>
              <a:rPr lang="ru-RU" sz="1400" i="0" dirty="0" smtClean="0">
                <a:solidFill>
                  <a:srgbClr val="FF0000"/>
                </a:solidFill>
              </a:rPr>
              <a:t>объявили</a:t>
            </a:r>
            <a:r>
              <a:rPr lang="ru-RU" sz="1400" i="0" dirty="0" smtClean="0">
                <a:solidFill>
                  <a:schemeClr val="tx1"/>
                </a:solidFill>
              </a:rPr>
              <a:t> о выходе из Договора об открытом небе.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6. На пёстрых лужайках, где были установлены игровые площадки, </a:t>
            </a:r>
            <a:r>
              <a:rPr lang="ru-RU" sz="1400" i="0" dirty="0" smtClean="0">
                <a:solidFill>
                  <a:srgbClr val="FF0000"/>
                </a:solidFill>
              </a:rPr>
              <a:t>резвилась</a:t>
            </a:r>
            <a:r>
              <a:rPr lang="ru-RU" sz="1400" i="0" dirty="0" smtClean="0"/>
              <a:t> </a:t>
            </a:r>
            <a:r>
              <a:rPr lang="ru-RU" sz="1400" i="0" dirty="0" smtClean="0">
                <a:solidFill>
                  <a:srgbClr val="0070C0"/>
                </a:solidFill>
              </a:rPr>
              <a:t>детвора.</a:t>
            </a:r>
            <a:r>
              <a:rPr lang="ru-RU" sz="1400" i="0" dirty="0" smtClean="0"/>
              <a:t> </a:t>
            </a:r>
            <a:endParaRPr lang="ru-RU" sz="14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765169"/>
            <a:ext cx="3745354" cy="1969770"/>
          </a:xfrm>
        </p:spPr>
        <p:txBody>
          <a:bodyPr/>
          <a:lstStyle/>
          <a:p>
            <a:endParaRPr lang="ru-RU" sz="1600" dirty="0" smtClean="0"/>
          </a:p>
          <a:p>
            <a:r>
              <a:rPr lang="ru-RU" sz="1600" dirty="0" smtClean="0"/>
              <a:t>   В предложениях, данных в левом столбце, найдите подлежащее и сказуемое, укажите соответствующее объяснение из правого столбца, почему между ними ставится (не ставится) тире (укажите стрелками). </a:t>
            </a:r>
            <a:endParaRPr lang="ru-RU" sz="16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50789"/>
            <a:ext cx="5164295" cy="315471"/>
          </a:xfrm>
        </p:spPr>
        <p:txBody>
          <a:bodyPr/>
          <a:lstStyle/>
          <a:p>
            <a:r>
              <a:rPr lang="ru-RU" dirty="0" smtClean="0"/>
              <a:t>         Технология соответствий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5"/>
          <a:ext cx="5572164" cy="269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Самарканд, безусловно, музей под открытым небом.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тире не ставится, подлежащее выражено личным местоимением;</a:t>
                      </a:r>
                      <a:endParaRPr lang="ru-RU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Горы как пышные складки на богатой одежде земли.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ставится: существ. – н.ф. глагола; </a:t>
                      </a:r>
                      <a:endParaRPr lang="ru-RU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Узбекистан независимое государство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не ставится, есть слово</a:t>
                      </a:r>
                      <a:r>
                        <a:rPr lang="ru-RU" sz="1200" b="1" baseline="0" dirty="0" smtClean="0"/>
                        <a:t> как;</a:t>
                      </a:r>
                      <a:r>
                        <a:rPr lang="ru-RU" sz="1200" b="1" dirty="0" smtClean="0"/>
                        <a:t> </a:t>
                      </a:r>
                      <a:endParaRPr lang="ru-RU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22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Обязанность совершеннолетних детей содержать родителей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не ставится, есть вводное слово;</a:t>
                      </a:r>
                      <a:endParaRPr lang="ru-RU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Я архитектор.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тире ставится: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существ. – существ.</a:t>
                      </a:r>
                      <a:endParaRPr lang="ru-RU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50789"/>
            <a:ext cx="5164295" cy="315471"/>
          </a:xfrm>
        </p:spPr>
        <p:txBody>
          <a:bodyPr/>
          <a:lstStyle/>
          <a:p>
            <a:r>
              <a:rPr lang="ru-RU" dirty="0" smtClean="0"/>
              <a:t> Технология соответствий. Проверьте!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30647"/>
              </p:ext>
            </p:extLst>
          </p:nvPr>
        </p:nvGraphicFramePr>
        <p:xfrm>
          <a:off x="96818" y="550855"/>
          <a:ext cx="5572164" cy="269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Самарканд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, безусловно,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музей под открытым небом.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тире не ставится: подлежащее выражено личным местоимением;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Горы 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как пышные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складки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на богатой одежде земли.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ставится: существ. – н.ф. глагола; 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83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Узбекистан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-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независимое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государство.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не ставится: есть слово</a:t>
                      </a:r>
                      <a:r>
                        <a:rPr lang="ru-RU" sz="1200" b="1" baseline="0" dirty="0" smtClean="0"/>
                        <a:t> как;</a:t>
                      </a:r>
                      <a:r>
                        <a:rPr lang="ru-RU" sz="1200" b="1" dirty="0" smtClean="0"/>
                        <a:t> 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22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Обязанность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совершеннолетних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детей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-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содержать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родителей.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тире не ставится: есть вводное слово;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Я архитектор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тире ставится: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существ. – существ.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2768" y="908045"/>
            <a:ext cx="1643074" cy="157163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9958" y="1622425"/>
            <a:ext cx="1285884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02" y="2051053"/>
            <a:ext cx="2143140" cy="9286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0024" y="1408111"/>
            <a:ext cx="785818" cy="11430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4140" y="908045"/>
            <a:ext cx="2071702" cy="200026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Что такое сказуемое?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622293"/>
            <a:ext cx="2857520" cy="1969770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r>
              <a:rPr lang="ru-RU" sz="1600" b="0" i="0" dirty="0" smtClean="0">
                <a:solidFill>
                  <a:schemeClr val="tx1"/>
                </a:solidFill>
              </a:rPr>
              <a:t>     </a:t>
            </a:r>
            <a:r>
              <a:rPr lang="ru-RU" sz="1600" i="0" dirty="0" smtClean="0">
                <a:solidFill>
                  <a:schemeClr val="tx1"/>
                </a:solidFill>
              </a:rPr>
              <a:t>Когда говорят о действии и состоянии лица или предмета, употребляются глаголы. В предложении они являются </a:t>
            </a:r>
            <a:r>
              <a:rPr lang="ru-RU" sz="1600" i="0" dirty="0" smtClean="0">
                <a:solidFill>
                  <a:srgbClr val="FF0000"/>
                </a:solidFill>
              </a:rPr>
              <a:t>сказуемыми</a:t>
            </a:r>
            <a:r>
              <a:rPr lang="ru-RU" sz="1600" i="0" dirty="0" smtClean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6624" y="765169"/>
            <a:ext cx="2287648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68257" y="693732"/>
            <a:ext cx="5500726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§ </a:t>
            </a:r>
            <a:r>
              <a:rPr lang="en-US" sz="1600" b="1" dirty="0" smtClean="0">
                <a:solidFill>
                  <a:srgbClr val="0070C0"/>
                </a:solidFill>
              </a:rPr>
              <a:t>5</a:t>
            </a:r>
            <a:r>
              <a:rPr lang="ru-RU" sz="1600" b="1" dirty="0" smtClean="0">
                <a:solidFill>
                  <a:srgbClr val="0070C0"/>
                </a:solidFill>
              </a:rPr>
              <a:t>. Как сказать о действии и состоянии лица или предмета.                                                                                   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                                    Упражнение 45, 46 (стр. 21). </a:t>
            </a:r>
            <a:endParaRPr lang="ru-RU" sz="1750" spc="-2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94" y="1622425"/>
            <a:ext cx="5286412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Грамматическая основа предложения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434"/>
            <a:ext cx="3744416" cy="249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597016" y="765169"/>
            <a:ext cx="2286016" cy="2000264"/>
            <a:chOff x="1131135" y="1795923"/>
            <a:chExt cx="4428064" cy="2529656"/>
          </a:xfrm>
          <a:solidFill>
            <a:srgbClr val="00B0F0"/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Подлежащее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8256" y="1437759"/>
            <a:ext cx="142875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Сказуемое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11594" y="1050921"/>
            <a:ext cx="18573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грамматическая  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основа предложения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193929"/>
            <a:ext cx="5143536" cy="861774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i="0" dirty="0" smtClean="0"/>
              <a:t>Я чита</a:t>
            </a:r>
            <a:r>
              <a:rPr lang="ru-RU" sz="1600" i="0" dirty="0" smtClean="0">
                <a:solidFill>
                  <a:srgbClr val="FF0000"/>
                </a:solidFill>
              </a:rPr>
              <a:t>ю</a:t>
            </a:r>
            <a:r>
              <a:rPr lang="ru-RU" sz="1600" i="0" dirty="0" smtClean="0">
                <a:solidFill>
                  <a:srgbClr val="0070C0"/>
                </a:solidFill>
              </a:rPr>
              <a:t>.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(согласуется в </a:t>
            </a:r>
            <a:r>
              <a:rPr lang="ru-RU" sz="1600" i="0" dirty="0" smtClean="0">
                <a:solidFill>
                  <a:srgbClr val="FF0000"/>
                </a:solidFill>
              </a:rPr>
              <a:t>лице</a:t>
            </a:r>
            <a:r>
              <a:rPr lang="ru-RU" sz="1600" i="0" dirty="0" smtClean="0">
                <a:solidFill>
                  <a:schemeClr val="tx1"/>
                </a:solidFill>
              </a:rPr>
              <a:t> и </a:t>
            </a:r>
            <a:r>
              <a:rPr lang="ru-RU" sz="1600" i="0" dirty="0" smtClean="0">
                <a:solidFill>
                  <a:srgbClr val="FF0000"/>
                </a:solidFill>
              </a:rPr>
              <a:t>числе</a:t>
            </a:r>
            <a:r>
              <a:rPr lang="ru-RU" sz="1600" i="0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ru-RU" sz="1600" i="0" dirty="0" smtClean="0">
                <a:solidFill>
                  <a:srgbClr val="0070C0"/>
                </a:solidFill>
              </a:rPr>
              <a:t>Наступил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rgbClr val="0070C0"/>
                </a:solidFill>
              </a:rPr>
              <a:t> утр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rgbClr val="0070C0"/>
                </a:solidFill>
              </a:rPr>
              <a:t>. </a:t>
            </a:r>
            <a:r>
              <a:rPr lang="ru-RU" sz="1600" i="0" dirty="0" smtClean="0">
                <a:solidFill>
                  <a:schemeClr val="tx1"/>
                </a:solidFill>
              </a:rPr>
              <a:t>(согласуется в </a:t>
            </a:r>
            <a:r>
              <a:rPr lang="ru-RU" sz="1600" i="0" dirty="0" smtClean="0">
                <a:solidFill>
                  <a:srgbClr val="FF0000"/>
                </a:solidFill>
              </a:rPr>
              <a:t>роде</a:t>
            </a:r>
            <a:r>
              <a:rPr lang="ru-RU" sz="1600" i="0" dirty="0" smtClean="0">
                <a:solidFill>
                  <a:schemeClr val="tx1"/>
                </a:solidFill>
              </a:rPr>
              <a:t> и </a:t>
            </a:r>
            <a:r>
              <a:rPr lang="ru-RU" sz="1600" i="0" dirty="0" smtClean="0">
                <a:solidFill>
                  <a:srgbClr val="FF0000"/>
                </a:solidFill>
              </a:rPr>
              <a:t>числе</a:t>
            </a:r>
            <a:r>
              <a:rPr lang="ru-RU" sz="1600" i="0" dirty="0" smtClean="0">
                <a:solidFill>
                  <a:schemeClr val="tx1"/>
                </a:solidFill>
              </a:rPr>
              <a:t>)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4929222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Сказуемое как второй  главный член предложения, зависимый от подлежащего, согласуется с подлежащим   в роде или лице и числе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1525578" y="3051185"/>
            <a:ext cx="42862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>
            <a:off x="382570" y="3122623"/>
            <a:ext cx="107157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382570" y="3051185"/>
            <a:ext cx="107157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739760" y="2551119"/>
            <a:ext cx="64294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739760" y="2622557"/>
            <a:ext cx="64294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>
            <a:off x="525446" y="2551119"/>
            <a:ext cx="14287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265367"/>
            <a:ext cx="5286412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</a:t>
            </a:r>
            <a:r>
              <a:rPr lang="ru-RU" sz="1600" i="0" dirty="0" smtClean="0">
                <a:solidFill>
                  <a:schemeClr val="tx1"/>
                </a:solidFill>
              </a:rPr>
              <a:t>На столе лежал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0070C0"/>
                </a:solidFill>
              </a:rPr>
              <a:t>много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0070C0"/>
                </a:solidFill>
              </a:rPr>
              <a:t>журналов</a:t>
            </a:r>
            <a:endParaRPr lang="ru-RU" sz="1600" i="0" dirty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22293"/>
          <a:ext cx="4500594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При подлежащем, выраженном сочетанием слов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много, мало, немного, немало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и др., сказуемое ставится в единственном числе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35719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2025644" y="2836871"/>
            <a:ext cx="64294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2811462" y="2765432"/>
            <a:ext cx="571504" cy="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2025644" y="2765433"/>
            <a:ext cx="64294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3382966" y="2765432"/>
            <a:ext cx="1071570" cy="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051053"/>
            <a:ext cx="5286412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</a:t>
            </a:r>
            <a:r>
              <a:rPr lang="ru-RU" sz="1600" dirty="0" smtClean="0">
                <a:solidFill>
                  <a:srgbClr val="0070C0"/>
                </a:solidFill>
              </a:rPr>
              <a:t>Листв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>
                <a:solidFill>
                  <a:schemeClr val="tx1"/>
                </a:solidFill>
              </a:rPr>
              <a:t> деревьев пожелтел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93731"/>
          <a:ext cx="450059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При подлежащем, выраженном собирательным существительным,  сказуемое ставится в единственном числе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3025776" y="2622557"/>
            <a:ext cx="121444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1168388" y="2551119"/>
            <a:ext cx="78581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3025776" y="2551119"/>
            <a:ext cx="1214446" cy="92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265367"/>
            <a:ext cx="5286412" cy="738664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НУУ (Национальный </a:t>
            </a:r>
            <a:r>
              <a:rPr lang="ru-RU" sz="1600" i="0" dirty="0" smtClean="0">
                <a:solidFill>
                  <a:srgbClr val="FF0000"/>
                </a:solidFill>
              </a:rPr>
              <a:t>университет </a:t>
            </a:r>
            <a:r>
              <a:rPr lang="ru-RU" sz="1600" i="0" dirty="0" smtClean="0">
                <a:solidFill>
                  <a:schemeClr val="tx1"/>
                </a:solidFill>
              </a:rPr>
              <a:t>Узбекистана)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объявил новый набор студентов.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93731"/>
          <a:ext cx="4500594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 подлежащем, выраженном несклоняемым сложносокращённым словом,  сказуемое ставится в том роде, какой имеет это слово в полном выражении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2122491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0800000">
            <a:off x="382570" y="2765433"/>
            <a:ext cx="42862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382570" y="2979747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382570" y="3051185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2264" y="2336805"/>
            <a:ext cx="5143536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</a:t>
            </a:r>
            <a:r>
              <a:rPr lang="ru-RU" sz="1600" i="0" dirty="0" smtClean="0">
                <a:solidFill>
                  <a:schemeClr val="tx1"/>
                </a:solidFill>
              </a:rPr>
              <a:t>Такси остановил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chemeClr val="tx1"/>
                </a:solidFill>
              </a:rPr>
              <a:t>сь недалеко от дома.</a:t>
            </a:r>
            <a:r>
              <a:rPr lang="ru-RU" sz="1600" dirty="0" smtClean="0">
                <a:solidFill>
                  <a:schemeClr val="tx1"/>
                </a:solidFill>
              </a:rPr>
              <a:t>  </a:t>
            </a:r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22293"/>
          <a:ext cx="4500594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01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 подлежащем, выраженном иностранным несклоняемым словом,  обозначающим неодушевлённый предмет (кроме слова </a:t>
                      </a:r>
                      <a:r>
                        <a:rPr lang="ru-RU" sz="1600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кофе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), сказуемое стоит в форме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среднего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рода.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22491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0800000">
            <a:off x="811198" y="2836871"/>
            <a:ext cx="57150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1454140" y="2908309"/>
            <a:ext cx="142876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1454140" y="2836871"/>
            <a:ext cx="142876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950" y="2265367"/>
            <a:ext cx="4500594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0070C0"/>
                </a:solidFill>
              </a:rPr>
              <a:t>Кто-то</a:t>
            </a:r>
            <a:r>
              <a:rPr lang="ru-RU" sz="1600" i="0" dirty="0" smtClean="0">
                <a:solidFill>
                  <a:schemeClr val="tx1"/>
                </a:solidFill>
              </a:rPr>
              <a:t> постучал в дверь.</a:t>
            </a:r>
            <a:r>
              <a:rPr lang="ru-RU" sz="1600" dirty="0" smtClean="0">
                <a:solidFill>
                  <a:schemeClr val="tx1"/>
                </a:solidFill>
              </a:rPr>
              <a:t>  </a:t>
            </a:r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93731"/>
          <a:ext cx="4500594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 подлежащем, выраженном местоимениями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кто, кто-то, кто-нибудь, кто-либо, кое-кто, никто,</a:t>
                      </a:r>
                      <a:r>
                        <a:rPr lang="ru-RU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сказуемое ставится в форме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мужского</a:t>
                      </a:r>
                      <a:r>
                        <a:rPr lang="ru-RU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рода.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0800000">
            <a:off x="1239826" y="2765433"/>
            <a:ext cx="642942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1954206" y="2765433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1954206" y="2836871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5553</TotalTime>
  <Words>942</Words>
  <Application>Microsoft Office PowerPoint</Application>
  <PresentationFormat>Произвольный</PresentationFormat>
  <Paragraphs>155</Paragraphs>
  <Slides>20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맑은 고딕</vt:lpstr>
      <vt:lpstr>Arial</vt:lpstr>
      <vt:lpstr>Calibri</vt:lpstr>
      <vt:lpstr>Office Theme</vt:lpstr>
      <vt:lpstr> Русский язык</vt:lpstr>
      <vt:lpstr>              Что такое сказуемое?</vt:lpstr>
      <vt:lpstr>  Грамматическая основа предложения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Тире между подлежащим и сказуемым ставится…</vt:lpstr>
      <vt:lpstr>   Тире между подлежащим и сказуемым не ставится…</vt:lpstr>
      <vt:lpstr>            Лингвистическая задача</vt:lpstr>
      <vt:lpstr>            Лингвистическая задача</vt:lpstr>
      <vt:lpstr>  Лингвистическая задача. Проверьте!</vt:lpstr>
      <vt:lpstr>           Технология соответствий</vt:lpstr>
      <vt:lpstr>         Технология соответствий</vt:lpstr>
      <vt:lpstr> Технология соответствий. Проверьте!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395</cp:revision>
  <dcterms:created xsi:type="dcterms:W3CDTF">2020-04-13T08:05:42Z</dcterms:created>
  <dcterms:modified xsi:type="dcterms:W3CDTF">2020-10-14T11:40:01Z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