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86" r:id="rId3"/>
    <p:sldId id="257" r:id="rId4"/>
    <p:sldId id="275" r:id="rId5"/>
    <p:sldId id="264" r:id="rId6"/>
    <p:sldId id="289" r:id="rId7"/>
    <p:sldId id="263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276" r:id="rId16"/>
    <p:sldId id="273" r:id="rId17"/>
    <p:sldId id="295" r:id="rId18"/>
    <p:sldId id="278" r:id="rId19"/>
    <p:sldId id="265" r:id="rId20"/>
    <p:sldId id="298" r:id="rId21"/>
    <p:sldId id="287" r:id="rId22"/>
    <p:sldId id="262" r:id="rId2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21" autoAdjust="0"/>
  </p:normalViewPr>
  <p:slideViewPr>
    <p:cSldViewPr>
      <p:cViewPr varScale="1">
        <p:scale>
          <a:sx n="122" d="100"/>
          <a:sy n="122" d="100"/>
        </p:scale>
        <p:origin x="6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327240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</a:t>
            </a:r>
            <a:r>
              <a:rPr sz="3400" spc="-5" smtClean="0"/>
              <a:t>Русский</a:t>
            </a:r>
            <a:r>
              <a:rPr sz="3400" spc="-55" smtClean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739759" y="1265235"/>
            <a:ext cx="2857521" cy="139910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spcBef>
                <a:spcPts val="110"/>
              </a:spcBef>
            </a:pPr>
            <a:r>
              <a:rPr sz="2400" b="1" spc="-20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ru-RU" b="1" spc="-2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сказать о действии и состоянии лица или </a:t>
            </a:r>
            <a:r>
              <a:rPr lang="ru-RU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предмета</a:t>
            </a:r>
            <a:r>
              <a:rPr lang="ru-RU" sz="2200" b="1" dirty="0" smtClean="0">
                <a:solidFill>
                  <a:srgbClr val="0070C0"/>
                </a:solidFill>
              </a:rPr>
              <a:t>  </a:t>
            </a:r>
            <a:endParaRPr lang="ru-RU" sz="2200" b="1" spc="-2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1132" y="1479549"/>
            <a:ext cx="285752" cy="100013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50855"/>
            <a:ext cx="513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chemeClr val="bg1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chemeClr val="bg1"/>
                </a:solidFill>
                <a:latin typeface="Arial"/>
                <a:cs typeface="Arial"/>
              </a:rPr>
              <a:t>ласс</a:t>
            </a:r>
            <a:endParaRPr sz="1300" b="1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9" name="Рисунок 28" descr="D:\Дмитрий\Мои документы\kart\4441-276x3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819004" y="1262385"/>
            <a:ext cx="1785950" cy="12144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553998"/>
          </a:xfrm>
        </p:spPr>
        <p:txBody>
          <a:bodyPr/>
          <a:lstStyle/>
          <a:p>
            <a:r>
              <a:rPr lang="ru-RU" sz="1800" dirty="0" smtClean="0"/>
              <a:t>Способы выражения именной части сказуемого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428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Именная часть составного сказуемого может быть выражена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593344"/>
            <a:ext cx="3643338" cy="38613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именем существительным. 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Книга –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друг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человека.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050922"/>
            <a:ext cx="3643338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именем прилагательным (полная и краткая формы). Погода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была хорошая.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Вечер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тих.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693863"/>
            <a:ext cx="3643338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сравнительной степенью  имени прилагательного.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него характер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твёрже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стали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786414"/>
            <a:ext cx="357190" cy="9788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597016" y="1336673"/>
            <a:ext cx="357190" cy="42862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597016" y="1765302"/>
            <a:ext cx="357190" cy="75009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336805"/>
            <a:ext cx="3643338" cy="35719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именем числительным. 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Дважды два -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четыре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65301"/>
            <a:ext cx="357190" cy="2143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1954206" y="2765432"/>
            <a:ext cx="3643338" cy="35719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местоимением.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 тетрадь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моя.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>
            <a:endCxn id="4" idx="3"/>
          </p:cNvCxnSpPr>
          <p:nvPr/>
        </p:nvCxnSpPr>
        <p:spPr>
          <a:xfrm rot="16200000" flipV="1">
            <a:off x="1204107" y="2158210"/>
            <a:ext cx="1143008" cy="3571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553998"/>
          </a:xfrm>
        </p:spPr>
        <p:txBody>
          <a:bodyPr/>
          <a:lstStyle/>
          <a:p>
            <a:r>
              <a:rPr lang="ru-RU" sz="1800" dirty="0" smtClean="0"/>
              <a:t>Способы выражения именной части сказуемого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4287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Именная часть составного сказуемого может быть выражена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66496"/>
            <a:ext cx="3643338" cy="52730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 кратким страдательным причастием. 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Задача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решена.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265235"/>
            <a:ext cx="3643338" cy="5715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неопределённой формой глагола.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908177"/>
            <a:ext cx="3643338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словом категории состояния.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В поле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было тихо.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930147"/>
            <a:ext cx="357190" cy="83515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597016" y="1550987"/>
            <a:ext cx="357190" cy="2143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597016" y="1765302"/>
            <a:ext cx="357190" cy="103585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551119"/>
            <a:ext cx="3643338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фразеологическим оборотом. 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Он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был мастер на все руки.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65301"/>
            <a:ext cx="357190" cy="4286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454140" y="1265235"/>
            <a:ext cx="37274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 Курить –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здоровью вредить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50789"/>
            <a:ext cx="5786478" cy="492443"/>
          </a:xfrm>
        </p:spPr>
        <p:txBody>
          <a:bodyPr/>
          <a:lstStyle/>
          <a:p>
            <a:r>
              <a:rPr lang="ru-RU" sz="1600" dirty="0" smtClean="0"/>
              <a:t>                                   Не путайте! </a:t>
            </a:r>
            <a:br>
              <a:rPr lang="ru-RU" sz="1600" dirty="0" smtClean="0"/>
            </a:br>
            <a:r>
              <a:rPr lang="ru-RU" sz="1600" dirty="0" smtClean="0"/>
              <a:t>            Это не составное глагольное сказуемое, а…</a:t>
            </a:r>
            <a:endParaRPr lang="ru-RU" sz="16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597148" y="908045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097082" y="1765301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8257" y="836607"/>
            <a:ext cx="54292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велел запрягать</a:t>
            </a: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0070C0"/>
                </a:solidFill>
              </a:rPr>
              <a:t>велел</a:t>
            </a:r>
            <a:r>
              <a:rPr lang="ru-RU" dirty="0" smtClean="0"/>
              <a:t> - простое глагольное сказуемое; </a:t>
            </a:r>
            <a:r>
              <a:rPr lang="ru-RU" b="1" dirty="0" smtClean="0">
                <a:solidFill>
                  <a:srgbClr val="0070C0"/>
                </a:solidFill>
              </a:rPr>
              <a:t>запрягать</a:t>
            </a:r>
            <a:r>
              <a:rPr lang="ru-RU" dirty="0" smtClean="0"/>
              <a:t> – дополнение (В.п.);</a:t>
            </a:r>
          </a:p>
          <a:p>
            <a:endParaRPr lang="ru-RU" dirty="0" smtClean="0"/>
          </a:p>
          <a:p>
            <a:r>
              <a:rPr lang="ru-RU" dirty="0" smtClean="0"/>
              <a:t>Он </a:t>
            </a:r>
            <a:r>
              <a:rPr lang="ru-RU" b="1" dirty="0" smtClean="0"/>
              <a:t>уехал учиться              </a:t>
            </a:r>
            <a:r>
              <a:rPr lang="ru-RU" b="1" dirty="0" smtClean="0">
                <a:solidFill>
                  <a:srgbClr val="0070C0"/>
                </a:solidFill>
              </a:rPr>
              <a:t>уехал</a:t>
            </a:r>
            <a:r>
              <a:rPr lang="ru-RU" dirty="0" smtClean="0"/>
              <a:t> - простое</a:t>
            </a:r>
            <a:r>
              <a:rPr lang="ru-RU" b="1" dirty="0" smtClean="0"/>
              <a:t> </a:t>
            </a:r>
            <a:r>
              <a:rPr lang="ru-RU" dirty="0" smtClean="0"/>
              <a:t>глагольное сказуемое; </a:t>
            </a:r>
            <a:r>
              <a:rPr lang="ru-RU" b="1" dirty="0" smtClean="0">
                <a:solidFill>
                  <a:srgbClr val="0070C0"/>
                </a:solidFill>
              </a:rPr>
              <a:t>учиться</a:t>
            </a:r>
            <a:r>
              <a:rPr lang="ru-RU" dirty="0" smtClean="0"/>
              <a:t> – обстоятельство цели;</a:t>
            </a:r>
          </a:p>
          <a:p>
            <a:r>
              <a:rPr lang="ru-RU" dirty="0" smtClean="0"/>
              <a:t>Он </a:t>
            </a:r>
            <a:r>
              <a:rPr lang="ru-RU" b="1" dirty="0" smtClean="0"/>
              <a:t>будет учиться              </a:t>
            </a:r>
            <a:r>
              <a:rPr lang="ru-RU" b="1" dirty="0" smtClean="0">
                <a:solidFill>
                  <a:srgbClr val="0070C0"/>
                </a:solidFill>
              </a:rPr>
              <a:t>будет учиться</a:t>
            </a:r>
            <a:r>
              <a:rPr lang="ru-RU" b="1" dirty="0" smtClean="0"/>
              <a:t> </a:t>
            </a:r>
            <a:r>
              <a:rPr lang="ru-RU" dirty="0" smtClean="0"/>
              <a:t>– простое глагольное сказуемое; сложная форма будущего времени.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 rot="10964155" flipH="1" flipV="1">
            <a:off x="882029" y="649075"/>
            <a:ext cx="856278" cy="278058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что?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10964155" flipH="1" flipV="1">
            <a:off x="811687" y="1479710"/>
            <a:ext cx="998991" cy="288836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</a:rPr>
              <a:t>зачем?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097082" y="2336805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5511" y="2122491"/>
            <a:ext cx="4122973" cy="861774"/>
          </a:xfrm>
        </p:spPr>
        <p:txBody>
          <a:bodyPr/>
          <a:lstStyle/>
          <a:p>
            <a:r>
              <a:rPr lang="ru-RU" sz="1600" dirty="0" smtClean="0"/>
              <a:t>Корень учения </a:t>
            </a:r>
            <a:r>
              <a:rPr lang="ru-RU" sz="1600" dirty="0" smtClean="0">
                <a:solidFill>
                  <a:srgbClr val="FF0000"/>
                </a:solidFill>
              </a:rPr>
              <a:t>горек</a:t>
            </a:r>
            <a:r>
              <a:rPr lang="ru-RU" sz="1600" dirty="0" smtClean="0"/>
              <a:t>, да плоды </a:t>
            </a:r>
            <a:r>
              <a:rPr lang="ru-RU" sz="1600" dirty="0" smtClean="0">
                <a:solidFill>
                  <a:srgbClr val="FF0000"/>
                </a:solidFill>
              </a:rPr>
              <a:t>сладки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Где </a:t>
            </a:r>
            <a:r>
              <a:rPr lang="ru-RU" sz="1600" dirty="0" smtClean="0">
                <a:solidFill>
                  <a:srgbClr val="FF0000"/>
                </a:solidFill>
              </a:rPr>
              <a:t>тонко</a:t>
            </a:r>
            <a:r>
              <a:rPr lang="ru-RU" sz="1600" dirty="0" smtClean="0"/>
              <a:t>, там и рвётся. 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39826" y="622293"/>
          <a:ext cx="307183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Глагол – связка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быть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 настоящем времени может опускаться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550987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26" y="2551119"/>
            <a:ext cx="3888230" cy="615553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600" dirty="0" smtClean="0">
                <a:solidFill>
                  <a:srgbClr val="FF0000"/>
                </a:solidFill>
              </a:rPr>
              <a:t>Чтение</a:t>
            </a:r>
            <a:r>
              <a:rPr lang="ru-RU" sz="1600" dirty="0" smtClean="0"/>
              <a:t> – вот лучшее </a:t>
            </a:r>
            <a:r>
              <a:rPr lang="ru-RU" sz="1600" dirty="0" smtClean="0">
                <a:solidFill>
                  <a:srgbClr val="FF0000"/>
                </a:solidFill>
              </a:rPr>
              <a:t>учение.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   Трижды три </a:t>
            </a:r>
            <a:r>
              <a:rPr lang="ru-RU" sz="1600" dirty="0" smtClean="0">
                <a:solidFill>
                  <a:srgbClr val="0070C0"/>
                </a:solidFill>
              </a:rPr>
              <a:t>– </a:t>
            </a:r>
            <a:r>
              <a:rPr lang="ru-RU" sz="1600" dirty="0" smtClean="0">
                <a:solidFill>
                  <a:srgbClr val="FF0000"/>
                </a:solidFill>
              </a:rPr>
              <a:t>девять.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5446" y="622293"/>
          <a:ext cx="450059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430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Между подлежащим и сказуемым при отсутствии связки ставится тире, если  оба главных члена выражены 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существительными или числительными в И.п.,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а также неопределённой формой глагола.</a:t>
                      </a: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668586" y="2336805"/>
            <a:ext cx="357190" cy="35719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1330" y="765169"/>
            <a:ext cx="3745354" cy="1477328"/>
          </a:xfrm>
        </p:spPr>
        <p:txBody>
          <a:bodyPr/>
          <a:lstStyle/>
          <a:p>
            <a:endParaRPr lang="ru-RU" sz="1600" dirty="0" smtClean="0"/>
          </a:p>
          <a:p>
            <a:r>
              <a:rPr lang="ru-RU" sz="1600" dirty="0" smtClean="0"/>
              <a:t>   В предложениях, данных в левом столбце, найдите сказуемое и укажите соответствующий их вид из правого столбца (укажите стрелками) </a:t>
            </a:r>
            <a:endParaRPr lang="ru-RU" sz="1600" dirty="0"/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1359875" cy="23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46" y="50789"/>
            <a:ext cx="5164295" cy="315471"/>
          </a:xfrm>
        </p:spPr>
        <p:txBody>
          <a:bodyPr/>
          <a:lstStyle/>
          <a:p>
            <a:r>
              <a:rPr lang="ru-RU" dirty="0" smtClean="0"/>
              <a:t>         Технология соответствий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5"/>
          <a:ext cx="55721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Брат мечтает познакомиться  с писателем.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составное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Я обязан написать ему обо всём.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простое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Мы вышли подышать свежим воздухом.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составное именное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9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 тот день она была не в духе.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составное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Умел ошибиться, умей и поправиться.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простое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50789"/>
            <a:ext cx="5378609" cy="315471"/>
          </a:xfrm>
        </p:spPr>
        <p:txBody>
          <a:bodyPr/>
          <a:lstStyle/>
          <a:p>
            <a:r>
              <a:rPr lang="ru-RU" dirty="0" smtClean="0"/>
              <a:t>Технология соответствий. Проверьте!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6818" y="550855"/>
          <a:ext cx="55721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Брат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мечтает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познакомиться  с писателем.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составное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9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Я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 написать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ему обо всём.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простое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Мы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вышли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подышать свежим воздухом. 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составное именное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593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В тот день она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была не в духе.</a:t>
                      </a:r>
                    </a:p>
                    <a:p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составное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1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Умел ошибиться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умей</a:t>
                      </a:r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поправиться.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простое глагольное сказуемое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26" y="908045"/>
            <a:ext cx="2357454" cy="3571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6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7214" y="765169"/>
            <a:ext cx="428628" cy="50006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6950" y="1979615"/>
            <a:ext cx="250033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4338" y="1836739"/>
            <a:ext cx="642942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Line 2">
            <a:extLst>
              <a:ext uri="{FF2B5EF4-FFF2-40B4-BE49-F238E27FC236}">
                <a16:creationId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82702" y="2336805"/>
            <a:ext cx="2143140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622293"/>
            <a:ext cx="5214973" cy="738664"/>
          </a:xfrm>
        </p:spPr>
        <p:txBody>
          <a:bodyPr/>
          <a:lstStyle/>
          <a:p>
            <a:r>
              <a:rPr lang="ru-RU" sz="1600" dirty="0" smtClean="0"/>
              <a:t>     Из слов, данных вразброску, составьте предложения,  подчеркните сказуемые, укажите способ их выражения.  Запишите в тетради.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4" y="1622425"/>
            <a:ext cx="5286412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«Корректор»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286412" cy="1723549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1. одно, свою, ты, за, должен, бы, жизнь, дерево, посадить, хотя.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приехал, я, тебе, проститься, к.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в, командир, ему, штаб, явиться, приказал,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4. сам, человек –, счастья, кузнец, своего.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5. было, о, сложено, </a:t>
            </a:r>
            <a:r>
              <a:rPr lang="ru-RU" sz="1600" dirty="0" err="1" smtClean="0">
                <a:solidFill>
                  <a:schemeClr val="tx1"/>
                </a:solidFill>
              </a:rPr>
              <a:t>Кукельдаше</a:t>
            </a:r>
            <a:r>
              <a:rPr lang="ru-RU" sz="1600" dirty="0" smtClean="0">
                <a:solidFill>
                  <a:schemeClr val="tx1"/>
                </a:solidFill>
              </a:rPr>
              <a:t>, стихов, много, легенд, и, песен.  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2336805"/>
            <a:ext cx="507209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Что такое сказуемое?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622293"/>
            <a:ext cx="2857520" cy="1723549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r>
              <a:rPr lang="ru-RU" sz="1600" b="0" i="0" dirty="0" smtClean="0">
                <a:solidFill>
                  <a:schemeClr val="tx1"/>
                </a:solidFill>
              </a:rPr>
              <a:t>     Когда говорят о действии и состоянии лица или предмета, употребляются глаголы. В предложении они являются сказуемыми.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286412" cy="246221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За свою жизнь ты </a:t>
            </a:r>
            <a:r>
              <a:rPr lang="ru-RU" sz="1600" dirty="0" smtClean="0">
                <a:solidFill>
                  <a:srgbClr val="FF0000"/>
                </a:solidFill>
              </a:rPr>
              <a:t>должен посадить</a:t>
            </a:r>
            <a:r>
              <a:rPr lang="ru-RU" sz="1600" dirty="0" smtClean="0">
                <a:solidFill>
                  <a:schemeClr val="tx1"/>
                </a:solidFill>
              </a:rPr>
              <a:t> хотя бы одно дерево.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</a:rPr>
              <a:t>2.  Я  </a:t>
            </a:r>
            <a:r>
              <a:rPr lang="ru-RU" sz="1600" dirty="0" smtClean="0">
                <a:solidFill>
                  <a:srgbClr val="FF0000"/>
                </a:solidFill>
              </a:rPr>
              <a:t>приехал</a:t>
            </a:r>
            <a:r>
              <a:rPr lang="ru-RU" sz="1600" dirty="0" smtClean="0">
                <a:solidFill>
                  <a:schemeClr val="tx1"/>
                </a:solidFill>
              </a:rPr>
              <a:t> к тебе проститься.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Командир </a:t>
            </a:r>
            <a:r>
              <a:rPr lang="ru-RU" sz="1600" dirty="0" smtClean="0">
                <a:solidFill>
                  <a:srgbClr val="FF0000"/>
                </a:solidFill>
              </a:rPr>
              <a:t>приказал</a:t>
            </a:r>
            <a:r>
              <a:rPr lang="ru-RU" sz="1600" dirty="0" smtClean="0">
                <a:solidFill>
                  <a:schemeClr val="tx1"/>
                </a:solidFill>
              </a:rPr>
              <a:t> ему явиться в штаб.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4. Человек – сам своего счастья </a:t>
            </a:r>
            <a:r>
              <a:rPr lang="ru-RU" sz="1600" dirty="0" smtClean="0">
                <a:solidFill>
                  <a:srgbClr val="FF0000"/>
                </a:solidFill>
              </a:rPr>
              <a:t>кузнец.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5. О </a:t>
            </a:r>
            <a:r>
              <a:rPr lang="ru-RU" sz="1600" dirty="0" err="1" smtClean="0">
                <a:solidFill>
                  <a:schemeClr val="tx1"/>
                </a:solidFill>
              </a:rPr>
              <a:t>Кукельдаше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было сложено</a:t>
            </a:r>
            <a:r>
              <a:rPr lang="ru-RU" sz="1600" dirty="0" smtClean="0">
                <a:solidFill>
                  <a:schemeClr val="tx1"/>
                </a:solidFill>
              </a:rPr>
              <a:t> много стихов, легенд и песен.  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2597148" y="836607"/>
            <a:ext cx="1857388" cy="14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597148" y="908045"/>
            <a:ext cx="1857388" cy="14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3740156" y="2336805"/>
            <a:ext cx="71438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811198" y="1336673"/>
            <a:ext cx="85725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1597016" y="1836739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811198" y="1408111"/>
            <a:ext cx="85725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1597016" y="1908177"/>
            <a:ext cx="92869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3740156" y="2408243"/>
            <a:ext cx="71438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2025644" y="2836871"/>
            <a:ext cx="150019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2025644" y="2908309"/>
            <a:ext cx="150019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2168520" y="836607"/>
            <a:ext cx="35719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525446" y="1336673"/>
            <a:ext cx="214314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V="1">
            <a:off x="525446" y="1828799"/>
            <a:ext cx="979158" cy="793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525446" y="2336805"/>
            <a:ext cx="85725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3597282" y="2836871"/>
            <a:ext cx="142875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311132" y="3051185"/>
            <a:ext cx="1571636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7" y="622293"/>
            <a:ext cx="3143272" cy="3447098"/>
          </a:xfrm>
        </p:spPr>
        <p:txBody>
          <a:bodyPr/>
          <a:lstStyle/>
          <a:p>
            <a:r>
              <a:rPr lang="ru-RU" sz="1600" dirty="0" smtClean="0"/>
              <a:t>хотеть – </a:t>
            </a:r>
            <a:r>
              <a:rPr lang="en-US" sz="1600" dirty="0" err="1" smtClean="0"/>
              <a:t>istamoq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желать –</a:t>
            </a:r>
            <a:r>
              <a:rPr lang="en-US" sz="1600" dirty="0" smtClean="0"/>
              <a:t> </a:t>
            </a:r>
            <a:r>
              <a:rPr lang="en-US" sz="1600" dirty="0" err="1" smtClean="0"/>
              <a:t>xohlamoq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уметь –</a:t>
            </a:r>
            <a:r>
              <a:rPr lang="en-US" sz="1600" dirty="0" smtClean="0"/>
              <a:t> </a:t>
            </a:r>
            <a:r>
              <a:rPr lang="en-US" sz="1600" dirty="0" err="1" smtClean="0"/>
              <a:t>qila</a:t>
            </a:r>
            <a:r>
              <a:rPr lang="en-US" sz="1600" dirty="0" smtClean="0"/>
              <a:t> </a:t>
            </a:r>
            <a:r>
              <a:rPr lang="en-US" sz="1600" dirty="0" err="1" smtClean="0"/>
              <a:t>olmoq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мочь –</a:t>
            </a:r>
            <a:r>
              <a:rPr lang="en-US" sz="1600" dirty="0" smtClean="0"/>
              <a:t> </a:t>
            </a:r>
            <a:r>
              <a:rPr lang="en-US" sz="1600" dirty="0" err="1" smtClean="0"/>
              <a:t>qodir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стараться –</a:t>
            </a:r>
            <a:r>
              <a:rPr lang="en-US" sz="1600" dirty="0" smtClean="0"/>
              <a:t> </a:t>
            </a:r>
            <a:r>
              <a:rPr lang="en-US" sz="1600" dirty="0" err="1" smtClean="0"/>
              <a:t>harakat</a:t>
            </a:r>
            <a:r>
              <a:rPr lang="en-US" sz="1600" dirty="0" smtClean="0"/>
              <a:t> </a:t>
            </a:r>
            <a:r>
              <a:rPr lang="en-US" sz="1600" dirty="0" err="1" smtClean="0"/>
              <a:t>qilmoq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намереваться –</a:t>
            </a:r>
            <a:r>
              <a:rPr lang="en-US" sz="1600" dirty="0" smtClean="0"/>
              <a:t> </a:t>
            </a:r>
            <a:r>
              <a:rPr lang="en-US" sz="1600" dirty="0" err="1" smtClean="0"/>
              <a:t>o</a:t>
            </a:r>
            <a:r>
              <a:rPr lang="en-US" sz="1600" dirty="0" err="1" smtClean="0"/>
              <a:t>‘ylamoq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бояться –</a:t>
            </a:r>
            <a:r>
              <a:rPr lang="en-US" sz="1600" dirty="0" smtClean="0"/>
              <a:t> </a:t>
            </a:r>
            <a:r>
              <a:rPr lang="en-US" sz="1600" dirty="0" err="1" smtClean="0"/>
              <a:t>qo‘rqmoq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пытаться – </a:t>
            </a:r>
            <a:r>
              <a:rPr lang="en-US" sz="1600" dirty="0" err="1" smtClean="0"/>
              <a:t>urinib</a:t>
            </a:r>
            <a:r>
              <a:rPr lang="en-US" sz="1600" dirty="0" smtClean="0"/>
              <a:t> </a:t>
            </a:r>
            <a:r>
              <a:rPr lang="en-US" sz="1600" dirty="0" err="1" smtClean="0"/>
              <a:t>ko‘rmoq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казаться – </a:t>
            </a:r>
            <a:r>
              <a:rPr lang="en-US" sz="1600" dirty="0" err="1" smtClean="0"/>
              <a:t>tuyilmoq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считаться – </a:t>
            </a:r>
            <a:r>
              <a:rPr lang="en-US" sz="1600" dirty="0" err="1" smtClean="0"/>
              <a:t>sanalmoq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 </a:t>
            </a:r>
          </a:p>
          <a:p>
            <a:endParaRPr lang="ru-RU" sz="1600" dirty="0"/>
          </a:p>
        </p:txBody>
      </p:sp>
      <p:pic>
        <p:nvPicPr>
          <p:cNvPr id="4" name="Picture 2" descr="D:\Ona\O'quv Amaliyot\kopy\book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4404" y="765169"/>
            <a:ext cx="2146300" cy="219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7016" y="1408111"/>
            <a:ext cx="2428892" cy="156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4"/>
          <p:cNvSpPr txBox="1"/>
          <p:nvPr/>
        </p:nvSpPr>
        <p:spPr>
          <a:xfrm>
            <a:off x="168257" y="693732"/>
            <a:ext cx="5500726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§ </a:t>
            </a:r>
            <a:r>
              <a:rPr lang="en-US" sz="1600" b="1" dirty="0" smtClean="0">
                <a:solidFill>
                  <a:srgbClr val="0070C0"/>
                </a:solidFill>
              </a:rPr>
              <a:t>5</a:t>
            </a:r>
            <a:r>
              <a:rPr lang="ru-RU" sz="1600" b="1" dirty="0" smtClean="0">
                <a:solidFill>
                  <a:srgbClr val="0070C0"/>
                </a:solidFill>
              </a:rPr>
              <a:t>. Как сказать о действии и состоянии лица или предмета.                                                                                   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70C0"/>
                </a:solidFill>
              </a:rPr>
              <a:t>                                     Упражнение 91, 92. </a:t>
            </a:r>
            <a:endParaRPr lang="ru-RU" sz="1750" spc="-20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Главные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Главные члены предложения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2643206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Подлежащее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54338" y="2051053"/>
            <a:ext cx="2674433" cy="95486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Сказуемое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kesim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717920" y="1037174"/>
            <a:ext cx="785818" cy="124194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  <a:endCxn id="8" idx="0"/>
          </p:cNvCxnSpPr>
          <p:nvPr/>
        </p:nvCxnSpPr>
        <p:spPr>
          <a:xfrm rot="16200000" flipH="1">
            <a:off x="3118768" y="878266"/>
            <a:ext cx="785818" cy="155975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Грамматическая основа предложения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56434"/>
            <a:ext cx="3744416" cy="249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597016" y="765169"/>
            <a:ext cx="2286016" cy="2000264"/>
            <a:chOff x="1131135" y="1795923"/>
            <a:chExt cx="4428064" cy="2529656"/>
          </a:xfrm>
          <a:solidFill>
            <a:srgbClr val="00B0F0"/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Подлежащее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68256" y="1437759"/>
            <a:ext cx="14287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Сказуемое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1594" y="1050921"/>
            <a:ext cx="18573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грамматическая     </a:t>
            </a: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основа предложения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en-US" dirty="0" smtClean="0"/>
              <a:t>    </a:t>
            </a:r>
            <a:r>
              <a:rPr lang="ru-RU" dirty="0" smtClean="0"/>
              <a:t> Сказуемое  (</a:t>
            </a:r>
            <a:r>
              <a:rPr lang="en-US" dirty="0" err="1" smtClean="0"/>
              <a:t>kesim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spc="-10" dirty="0" smtClean="0">
                <a:latin typeface="Arial" pitchFamily="34" charset="0"/>
                <a:cs typeface="Arial" pitchFamily="34" charset="0"/>
              </a:rPr>
              <a:t>Второй главный член предложения</a:t>
            </a:r>
            <a:endParaRPr b="1"/>
          </a:p>
        </p:txBody>
      </p:sp>
      <p:sp>
        <p:nvSpPr>
          <p:cNvPr id="8" name="object 8"/>
          <p:cNvSpPr/>
          <p:nvPr/>
        </p:nvSpPr>
        <p:spPr>
          <a:xfrm>
            <a:off x="668322" y="1193797"/>
            <a:ext cx="4500594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Обозначает действие и состояние   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лица или предмета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2636" y="1908178"/>
            <a:ext cx="4071966" cy="357189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latin typeface="Arial" pitchFamily="34" charset="0"/>
                <a:cs typeface="Arial" pitchFamily="34" charset="0"/>
              </a:rPr>
              <a:t>что делать? что сделать?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668322" y="2479681"/>
            <a:ext cx="4643470" cy="642942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</a:t>
            </a:r>
            <a:r>
              <a:rPr lang="ru-RU" b="1" spc="-10" dirty="0" smtClean="0">
                <a:latin typeface="Arial"/>
                <a:cs typeface="Arial"/>
              </a:rPr>
              <a:t>Узбекистан гордится своими     </a:t>
            </a:r>
          </a:p>
          <a:p>
            <a:r>
              <a:rPr lang="ru-RU" b="1" spc="-10" dirty="0" smtClean="0">
                <a:latin typeface="Arial"/>
                <a:cs typeface="Arial"/>
              </a:rPr>
              <a:t>       памятниками  истории и культуры.     </a:t>
            </a:r>
          </a:p>
          <a:p>
            <a:r>
              <a:rPr lang="ru-RU" b="1" spc="-10" dirty="0" smtClean="0">
                <a:latin typeface="Arial"/>
                <a:cs typeface="Arial"/>
              </a:rPr>
              <a:t>           </a:t>
            </a:r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</a:t>
            </a:r>
          </a:p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2668586" y="1736217"/>
            <a:ext cx="214314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2668586" y="979483"/>
            <a:ext cx="171531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8586" y="2265367"/>
            <a:ext cx="214314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>
            <a:off x="2668586" y="2730571"/>
            <a:ext cx="103441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2668586" y="2789817"/>
            <a:ext cx="103441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382702" y="2765433"/>
            <a:ext cx="121444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       Виды сказуемых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50006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Сказуемое по способу выражения бывает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9694" y="1622426"/>
            <a:ext cx="2571768" cy="107157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глагольным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(простым и составным)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54339" y="1622426"/>
            <a:ext cx="2428892" cy="107157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именным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(составным)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endCxn id="5" idx="2"/>
          </p:cNvCxnSpPr>
          <p:nvPr/>
        </p:nvCxnSpPr>
        <p:spPr>
          <a:xfrm flipV="1">
            <a:off x="1454140" y="1265235"/>
            <a:ext cx="1277659" cy="3571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  <a:endCxn id="8" idx="0"/>
          </p:cNvCxnSpPr>
          <p:nvPr/>
        </p:nvCxnSpPr>
        <p:spPr>
          <a:xfrm rot="16200000" flipH="1">
            <a:off x="3271697" y="725337"/>
            <a:ext cx="357191" cy="143698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Простое глагольное сказуемое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686816"/>
            <a:ext cx="1428760" cy="222149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роли простого глагольного сказуемого выступают глаголы любого наклонения, времени и лица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93731"/>
            <a:ext cx="3643338" cy="71438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buAutoNum type="arabicPeriod"/>
            </a:pPr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глагол в форме изъявительного наклонения. 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Глаза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боятся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руки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делают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Глупый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осудит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умный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рассудит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 algn="just"/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ждал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его ответа.</a:t>
            </a:r>
          </a:p>
          <a:p>
            <a:pPr marL="228600" indent="-228600"/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550987"/>
            <a:ext cx="3643338" cy="64294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глагол в форме повелительного наклонения.</a:t>
            </a:r>
          </a:p>
          <a:p>
            <a:r>
              <a:rPr lang="ru-RU" sz="1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Научись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правильно произносить слова.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Пусть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сильнее </a:t>
            </a:r>
            <a:r>
              <a:rPr lang="ru-RU" sz="1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грянет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буря!</a:t>
            </a:r>
            <a:endParaRPr lang="ru-RU" sz="11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2336805"/>
            <a:ext cx="3643338" cy="5715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глагол в форме условного наклонения.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помогла бы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тебе, будь я рядом.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1050921"/>
            <a:ext cx="357190" cy="74664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597016" y="1797564"/>
            <a:ext cx="357190" cy="748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797563"/>
            <a:ext cx="357190" cy="8249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276999"/>
          </a:xfrm>
        </p:spPr>
        <p:txBody>
          <a:bodyPr/>
          <a:lstStyle/>
          <a:p>
            <a:r>
              <a:rPr lang="ru-RU" sz="1600" dirty="0" smtClean="0"/>
              <a:t>   </a:t>
            </a:r>
            <a:r>
              <a:rPr lang="ru-RU" sz="1800" dirty="0" smtClean="0"/>
              <a:t>Составное глагольное сказуемое образуется из</a:t>
            </a:r>
            <a:endParaRPr lang="ru-RU" sz="1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122359"/>
            <a:ext cx="2700340" cy="2000264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глагола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в личной форме,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 </a:t>
            </a:r>
            <a:r>
              <a:rPr lang="ru-RU" altLang="ru-RU" sz="1200" b="1" kern="0" dirty="0" smtClean="0"/>
              <a:t>играющего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вспомогательную роль и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обозначающего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начало,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продолжение </a:t>
            </a:r>
            <a:r>
              <a:rPr lang="ru-RU" altLang="ru-RU" sz="1200" b="1" kern="0" dirty="0" smtClean="0"/>
              <a:t>или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конец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действия, а также глаголов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хотеть, желать, уметь, мочь,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стараться, намереваться,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пытаться, бояться</a:t>
            </a:r>
            <a:r>
              <a:rPr lang="ru-RU" altLang="ru-RU" sz="1200" b="1" kern="0" dirty="0" smtClean="0"/>
              <a:t> и др.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122359"/>
            <a:ext cx="2643206" cy="2000264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инфинитива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0070C0"/>
                </a:solidFill>
              </a:rPr>
              <a:t>(неопределённой формы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0070C0"/>
                </a:solidFill>
              </a:rPr>
              <a:t>глагола),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 </a:t>
            </a:r>
            <a:r>
              <a:rPr lang="ru-RU" altLang="ru-RU" sz="1200" b="1" kern="0" dirty="0" smtClean="0"/>
              <a:t>выражающего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основное смысловое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значение всей конструкции.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err="1" smtClean="0"/>
              <a:t>Азиз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хочет изучить </a:t>
            </a:r>
            <a:r>
              <a:rPr lang="ru-RU" altLang="ru-RU" sz="1200" b="1" kern="0" dirty="0" smtClean="0"/>
              <a:t>корейский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 язык. Оля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умеет говорить</a:t>
            </a:r>
            <a:r>
              <a:rPr lang="ru-RU" altLang="ru-RU" sz="1200" b="1" kern="0" dirty="0" smtClean="0"/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по-китайски. Дети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продолжают изучать</a:t>
            </a:r>
            <a:r>
              <a:rPr lang="ru-RU" altLang="ru-RU" sz="1200" b="1" kern="0" dirty="0" smtClean="0"/>
              <a:t> русский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язык.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57916" cy="276999"/>
          </a:xfrm>
        </p:spPr>
        <p:txBody>
          <a:bodyPr/>
          <a:lstStyle/>
          <a:p>
            <a:r>
              <a:rPr lang="ru-RU" sz="1600" dirty="0" smtClean="0"/>
              <a:t>    </a:t>
            </a:r>
            <a:r>
              <a:rPr lang="ru-RU" sz="1800" dirty="0" smtClean="0"/>
              <a:t>Составное именное сказуемое образуется из</a:t>
            </a:r>
            <a:endParaRPr lang="ru-RU" sz="1800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68256" y="1122359"/>
            <a:ext cx="2700340" cy="2000264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вспомогательного глагола,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чаще всего выражающегося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глаголом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 быть (был, есть,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будет, был бы, пусть будет)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или глаголами-связками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стать,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становиться, делаться, считаться,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казаться, называться,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представляться,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 представлять собой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/>
              <a:t> и др.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ru-RU" sz="1400" b="1" kern="0" dirty="0" smtClean="0">
              <a:solidFill>
                <a:srgbClr val="0070C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54338" y="1122359"/>
            <a:ext cx="2643206" cy="2000264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70C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70C0"/>
                </a:solidFill>
              </a:rPr>
              <a:t>именной части,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 </a:t>
            </a:r>
            <a:endParaRPr lang="ru-RU" altLang="ru-RU" sz="1200" b="1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выражающейся именем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существительным,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 именем прилагательным,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smtClean="0"/>
              <a:t>именем числительным.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kern="0" dirty="0" err="1" smtClean="0"/>
              <a:t>Алишер</a:t>
            </a:r>
            <a:r>
              <a:rPr lang="ru-RU" altLang="ru-RU" sz="1200" b="1" kern="0" dirty="0" smtClean="0"/>
              <a:t> Навои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был </a:t>
            </a:r>
          </a:p>
          <a:p>
            <a:r>
              <a:rPr lang="ru-RU" altLang="ru-RU" sz="1200" b="1" kern="0" dirty="0" smtClean="0"/>
              <a:t>великим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 мастером слова.</a:t>
            </a:r>
            <a:r>
              <a:rPr lang="ru-RU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Русский язык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велик и могуч.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Пять на пять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будет двадцать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пять.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altLang="ru-RU" sz="1200" b="1" kern="0" dirty="0" smtClean="0">
              <a:solidFill>
                <a:srgbClr val="FF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46" y="550855"/>
            <a:ext cx="1527922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5046</TotalTime>
  <Words>1024</Words>
  <Application>Microsoft Office PowerPoint</Application>
  <PresentationFormat>Произвольный</PresentationFormat>
  <Paragraphs>259</Paragraphs>
  <Slides>22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맑은 고딕</vt:lpstr>
      <vt:lpstr>Arial</vt:lpstr>
      <vt:lpstr>Calibri</vt:lpstr>
      <vt:lpstr>Office Theme</vt:lpstr>
      <vt:lpstr> Русский язык</vt:lpstr>
      <vt:lpstr>              Что такое сказуемое?</vt:lpstr>
      <vt:lpstr>         Главные члены предложения</vt:lpstr>
      <vt:lpstr>  Грамматическая основа предложения </vt:lpstr>
      <vt:lpstr>                    Сказуемое  (kesim)</vt:lpstr>
      <vt:lpstr>                   Виды сказуемых</vt:lpstr>
      <vt:lpstr>       Простое глагольное сказуемое</vt:lpstr>
      <vt:lpstr>   Составное глагольное сказуемое образуется из</vt:lpstr>
      <vt:lpstr>    Составное именное сказуемое образуется из</vt:lpstr>
      <vt:lpstr>Способы выражения именной части сказуемого</vt:lpstr>
      <vt:lpstr>Способы выражения именной части сказуемого</vt:lpstr>
      <vt:lpstr>                                   Не путайте!              Это не составное глагольное сказуемое, а…</vt:lpstr>
      <vt:lpstr>                         Внимание!</vt:lpstr>
      <vt:lpstr>                         Внимание!</vt:lpstr>
      <vt:lpstr>           Технология соответствий</vt:lpstr>
      <vt:lpstr>         Технология соответствий</vt:lpstr>
      <vt:lpstr>Технология соответствий. Проверьте!</vt:lpstr>
      <vt:lpstr>          Технология «Корректор»</vt:lpstr>
      <vt:lpstr>          Технология «Корректор»</vt:lpstr>
      <vt:lpstr> Технология «Корректор». Проверьте!</vt:lpstr>
      <vt:lpstr>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360</cp:revision>
  <dcterms:created xsi:type="dcterms:W3CDTF">2020-04-13T08:05:42Z</dcterms:created>
  <dcterms:modified xsi:type="dcterms:W3CDTF">2020-09-30T10:11:42Z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