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87" r:id="rId3"/>
    <p:sldId id="280" r:id="rId4"/>
    <p:sldId id="281" r:id="rId5"/>
    <p:sldId id="288" r:id="rId6"/>
    <p:sldId id="289" r:id="rId7"/>
    <p:sldId id="263" r:id="rId8"/>
    <p:sldId id="290" r:id="rId9"/>
    <p:sldId id="291" r:id="rId10"/>
    <p:sldId id="275" r:id="rId11"/>
    <p:sldId id="276" r:id="rId12"/>
    <p:sldId id="277" r:id="rId13"/>
    <p:sldId id="292" r:id="rId14"/>
    <p:sldId id="294" r:id="rId15"/>
    <p:sldId id="295" r:id="rId16"/>
    <p:sldId id="296" r:id="rId17"/>
    <p:sldId id="267" r:id="rId18"/>
    <p:sldId id="268" r:id="rId19"/>
    <p:sldId id="297" r:id="rId20"/>
    <p:sldId id="298" r:id="rId21"/>
    <p:sldId id="299" r:id="rId22"/>
    <p:sldId id="262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812" y="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www.apatity.fio.ru/projects/pr521/images/book.gif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96884" y="1050921"/>
            <a:ext cx="5572163" cy="13478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16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000" b="1" spc="-20" smtClean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  <a:r>
              <a:rPr lang="ru-RU" sz="2000" spc="-20" dirty="0" smtClean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</a:rPr>
              <a:t>Как охарактеризовать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</a:rPr>
              <a:t>или указать на признак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</a:rPr>
              <a:t>какого-либо предмета?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(2 урок) </a:t>
            </a:r>
          </a:p>
        </p:txBody>
      </p:sp>
      <p:sp>
        <p:nvSpPr>
          <p:cNvPr id="5" name="object 5"/>
          <p:cNvSpPr/>
          <p:nvPr/>
        </p:nvSpPr>
        <p:spPr>
          <a:xfrm>
            <a:off x="96818" y="1122359"/>
            <a:ext cx="344170" cy="983198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818" y="2265367"/>
            <a:ext cx="344170" cy="86148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25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4" name="Picture 2" descr="Тест по русскому языку для 6 класса Имя прилагательное как часть речи -  пройти тест онлайн - игра - вопросы с ответами - скачать бесплатно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1594" y="1046361"/>
            <a:ext cx="1954206" cy="1785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Некоторые близкие по значению формы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2265367"/>
            <a:ext cx="5143536" cy="1231106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                 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00B050"/>
                </a:solidFill>
              </a:rPr>
              <a:t>Открытие</a:t>
            </a:r>
            <a:r>
              <a:rPr lang="ru-RU" sz="1600" i="0" dirty="0" smtClean="0"/>
              <a:t> (чьё?) </a:t>
            </a:r>
            <a:r>
              <a:rPr lang="ru-RU" sz="1600" i="0" dirty="0" smtClean="0">
                <a:solidFill>
                  <a:srgbClr val="FF0000"/>
                </a:solidFill>
              </a:rPr>
              <a:t>Колумба;</a:t>
            </a:r>
            <a:r>
              <a:rPr lang="ru-RU" sz="1600" i="0" dirty="0" smtClean="0"/>
              <a:t> </a:t>
            </a:r>
          </a:p>
          <a:p>
            <a:r>
              <a:rPr lang="ru-RU" sz="1600" i="0" dirty="0" smtClean="0">
                <a:solidFill>
                  <a:srgbClr val="00B050"/>
                </a:solidFill>
              </a:rPr>
              <a:t>                     открытие</a:t>
            </a:r>
            <a:r>
              <a:rPr lang="ru-RU" sz="1600" i="0" dirty="0" smtClean="0"/>
              <a:t> (чего?) </a:t>
            </a:r>
            <a:r>
              <a:rPr lang="ru-RU" sz="1600" i="0" dirty="0" smtClean="0">
                <a:solidFill>
                  <a:srgbClr val="FF0000"/>
                </a:solidFill>
              </a:rPr>
              <a:t>Америки</a:t>
            </a:r>
            <a:r>
              <a:rPr lang="ru-RU" sz="1600" i="0" dirty="0" smtClean="0"/>
              <a:t> – </a:t>
            </a:r>
            <a:r>
              <a:rPr lang="ru-RU" sz="1600" i="0" dirty="0" smtClean="0">
                <a:solidFill>
                  <a:srgbClr val="7030A0"/>
                </a:solidFill>
              </a:rPr>
              <a:t>             (кто?) </a:t>
            </a:r>
            <a:r>
              <a:rPr lang="ru-RU" sz="1600" i="0" dirty="0" smtClean="0">
                <a:solidFill>
                  <a:srgbClr val="FF0000"/>
                </a:solidFill>
              </a:rPr>
              <a:t>Колумб</a:t>
            </a:r>
            <a:r>
              <a:rPr lang="ru-RU" sz="1600" i="0" dirty="0" smtClean="0"/>
              <a:t> открыл </a:t>
            </a:r>
            <a:r>
              <a:rPr lang="ru-RU" sz="1600" i="0" dirty="0" smtClean="0">
                <a:solidFill>
                  <a:srgbClr val="7030A0"/>
                </a:solidFill>
              </a:rPr>
              <a:t>(что?) </a:t>
            </a:r>
            <a:r>
              <a:rPr lang="ru-RU" sz="1600" i="0" dirty="0" smtClean="0">
                <a:solidFill>
                  <a:srgbClr val="FF0000"/>
                </a:solidFill>
              </a:rPr>
              <a:t>Америку.</a:t>
            </a:r>
          </a:p>
          <a:p>
            <a:endParaRPr lang="ru-RU" sz="1600" i="0" dirty="0" smtClean="0">
              <a:solidFill>
                <a:srgbClr val="FF000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93729"/>
          <a:ext cx="5143536" cy="1071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157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Форма родительного падежа при отглагольном существительном является определением, если указывает на субъект действия, и дополнением, если указывает на объект действия.</a:t>
                      </a:r>
                      <a:endParaRPr lang="ru-RU" sz="1600" u="none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765301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051053"/>
            <a:ext cx="5429288" cy="738664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00B050"/>
                </a:solidFill>
              </a:rPr>
              <a:t>стена</a:t>
            </a:r>
            <a:r>
              <a:rPr lang="ru-RU" sz="1600" i="0" dirty="0" smtClean="0"/>
              <a:t> (какая?) </a:t>
            </a:r>
            <a:r>
              <a:rPr lang="ru-RU" sz="1600" i="0" dirty="0" smtClean="0">
                <a:solidFill>
                  <a:srgbClr val="FF0000"/>
                </a:solidFill>
              </a:rPr>
              <a:t>дома</a:t>
            </a:r>
            <a:r>
              <a:rPr lang="ru-RU" sz="1600" i="0" dirty="0" smtClean="0"/>
              <a:t> – стена является частью дома</a:t>
            </a:r>
          </a:p>
          <a:p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14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pPr lvl="0"/>
                      <a:r>
                        <a:rPr lang="ru-RU" sz="1600" b="1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Форма родительного падежа при главном слове – существительном является определением, если главное слово указывает на часть целого, выраженного формой родительного падежа. 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765301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1">
              <a:lumMod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051053"/>
            <a:ext cx="5500726" cy="984885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r>
              <a:rPr lang="ru-RU" sz="1600" i="0" dirty="0" smtClean="0">
                <a:solidFill>
                  <a:schemeClr val="tx1"/>
                </a:solidFill>
              </a:rPr>
              <a:t>          </a:t>
            </a:r>
            <a:r>
              <a:rPr lang="ru-RU" sz="1600" dirty="0" smtClean="0">
                <a:solidFill>
                  <a:schemeClr val="tx1"/>
                </a:solidFill>
              </a:rPr>
              <a:t>            </a:t>
            </a:r>
          </a:p>
          <a:p>
            <a:r>
              <a:rPr lang="ru-RU" sz="1600" i="0" dirty="0" smtClean="0">
                <a:solidFill>
                  <a:srgbClr val="00B050"/>
                </a:solidFill>
              </a:rPr>
              <a:t>Чашка</a:t>
            </a:r>
            <a:r>
              <a:rPr lang="ru-RU" sz="1600" i="0" dirty="0" smtClean="0"/>
              <a:t> </a:t>
            </a:r>
            <a:r>
              <a:rPr lang="ru-RU" sz="1600" i="0" dirty="0" smtClean="0">
                <a:solidFill>
                  <a:srgbClr val="7030A0"/>
                </a:solidFill>
              </a:rPr>
              <a:t>(чего?)</a:t>
            </a:r>
            <a:r>
              <a:rPr lang="ru-RU" sz="1600" i="0" dirty="0" smtClean="0"/>
              <a:t> </a:t>
            </a:r>
            <a:r>
              <a:rPr lang="ru-RU" sz="1600" i="0" dirty="0" smtClean="0">
                <a:solidFill>
                  <a:srgbClr val="FF0000"/>
                </a:solidFill>
              </a:rPr>
              <a:t>чая</a:t>
            </a:r>
            <a:r>
              <a:rPr lang="ru-RU" sz="1600" i="0" dirty="0" smtClean="0"/>
              <a:t> – чашка не является частью чая; </a:t>
            </a:r>
          </a:p>
          <a:p>
            <a:r>
              <a:rPr lang="ru-RU" sz="1600" i="0" dirty="0" smtClean="0">
                <a:solidFill>
                  <a:srgbClr val="00B050"/>
                </a:solidFill>
              </a:rPr>
              <a:t>мешок</a:t>
            </a:r>
            <a:r>
              <a:rPr lang="ru-RU" sz="1600" i="0" dirty="0" smtClean="0"/>
              <a:t> </a:t>
            </a:r>
            <a:r>
              <a:rPr lang="ru-RU" sz="1600" i="0" dirty="0" smtClean="0">
                <a:solidFill>
                  <a:srgbClr val="7030A0"/>
                </a:solidFill>
              </a:rPr>
              <a:t>(чего?) </a:t>
            </a:r>
            <a:r>
              <a:rPr lang="ru-RU" sz="1600" i="0" dirty="0" smtClean="0">
                <a:solidFill>
                  <a:srgbClr val="FF0000"/>
                </a:solidFill>
              </a:rPr>
              <a:t>картошки</a:t>
            </a:r>
            <a:r>
              <a:rPr lang="ru-RU" sz="1600" i="0" dirty="0" smtClean="0"/>
              <a:t> – мешок не является частью    </a:t>
            </a:r>
          </a:p>
          <a:p>
            <a:r>
              <a:rPr lang="ru-RU" sz="1600" i="0" dirty="0" smtClean="0"/>
              <a:t>                                                                             картошки.</a:t>
            </a:r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144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Форма родительного падежа является дополнением, если главное слово указывает на вместилище, а форма родительного падежа – на вещество.</a:t>
                      </a:r>
                      <a:endParaRPr lang="ru-RU" sz="1400" b="1" u="none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25710" y="183673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122491"/>
            <a:ext cx="5357850" cy="984885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en-US" sz="1600" i="0" dirty="0" smtClean="0">
                <a:solidFill>
                  <a:schemeClr val="tx1"/>
                </a:solidFill>
              </a:rPr>
              <a:t>       </a:t>
            </a:r>
            <a:r>
              <a:rPr lang="ru-RU" sz="1600" i="0" dirty="0" smtClean="0">
                <a:solidFill>
                  <a:schemeClr val="tx1"/>
                </a:solidFill>
              </a:rPr>
              <a:t>          </a:t>
            </a:r>
            <a:r>
              <a:rPr lang="ru-RU" sz="1600" dirty="0" smtClean="0">
                <a:solidFill>
                  <a:schemeClr val="tx1"/>
                </a:solidFill>
              </a:rPr>
              <a:t>            </a:t>
            </a:r>
          </a:p>
          <a:p>
            <a:r>
              <a:rPr lang="ru-RU" sz="1600" i="0" dirty="0" smtClean="0"/>
              <a:t>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На совещании </a:t>
            </a:r>
            <a:r>
              <a:rPr lang="ru-RU" sz="1600" dirty="0" smtClean="0">
                <a:solidFill>
                  <a:srgbClr val="FF0000"/>
                </a:solidFill>
              </a:rPr>
              <a:t>министров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иностранных дел – </a:t>
            </a:r>
            <a:r>
              <a:rPr lang="ru-RU" sz="1600" dirty="0" smtClean="0">
                <a:solidFill>
                  <a:srgbClr val="FF0000"/>
                </a:solidFill>
              </a:rPr>
              <a:t>членов «большой восьмёрки» 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выступил министр    </a:t>
            </a:r>
          </a:p>
          <a:p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иностранных дел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Узбекистана</a:t>
            </a:r>
            <a:r>
              <a:rPr lang="ru-RU" sz="1600" i="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1600" i="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573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Разграничение несогласованных определений и других второстепенных членов важно не только для синтаксического разбора предложений, но и для расстановки знаков препинания в предложении (!).</a:t>
                      </a:r>
                      <a:endParaRPr lang="ru-RU" sz="1400" b="1" u="none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97961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      Приложение  (</a:t>
            </a:r>
            <a:r>
              <a:rPr lang="en-US" dirty="0" err="1" smtClean="0"/>
              <a:t>izohlovchi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Особый вид определения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168256" y="1193797"/>
            <a:ext cx="5500726" cy="64294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Даёт другое название, характеризующее    </a:t>
            </a:r>
          </a:p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предмет </a:t>
            </a:r>
            <a:endParaRPr b="1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25446" y="1979615"/>
            <a:ext cx="4786346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какой? какой именно? что за?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1"/>
          <p:cNvSpPr/>
          <p:nvPr/>
        </p:nvSpPr>
        <p:spPr>
          <a:xfrm>
            <a:off x="1025512" y="2622557"/>
            <a:ext cx="3786214" cy="500066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диван-кровать, платье-</a:t>
            </a:r>
          </a:p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костюм, хлеб-соль</a:t>
            </a:r>
            <a:r>
              <a:rPr lang="ru-RU" b="1" spc="-1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endParaRPr b="1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ject 16"/>
          <p:cNvSpPr/>
          <p:nvPr/>
        </p:nvSpPr>
        <p:spPr>
          <a:xfrm>
            <a:off x="2597148" y="1765301"/>
            <a:ext cx="285752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/>
          <p:cNvSpPr/>
          <p:nvPr/>
        </p:nvSpPr>
        <p:spPr>
          <a:xfrm>
            <a:off x="2597148" y="979483"/>
            <a:ext cx="285752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6"/>
          <p:cNvSpPr/>
          <p:nvPr/>
        </p:nvSpPr>
        <p:spPr>
          <a:xfrm>
            <a:off x="2597148" y="2479681"/>
            <a:ext cx="285752" cy="1900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Приложения относятся: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265235"/>
            <a:ext cx="1785950" cy="185738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к именам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существительным: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/>
              <a:t>От полка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/>
              <a:t>спасибо наше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/>
              <a:t>вам за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rgbClr val="0070C0"/>
                </a:solidFill>
              </a:rPr>
              <a:t>сына-</a:t>
            </a:r>
            <a:r>
              <a:rPr lang="ru-RU" sz="1400" b="1" i="1" dirty="0" smtClean="0">
                <a:solidFill>
                  <a:srgbClr val="7030A0"/>
                </a:solidFill>
              </a:rPr>
              <a:t>храбреца;</a:t>
            </a:r>
            <a:endParaRPr lang="ru-RU" sz="1400" b="1" dirty="0" smtClean="0">
              <a:solidFill>
                <a:srgbClr val="7030A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811594" y="1272575"/>
            <a:ext cx="1785950" cy="185004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0000"/>
                </a:solidFill>
              </a:rPr>
              <a:t>к прилагательным,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0000"/>
                </a:solidFill>
              </a:rPr>
              <a:t>причастиям,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FF0000"/>
                </a:solidFill>
              </a:rPr>
              <a:t> числительным,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/>
              <a:t>выступающим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/>
              <a:t> в роли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/>
              <a:t>существительного: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i="1" dirty="0" smtClean="0"/>
              <a:t>Лицо </a:t>
            </a:r>
            <a:r>
              <a:rPr lang="ru-RU" sz="1200" b="1" i="1" dirty="0" smtClean="0">
                <a:solidFill>
                  <a:srgbClr val="0070C0"/>
                </a:solidFill>
              </a:rPr>
              <a:t>третьего,</a:t>
            </a:r>
            <a:r>
              <a:rPr lang="ru-RU" sz="1200" b="1" i="1" dirty="0" smtClean="0"/>
              <a:t>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i="1" dirty="0" smtClean="0">
                <a:solidFill>
                  <a:srgbClr val="7030A0"/>
                </a:solidFill>
              </a:rPr>
              <a:t>Илюши,</a:t>
            </a:r>
            <a:r>
              <a:rPr lang="ru-RU" sz="1200" b="1" i="1" dirty="0" smtClean="0"/>
              <a:t>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i="1" dirty="0" smtClean="0"/>
              <a:t>было мне знакомо.</a:t>
            </a:r>
            <a:endParaRPr lang="ru-RU" sz="1200" b="1" dirty="0" smtClean="0"/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2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925" y="618079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5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025644" y="1265235"/>
            <a:ext cx="1714512" cy="1857388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к личным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0000"/>
                </a:solidFill>
              </a:rPr>
              <a:t>местоимениям: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/>
              <a:t>Это </a:t>
            </a:r>
            <a:r>
              <a:rPr lang="ru-RU" sz="1400" b="1" i="1" dirty="0" smtClean="0">
                <a:solidFill>
                  <a:srgbClr val="0070C0"/>
                </a:solidFill>
              </a:rPr>
              <a:t>она,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/>
              <a:t> </a:t>
            </a:r>
            <a:r>
              <a:rPr lang="ru-RU" sz="1400" b="1" i="1" dirty="0" smtClean="0">
                <a:solidFill>
                  <a:srgbClr val="7030A0"/>
                </a:solidFill>
              </a:rPr>
              <a:t>моя незнакомка;</a:t>
            </a:r>
            <a:endParaRPr lang="ru-RU" sz="1400" b="1" dirty="0" smtClean="0">
              <a:solidFill>
                <a:srgbClr val="7030A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06" y="622293"/>
            <a:ext cx="1527922" cy="642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5373283" cy="107080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Способы выражения приложения</a:t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/>
              <a:t> внимание!</a:t>
            </a:r>
            <a:br>
              <a:rPr lang="ru-RU" sz="2400" dirty="0" smtClean="0"/>
            </a:b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96950" y="622293"/>
            <a:ext cx="3555449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Приложение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 может быть выражено:</a:t>
            </a:r>
            <a:endParaRPr lang="ru-RU" sz="16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1336673"/>
            <a:ext cx="2714644" cy="1785949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существительным (с зависимыми словами или без них) с союзом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sz="1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Мне,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как человеку любопытному, </a:t>
            </a:r>
            <a:r>
              <a:rPr lang="ru-RU" sz="1400" b="1" i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совсем не хочется уходить из комнаты;</a:t>
            </a:r>
            <a:endParaRPr lang="ru-RU" sz="1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25776" y="1336673"/>
            <a:ext cx="2571767" cy="178595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существительным (с зависимыми словами или без них) со словами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имени, по фамилии, по прозвищу, родом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и др.</a:t>
            </a:r>
          </a:p>
          <a:p>
            <a:pPr fontAlgn="base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Была у него собака,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прозвищу Шайтан.</a:t>
            </a:r>
          </a:p>
          <a:p>
            <a:pPr algn="just"/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endCxn id="5" idx="2"/>
          </p:cNvCxnSpPr>
          <p:nvPr/>
        </p:nvCxnSpPr>
        <p:spPr>
          <a:xfrm flipV="1">
            <a:off x="1597016" y="1122359"/>
            <a:ext cx="1277659" cy="2143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</p:cNvCxnSpPr>
          <p:nvPr/>
        </p:nvCxnSpPr>
        <p:spPr>
          <a:xfrm rot="16200000" flipH="1">
            <a:off x="3561561" y="435473"/>
            <a:ext cx="214315" cy="158808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3194278" cy="1077218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предложениям, </a:t>
            </a:r>
            <a:b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определения из правого столбца (укажите стрелками).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Технология соответствий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6818" y="550854"/>
          <a:ext cx="5572164" cy="261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62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 Black" pitchFamily="34" charset="0"/>
                          <a:ea typeface="+mn-ea"/>
                          <a:cs typeface="Arial" pitchFamily="34" charset="0"/>
                        </a:rPr>
                        <a:t>Стоят дни осени</a:t>
                      </a:r>
                      <a:r>
                        <a:rPr lang="ru-RU" sz="1200" i="0" dirty="0" smtClean="0">
                          <a:latin typeface="Arial Black" pitchFamily="34" charset="0"/>
                          <a:cs typeface="Arial" pitchFamily="34" charset="0"/>
                        </a:rPr>
                        <a:t>…</a:t>
                      </a:r>
                      <a:r>
                        <a:rPr lang="ru-RU" dirty="0" smtClean="0">
                          <a:latin typeface="Arial Black" pitchFamily="34" charset="0"/>
                        </a:rPr>
                        <a:t> 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b="1" dirty="0" smtClean="0">
                          <a:solidFill>
                            <a:schemeClr val="lt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прозрачном, тонкие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23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Arial" pitchFamily="34" charset="0"/>
                        </a:rPr>
                        <a:t>В воздухе плывут нити паутины.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шуршавым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,  холодную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3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Деревья уже утратили свои уборы.</a:t>
                      </a:r>
                      <a:r>
                        <a:rPr lang="ru-RU" sz="1800" baseline="0" dirty="0" smtClean="0">
                          <a:latin typeface="Arial Black" pitchFamily="34" charset="0"/>
                          <a:cs typeface="Arial" pitchFamily="34" charset="0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яркая, пряными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2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Листья ковром укрывают землю.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последние, поздней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sz="12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5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Палитра красок удивительно гармонирует с запахами осени</a:t>
                      </a: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200" i="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Arial Black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осенние, разноцветные, пёстрые).</a:t>
                      </a:r>
                      <a:endParaRPr lang="ru-RU" sz="1200" b="1" dirty="0"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122227"/>
            <a:ext cx="5765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Arial Black" pitchFamily="34" charset="0"/>
              </a:rPr>
              <a:t> Технология соответствий. Проверьте!</a:t>
            </a:r>
            <a:endParaRPr lang="ru-RU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6818" y="550854"/>
          <a:ext cx="5572164" cy="261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62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dirty="0" smtClean="0">
                          <a:solidFill>
                            <a:schemeClr val="lt1"/>
                          </a:solidFill>
                          <a:latin typeface="Arial Black" pitchFamily="34" charset="0"/>
                          <a:ea typeface="+mn-ea"/>
                          <a:cs typeface="Arial" pitchFamily="34" charset="0"/>
                        </a:rPr>
                        <a:t>Стоят дни осени.</a:t>
                      </a:r>
                      <a:r>
                        <a:rPr lang="ru-RU" dirty="0" smtClean="0">
                          <a:latin typeface="Arial Black" pitchFamily="34" charset="0"/>
                        </a:rPr>
                        <a:t> </a:t>
                      </a:r>
                      <a:endParaRPr lang="ru-RU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b="1" dirty="0" smtClean="0">
                          <a:solidFill>
                            <a:schemeClr val="lt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прозрачном, тонкие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23">
                <a:tc>
                  <a:txBody>
                    <a:bodyPr/>
                    <a:lstStyle/>
                    <a:p>
                      <a:r>
                        <a:rPr lang="ru-RU" sz="1200" b="1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Arial" pitchFamily="34" charset="0"/>
                        </a:rPr>
                        <a:t>В воздухе плывут нити паутины.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dirty="0" err="1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шуршавым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,  холодную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53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Деревья уже утратили свои уборы.</a:t>
                      </a:r>
                      <a:r>
                        <a:rPr lang="ru-RU" sz="1800" baseline="0" dirty="0" smtClean="0">
                          <a:latin typeface="Arial Black" pitchFamily="34" charset="0"/>
                          <a:cs typeface="Arial" pitchFamily="34" charset="0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яркая, пряными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2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Листья ковром укрывают землю.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Arial Black" pitchFamily="34" charset="0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последние, поздней</a:t>
                      </a:r>
                      <a:r>
                        <a:rPr lang="ru-RU" sz="1200" dirty="0" smtClean="0">
                          <a:latin typeface="Arial Black" pitchFamily="34" charset="0"/>
                        </a:rPr>
                        <a:t>).</a:t>
                      </a:r>
                      <a:endParaRPr lang="ru-RU" sz="12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758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Палитра красок удивительно гармонирует с запахами осени</a:t>
                      </a:r>
                      <a:r>
                        <a:rPr lang="ru-RU" sz="1200" i="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ru-RU" sz="1200" i="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Arial Black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Arial Black" pitchFamily="34" charset="0"/>
                          <a:ea typeface="+mn-ea"/>
                          <a:cs typeface="+mn-cs"/>
                        </a:rPr>
                        <a:t>осенние, разноцветные, пёстрые).</a:t>
                      </a:r>
                      <a:endParaRPr lang="ru-RU" sz="1200" b="1" dirty="0">
                        <a:latin typeface="Arial Black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8454" y="765169"/>
            <a:ext cx="1214446" cy="14287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4074" y="765169"/>
            <a:ext cx="1928826" cy="57150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198" y="1836739"/>
            <a:ext cx="2071702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2636" y="1122359"/>
            <a:ext cx="2000264" cy="121444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1198" y="1622425"/>
            <a:ext cx="2071702" cy="135732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0" y="102424"/>
            <a:ext cx="5439667" cy="315471"/>
          </a:xfrm>
        </p:spPr>
        <p:txBody>
          <a:bodyPr/>
          <a:lstStyle/>
          <a:p>
            <a:r>
              <a:rPr lang="ru-RU" dirty="0" smtClean="0"/>
              <a:t>                            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7148" y="342751"/>
            <a:ext cx="3000396" cy="2779872"/>
          </a:xfrm>
        </p:spPr>
        <p:txBody>
          <a:bodyPr/>
          <a:lstStyle/>
          <a:p>
            <a:endParaRPr lang="ru-RU" sz="1600" i="0" dirty="0" smtClean="0"/>
          </a:p>
          <a:p>
            <a:r>
              <a:rPr lang="ru-RU" sz="1600" i="0" dirty="0" smtClean="0">
                <a:solidFill>
                  <a:schemeClr val="tx1"/>
                </a:solidFill>
              </a:rPr>
              <a:t>    </a:t>
            </a:r>
            <a:r>
              <a:rPr lang="ru-RU" sz="1200" dirty="0" smtClean="0"/>
              <a:t>Поскольку несогласованные определения могут выражаться различными частями речи, к которым можно задать соответствующие морфологические вопросы </a:t>
            </a:r>
            <a:r>
              <a:rPr lang="ru-RU" sz="1200" dirty="0" smtClean="0">
                <a:solidFill>
                  <a:srgbClr val="7030A0"/>
                </a:solidFill>
              </a:rPr>
              <a:t>(ср.: мебель (какая? / из чего?) из берёзы; стремление (какое? / что сделать?) увидеть; поворот (какой? / куда?) налево)</a:t>
            </a:r>
            <a:r>
              <a:rPr lang="ru-RU" sz="1200" dirty="0" smtClean="0"/>
              <a:t>, то иногда бывает достаточно сложно разграничить несогласованные определения и дополнения, обстоятельства.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Цифровой диктант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550855"/>
            <a:ext cx="5668982" cy="2431435"/>
          </a:xfrm>
        </p:spPr>
        <p:txBody>
          <a:bodyPr/>
          <a:lstStyle/>
          <a:p>
            <a:r>
              <a:rPr lang="ru-RU" sz="1400" dirty="0" smtClean="0"/>
              <a:t>    </a:t>
            </a:r>
            <a:r>
              <a:rPr lang="ru-RU" sz="1200" i="0" dirty="0" smtClean="0">
                <a:solidFill>
                  <a:srgbClr val="7030A0"/>
                </a:solidFill>
              </a:rPr>
              <a:t>Укажите</a:t>
            </a:r>
            <a:r>
              <a:rPr lang="ru-RU" sz="1200" i="0" dirty="0" smtClean="0"/>
              <a:t> </a:t>
            </a:r>
            <a:r>
              <a:rPr lang="ru-RU" sz="1200" i="0" dirty="0" smtClean="0">
                <a:solidFill>
                  <a:srgbClr val="00B050"/>
                </a:solidFill>
              </a:rPr>
              <a:t>номера </a:t>
            </a:r>
            <a:r>
              <a:rPr lang="ru-RU" sz="1200" i="0" dirty="0" smtClean="0">
                <a:solidFill>
                  <a:srgbClr val="7030A0"/>
                </a:solidFill>
              </a:rPr>
              <a:t> предложений с несогласованным   </a:t>
            </a:r>
          </a:p>
          <a:p>
            <a:r>
              <a:rPr lang="ru-RU" sz="1200" i="0" dirty="0" smtClean="0">
                <a:solidFill>
                  <a:srgbClr val="7030A0"/>
                </a:solidFill>
              </a:rPr>
              <a:t>                                                                                определением.</a:t>
            </a:r>
          </a:p>
          <a:p>
            <a:r>
              <a:rPr lang="ru-RU" sz="1200" i="0" dirty="0" smtClean="0">
                <a:solidFill>
                  <a:srgbClr val="7030A0"/>
                </a:solidFill>
              </a:rPr>
              <a:t> </a:t>
            </a:r>
            <a:r>
              <a:rPr lang="ru-RU" sz="1200" i="0" dirty="0" smtClean="0"/>
              <a:t>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1) Небольшие живые чёрные глаза её смотрели без смущения.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2) Дети постарше опекали малышей.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3) Беседа наедине доставила нам огромное 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    удовольствие.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4) Над костром висел закопчённый котелок с 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    остро пахнущим варевом.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5) Путь показался пятерым путникам бесконечным.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6) Книгу сказок можно взять в библиотеке.</a:t>
            </a:r>
            <a:b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7) Восьмая телега въехала на подворье утром.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8) О его способности писать никто пока не знал.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1200" i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В мире информатики и математики!: Объекты окружающего ми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784" y="1193797"/>
            <a:ext cx="1428760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Цифровой диктант.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550855"/>
            <a:ext cx="5668982" cy="2492990"/>
          </a:xfrm>
        </p:spPr>
        <p:txBody>
          <a:bodyPr/>
          <a:lstStyle/>
          <a:p>
            <a:r>
              <a:rPr lang="ru-RU" sz="1400" dirty="0" smtClean="0"/>
              <a:t>    </a:t>
            </a:r>
            <a:r>
              <a:rPr lang="ru-RU" sz="1200" i="0" dirty="0" smtClean="0">
                <a:solidFill>
                  <a:srgbClr val="7030A0"/>
                </a:solidFill>
              </a:rPr>
              <a:t>Укажите</a:t>
            </a:r>
            <a:r>
              <a:rPr lang="ru-RU" sz="1200" i="0" dirty="0" smtClean="0"/>
              <a:t> </a:t>
            </a:r>
            <a:r>
              <a:rPr lang="ru-RU" sz="1200" i="0" smtClean="0">
                <a:solidFill>
                  <a:srgbClr val="00B050"/>
                </a:solidFill>
              </a:rPr>
              <a:t>номера </a:t>
            </a:r>
            <a:r>
              <a:rPr lang="ru-RU" sz="1200" i="0" smtClean="0">
                <a:solidFill>
                  <a:srgbClr val="7030A0"/>
                </a:solidFill>
              </a:rPr>
              <a:t> предложений </a:t>
            </a:r>
            <a:r>
              <a:rPr lang="ru-RU" sz="1200" i="0" dirty="0" smtClean="0">
                <a:solidFill>
                  <a:srgbClr val="7030A0"/>
                </a:solidFill>
              </a:rPr>
              <a:t>с несогласованным   </a:t>
            </a:r>
          </a:p>
          <a:p>
            <a:r>
              <a:rPr lang="ru-RU" sz="1200" i="0" dirty="0" smtClean="0">
                <a:solidFill>
                  <a:srgbClr val="7030A0"/>
                </a:solidFill>
              </a:rPr>
              <a:t>                                                                                определением.</a:t>
            </a:r>
          </a:p>
          <a:p>
            <a:r>
              <a:rPr lang="ru-RU" sz="1200" i="0" dirty="0" smtClean="0">
                <a:solidFill>
                  <a:srgbClr val="7030A0"/>
                </a:solidFill>
              </a:rPr>
              <a:t> </a:t>
            </a:r>
            <a:r>
              <a:rPr lang="ru-RU" sz="1200" i="0" dirty="0" smtClean="0"/>
              <a:t>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1) Небольшие живые чёрные глаза её смотрели без смущения.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2) </a:t>
            </a:r>
            <a:r>
              <a:rPr lang="ru-RU" sz="1200" i="0" dirty="0" smtClean="0">
                <a:solidFill>
                  <a:srgbClr val="00B050"/>
                </a:solidFill>
              </a:rPr>
              <a:t>Дети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постарше 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опекали малышей.</a:t>
            </a:r>
            <a:r>
              <a:rPr lang="ru-RU" sz="1200" i="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ru-RU" sz="1600" i="0" dirty="0" smtClean="0">
                <a:solidFill>
                  <a:srgbClr val="FF0000"/>
                </a:solidFill>
              </a:rPr>
              <a:t>2, 3, 6, 8.</a:t>
            </a:r>
            <a:endParaRPr lang="ru-RU" sz="1600" i="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3) </a:t>
            </a:r>
            <a:r>
              <a:rPr lang="ru-RU" sz="1200" i="0" dirty="0" smtClean="0">
                <a:solidFill>
                  <a:srgbClr val="00B050"/>
                </a:solidFill>
              </a:rPr>
              <a:t>Беседа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наедине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доставила нам огромное 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    удовольствие.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4) Над костром висел закопчённый котелок с  </a:t>
            </a:r>
            <a:endParaRPr lang="ru-RU" sz="1800" i="0" dirty="0" smtClean="0">
              <a:solidFill>
                <a:srgbClr val="FF0000"/>
              </a:solidFill>
            </a:endParaRP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    остро пахнущим варевом.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5) Путь показался пятерым путникам бесконечным.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6) </a:t>
            </a:r>
            <a:r>
              <a:rPr lang="ru-RU" sz="1200" i="0" dirty="0" smtClean="0">
                <a:solidFill>
                  <a:srgbClr val="00B050"/>
                </a:solidFill>
              </a:rPr>
              <a:t>Книгу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сказок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можно взять в библиотеке.</a:t>
            </a:r>
            <a:b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7) Восьмая телега въехала на подворье утром.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 8) О его </a:t>
            </a:r>
            <a:r>
              <a:rPr lang="ru-RU" sz="1200" i="0" dirty="0" smtClean="0">
                <a:solidFill>
                  <a:srgbClr val="00B050"/>
                </a:solidFill>
              </a:rPr>
              <a:t>способности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1200" i="0" dirty="0" smtClean="0">
                <a:solidFill>
                  <a:srgbClr val="FF0000"/>
                </a:solidFill>
              </a:rPr>
              <a:t>писать</a:t>
            </a:r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никто пока не знал.</a:t>
            </a:r>
          </a:p>
          <a:p>
            <a:r>
              <a:rPr lang="ru-RU" sz="1200" i="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1200" i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Picture 109" descr="http://www.apatity.fio.ru/projects/pr521/images/book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4240222" y="1408111"/>
            <a:ext cx="142876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950" y="1836739"/>
            <a:ext cx="3600400" cy="11407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25446" y="765169"/>
            <a:ext cx="4857784" cy="874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7.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Как охарактеризовать или указать на признак какого-либо предмета?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            Упражнение 68, 69 (стр. 30, 31).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6000792" cy="646331"/>
          </a:xfrm>
        </p:spPr>
        <p:txBody>
          <a:bodyPr/>
          <a:lstStyle/>
          <a:p>
            <a:r>
              <a:rPr lang="ru-RU" sz="1400" dirty="0" smtClean="0"/>
              <a:t>      Способы разграничения несогласованных определений</a:t>
            </a:r>
            <a:br>
              <a:rPr lang="ru-RU" sz="1400" dirty="0" smtClean="0"/>
            </a:br>
            <a:r>
              <a:rPr lang="ru-RU" sz="1400" dirty="0" smtClean="0"/>
              <a:t>                          и  дополнений, обстоятельств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380" y="2051053"/>
            <a:ext cx="5929354" cy="1723549"/>
          </a:xfrm>
        </p:spPr>
        <p:txBody>
          <a:bodyPr/>
          <a:lstStyle/>
          <a:p>
            <a:r>
              <a:rPr lang="ru-RU" sz="1600" i="0" dirty="0" smtClean="0">
                <a:solidFill>
                  <a:schemeClr val="tx1"/>
                </a:solidFill>
              </a:rPr>
              <a:t>   </a:t>
            </a:r>
            <a:r>
              <a:rPr lang="ru-RU" sz="1600" i="0" dirty="0" smtClean="0">
                <a:solidFill>
                  <a:srgbClr val="FF0000"/>
                </a:solidFill>
              </a:rPr>
              <a:t>клетчатое</a:t>
            </a:r>
            <a:r>
              <a:rPr lang="ru-RU" sz="1600" i="0" dirty="0" smtClean="0">
                <a:solidFill>
                  <a:schemeClr val="tx1"/>
                </a:solidFill>
              </a:rPr>
              <a:t> (какое?) платье – </a:t>
            </a:r>
            <a:r>
              <a:rPr lang="ru-RU" sz="1600" i="0" dirty="0" err="1" smtClean="0">
                <a:solidFill>
                  <a:schemeClr val="tx1"/>
                </a:solidFill>
              </a:rPr>
              <a:t>платье</a:t>
            </a:r>
            <a:r>
              <a:rPr lang="ru-RU" sz="1600" i="0" dirty="0" smtClean="0">
                <a:solidFill>
                  <a:schemeClr val="tx1"/>
                </a:solidFill>
              </a:rPr>
              <a:t> (какое?) </a:t>
            </a:r>
            <a:r>
              <a:rPr lang="ru-RU" sz="1600" i="0" dirty="0" smtClean="0">
                <a:solidFill>
                  <a:srgbClr val="FF0000"/>
                </a:solidFill>
              </a:rPr>
              <a:t>в клетку;</a:t>
            </a:r>
            <a:r>
              <a:rPr lang="ru-RU" sz="1600" i="0" dirty="0" smtClean="0">
                <a:solidFill>
                  <a:schemeClr val="tx1"/>
                </a:solidFill>
              </a:rPr>
              <a:t> </a:t>
            </a: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мамина</a:t>
            </a:r>
            <a:r>
              <a:rPr lang="ru-RU" sz="1600" i="0" dirty="0" smtClean="0">
                <a:solidFill>
                  <a:schemeClr val="tx1"/>
                </a:solidFill>
              </a:rPr>
              <a:t> (чья?) кофта – </a:t>
            </a:r>
            <a:r>
              <a:rPr lang="ru-RU" sz="1600" i="0" dirty="0" err="1" smtClean="0">
                <a:solidFill>
                  <a:schemeClr val="tx1"/>
                </a:solidFill>
              </a:rPr>
              <a:t>кофта</a:t>
            </a:r>
            <a:r>
              <a:rPr lang="ru-RU" sz="1600" i="0" dirty="0" smtClean="0">
                <a:solidFill>
                  <a:schemeClr val="tx1"/>
                </a:solidFill>
              </a:rPr>
              <a:t> (чья?) </a:t>
            </a:r>
            <a:r>
              <a:rPr lang="ru-RU" sz="1600" i="0" dirty="0" smtClean="0">
                <a:solidFill>
                  <a:srgbClr val="FF0000"/>
                </a:solidFill>
              </a:rPr>
              <a:t>мамы.</a:t>
            </a:r>
            <a:r>
              <a:rPr lang="ru-RU" sz="1600" dirty="0" smtClean="0"/>
              <a:t>   </a:t>
            </a:r>
          </a:p>
          <a:p>
            <a:r>
              <a:rPr lang="ru-RU" sz="1600" dirty="0" smtClean="0"/>
              <a:t>   </a:t>
            </a:r>
            <a:r>
              <a:rPr lang="ru-RU" sz="1600" dirty="0" smtClean="0">
                <a:solidFill>
                  <a:srgbClr val="FF0000"/>
                </a:solidFill>
              </a:rPr>
              <a:t>дружеские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chemeClr val="tx1"/>
                </a:solidFill>
              </a:rPr>
              <a:t>(какие?) отношения –  </a:t>
            </a:r>
            <a:r>
              <a:rPr lang="ru-RU" sz="1600" dirty="0" err="1" smtClean="0">
                <a:solidFill>
                  <a:schemeClr val="tx1"/>
                </a:solidFill>
              </a:rPr>
              <a:t>отношения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                                                             (какие?)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rgbClr val="FF0000"/>
                </a:solidFill>
              </a:rPr>
              <a:t>дружбы </a:t>
            </a:r>
            <a:r>
              <a:rPr lang="ru-RU" sz="1600" dirty="0" smtClean="0"/>
              <a:t>   </a:t>
            </a:r>
          </a:p>
          <a:p>
            <a:r>
              <a:rPr lang="ru-RU" sz="1600" dirty="0" smtClean="0"/>
              <a:t> </a:t>
            </a:r>
            <a:endParaRPr lang="ru-RU" sz="1600" i="0" dirty="0" smtClean="0">
              <a:solidFill>
                <a:srgbClr val="FF0000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</a:t>
            </a:r>
            <a:r>
              <a:rPr lang="ru-RU" sz="1600" i="0" dirty="0" smtClean="0">
                <a:solidFill>
                  <a:schemeClr val="tx1"/>
                </a:solidFill>
              </a:rPr>
              <a:t>            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  </a:t>
            </a:r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832599"/>
              </p:ext>
            </p:extLst>
          </p:nvPr>
        </p:nvGraphicFramePr>
        <p:xfrm>
          <a:off x="454008" y="622293"/>
          <a:ext cx="5143536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Многие (но не все!) несогласованные определения можно заменить согласованными определениями.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550987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908177"/>
            <a:ext cx="5572164" cy="1723549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      </a:t>
            </a:r>
            <a:r>
              <a:rPr lang="ru-RU" sz="1600" i="0" dirty="0" smtClean="0"/>
              <a:t>баночка (какая?) </a:t>
            </a:r>
            <a:r>
              <a:rPr lang="ru-RU" sz="1600" i="0" dirty="0" smtClean="0">
                <a:solidFill>
                  <a:srgbClr val="7030A0"/>
                </a:solidFill>
              </a:rPr>
              <a:t>из-под крема;</a:t>
            </a:r>
          </a:p>
          <a:p>
            <a:r>
              <a:rPr lang="ru-RU" sz="1600" i="0" dirty="0" smtClean="0"/>
              <a:t>                         юбка (какая?) </a:t>
            </a:r>
            <a:r>
              <a:rPr lang="ru-RU" sz="1600" i="0" dirty="0" smtClean="0">
                <a:solidFill>
                  <a:srgbClr val="7030A0"/>
                </a:solidFill>
              </a:rPr>
              <a:t>в складку; </a:t>
            </a:r>
          </a:p>
          <a:p>
            <a:r>
              <a:rPr lang="ru-RU" sz="1600" i="0" dirty="0" smtClean="0"/>
              <a:t>                        желание (какое?) </a:t>
            </a:r>
            <a:r>
              <a:rPr lang="ru-RU" sz="1600" i="0" dirty="0" smtClean="0">
                <a:solidFill>
                  <a:srgbClr val="7030A0"/>
                </a:solidFill>
              </a:rPr>
              <a:t>познать;</a:t>
            </a:r>
          </a:p>
          <a:p>
            <a:r>
              <a:rPr lang="ru-RU" sz="1600" i="0" dirty="0" smtClean="0"/>
              <a:t>                         поворот (какой?) </a:t>
            </a:r>
            <a:r>
              <a:rPr lang="ru-RU" sz="1600" i="0" dirty="0" smtClean="0">
                <a:solidFill>
                  <a:srgbClr val="7030A0"/>
                </a:solidFill>
              </a:rPr>
              <a:t>налево;  </a:t>
            </a:r>
          </a:p>
          <a:p>
            <a:r>
              <a:rPr lang="ru-RU" sz="1600" i="0" dirty="0" smtClean="0">
                <a:solidFill>
                  <a:schemeClr val="tx1"/>
                </a:solidFill>
              </a:rPr>
              <a:t>  </a:t>
            </a:r>
            <a:r>
              <a:rPr lang="ru-RU" sz="1600" dirty="0" smtClean="0">
                <a:solidFill>
                  <a:schemeClr val="tx1"/>
                </a:solidFill>
              </a:rPr>
              <a:t>             </a:t>
            </a:r>
            <a:endParaRPr lang="ru-RU" sz="1600" dirty="0" smtClean="0">
              <a:solidFill>
                <a:srgbClr val="FF0000"/>
              </a:solidFill>
            </a:endParaRPr>
          </a:p>
          <a:p>
            <a:endParaRPr lang="ru-RU" sz="1600" i="0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4"/>
          <a:ext cx="5143536" cy="1000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Далеко не всегда несогласованные определения можно заменить согласованными  определениями. Поэтому отсутствие замены ещё не свидетельствует о том, что данная форма не является определением.</a:t>
                      </a:r>
                      <a:endParaRPr lang="ru-RU" sz="1400" u="none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62242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1908177"/>
            <a:ext cx="5572164" cy="1231106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endParaRPr lang="ru-RU" sz="1600" i="0" dirty="0" smtClean="0">
              <a:solidFill>
                <a:schemeClr val="tx1"/>
              </a:solidFill>
            </a:endParaRPr>
          </a:p>
          <a:p>
            <a:r>
              <a:rPr lang="ru-RU" sz="1600" i="0" dirty="0" smtClean="0">
                <a:solidFill>
                  <a:srgbClr val="FF0000"/>
                </a:solidFill>
              </a:rPr>
              <a:t>               </a:t>
            </a:r>
            <a:r>
              <a:rPr lang="ru-RU" sz="1600" dirty="0" smtClean="0"/>
              <a:t>Мужчина шёл </a:t>
            </a:r>
            <a:r>
              <a:rPr lang="ru-RU" sz="1600" dirty="0" smtClean="0">
                <a:solidFill>
                  <a:srgbClr val="7030A0"/>
                </a:solidFill>
              </a:rPr>
              <a:t>(с чем?)</a:t>
            </a:r>
            <a:r>
              <a:rPr lang="ru-RU" sz="1600" dirty="0" smtClean="0"/>
              <a:t> </a:t>
            </a:r>
            <a:r>
              <a:rPr lang="ru-RU" sz="1600" dirty="0" smtClean="0">
                <a:solidFill>
                  <a:srgbClr val="FF0000"/>
                </a:solidFill>
              </a:rPr>
              <a:t>с чемоданом. 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/>
              <a:t>          Я встала в очередь за мужчиной </a:t>
            </a:r>
            <a:r>
              <a:rPr lang="ru-RU" sz="1600" dirty="0" smtClean="0">
                <a:solidFill>
                  <a:srgbClr val="7030A0"/>
                </a:solidFill>
              </a:rPr>
              <a:t>(каким?)</a:t>
            </a:r>
          </a:p>
          <a:p>
            <a:r>
              <a:rPr lang="ru-RU" sz="1600" dirty="0" smtClean="0"/>
              <a:t>                                                                       </a:t>
            </a:r>
            <a:r>
              <a:rPr lang="ru-RU" sz="1600" dirty="0" smtClean="0">
                <a:solidFill>
                  <a:srgbClr val="FF0000"/>
                </a:solidFill>
              </a:rPr>
              <a:t>с чемоданом.</a:t>
            </a:r>
          </a:p>
          <a:p>
            <a:endParaRPr lang="ru-RU" sz="16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274017"/>
              </p:ext>
            </p:extLst>
          </p:nvPr>
        </p:nvGraphicFramePr>
        <p:xfrm>
          <a:off x="311132" y="622293"/>
          <a:ext cx="5143536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Определение указывает на признак, тогда как  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дополнение указывает на объект.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479549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408243"/>
            <a:ext cx="5572164" cy="677108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  </a:t>
            </a:r>
            <a:r>
              <a:rPr lang="ru-RU" sz="1400" i="0" dirty="0" smtClean="0"/>
              <a:t>Скамейка стоит </a:t>
            </a:r>
            <a:r>
              <a:rPr lang="ru-RU" sz="1400" i="0" dirty="0" smtClean="0">
                <a:solidFill>
                  <a:srgbClr val="7030A0"/>
                </a:solidFill>
              </a:rPr>
              <a:t>(где?)</a:t>
            </a:r>
            <a:r>
              <a:rPr lang="ru-RU" sz="1400" i="0" dirty="0" smtClean="0"/>
              <a:t> </a:t>
            </a:r>
            <a:r>
              <a:rPr lang="ru-RU" sz="1400" i="0" dirty="0" smtClean="0">
                <a:solidFill>
                  <a:srgbClr val="FF0000"/>
                </a:solidFill>
              </a:rPr>
              <a:t>у дома.</a:t>
            </a:r>
            <a:r>
              <a:rPr lang="ru-RU" sz="1400" i="0" dirty="0" smtClean="0"/>
              <a:t> – На скамейке </a:t>
            </a:r>
            <a:r>
              <a:rPr lang="ru-RU" sz="1400" i="0" dirty="0" smtClean="0">
                <a:solidFill>
                  <a:srgbClr val="7030A0"/>
                </a:solidFill>
              </a:rPr>
              <a:t>(какой?)</a:t>
            </a:r>
            <a:r>
              <a:rPr lang="ru-RU" sz="1400" i="0" dirty="0" smtClean="0">
                <a:solidFill>
                  <a:srgbClr val="FF0000"/>
                </a:solidFill>
              </a:rPr>
              <a:t> у </a:t>
            </a:r>
          </a:p>
          <a:p>
            <a:r>
              <a:rPr lang="ru-RU" sz="1400" i="0" dirty="0" smtClean="0">
                <a:solidFill>
                  <a:srgbClr val="FF0000"/>
                </a:solidFill>
              </a:rPr>
              <a:t>      дома</a:t>
            </a:r>
            <a:r>
              <a:rPr lang="ru-RU" sz="1400" i="0" dirty="0" smtClean="0"/>
              <a:t> сидели три подружки; </a:t>
            </a:r>
          </a:p>
          <a:p>
            <a:r>
              <a:rPr lang="ru-RU" sz="1400" i="0" dirty="0" smtClean="0"/>
              <a:t>      Мы вошли </a:t>
            </a:r>
            <a:r>
              <a:rPr lang="ru-RU" sz="1400" i="0" dirty="0" smtClean="0">
                <a:solidFill>
                  <a:srgbClr val="7030A0"/>
                </a:solidFill>
              </a:rPr>
              <a:t>(куда?) </a:t>
            </a:r>
            <a:r>
              <a:rPr lang="ru-RU" sz="1400" i="0" dirty="0" smtClean="0">
                <a:solidFill>
                  <a:srgbClr val="FF0000"/>
                </a:solidFill>
              </a:rPr>
              <a:t>в зал.</a:t>
            </a:r>
            <a:r>
              <a:rPr lang="ru-RU" sz="1400" i="0" dirty="0" smtClean="0"/>
              <a:t> – Вход </a:t>
            </a:r>
            <a:r>
              <a:rPr lang="ru-RU" sz="1400" i="0" dirty="0" smtClean="0">
                <a:solidFill>
                  <a:srgbClr val="7030A0"/>
                </a:solidFill>
              </a:rPr>
              <a:t>(какой?) </a:t>
            </a:r>
            <a:r>
              <a:rPr lang="ru-RU" sz="1400" i="0" dirty="0" smtClean="0">
                <a:solidFill>
                  <a:srgbClr val="FF0000"/>
                </a:solidFill>
              </a:rPr>
              <a:t>в зал </a:t>
            </a:r>
            <a:r>
              <a:rPr lang="ru-RU" sz="1400" i="0" dirty="0" smtClean="0"/>
              <a:t>был закрыт.</a:t>
            </a:r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в предложении существительное с предлогом или наречие относятся к глаголу и являются обстоятельством, то при существительном они обычно становятся несогласованным определением, указывая на признак предмета по положению в пространстве, по времени, по цели, по причине и др.</a:t>
                      </a:r>
                      <a:endParaRPr lang="ru-RU" sz="1400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97961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Формы и значения несогласованных  определений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Наиболее частотными формами и значениями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несогласованных определений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являются: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принадлежность.</a:t>
            </a: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Альбом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сестры;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книга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брата.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122359"/>
            <a:ext cx="3214710" cy="42862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носитель признака.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Зелень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парков,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белизна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снега.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1622425"/>
            <a:ext cx="3214710" cy="85725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содержание определяемого понятия.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Правила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поведения;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вопрос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 наследстве,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желание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учиться.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551119"/>
            <a:ext cx="321471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</a:t>
            </a:r>
            <a:r>
              <a:rPr lang="ru-RU" sz="1400" b="1" dirty="0" smtClean="0"/>
              <a:t>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производитель действия.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Пение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птиц;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открытие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Колумба.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836607"/>
            <a:ext cx="500066" cy="96441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882768" y="1336672"/>
            <a:ext cx="500066" cy="46434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3"/>
          </p:cNvCxnSpPr>
          <p:nvPr/>
        </p:nvCxnSpPr>
        <p:spPr>
          <a:xfrm rot="10800000">
            <a:off x="1882768" y="1801020"/>
            <a:ext cx="500070" cy="35723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7" y="2068911"/>
            <a:ext cx="1035856" cy="5000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Формы и значения несогласованных  определений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Наиболее частотными формами и значениями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несогласованных определений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являются: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82834" y="622293"/>
            <a:ext cx="3214710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 материал.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Дом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камня;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платье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ситца;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ваза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стекла.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834" y="1193797"/>
            <a:ext cx="3214710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 происхождение.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Генерал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солдат;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староста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мужиков.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1765301"/>
            <a:ext cx="3214710" cy="71438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7. вещество, содержащееся в предмете.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Бутылка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из-под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молока;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банка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из-под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крема.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382834" y="2551119"/>
            <a:ext cx="3214710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 источник. 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Пояс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платья;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ключ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автомобиля.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882768" y="872326"/>
            <a:ext cx="500066" cy="9286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882768" y="1443830"/>
            <a:ext cx="500066" cy="3571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endCxn id="4" idx="3"/>
          </p:cNvCxnSpPr>
          <p:nvPr/>
        </p:nvCxnSpPr>
        <p:spPr>
          <a:xfrm rot="10800000">
            <a:off x="1882768" y="1801020"/>
            <a:ext cx="500070" cy="35723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4" idx="3"/>
          </p:cNvCxnSpPr>
          <p:nvPr/>
        </p:nvCxnSpPr>
        <p:spPr>
          <a:xfrm rot="16200000" flipV="1">
            <a:off x="1614877" y="2068911"/>
            <a:ext cx="1035856" cy="5000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4"/>
            <a:ext cx="5765800" cy="31547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1600" dirty="0" smtClean="0"/>
              <a:t>Формы и значения несогласованных  определений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714512" cy="150019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Наиболее частотными формами и значениями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несогласованных определений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являются: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82834" y="765169"/>
            <a:ext cx="3214710" cy="207170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9. качественная характеристика предмета (черта, свойство, возраст, мера, количество, признак по положению в пространстве).</a:t>
            </a:r>
          </a:p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Человек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большого ума;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платье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горошек;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дом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мезонином;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человек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очках; 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>
            <a:stCxn id="7" idx="1"/>
            <a:endCxn id="4" idx="3"/>
          </p:cNvCxnSpPr>
          <p:nvPr/>
        </p:nvCxnSpPr>
        <p:spPr>
          <a:xfrm rot="10800000">
            <a:off x="1882768" y="1801020"/>
            <a:ext cx="50006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4314</TotalTime>
  <Words>1062</Words>
  <Application>Microsoft Office PowerPoint</Application>
  <PresentationFormat>Произвольный</PresentationFormat>
  <Paragraphs>236</Paragraphs>
  <Slides>22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맑은 고딕</vt:lpstr>
      <vt:lpstr>Arial</vt:lpstr>
      <vt:lpstr>Arial Black</vt:lpstr>
      <vt:lpstr>Calibri</vt:lpstr>
      <vt:lpstr>Times New Roman</vt:lpstr>
      <vt:lpstr>Office Theme</vt:lpstr>
      <vt:lpstr>Русский язык</vt:lpstr>
      <vt:lpstr>                             Внимание!</vt:lpstr>
      <vt:lpstr>      Способы разграничения несогласованных определений                           и  дополнений, обстоятельств </vt:lpstr>
      <vt:lpstr>              Внимание! Запомните!</vt:lpstr>
      <vt:lpstr>              Внимание! Запомните!</vt:lpstr>
      <vt:lpstr>              Внимание! Запомните!</vt:lpstr>
      <vt:lpstr>   Формы и значения несогласованных  определений</vt:lpstr>
      <vt:lpstr>   Формы и значения несогласованных  определений</vt:lpstr>
      <vt:lpstr>   Формы и значения несогласованных  определений</vt:lpstr>
      <vt:lpstr>  Некоторые близкие по значению формы</vt:lpstr>
      <vt:lpstr>              Внимание! Запомните!</vt:lpstr>
      <vt:lpstr>              Внимание! Запомните!</vt:lpstr>
      <vt:lpstr>              Внимание! Запомните!</vt:lpstr>
      <vt:lpstr>               Приложение  (izohlovchi)</vt:lpstr>
      <vt:lpstr>         Приложения относятся:</vt:lpstr>
      <vt:lpstr>Способы выражения приложения  внимание! </vt:lpstr>
      <vt:lpstr>          Технология соответствий</vt:lpstr>
      <vt:lpstr>Презентация PowerPoint</vt:lpstr>
      <vt:lpstr>Презентация PowerPoint</vt:lpstr>
      <vt:lpstr>                 Цифровой диктант</vt:lpstr>
      <vt:lpstr>      Цифровой диктант. Проверьте!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232</cp:revision>
  <dcterms:created xsi:type="dcterms:W3CDTF">2020-04-13T08:05:42Z</dcterms:created>
  <dcterms:modified xsi:type="dcterms:W3CDTF">2020-11-14T12:57:42Z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