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87" r:id="rId3"/>
    <p:sldId id="280" r:id="rId4"/>
    <p:sldId id="281" r:id="rId5"/>
    <p:sldId id="288" r:id="rId6"/>
    <p:sldId id="289" r:id="rId7"/>
    <p:sldId id="263" r:id="rId8"/>
    <p:sldId id="290" r:id="rId9"/>
    <p:sldId id="291" r:id="rId10"/>
    <p:sldId id="275" r:id="rId11"/>
    <p:sldId id="276" r:id="rId12"/>
    <p:sldId id="277" r:id="rId13"/>
    <p:sldId id="292" r:id="rId14"/>
    <p:sldId id="294" r:id="rId15"/>
    <p:sldId id="295" r:id="rId16"/>
    <p:sldId id="296" r:id="rId17"/>
    <p:sldId id="267" r:id="rId18"/>
    <p:sldId id="268" r:id="rId19"/>
    <p:sldId id="297" r:id="rId20"/>
    <p:sldId id="298" r:id="rId21"/>
    <p:sldId id="299" r:id="rId22"/>
    <p:sldId id="262" r:id="rId23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http://www.apatity.fio.ru/projects/pr521/images/book.gif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96884" y="1050921"/>
            <a:ext cx="5572163" cy="13478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16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000" b="1" spc="-20" smtClean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  <a:r>
              <a:rPr lang="ru-RU" sz="2000" spc="-20" dirty="0" smtClean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Как охарактеризовать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или указать на признак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</a:rPr>
              <a:t>какого-либо предмета?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(2 урок) </a:t>
            </a: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98319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818" y="2265367"/>
            <a:ext cx="344170" cy="86148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4" name="Picture 2" descr="Тест по русскому языку для 6 класса Имя прилагательное как часть речи -  пройти тест онлайн - игра - вопросы с ответами - скачать бесплатн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1594" y="1046361"/>
            <a:ext cx="1954206" cy="1785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Некоторые близкие по значению формы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265367"/>
            <a:ext cx="5143536" cy="123110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                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Открытие</a:t>
            </a:r>
            <a:r>
              <a:rPr lang="ru-RU" sz="1600" i="0" dirty="0" smtClean="0"/>
              <a:t> (чьё?) </a:t>
            </a:r>
            <a:r>
              <a:rPr lang="ru-RU" sz="1600" i="0" dirty="0" smtClean="0">
                <a:solidFill>
                  <a:srgbClr val="FF0000"/>
                </a:solidFill>
              </a:rPr>
              <a:t>Колумба;</a:t>
            </a:r>
            <a:r>
              <a:rPr lang="ru-RU" sz="1600" i="0" dirty="0" smtClean="0"/>
              <a:t> </a:t>
            </a:r>
          </a:p>
          <a:p>
            <a:r>
              <a:rPr lang="ru-RU" sz="1600" i="0" dirty="0" smtClean="0">
                <a:solidFill>
                  <a:srgbClr val="00B050"/>
                </a:solidFill>
              </a:rPr>
              <a:t>                     открытие</a:t>
            </a:r>
            <a:r>
              <a:rPr lang="ru-RU" sz="1600" i="0" dirty="0" smtClean="0"/>
              <a:t> (чего?) </a:t>
            </a:r>
            <a:r>
              <a:rPr lang="ru-RU" sz="1600" i="0" dirty="0" smtClean="0">
                <a:solidFill>
                  <a:srgbClr val="FF0000"/>
                </a:solidFill>
              </a:rPr>
              <a:t>Америки</a:t>
            </a:r>
            <a:r>
              <a:rPr lang="ru-RU" sz="1600" i="0" dirty="0" smtClean="0"/>
              <a:t> – </a:t>
            </a:r>
            <a:r>
              <a:rPr lang="ru-RU" sz="1600" i="0" dirty="0" smtClean="0">
                <a:solidFill>
                  <a:srgbClr val="7030A0"/>
                </a:solidFill>
              </a:rPr>
              <a:t>             (кто?) </a:t>
            </a:r>
            <a:r>
              <a:rPr lang="ru-RU" sz="1600" i="0" dirty="0" smtClean="0">
                <a:solidFill>
                  <a:srgbClr val="FF0000"/>
                </a:solidFill>
              </a:rPr>
              <a:t>Колумб</a:t>
            </a:r>
            <a:r>
              <a:rPr lang="ru-RU" sz="1600" i="0" dirty="0" smtClean="0"/>
              <a:t> открыл </a:t>
            </a:r>
            <a:r>
              <a:rPr lang="ru-RU" sz="1600" i="0" dirty="0" smtClean="0">
                <a:solidFill>
                  <a:srgbClr val="7030A0"/>
                </a:solidFill>
              </a:rPr>
              <a:t>(что?) </a:t>
            </a:r>
            <a:r>
              <a:rPr lang="ru-RU" sz="1600" i="0" dirty="0" smtClean="0">
                <a:solidFill>
                  <a:srgbClr val="FF0000"/>
                </a:solidFill>
              </a:rPr>
              <a:t>Америку.</a:t>
            </a:r>
          </a:p>
          <a:p>
            <a:endParaRPr lang="ru-RU" sz="1600" i="0" dirty="0" smtClean="0">
              <a:solidFill>
                <a:srgbClr val="FF000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93729"/>
          <a:ext cx="5143536" cy="10715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71572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none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Форма родительного падежа при отглагольном существительном является определением, если указывает на субъект действия, и дополнением, если указывает на объект действия.</a:t>
                      </a:r>
                      <a:endParaRPr lang="ru-RU" sz="1600" u="none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765301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051053"/>
            <a:ext cx="5429288" cy="73866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00B050"/>
                </a:solidFill>
              </a:rPr>
              <a:t>стена</a:t>
            </a:r>
            <a:r>
              <a:rPr lang="ru-RU" sz="1600" i="0" dirty="0" smtClean="0"/>
              <a:t> (какая?) </a:t>
            </a:r>
            <a:r>
              <a:rPr lang="ru-RU" sz="1600" i="0" dirty="0" smtClean="0">
                <a:solidFill>
                  <a:srgbClr val="FF0000"/>
                </a:solidFill>
              </a:rPr>
              <a:t>дома</a:t>
            </a:r>
            <a:r>
              <a:rPr lang="ru-RU" sz="1600" i="0" dirty="0" smtClean="0"/>
              <a:t> – стена является частью дома</a:t>
            </a:r>
          </a:p>
          <a:p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14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pPr lvl="0"/>
                      <a:r>
                        <a:rPr lang="ru-RU" sz="1600" b="1" u="none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Форма родительного падежа при главном слове – существительном является определением, если главное слово указывает на часть целого, выраженного формой родительного падежа. </a:t>
                      </a: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765301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051053"/>
            <a:ext cx="5500726" cy="984885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r>
              <a:rPr lang="ru-RU" sz="1600" i="0" dirty="0" smtClean="0">
                <a:solidFill>
                  <a:schemeClr val="tx1"/>
                </a:solidFill>
              </a:rPr>
              <a:t>         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i="0" dirty="0" smtClean="0">
                <a:solidFill>
                  <a:srgbClr val="00B050"/>
                </a:solidFill>
              </a:rPr>
              <a:t>Чашка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(чего?)</a:t>
            </a:r>
            <a:r>
              <a:rPr lang="ru-RU" sz="1600" i="0" dirty="0" smtClean="0"/>
              <a:t> </a:t>
            </a:r>
            <a:r>
              <a:rPr lang="ru-RU" sz="1600" i="0" dirty="0" smtClean="0">
                <a:solidFill>
                  <a:srgbClr val="FF0000"/>
                </a:solidFill>
              </a:rPr>
              <a:t>чая</a:t>
            </a:r>
            <a:r>
              <a:rPr lang="ru-RU" sz="1600" i="0" dirty="0" smtClean="0"/>
              <a:t> – чашка не является частью чая; </a:t>
            </a:r>
          </a:p>
          <a:p>
            <a:r>
              <a:rPr lang="ru-RU" sz="1600" i="0" dirty="0" smtClean="0">
                <a:solidFill>
                  <a:srgbClr val="00B050"/>
                </a:solidFill>
              </a:rPr>
              <a:t>мешок</a:t>
            </a:r>
            <a:r>
              <a:rPr lang="ru-RU" sz="1600" i="0" dirty="0" smtClean="0"/>
              <a:t> </a:t>
            </a:r>
            <a:r>
              <a:rPr lang="ru-RU" sz="1600" i="0" dirty="0" smtClean="0">
                <a:solidFill>
                  <a:srgbClr val="7030A0"/>
                </a:solidFill>
              </a:rPr>
              <a:t>(чего?) </a:t>
            </a:r>
            <a:r>
              <a:rPr lang="ru-RU" sz="1600" i="0" dirty="0" smtClean="0">
                <a:solidFill>
                  <a:srgbClr val="FF0000"/>
                </a:solidFill>
              </a:rPr>
              <a:t>картошки</a:t>
            </a:r>
            <a:r>
              <a:rPr lang="ru-RU" sz="1600" i="0" dirty="0" smtClean="0"/>
              <a:t> – мешок не является частью    </a:t>
            </a:r>
          </a:p>
          <a:p>
            <a:r>
              <a:rPr lang="ru-RU" sz="1600" i="0" dirty="0" smtClean="0"/>
              <a:t>                                                                             картошки.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444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Форма родительного падежа является дополнением, если главное слово указывает на вместилище, а форма родительного падежа – на вещество.</a:t>
                      </a:r>
                      <a:endParaRPr lang="ru-RU" sz="1400" b="1" u="none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83673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122491"/>
            <a:ext cx="5357850" cy="984885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en-US" sz="1600" i="0" dirty="0" smtClean="0">
                <a:solidFill>
                  <a:schemeClr val="tx1"/>
                </a:solidFill>
              </a:rPr>
              <a:t>       </a:t>
            </a:r>
            <a:r>
              <a:rPr lang="ru-RU" sz="1600" i="0" dirty="0" smtClean="0">
                <a:solidFill>
                  <a:schemeClr val="tx1"/>
                </a:solidFill>
              </a:rPr>
              <a:t>          </a:t>
            </a:r>
            <a:r>
              <a:rPr lang="ru-RU" sz="160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i="0" dirty="0" smtClean="0"/>
              <a:t>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На совещании </a:t>
            </a:r>
            <a:r>
              <a:rPr lang="ru-RU" sz="1600" dirty="0" smtClean="0">
                <a:solidFill>
                  <a:srgbClr val="FF0000"/>
                </a:solidFill>
              </a:rPr>
              <a:t>министров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иностранных дел – </a:t>
            </a:r>
            <a:r>
              <a:rPr lang="ru-RU" sz="1600" dirty="0" smtClean="0">
                <a:solidFill>
                  <a:srgbClr val="FF0000"/>
                </a:solidFill>
              </a:rPr>
              <a:t>членов «большой восьмёрки» 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выступил министр    </a:t>
            </a:r>
          </a:p>
          <a:p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иностранных дел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Узбекистана</a:t>
            </a:r>
            <a:r>
              <a:rPr lang="ru-RU" sz="1600" i="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1600" i="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573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5732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Разграничение несогласованных определений и других второстепенных членов важно не только для синтаксического разбора предложений, но и для расстановки знаков препинания в предложении (!).</a:t>
                      </a:r>
                      <a:endParaRPr lang="ru-RU" sz="1400" b="1" u="none" dirty="0" smtClean="0">
                        <a:solidFill>
                          <a:schemeClr val="bg2">
                            <a:lumMod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97961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56" y="102424"/>
            <a:ext cx="5500726" cy="315471"/>
          </a:xfrm>
        </p:spPr>
        <p:txBody>
          <a:bodyPr/>
          <a:lstStyle/>
          <a:p>
            <a:r>
              <a:rPr lang="ru-RU" dirty="0" smtClean="0"/>
              <a:t>               Приложение  (</a:t>
            </a:r>
            <a:r>
              <a:rPr lang="en-US" dirty="0" err="1" smtClean="0"/>
              <a:t>izohlovchi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4" name="object 5"/>
          <p:cNvSpPr/>
          <p:nvPr/>
        </p:nvSpPr>
        <p:spPr>
          <a:xfrm>
            <a:off x="525446" y="622293"/>
            <a:ext cx="4736587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b="1" spc="-1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Особый вид определения</a:t>
            </a:r>
            <a:endParaRPr>
              <a:solidFill>
                <a:schemeClr val="bg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8256" y="1193797"/>
            <a:ext cx="5500726" cy="642942"/>
          </a:xfrm>
          <a:custGeom>
            <a:avLst/>
            <a:gdLst/>
            <a:ahLst/>
            <a:cxnLst/>
            <a:rect l="l" t="t" r="r" b="b"/>
            <a:pathLst>
              <a:path w="4396740" h="510539">
                <a:moveTo>
                  <a:pt x="4141472" y="0"/>
                </a:moveTo>
                <a:lnTo>
                  <a:pt x="255268" y="0"/>
                </a:lnTo>
                <a:lnTo>
                  <a:pt x="209536" y="4131"/>
                </a:lnTo>
                <a:lnTo>
                  <a:pt x="166431" y="16037"/>
                </a:lnTo>
                <a:lnTo>
                  <a:pt x="126688" y="34980"/>
                </a:lnTo>
                <a:lnTo>
                  <a:pt x="91041" y="60227"/>
                </a:lnTo>
                <a:lnTo>
                  <a:pt x="60227" y="91041"/>
                </a:lnTo>
                <a:lnTo>
                  <a:pt x="34980" y="126688"/>
                </a:lnTo>
                <a:lnTo>
                  <a:pt x="16037" y="166431"/>
                </a:lnTo>
                <a:lnTo>
                  <a:pt x="4131" y="209536"/>
                </a:lnTo>
                <a:lnTo>
                  <a:pt x="0" y="255268"/>
                </a:lnTo>
                <a:lnTo>
                  <a:pt x="4131" y="301004"/>
                </a:lnTo>
                <a:lnTo>
                  <a:pt x="16037" y="344109"/>
                </a:lnTo>
                <a:lnTo>
                  <a:pt x="34980" y="383853"/>
                </a:lnTo>
                <a:lnTo>
                  <a:pt x="60227" y="419499"/>
                </a:lnTo>
                <a:lnTo>
                  <a:pt x="91041" y="450313"/>
                </a:lnTo>
                <a:lnTo>
                  <a:pt x="126688" y="475560"/>
                </a:lnTo>
                <a:lnTo>
                  <a:pt x="166431" y="494504"/>
                </a:lnTo>
                <a:lnTo>
                  <a:pt x="209536" y="506409"/>
                </a:lnTo>
                <a:lnTo>
                  <a:pt x="255268" y="510541"/>
                </a:lnTo>
                <a:lnTo>
                  <a:pt x="4141472" y="510541"/>
                </a:lnTo>
                <a:lnTo>
                  <a:pt x="4187204" y="506409"/>
                </a:lnTo>
                <a:lnTo>
                  <a:pt x="4230309" y="494504"/>
                </a:lnTo>
                <a:lnTo>
                  <a:pt x="4270053" y="475560"/>
                </a:lnTo>
                <a:lnTo>
                  <a:pt x="4305699" y="450313"/>
                </a:lnTo>
                <a:lnTo>
                  <a:pt x="4336513" y="419499"/>
                </a:lnTo>
                <a:lnTo>
                  <a:pt x="4361760" y="383853"/>
                </a:lnTo>
                <a:lnTo>
                  <a:pt x="4380704" y="344109"/>
                </a:lnTo>
                <a:lnTo>
                  <a:pt x="4392609" y="301004"/>
                </a:lnTo>
                <a:lnTo>
                  <a:pt x="4396741" y="255272"/>
                </a:lnTo>
                <a:lnTo>
                  <a:pt x="4392609" y="209536"/>
                </a:lnTo>
                <a:lnTo>
                  <a:pt x="4380704" y="166431"/>
                </a:lnTo>
                <a:lnTo>
                  <a:pt x="4361760" y="126688"/>
                </a:lnTo>
                <a:lnTo>
                  <a:pt x="4336513" y="91041"/>
                </a:lnTo>
                <a:lnTo>
                  <a:pt x="4305699" y="60227"/>
                </a:lnTo>
                <a:lnTo>
                  <a:pt x="4270053" y="34980"/>
                </a:lnTo>
                <a:lnTo>
                  <a:pt x="4230309" y="16037"/>
                </a:lnTo>
                <a:lnTo>
                  <a:pt x="4187204" y="4131"/>
                </a:lnTo>
                <a:lnTo>
                  <a:pt x="4141472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Даёт другое название, характеризующее    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предмет </a:t>
            </a:r>
            <a:endParaRPr b="1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5446" y="1979615"/>
            <a:ext cx="4786346" cy="500066"/>
          </a:xfrm>
          <a:custGeom>
            <a:avLst/>
            <a:gdLst/>
            <a:ahLst/>
            <a:cxnLst/>
            <a:rect l="l" t="t" r="r" b="b"/>
            <a:pathLst>
              <a:path w="3505200" h="495300">
                <a:moveTo>
                  <a:pt x="3257553" y="0"/>
                </a:moveTo>
                <a:lnTo>
                  <a:pt x="247651" y="0"/>
                </a:lnTo>
                <a:lnTo>
                  <a:pt x="197902" y="5054"/>
                </a:lnTo>
                <a:lnTo>
                  <a:pt x="151492" y="19541"/>
                </a:lnTo>
                <a:lnTo>
                  <a:pt x="109434" y="42443"/>
                </a:lnTo>
                <a:lnTo>
                  <a:pt x="72746" y="72747"/>
                </a:lnTo>
                <a:lnTo>
                  <a:pt x="42443" y="109435"/>
                </a:lnTo>
                <a:lnTo>
                  <a:pt x="19540" y="151492"/>
                </a:lnTo>
                <a:lnTo>
                  <a:pt x="5054" y="197903"/>
                </a:lnTo>
                <a:lnTo>
                  <a:pt x="0" y="247651"/>
                </a:lnTo>
                <a:lnTo>
                  <a:pt x="5054" y="297399"/>
                </a:lnTo>
                <a:lnTo>
                  <a:pt x="19540" y="343810"/>
                </a:lnTo>
                <a:lnTo>
                  <a:pt x="42443" y="385867"/>
                </a:lnTo>
                <a:lnTo>
                  <a:pt x="72746" y="422555"/>
                </a:lnTo>
                <a:lnTo>
                  <a:pt x="109434" y="452858"/>
                </a:lnTo>
                <a:lnTo>
                  <a:pt x="151492" y="475761"/>
                </a:lnTo>
                <a:lnTo>
                  <a:pt x="197902" y="490248"/>
                </a:lnTo>
                <a:lnTo>
                  <a:pt x="247651" y="495302"/>
                </a:lnTo>
                <a:lnTo>
                  <a:pt x="3257553" y="495302"/>
                </a:lnTo>
                <a:lnTo>
                  <a:pt x="3307301" y="490248"/>
                </a:lnTo>
                <a:lnTo>
                  <a:pt x="3353712" y="475761"/>
                </a:lnTo>
                <a:lnTo>
                  <a:pt x="3395769" y="452858"/>
                </a:lnTo>
                <a:lnTo>
                  <a:pt x="3432457" y="422555"/>
                </a:lnTo>
                <a:lnTo>
                  <a:pt x="3462761" y="385867"/>
                </a:lnTo>
                <a:lnTo>
                  <a:pt x="3485663" y="343810"/>
                </a:lnTo>
                <a:lnTo>
                  <a:pt x="3500150" y="297399"/>
                </a:lnTo>
                <a:lnTo>
                  <a:pt x="3505205" y="247651"/>
                </a:lnTo>
                <a:lnTo>
                  <a:pt x="3500150" y="197903"/>
                </a:lnTo>
                <a:lnTo>
                  <a:pt x="3485663" y="151492"/>
                </a:lnTo>
                <a:lnTo>
                  <a:pt x="3462761" y="109435"/>
                </a:lnTo>
                <a:lnTo>
                  <a:pt x="3432457" y="72747"/>
                </a:lnTo>
                <a:lnTo>
                  <a:pt x="3395769" y="42443"/>
                </a:lnTo>
                <a:lnTo>
                  <a:pt x="3353712" y="19541"/>
                </a:lnTo>
                <a:lnTo>
                  <a:pt x="3307301" y="5054"/>
                </a:lnTo>
                <a:lnTo>
                  <a:pt x="3257553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Отвечает на вопросы 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какой? какой именно? что за?</a:t>
            </a:r>
          </a:p>
          <a:p>
            <a:pPr algn="ctr">
              <a:lnSpc>
                <a:spcPts val="1370"/>
              </a:lnSpc>
              <a:spcBef>
                <a:spcPts val="100"/>
              </a:spcBef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bject 11"/>
          <p:cNvSpPr/>
          <p:nvPr/>
        </p:nvSpPr>
        <p:spPr>
          <a:xfrm>
            <a:off x="1025512" y="2622557"/>
            <a:ext cx="3786214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диван-кровать, платье-</a:t>
            </a:r>
          </a:p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костюм, хлеб-соль</a:t>
            </a:r>
            <a:r>
              <a:rPr lang="ru-RU" b="1" spc="-10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endParaRPr b="1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6"/>
          <p:cNvSpPr/>
          <p:nvPr/>
        </p:nvSpPr>
        <p:spPr>
          <a:xfrm>
            <a:off x="2597148" y="1765301"/>
            <a:ext cx="285752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6"/>
          <p:cNvSpPr/>
          <p:nvPr/>
        </p:nvSpPr>
        <p:spPr>
          <a:xfrm>
            <a:off x="2597148" y="979483"/>
            <a:ext cx="285752" cy="2143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6"/>
          <p:cNvSpPr/>
          <p:nvPr/>
        </p:nvSpPr>
        <p:spPr>
          <a:xfrm>
            <a:off x="2597148" y="2479681"/>
            <a:ext cx="285752" cy="19002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Приложения относятся:</a:t>
            </a:r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168256" y="1265235"/>
            <a:ext cx="1785950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к именам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существительным: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От полка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спасибо наше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вам за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>
                <a:solidFill>
                  <a:srgbClr val="0070C0"/>
                </a:solidFill>
              </a:rPr>
              <a:t>сына-</a:t>
            </a:r>
            <a:r>
              <a:rPr lang="ru-RU" sz="1400" b="1" i="1" dirty="0" smtClean="0">
                <a:solidFill>
                  <a:srgbClr val="7030A0"/>
                </a:solidFill>
              </a:rPr>
              <a:t>храбреца;</a:t>
            </a:r>
            <a:endParaRPr lang="ru-RU" sz="1400" b="1" dirty="0" smtClean="0">
              <a:solidFill>
                <a:srgbClr val="7030A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811594" y="1272575"/>
            <a:ext cx="1785950" cy="185004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400" b="1" kern="0" dirty="0" smtClean="0">
              <a:solidFill>
                <a:srgbClr val="0070C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0000"/>
                </a:solidFill>
              </a:rPr>
              <a:t>к прилагательным,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0000"/>
                </a:solidFill>
              </a:rPr>
              <a:t>причастиям,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FF0000"/>
                </a:solidFill>
              </a:rPr>
              <a:t> числительным,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/>
              <a:t>выступающим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/>
              <a:t> в роли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/>
              <a:t>существительного: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/>
              <a:t>Лицо </a:t>
            </a:r>
            <a:r>
              <a:rPr lang="ru-RU" sz="1200" b="1" i="1" dirty="0" smtClean="0">
                <a:solidFill>
                  <a:srgbClr val="0070C0"/>
                </a:solidFill>
              </a:rPr>
              <a:t>третьего,</a:t>
            </a:r>
            <a:r>
              <a:rPr lang="ru-RU" sz="1200" b="1" i="1" dirty="0" smtClean="0"/>
              <a:t> 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>
                <a:solidFill>
                  <a:srgbClr val="7030A0"/>
                </a:solidFill>
              </a:rPr>
              <a:t>Илюши,</a:t>
            </a:r>
            <a:r>
              <a:rPr lang="ru-RU" sz="1200" b="1" i="1" dirty="0" smtClean="0"/>
              <a:t>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 smtClean="0"/>
              <a:t>было мне знакомо.</a:t>
            </a:r>
            <a:endParaRPr lang="ru-RU" sz="1200" b="1" dirty="0" smtClean="0"/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z="1200" b="1" kern="0" dirty="0" smtClean="0">
              <a:solidFill>
                <a:srgbClr val="FF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25" y="618079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025644" y="1265235"/>
            <a:ext cx="1714512" cy="185738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kern="0" dirty="0" smtClean="0">
              <a:solidFill>
                <a:srgbClr val="000000"/>
              </a:solidFill>
            </a:endParaRP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к личным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местоимениям: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Это </a:t>
            </a:r>
            <a:r>
              <a:rPr lang="ru-RU" sz="1400" b="1" i="1" dirty="0" smtClean="0">
                <a:solidFill>
                  <a:srgbClr val="0070C0"/>
                </a:solidFill>
              </a:rPr>
              <a:t>она,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i="1" dirty="0" smtClean="0"/>
              <a:t> </a:t>
            </a:r>
            <a:r>
              <a:rPr lang="ru-RU" sz="1400" b="1" i="1" dirty="0" smtClean="0">
                <a:solidFill>
                  <a:srgbClr val="7030A0"/>
                </a:solidFill>
              </a:rPr>
              <a:t>моя незнакомка;</a:t>
            </a:r>
            <a:endParaRPr lang="ru-RU" sz="1400" b="1" dirty="0" smtClean="0">
              <a:solidFill>
                <a:srgbClr val="7030A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altLang="ru-RU" sz="1400" b="1" kern="0" dirty="0" smtClean="0">
              <a:solidFill>
                <a:srgbClr val="000000"/>
              </a:solidFill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cs typeface="Arial" charset="0"/>
              </a:rPr>
              <a:t>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20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06" y="622293"/>
            <a:ext cx="1527922" cy="64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5373283" cy="107080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spcBef>
                <a:spcPts val="130"/>
              </a:spcBef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Способы выражения приложения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/>
              <a:t> внимание!</a:t>
            </a:r>
            <a:br>
              <a:rPr lang="ru-RU" sz="2400" dirty="0" smtClean="0"/>
            </a:br>
            <a:endParaRPr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666880" y="788221"/>
            <a:ext cx="24218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Обозначает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действие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предмета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96950" y="622293"/>
            <a:ext cx="3555449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7030A0"/>
                </a:solidFill>
              </a:rPr>
              <a:t>Приложение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 может быть выражено:</a:t>
            </a:r>
            <a:endParaRPr lang="ru-RU" sz="16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336673"/>
            <a:ext cx="2714644" cy="17859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существительным (с зависимыми словами или без них) с союзом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fontAlgn="base"/>
            <a:r>
              <a:rPr lang="ru-RU" sz="1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Мне,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человеку любопытному, </a:t>
            </a:r>
            <a:r>
              <a:rPr lang="ru-RU" sz="1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совсем не хочется уходить из комнаты;</a:t>
            </a:r>
            <a:endParaRPr lang="ru-RU" sz="14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25776" y="1336673"/>
            <a:ext cx="2571767" cy="178595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существительным (с зависимыми словами или без них) со словами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имени, по фамилии, по прозвищу, родом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и др.</a:t>
            </a:r>
          </a:p>
          <a:p>
            <a:pPr fontAlgn="base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Была у него собака,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прозвищу Шайтан.</a:t>
            </a:r>
          </a:p>
          <a:p>
            <a:pPr algn="just"/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endCxn id="5" idx="2"/>
          </p:cNvCxnSpPr>
          <p:nvPr/>
        </p:nvCxnSpPr>
        <p:spPr>
          <a:xfrm flipV="1">
            <a:off x="1597016" y="1122359"/>
            <a:ext cx="1277659" cy="21431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561561" y="435473"/>
            <a:ext cx="214315" cy="1588086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54207" y="781127"/>
            <a:ext cx="3194278" cy="1077218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определения из правого столбца (укажите стрелками).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Технология соответствий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50854"/>
          <a:ext cx="5572164" cy="261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62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Стоят дни осени</a:t>
                      </a:r>
                      <a:r>
                        <a:rPr lang="ru-RU" sz="1200" i="0" dirty="0" smtClean="0">
                          <a:latin typeface="Arial Black" pitchFamily="34" charset="0"/>
                          <a:cs typeface="Arial" pitchFamily="34" charset="0"/>
                        </a:rPr>
                        <a:t>…</a:t>
                      </a:r>
                      <a:r>
                        <a:rPr lang="ru-RU" dirty="0" smtClean="0">
                          <a:latin typeface="Arial Black" pitchFamily="34" charset="0"/>
                        </a:rPr>
                        <a:t>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прозрачном, тонкие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823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В воздухе плывут нити паутины.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шуршавым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,  холодную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53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Деревья уже утратили свои уборы.</a:t>
                      </a:r>
                      <a:r>
                        <a:rPr lang="ru-RU" sz="1800" baseline="0" dirty="0" smtClean="0">
                          <a:latin typeface="Arial Black" pitchFamily="34" charset="0"/>
                          <a:cs typeface="Arial" pitchFamily="34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яркая, пряными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82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Листья ковром укрывают землю.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последние, поздней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5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Палитра красок удивительно гармонирует с запахами осени</a:t>
                      </a: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200" i="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 Black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осенние, разноцветные, пёстрые).</a:t>
                      </a:r>
                      <a:endParaRPr lang="ru-RU" sz="12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0" y="122227"/>
            <a:ext cx="576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 Black" pitchFamily="34" charset="0"/>
              </a:rPr>
              <a:t> Технология соответствий. Проверьте!</a:t>
            </a:r>
            <a:endParaRPr lang="ru-RU" sz="20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50854"/>
          <a:ext cx="5572164" cy="2618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860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62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Стоят дни осени.</a:t>
                      </a:r>
                      <a:r>
                        <a:rPr lang="ru-RU" dirty="0" smtClean="0">
                          <a:latin typeface="Arial Black" pitchFamily="34" charset="0"/>
                        </a:rPr>
                        <a:t> </a:t>
                      </a:r>
                      <a:endParaRPr lang="ru-RU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b="1" dirty="0" smtClean="0">
                          <a:solidFill>
                            <a:schemeClr val="lt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прозрачном, тонкие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823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В воздухе плывут нити паутины.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шуршавым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,  холодную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538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Деревья уже утратили свои уборы.</a:t>
                      </a:r>
                      <a:r>
                        <a:rPr lang="ru-RU" sz="1800" baseline="0" dirty="0" smtClean="0">
                          <a:latin typeface="Arial Black" pitchFamily="34" charset="0"/>
                          <a:cs typeface="Arial" pitchFamily="34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яркая, пряными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1823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Листья ковром укрывают землю.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Black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последние, поздней</a:t>
                      </a:r>
                      <a:r>
                        <a:rPr lang="ru-RU" sz="1200" dirty="0" smtClean="0">
                          <a:latin typeface="Arial Black" pitchFamily="34" charset="0"/>
                        </a:rPr>
                        <a:t>).</a:t>
                      </a:r>
                      <a:endParaRPr lang="ru-RU" sz="1200" dirty="0">
                        <a:latin typeface="Arial Black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585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Палитра красок удивительно гармонирует с запахами осени</a:t>
                      </a:r>
                      <a:r>
                        <a:rPr lang="ru-RU" sz="1200" i="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Arial" pitchFamily="34" charset="0"/>
                        </a:rPr>
                        <a:t>.</a:t>
                      </a:r>
                      <a:endParaRPr lang="ru-RU" sz="1200" i="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 Black" pitchFamily="34" charset="0"/>
                          <a:cs typeface="Arial" pitchFamily="34" charset="0"/>
                        </a:rPr>
                        <a:t>(</a:t>
                      </a:r>
                      <a:r>
                        <a:rPr lang="ru-RU" sz="1200" dirty="0" smtClean="0">
                          <a:solidFill>
                            <a:schemeClr val="dk1"/>
                          </a:solidFill>
                          <a:latin typeface="Arial Black" pitchFamily="34" charset="0"/>
                          <a:ea typeface="+mn-ea"/>
                          <a:cs typeface="+mn-cs"/>
                        </a:rPr>
                        <a:t>осенние, разноцветные, пёстрые).</a:t>
                      </a:r>
                      <a:endParaRPr lang="ru-RU" sz="1200" b="1" dirty="0">
                        <a:latin typeface="Arial Black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668454" y="765169"/>
            <a:ext cx="1214446" cy="142876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54074" y="765169"/>
            <a:ext cx="1928826" cy="57150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1198" y="1836739"/>
            <a:ext cx="2071702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2636" y="1122359"/>
            <a:ext cx="2000264" cy="12144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1198" y="1622425"/>
            <a:ext cx="2071702" cy="13573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439667" cy="315471"/>
          </a:xfrm>
        </p:spPr>
        <p:txBody>
          <a:bodyPr/>
          <a:lstStyle/>
          <a:p>
            <a:r>
              <a:rPr lang="ru-RU" dirty="0" smtClean="0"/>
              <a:t>                             Внимание!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342751"/>
            <a:ext cx="3000396" cy="2779872"/>
          </a:xfrm>
        </p:spPr>
        <p:txBody>
          <a:bodyPr/>
          <a:lstStyle/>
          <a:p>
            <a:endParaRPr lang="ru-RU" sz="1600" i="0" dirty="0" smtClean="0"/>
          </a:p>
          <a:p>
            <a:r>
              <a:rPr lang="ru-RU" sz="1600" i="0" dirty="0" smtClean="0">
                <a:solidFill>
                  <a:schemeClr val="tx1"/>
                </a:solidFill>
              </a:rPr>
              <a:t>    </a:t>
            </a:r>
            <a:r>
              <a:rPr lang="ru-RU" sz="1200" dirty="0" smtClean="0"/>
              <a:t>Поскольку несогласованные определения могут выражаться различными частями речи, к которым можно задать соответствующие морфологические вопросы </a:t>
            </a:r>
            <a:r>
              <a:rPr lang="ru-RU" sz="1200" dirty="0" smtClean="0">
                <a:solidFill>
                  <a:srgbClr val="7030A0"/>
                </a:solidFill>
              </a:rPr>
              <a:t>(ср.: мебель (какая? / из чего?) из берёзы; стремление (какое? / что сделать?) увидеть; поворот (какой? / куда?) налево)</a:t>
            </a:r>
            <a:r>
              <a:rPr lang="ru-RU" sz="1200" dirty="0" smtClean="0"/>
              <a:t>, то иногда бывает достаточно сложно разграничить несогласованные определения и дополнения, обстоятельства.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4" name="Chevron 8">
            <a:extLst>
              <a:ext uri="{FF2B5EF4-FFF2-40B4-BE49-F238E27FC236}">
                <a16:creationId xmlns:a16="http://schemas.microsoft.com/office/drawing/2014/main" id="{87EE7965-A374-418B-BCC2-2E9CFD7EF71E}"/>
              </a:ext>
            </a:extLst>
          </p:cNvPr>
          <p:cNvSpPr/>
          <p:nvPr/>
        </p:nvSpPr>
        <p:spPr>
          <a:xfrm>
            <a:off x="168256" y="765169"/>
            <a:ext cx="2286016" cy="2000264"/>
          </a:xfrm>
          <a:custGeom>
            <a:avLst/>
            <a:gdLst/>
            <a:ahLst/>
            <a:cxnLst/>
            <a:rect l="l" t="t" r="r" b="b"/>
            <a:pathLst>
              <a:path w="4428064" h="2620001">
                <a:moveTo>
                  <a:pt x="2880320" y="0"/>
                </a:moveTo>
                <a:lnTo>
                  <a:pt x="3458511" y="0"/>
                </a:lnTo>
                <a:lnTo>
                  <a:pt x="4428064" y="1310001"/>
                </a:lnTo>
                <a:lnTo>
                  <a:pt x="3458511" y="2620001"/>
                </a:lnTo>
                <a:lnTo>
                  <a:pt x="2880320" y="2620001"/>
                </a:lnTo>
                <a:lnTo>
                  <a:pt x="3680013" y="1539505"/>
                </a:lnTo>
                <a:lnTo>
                  <a:pt x="0" y="1539505"/>
                </a:lnTo>
                <a:lnTo>
                  <a:pt x="0" y="1071505"/>
                </a:lnTo>
                <a:lnTo>
                  <a:pt x="3673358" y="1071505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7792BD7F-5BF0-436D-A1CF-1B2CD1482B4F}"/>
              </a:ext>
            </a:extLst>
          </p:cNvPr>
          <p:cNvSpPr/>
          <p:nvPr/>
        </p:nvSpPr>
        <p:spPr>
          <a:xfrm rot="10800000" flipH="1">
            <a:off x="168256" y="1979615"/>
            <a:ext cx="1814124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0" y="981444"/>
                </a:moveTo>
                <a:lnTo>
                  <a:pt x="3170262" y="981444"/>
                </a:lnTo>
                <a:lnTo>
                  <a:pt x="3170262" y="979483"/>
                </a:lnTo>
                <a:lnTo>
                  <a:pt x="3513998" y="979483"/>
                </a:lnTo>
                <a:lnTo>
                  <a:pt x="3170262" y="515048"/>
                </a:lnTo>
                <a:lnTo>
                  <a:pt x="3170262" y="513444"/>
                </a:lnTo>
                <a:lnTo>
                  <a:pt x="3169075" y="513444"/>
                </a:lnTo>
                <a:lnTo>
                  <a:pt x="2789067" y="0"/>
                </a:lnTo>
                <a:lnTo>
                  <a:pt x="2210876" y="0"/>
                </a:lnTo>
                <a:lnTo>
                  <a:pt x="2590884" y="513444"/>
                </a:lnTo>
                <a:lnTo>
                  <a:pt x="0" y="5134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B387AA6-5812-4CB6-B051-053647FDDCD0}"/>
              </a:ext>
            </a:extLst>
          </p:cNvPr>
          <p:cNvSpPr/>
          <p:nvPr/>
        </p:nvSpPr>
        <p:spPr>
          <a:xfrm>
            <a:off x="168256" y="765169"/>
            <a:ext cx="1814123" cy="776053"/>
          </a:xfrm>
          <a:custGeom>
            <a:avLst/>
            <a:gdLst/>
            <a:ahLst/>
            <a:cxnLst/>
            <a:rect l="l" t="t" r="r" b="b"/>
            <a:pathLst>
              <a:path w="3513998" h="981444">
                <a:moveTo>
                  <a:pt x="2210876" y="0"/>
                </a:moveTo>
                <a:lnTo>
                  <a:pt x="2789067" y="0"/>
                </a:lnTo>
                <a:lnTo>
                  <a:pt x="3169075" y="513444"/>
                </a:lnTo>
                <a:lnTo>
                  <a:pt x="3170262" y="513444"/>
                </a:lnTo>
                <a:lnTo>
                  <a:pt x="3170262" y="515048"/>
                </a:lnTo>
                <a:lnTo>
                  <a:pt x="3513998" y="979483"/>
                </a:lnTo>
                <a:lnTo>
                  <a:pt x="3170262" y="979483"/>
                </a:lnTo>
                <a:lnTo>
                  <a:pt x="3170262" y="981444"/>
                </a:lnTo>
                <a:lnTo>
                  <a:pt x="0" y="981444"/>
                </a:lnTo>
                <a:lnTo>
                  <a:pt x="0" y="513444"/>
                </a:lnTo>
                <a:lnTo>
                  <a:pt x="2590884" y="5134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668982" cy="2431435"/>
          </a:xfrm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200" i="0" dirty="0" smtClean="0">
                <a:solidFill>
                  <a:srgbClr val="7030A0"/>
                </a:solidFill>
              </a:rPr>
              <a:t>Укажите</a:t>
            </a:r>
            <a:r>
              <a:rPr lang="ru-RU" sz="1200" i="0" dirty="0" smtClean="0"/>
              <a:t> </a:t>
            </a:r>
            <a:r>
              <a:rPr lang="ru-RU" sz="1200" i="0" dirty="0" smtClean="0">
                <a:solidFill>
                  <a:srgbClr val="00B050"/>
                </a:solidFill>
              </a:rPr>
              <a:t>номера </a:t>
            </a:r>
            <a:r>
              <a:rPr lang="ru-RU" sz="1200" i="0" dirty="0" smtClean="0">
                <a:solidFill>
                  <a:srgbClr val="7030A0"/>
                </a:solidFill>
              </a:rPr>
              <a:t> предложений с несогласованным   </a:t>
            </a:r>
          </a:p>
          <a:p>
            <a:r>
              <a:rPr lang="ru-RU" sz="1200" i="0" dirty="0" smtClean="0">
                <a:solidFill>
                  <a:srgbClr val="7030A0"/>
                </a:solidFill>
              </a:rPr>
              <a:t>                                                                                определением.</a:t>
            </a:r>
          </a:p>
          <a:p>
            <a:r>
              <a:rPr lang="ru-RU" sz="1200" i="0" dirty="0" smtClean="0">
                <a:solidFill>
                  <a:srgbClr val="7030A0"/>
                </a:solidFill>
              </a:rPr>
              <a:t> </a:t>
            </a:r>
            <a:r>
              <a:rPr lang="ru-RU" sz="1200" i="0" dirty="0" smtClean="0"/>
              <a:t>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1) Небольшие живые чёрные глаза её смотрели без смущения.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2) Дети постарше опекали малышей.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3) Беседа наедине доставила нам огромное 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    удовольствие.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4) Над костром висел закопчённый котелок с 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    остро пахнущим варевом.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5) Путь показался пятерым путникам бесконечным.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6) Книгу сказок можно взять в библиотеке.</a:t>
            </a:r>
            <a:b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7) Восьмая телега въехала на подворье утром.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8) О его способности писать никто пока не знал.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200" i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8784" y="1193797"/>
            <a:ext cx="1428760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550855"/>
            <a:ext cx="5668982" cy="2492990"/>
          </a:xfrm>
        </p:spPr>
        <p:txBody>
          <a:bodyPr/>
          <a:lstStyle/>
          <a:p>
            <a:r>
              <a:rPr lang="ru-RU" sz="1400" dirty="0" smtClean="0"/>
              <a:t>    </a:t>
            </a:r>
            <a:r>
              <a:rPr lang="ru-RU" sz="1200" i="0" dirty="0" smtClean="0">
                <a:solidFill>
                  <a:srgbClr val="7030A0"/>
                </a:solidFill>
              </a:rPr>
              <a:t>Укажите</a:t>
            </a:r>
            <a:r>
              <a:rPr lang="ru-RU" sz="1200" i="0" dirty="0" smtClean="0"/>
              <a:t> </a:t>
            </a:r>
            <a:r>
              <a:rPr lang="ru-RU" sz="1200" i="0" smtClean="0">
                <a:solidFill>
                  <a:srgbClr val="00B050"/>
                </a:solidFill>
              </a:rPr>
              <a:t>номера </a:t>
            </a:r>
            <a:r>
              <a:rPr lang="ru-RU" sz="1200" i="0" smtClean="0">
                <a:solidFill>
                  <a:srgbClr val="7030A0"/>
                </a:solidFill>
              </a:rPr>
              <a:t> предложений </a:t>
            </a:r>
            <a:r>
              <a:rPr lang="ru-RU" sz="1200" i="0" dirty="0" smtClean="0">
                <a:solidFill>
                  <a:srgbClr val="7030A0"/>
                </a:solidFill>
              </a:rPr>
              <a:t>с несогласованным   </a:t>
            </a:r>
          </a:p>
          <a:p>
            <a:r>
              <a:rPr lang="ru-RU" sz="1200" i="0" dirty="0" smtClean="0">
                <a:solidFill>
                  <a:srgbClr val="7030A0"/>
                </a:solidFill>
              </a:rPr>
              <a:t>                                                                                определением.</a:t>
            </a:r>
          </a:p>
          <a:p>
            <a:r>
              <a:rPr lang="ru-RU" sz="1200" i="0" dirty="0" smtClean="0">
                <a:solidFill>
                  <a:srgbClr val="7030A0"/>
                </a:solidFill>
              </a:rPr>
              <a:t> </a:t>
            </a:r>
            <a:r>
              <a:rPr lang="ru-RU" sz="1200" i="0" dirty="0" smtClean="0"/>
              <a:t>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1) Небольшие живые чёрные глаза её смотрели без смущения.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2) </a:t>
            </a:r>
            <a:r>
              <a:rPr lang="ru-RU" sz="1200" i="0" dirty="0" smtClean="0">
                <a:solidFill>
                  <a:srgbClr val="00B050"/>
                </a:solidFill>
              </a:rPr>
              <a:t>Дети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постарше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опекали малышей.</a:t>
            </a:r>
            <a:r>
              <a:rPr lang="ru-RU" sz="1200" i="0" dirty="0" smtClean="0">
                <a:solidFill>
                  <a:srgbClr val="FF0000"/>
                </a:solidFill>
              </a:rPr>
              <a:t>                                    </a:t>
            </a:r>
            <a:r>
              <a:rPr lang="ru-RU" sz="1600" i="0" dirty="0" smtClean="0">
                <a:solidFill>
                  <a:srgbClr val="FF0000"/>
                </a:solidFill>
              </a:rPr>
              <a:t>2, 3, 6, 8.</a:t>
            </a: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3) </a:t>
            </a:r>
            <a:r>
              <a:rPr lang="ru-RU" sz="1200" i="0" dirty="0" smtClean="0">
                <a:solidFill>
                  <a:srgbClr val="00B050"/>
                </a:solidFill>
              </a:rPr>
              <a:t>Беседа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наедине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доставила нам огромное 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    удовольствие.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4) Над костром висел закопчённый котелок с  </a:t>
            </a:r>
            <a:endParaRPr lang="ru-RU" sz="1800" i="0" dirty="0" smtClean="0">
              <a:solidFill>
                <a:srgbClr val="FF0000"/>
              </a:solidFill>
            </a:endParaRP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    остро пахнущим варевом.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5) Путь показался пятерым путникам бесконечным.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6) </a:t>
            </a:r>
            <a:r>
              <a:rPr lang="ru-RU" sz="1200" i="0" dirty="0" smtClean="0">
                <a:solidFill>
                  <a:srgbClr val="00B050"/>
                </a:solidFill>
              </a:rPr>
              <a:t>Книгу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сказок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можно взять в библиотеке.</a:t>
            </a:r>
            <a:b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7) Восьмая телега въехала на подворье утром.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 8) О его </a:t>
            </a:r>
            <a:r>
              <a:rPr lang="ru-RU" sz="1200" i="0" dirty="0" smtClean="0">
                <a:solidFill>
                  <a:srgbClr val="00B050"/>
                </a:solidFill>
              </a:rPr>
              <a:t>способности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i="0" dirty="0" smtClean="0">
                <a:solidFill>
                  <a:srgbClr val="FF0000"/>
                </a:solidFill>
              </a:rPr>
              <a:t>писать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никто пока не знал.</a:t>
            </a:r>
          </a:p>
          <a:p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200" i="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" name="Picture 109" descr="http://www.apatity.fio.ru/projects/pr521/images/book.gif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4240222" y="1408111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0" y="1836739"/>
            <a:ext cx="3600400" cy="11407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25446" y="765169"/>
            <a:ext cx="4857784" cy="874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7.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Как охарактеризовать или указать на признак какого-либо предмета?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            Упражнение 68, 69 (стр. 30, 31).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6000792" cy="646331"/>
          </a:xfrm>
        </p:spPr>
        <p:txBody>
          <a:bodyPr/>
          <a:lstStyle/>
          <a:p>
            <a:r>
              <a:rPr lang="ru-RU" sz="1400" dirty="0" smtClean="0"/>
              <a:t>      Способы разграничения несогласованных определений</a:t>
            </a:r>
            <a:br>
              <a:rPr lang="ru-RU" sz="1400" dirty="0" smtClean="0"/>
            </a:br>
            <a:r>
              <a:rPr lang="ru-RU" sz="1400" dirty="0" smtClean="0"/>
              <a:t>                          и  дополнений, обстоятельств</a:t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80" y="2051053"/>
            <a:ext cx="5929354" cy="1723549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   </a:t>
            </a:r>
            <a:r>
              <a:rPr lang="ru-RU" sz="1600" i="0" dirty="0" smtClean="0">
                <a:solidFill>
                  <a:srgbClr val="FF0000"/>
                </a:solidFill>
              </a:rPr>
              <a:t>клетчатое</a:t>
            </a:r>
            <a:r>
              <a:rPr lang="ru-RU" sz="1600" i="0" dirty="0" smtClean="0">
                <a:solidFill>
                  <a:schemeClr val="tx1"/>
                </a:solidFill>
              </a:rPr>
              <a:t> (какое?) платье – </a:t>
            </a:r>
            <a:r>
              <a:rPr lang="ru-RU" sz="1600" i="0" dirty="0" err="1" smtClean="0">
                <a:solidFill>
                  <a:schemeClr val="tx1"/>
                </a:solidFill>
              </a:rPr>
              <a:t>платье</a:t>
            </a:r>
            <a:r>
              <a:rPr lang="ru-RU" sz="1600" i="0" dirty="0" smtClean="0">
                <a:solidFill>
                  <a:schemeClr val="tx1"/>
                </a:solidFill>
              </a:rPr>
              <a:t> (какое?) </a:t>
            </a:r>
            <a:r>
              <a:rPr lang="ru-RU" sz="1600" i="0" dirty="0" smtClean="0">
                <a:solidFill>
                  <a:srgbClr val="FF0000"/>
                </a:solidFill>
              </a:rPr>
              <a:t>в клетку;</a:t>
            </a:r>
            <a:r>
              <a:rPr lang="ru-RU" sz="1600" i="0" dirty="0" smtClean="0">
                <a:solidFill>
                  <a:schemeClr val="tx1"/>
                </a:solidFill>
              </a:rPr>
              <a:t> 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мамина</a:t>
            </a:r>
            <a:r>
              <a:rPr lang="ru-RU" sz="1600" i="0" dirty="0" smtClean="0">
                <a:solidFill>
                  <a:schemeClr val="tx1"/>
                </a:solidFill>
              </a:rPr>
              <a:t> (чья?) кофта – </a:t>
            </a:r>
            <a:r>
              <a:rPr lang="ru-RU" sz="1600" i="0" dirty="0" err="1" smtClean="0">
                <a:solidFill>
                  <a:schemeClr val="tx1"/>
                </a:solidFill>
              </a:rPr>
              <a:t>кофта</a:t>
            </a:r>
            <a:r>
              <a:rPr lang="ru-RU" sz="1600" i="0" dirty="0" smtClean="0">
                <a:solidFill>
                  <a:schemeClr val="tx1"/>
                </a:solidFill>
              </a:rPr>
              <a:t> (чья?) </a:t>
            </a:r>
            <a:r>
              <a:rPr lang="ru-RU" sz="1600" i="0" dirty="0" smtClean="0">
                <a:solidFill>
                  <a:srgbClr val="FF0000"/>
                </a:solidFill>
              </a:rPr>
              <a:t>мамы.</a:t>
            </a:r>
            <a:r>
              <a:rPr lang="ru-RU" sz="1600" dirty="0" smtClean="0"/>
              <a:t>   </a:t>
            </a:r>
          </a:p>
          <a:p>
            <a:r>
              <a:rPr lang="ru-RU" sz="1600" dirty="0" smtClean="0"/>
              <a:t>   </a:t>
            </a:r>
            <a:r>
              <a:rPr lang="ru-RU" sz="1600" dirty="0" smtClean="0">
                <a:solidFill>
                  <a:srgbClr val="FF0000"/>
                </a:solidFill>
              </a:rPr>
              <a:t>дружеские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chemeClr val="tx1"/>
                </a:solidFill>
              </a:rPr>
              <a:t>(какие?) отношения –  </a:t>
            </a:r>
            <a:r>
              <a:rPr lang="ru-RU" sz="1600" dirty="0" err="1" smtClean="0">
                <a:solidFill>
                  <a:schemeClr val="tx1"/>
                </a:solidFill>
              </a:rPr>
              <a:t>отношения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                                    (какие?)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FF0000"/>
                </a:solidFill>
              </a:rPr>
              <a:t>дружбы </a:t>
            </a:r>
            <a:r>
              <a:rPr lang="ru-RU" sz="1600" dirty="0" smtClean="0"/>
              <a:t>   </a:t>
            </a:r>
          </a:p>
          <a:p>
            <a:r>
              <a:rPr lang="ru-RU" sz="1600" dirty="0" smtClean="0"/>
              <a:t> </a:t>
            </a:r>
            <a:endParaRPr lang="ru-RU" sz="1600" i="0" dirty="0" smtClean="0">
              <a:solidFill>
                <a:srgbClr val="FF0000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</a:t>
            </a:r>
            <a:r>
              <a:rPr lang="ru-RU" sz="1600" i="0" dirty="0" smtClean="0">
                <a:solidFill>
                  <a:schemeClr val="tx1"/>
                </a:solidFill>
              </a:rPr>
              <a:t>       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</a:t>
            </a:r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832599"/>
              </p:ext>
            </p:extLst>
          </p:nvPr>
        </p:nvGraphicFramePr>
        <p:xfrm>
          <a:off x="454008" y="622293"/>
          <a:ext cx="5143536" cy="9286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2869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Многие (но не все!) несогласованные определения можно заменить согласованными определениями.</a:t>
                      </a:r>
                      <a:endParaRPr lang="ru-RU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550987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08177"/>
            <a:ext cx="5572164" cy="1723549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      </a:t>
            </a:r>
            <a:r>
              <a:rPr lang="ru-RU" sz="1600" i="0" dirty="0" smtClean="0"/>
              <a:t>баночка (какая?) </a:t>
            </a:r>
            <a:r>
              <a:rPr lang="ru-RU" sz="1600" i="0" dirty="0" smtClean="0">
                <a:solidFill>
                  <a:srgbClr val="7030A0"/>
                </a:solidFill>
              </a:rPr>
              <a:t>из-под крема;</a:t>
            </a:r>
          </a:p>
          <a:p>
            <a:r>
              <a:rPr lang="ru-RU" sz="1600" i="0" dirty="0" smtClean="0"/>
              <a:t>                         юбка (какая?) </a:t>
            </a:r>
            <a:r>
              <a:rPr lang="ru-RU" sz="1600" i="0" dirty="0" smtClean="0">
                <a:solidFill>
                  <a:srgbClr val="7030A0"/>
                </a:solidFill>
              </a:rPr>
              <a:t>в складку; </a:t>
            </a:r>
          </a:p>
          <a:p>
            <a:r>
              <a:rPr lang="ru-RU" sz="1600" i="0" dirty="0" smtClean="0"/>
              <a:t>                        желание (какое?) </a:t>
            </a:r>
            <a:r>
              <a:rPr lang="ru-RU" sz="1600" i="0" dirty="0" smtClean="0">
                <a:solidFill>
                  <a:srgbClr val="7030A0"/>
                </a:solidFill>
              </a:rPr>
              <a:t>познать;</a:t>
            </a:r>
          </a:p>
          <a:p>
            <a:r>
              <a:rPr lang="ru-RU" sz="1600" i="0" dirty="0" smtClean="0"/>
              <a:t>                         поворот (какой?) </a:t>
            </a:r>
            <a:r>
              <a:rPr lang="ru-RU" sz="1600" i="0" dirty="0" smtClean="0">
                <a:solidFill>
                  <a:srgbClr val="7030A0"/>
                </a:solidFill>
              </a:rPr>
              <a:t>налево;  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endParaRPr lang="ru-RU" sz="1600" dirty="0" smtClean="0">
              <a:solidFill>
                <a:srgbClr val="FF0000"/>
              </a:solidFill>
            </a:endParaRPr>
          </a:p>
          <a:p>
            <a:endParaRPr lang="ru-RU" sz="1600" i="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2570" y="622294"/>
          <a:ext cx="5143536" cy="1000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Далеко не всегда несогласованные определения можно заменить согласованными  определениями. Поэтому отсутствие замены ещё не свидетельствует о том, что данная форма не является определением.</a:t>
                      </a:r>
                      <a:endParaRPr lang="ru-RU" sz="1400" u="none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62242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1908177"/>
            <a:ext cx="5572164" cy="1231106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     </a:t>
            </a:r>
            <a:r>
              <a:rPr lang="ru-RU" sz="1600" dirty="0" smtClean="0"/>
              <a:t>Мужчина шёл </a:t>
            </a:r>
            <a:r>
              <a:rPr lang="ru-RU" sz="1600" dirty="0" smtClean="0">
                <a:solidFill>
                  <a:srgbClr val="7030A0"/>
                </a:solidFill>
              </a:rPr>
              <a:t>(с чем?)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FF0000"/>
                </a:solidFill>
              </a:rPr>
              <a:t>с чемоданом. </a:t>
            </a:r>
            <a:br>
              <a:rPr lang="ru-RU" sz="1600" dirty="0" smtClean="0">
                <a:solidFill>
                  <a:srgbClr val="FF0000"/>
                </a:solidFill>
              </a:rPr>
            </a:br>
            <a:r>
              <a:rPr lang="ru-RU" sz="1600" dirty="0" smtClean="0"/>
              <a:t>          Я встала в очередь за мужчиной </a:t>
            </a:r>
            <a:r>
              <a:rPr lang="ru-RU" sz="1600" dirty="0" smtClean="0">
                <a:solidFill>
                  <a:srgbClr val="7030A0"/>
                </a:solidFill>
              </a:rPr>
              <a:t>(каким?)</a:t>
            </a:r>
          </a:p>
          <a:p>
            <a:r>
              <a:rPr lang="ru-RU" sz="1600" dirty="0" smtClean="0"/>
              <a:t>                                                                       </a:t>
            </a:r>
            <a:r>
              <a:rPr lang="ru-RU" sz="1600" dirty="0" smtClean="0">
                <a:solidFill>
                  <a:srgbClr val="FF0000"/>
                </a:solidFill>
              </a:rPr>
              <a:t>с чемоданом.</a:t>
            </a:r>
          </a:p>
          <a:p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5274017"/>
              </p:ext>
            </p:extLst>
          </p:nvPr>
        </p:nvGraphicFramePr>
        <p:xfrm>
          <a:off x="311132" y="622293"/>
          <a:ext cx="5143536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Определение указывает на признак, тогда как   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u="none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дополнение указывает на объект.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u="none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97148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408243"/>
            <a:ext cx="5572164" cy="677108"/>
          </a:xfrm>
        </p:spPr>
        <p:txBody>
          <a:bodyPr/>
          <a:lstStyle/>
          <a:p>
            <a:r>
              <a:rPr lang="en-US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rgbClr val="FF0000"/>
                </a:solidFill>
              </a:rPr>
              <a:t>    </a:t>
            </a:r>
            <a:r>
              <a:rPr lang="ru-RU" sz="1400" i="0" dirty="0" smtClean="0"/>
              <a:t>Скамейка стоит </a:t>
            </a:r>
            <a:r>
              <a:rPr lang="ru-RU" sz="1400" i="0" dirty="0" smtClean="0">
                <a:solidFill>
                  <a:srgbClr val="7030A0"/>
                </a:solidFill>
              </a:rPr>
              <a:t>(где?)</a:t>
            </a:r>
            <a:r>
              <a:rPr lang="ru-RU" sz="1400" i="0" dirty="0" smtClean="0"/>
              <a:t> </a:t>
            </a:r>
            <a:r>
              <a:rPr lang="ru-RU" sz="1400" i="0" dirty="0" smtClean="0">
                <a:solidFill>
                  <a:srgbClr val="FF0000"/>
                </a:solidFill>
              </a:rPr>
              <a:t>у дома.</a:t>
            </a:r>
            <a:r>
              <a:rPr lang="ru-RU" sz="1400" i="0" dirty="0" smtClean="0"/>
              <a:t> – На скамейке </a:t>
            </a:r>
            <a:r>
              <a:rPr lang="ru-RU" sz="1400" i="0" dirty="0" smtClean="0">
                <a:solidFill>
                  <a:srgbClr val="7030A0"/>
                </a:solidFill>
              </a:rPr>
              <a:t>(какой?)</a:t>
            </a:r>
            <a:r>
              <a:rPr lang="ru-RU" sz="1400" i="0" dirty="0" smtClean="0">
                <a:solidFill>
                  <a:srgbClr val="FF0000"/>
                </a:solidFill>
              </a:rPr>
              <a:t> у </a:t>
            </a:r>
          </a:p>
          <a:p>
            <a:r>
              <a:rPr lang="ru-RU" sz="1400" i="0" dirty="0" smtClean="0">
                <a:solidFill>
                  <a:srgbClr val="FF0000"/>
                </a:solidFill>
              </a:rPr>
              <a:t>      дома</a:t>
            </a:r>
            <a:r>
              <a:rPr lang="ru-RU" sz="1400" i="0" dirty="0" smtClean="0"/>
              <a:t> сидели три подружки; </a:t>
            </a:r>
          </a:p>
          <a:p>
            <a:r>
              <a:rPr lang="ru-RU" sz="1400" i="0" dirty="0" smtClean="0"/>
              <a:t>      Мы вошли </a:t>
            </a:r>
            <a:r>
              <a:rPr lang="ru-RU" sz="1400" i="0" dirty="0" smtClean="0">
                <a:solidFill>
                  <a:srgbClr val="7030A0"/>
                </a:solidFill>
              </a:rPr>
              <a:t>(куда?) </a:t>
            </a:r>
            <a:r>
              <a:rPr lang="ru-RU" sz="1400" i="0" dirty="0" smtClean="0">
                <a:solidFill>
                  <a:srgbClr val="FF0000"/>
                </a:solidFill>
              </a:rPr>
              <a:t>в зал.</a:t>
            </a:r>
            <a:r>
              <a:rPr lang="ru-RU" sz="1400" i="0" dirty="0" smtClean="0"/>
              <a:t> – Вход </a:t>
            </a:r>
            <a:r>
              <a:rPr lang="ru-RU" sz="1400" i="0" dirty="0" smtClean="0">
                <a:solidFill>
                  <a:srgbClr val="7030A0"/>
                </a:solidFill>
              </a:rPr>
              <a:t>(какой?) </a:t>
            </a:r>
            <a:r>
              <a:rPr lang="ru-RU" sz="1400" i="0" dirty="0" smtClean="0">
                <a:solidFill>
                  <a:srgbClr val="FF0000"/>
                </a:solidFill>
              </a:rPr>
              <a:t>в зал </a:t>
            </a:r>
            <a:r>
              <a:rPr lang="ru-RU" sz="1400" i="0" dirty="0" smtClean="0"/>
              <a:t>был закрыт.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11132" y="622293"/>
          <a:ext cx="5143536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437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Если в предложении существительное с предлогом или наречие относятся к глаголу и являются обстоятельством, то при существительном они обычно становятся несогласованным определением, указывая на признак предмета по положению в пространстве, по времени, по цели, по причине и др.</a:t>
                      </a:r>
                      <a:endParaRPr lang="ru-RU" sz="1400" u="none" dirty="0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979615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Формы и значения несогласованных  определений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Наиболее частотными формами и значениями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несогласованных определений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являются: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1. принадлежность.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Альбом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сестры;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книга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брата.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122359"/>
            <a:ext cx="3214710" cy="4286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2. носитель признака.</a:t>
            </a:r>
            <a:endParaRPr lang="ru-RU" sz="1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Зелень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парков,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белизна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снега.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622425"/>
            <a:ext cx="3214710" cy="85725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3. содержание определяемого понятия.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Правила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поведения;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вопрос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 наследстве,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желание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учиться.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551119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производитель действия.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Пение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птиц;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открытие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Колумба.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836607"/>
            <a:ext cx="500066" cy="96441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882768" y="1336672"/>
            <a:ext cx="500066" cy="46434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0800000">
            <a:off x="1882768" y="1801020"/>
            <a:ext cx="500070" cy="3572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Формы и значения несогласованных  определений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Наиболее частотными формами и значениями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несогласованных определений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являются: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82834" y="622293"/>
            <a:ext cx="3214710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5. материал.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Дом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камня;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платье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ситца;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ваза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стекла.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82834" y="1193797"/>
            <a:ext cx="3214710" cy="50006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 происхождение.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Генерал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солдат;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староста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мужиков.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1765301"/>
            <a:ext cx="3214710" cy="71438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7. вещество, содержащееся в предмете.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Бутылка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из-под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молока;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банка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из-под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крема.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82834" y="2551119"/>
            <a:ext cx="3214710" cy="57150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 источник. 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Пояс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платья;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ключ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автомобиля.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>
            <a:stCxn id="4" idx="3"/>
            <a:endCxn id="5" idx="1"/>
          </p:cNvCxnSpPr>
          <p:nvPr/>
        </p:nvCxnSpPr>
        <p:spPr>
          <a:xfrm flipV="1">
            <a:off x="1882768" y="872326"/>
            <a:ext cx="500066" cy="92869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>
            <a:stCxn id="6" idx="1"/>
            <a:endCxn id="4" idx="3"/>
          </p:cNvCxnSpPr>
          <p:nvPr/>
        </p:nvCxnSpPr>
        <p:spPr>
          <a:xfrm rot="10800000" flipV="1">
            <a:off x="1882768" y="1443830"/>
            <a:ext cx="500066" cy="35719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endCxn id="4" idx="3"/>
          </p:cNvCxnSpPr>
          <p:nvPr/>
        </p:nvCxnSpPr>
        <p:spPr>
          <a:xfrm rot="10800000">
            <a:off x="1882768" y="1801020"/>
            <a:ext cx="500070" cy="35723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endCxn id="4" idx="3"/>
          </p:cNvCxnSpPr>
          <p:nvPr/>
        </p:nvCxnSpPr>
        <p:spPr>
          <a:xfrm rot="16200000" flipV="1">
            <a:off x="1614877" y="2068911"/>
            <a:ext cx="1035856" cy="50007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2424"/>
            <a:ext cx="5765800" cy="315471"/>
          </a:xfrm>
        </p:spPr>
        <p:txBody>
          <a:bodyPr/>
          <a:lstStyle/>
          <a:p>
            <a:r>
              <a:rPr lang="ru-RU" dirty="0" smtClean="0"/>
              <a:t>   </a:t>
            </a:r>
            <a:r>
              <a:rPr lang="ru-RU" sz="1600" dirty="0" smtClean="0"/>
              <a:t>Формы и значения несогласованных  определений</a:t>
            </a:r>
            <a:endParaRPr lang="ru-RU" sz="1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8256" y="1050921"/>
            <a:ext cx="1714512" cy="150019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Наиболее частотными формами и значениями </a:t>
            </a:r>
            <a:r>
              <a:rPr lang="ru-RU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несогласованных определений </a:t>
            </a:r>
            <a:r>
              <a:rPr lang="ru-RU" sz="1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являются:</a:t>
            </a:r>
            <a:endParaRPr lang="ru-RU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2834" y="765169"/>
            <a:ext cx="3214710" cy="207170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9. качественная характеристика предмета (черта, свойство, возраст, мера, количество, признак по положению в пространстве).</a:t>
            </a:r>
          </a:p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Человек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большого ума;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платье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горошек;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дом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мезонином;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человек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очках; 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единительная линия 17"/>
          <p:cNvCxnSpPr>
            <a:stCxn id="7" idx="1"/>
            <a:endCxn id="4" idx="3"/>
          </p:cNvCxnSpPr>
          <p:nvPr/>
        </p:nvCxnSpPr>
        <p:spPr>
          <a:xfrm rot="10800000">
            <a:off x="1882768" y="1801020"/>
            <a:ext cx="500066" cy="1588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</TotalTime>
  <Words>1062</Words>
  <Application>Microsoft Office PowerPoint</Application>
  <PresentationFormat>Произвольный</PresentationFormat>
  <Paragraphs>236</Paragraphs>
  <Slides>22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맑은 고딕</vt:lpstr>
      <vt:lpstr>Arial</vt:lpstr>
      <vt:lpstr>Arial Black</vt:lpstr>
      <vt:lpstr>Calibri</vt:lpstr>
      <vt:lpstr>Times New Roman</vt:lpstr>
      <vt:lpstr>Office Theme</vt:lpstr>
      <vt:lpstr>Русский язык</vt:lpstr>
      <vt:lpstr>                             Внимание!</vt:lpstr>
      <vt:lpstr>      Способы разграничения несогласованных определений                           и  дополнений, обстоятельств </vt:lpstr>
      <vt:lpstr>              Внимание! Запомните!</vt:lpstr>
      <vt:lpstr>              Внимание! Запомните!</vt:lpstr>
      <vt:lpstr>              Внимание! Запомните!</vt:lpstr>
      <vt:lpstr>   Формы и значения несогласованных  определений</vt:lpstr>
      <vt:lpstr>   Формы и значения несогласованных  определений</vt:lpstr>
      <vt:lpstr>   Формы и значения несогласованных  определений</vt:lpstr>
      <vt:lpstr>  Некоторые близкие по значению формы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Приложение  (izohlovchi)</vt:lpstr>
      <vt:lpstr>         Приложения относятся:</vt:lpstr>
      <vt:lpstr>Способы выражения приложения  внимание! </vt:lpstr>
      <vt:lpstr>          Технология соответствий</vt:lpstr>
      <vt:lpstr>Презентация PowerPoint</vt:lpstr>
      <vt:lpstr>Презентация PowerPoint</vt:lpstr>
      <vt:lpstr>                 Цифровой диктант</vt:lpstr>
      <vt:lpstr>      Цифровой диктант.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232</cp:revision>
  <dcterms:created xsi:type="dcterms:W3CDTF">2020-04-13T08:05:42Z</dcterms:created>
  <dcterms:modified xsi:type="dcterms:W3CDTF">2020-11-14T12:57:42Z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