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70" r:id="rId4"/>
    <p:sldId id="281" r:id="rId5"/>
    <p:sldId id="271" r:id="rId6"/>
    <p:sldId id="274" r:id="rId7"/>
    <p:sldId id="276" r:id="rId8"/>
    <p:sldId id="273" r:id="rId9"/>
    <p:sldId id="277" r:id="rId10"/>
    <p:sldId id="278" r:id="rId11"/>
    <p:sldId id="279" r:id="rId12"/>
    <p:sldId id="280" r:id="rId13"/>
    <p:sldId id="272" r:id="rId14"/>
    <p:sldId id="285" r:id="rId15"/>
    <p:sldId id="282" r:id="rId16"/>
    <p:sldId id="283" r:id="rId17"/>
    <p:sldId id="284" r:id="rId18"/>
    <p:sldId id="286" r:id="rId19"/>
    <p:sldId id="287" r:id="rId20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812" y="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21.11.2020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26715" y="222930"/>
            <a:ext cx="3229089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-1077540" y="1050921"/>
            <a:ext cx="7560840" cy="80919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1750" spc="-20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2400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Тема: Как указать на место 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2400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действия.</a:t>
            </a:r>
          </a:p>
        </p:txBody>
      </p:sp>
      <p:sp>
        <p:nvSpPr>
          <p:cNvPr id="5" name="object 5"/>
          <p:cNvSpPr/>
          <p:nvPr/>
        </p:nvSpPr>
        <p:spPr>
          <a:xfrm>
            <a:off x="96818" y="1122359"/>
            <a:ext cx="344170" cy="861489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6818" y="2087015"/>
            <a:ext cx="344170" cy="86148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96471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dirty="0" smtClean="0">
                <a:solidFill>
                  <a:schemeClr val="bg1"/>
                </a:solidFill>
                <a:latin typeface="Arial"/>
                <a:cs typeface="Arial"/>
              </a:rPr>
              <a:t>8</a:t>
            </a:r>
            <a:endParaRPr sz="225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84934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7" name="Picture 2" descr="D:\Ona\O'quv Amaliyot\kopy\book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300" y="2235721"/>
            <a:ext cx="2074201" cy="3302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В мире информатики и математики!: Объекты окружающего мира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30772" y="1926266"/>
            <a:ext cx="2097082" cy="11829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68322" y="2336805"/>
            <a:ext cx="4500594" cy="738664"/>
          </a:xfrm>
        </p:spPr>
        <p:txBody>
          <a:bodyPr/>
          <a:lstStyle/>
          <a:p>
            <a:r>
              <a:rPr lang="ru-RU" sz="1600" i="0" dirty="0" smtClean="0">
                <a:solidFill>
                  <a:schemeClr val="tx1"/>
                </a:solidFill>
              </a:rPr>
              <a:t>         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chemeClr val="tx1"/>
                </a:solidFill>
              </a:rPr>
              <a:t>        </a:t>
            </a:r>
            <a:r>
              <a:rPr lang="ru-RU" sz="1600" i="0" dirty="0" smtClean="0"/>
              <a:t>Берег весело зеленеет </a:t>
            </a:r>
            <a:r>
              <a:rPr lang="ru-RU" sz="1600" b="0" i="0" dirty="0" smtClean="0"/>
              <a:t> </a:t>
            </a:r>
          </a:p>
          <a:p>
            <a:r>
              <a:rPr lang="ru-RU" sz="1600" b="0" i="0" dirty="0" smtClean="0">
                <a:solidFill>
                  <a:srgbClr val="00B050"/>
                </a:solidFill>
              </a:rPr>
              <a:t>   </a:t>
            </a:r>
            <a:r>
              <a:rPr lang="ru-RU" sz="1600" i="0" dirty="0" smtClean="0">
                <a:solidFill>
                  <a:srgbClr val="00B050"/>
                </a:solidFill>
              </a:rPr>
              <a:t>(в какой ситуации? в какой обстановке?)</a:t>
            </a:r>
          </a:p>
          <a:p>
            <a:r>
              <a:rPr lang="ru-RU" sz="1600" b="0" i="0" dirty="0" smtClean="0">
                <a:solidFill>
                  <a:srgbClr val="00B050"/>
                </a:solidFill>
              </a:rPr>
              <a:t>      </a:t>
            </a:r>
            <a:r>
              <a:rPr lang="ru-RU" sz="1600" b="0" dirty="0" smtClean="0"/>
              <a:t>            </a:t>
            </a:r>
            <a:r>
              <a:rPr lang="ru-RU" sz="1600" i="0" dirty="0" smtClean="0">
                <a:solidFill>
                  <a:srgbClr val="FF0000"/>
                </a:solidFill>
              </a:rPr>
              <a:t>на солнце </a:t>
            </a:r>
            <a:r>
              <a:rPr lang="ru-RU" sz="1600" i="0" dirty="0" smtClean="0"/>
              <a:t>(А.Чехов).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43008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Иногда обстоятельство может совмещать несколько значений или характеризовать обстановку, ситуацию в целом (в этом случае обстоятельство обычно обозначает состояние природы, погоды, окружающей среды и т.п.).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908177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2336805"/>
            <a:ext cx="5214974" cy="738664"/>
          </a:xfrm>
        </p:spPr>
        <p:txBody>
          <a:bodyPr/>
          <a:lstStyle/>
          <a:p>
            <a:r>
              <a:rPr lang="ru-RU" sz="1600" i="0" dirty="0" smtClean="0">
                <a:solidFill>
                  <a:srgbClr val="00B050"/>
                </a:solidFill>
              </a:rPr>
              <a:t>      (в какой ситуации? в какой обстановке?) </a:t>
            </a:r>
          </a:p>
          <a:p>
            <a:r>
              <a:rPr lang="ru-RU" sz="1600" dirty="0" smtClean="0">
                <a:solidFill>
                  <a:srgbClr val="FF0000"/>
                </a:solidFill>
              </a:rPr>
              <a:t>в тишине, при свете, во мгле, в дыму, в тумане, на ветру, на солнышке, среди тишины</a:t>
            </a:r>
            <a:r>
              <a:rPr lang="ru-RU" sz="1600" i="0" dirty="0" smtClean="0">
                <a:solidFill>
                  <a:srgbClr val="FF0000"/>
                </a:solidFill>
              </a:rPr>
              <a:t> и т.п.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43008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Такие обстоятельства часто называют обстоятельствами обстановки (ситуации). Наиболее регулярно такое значение выражают формы: </a:t>
                      </a:r>
                      <a:endParaRPr lang="ru-RU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836739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80" y="102424"/>
            <a:ext cx="5439667" cy="315471"/>
          </a:xfrm>
        </p:spPr>
        <p:txBody>
          <a:bodyPr/>
          <a:lstStyle/>
          <a:p>
            <a:r>
              <a:rPr lang="ru-RU" dirty="0" smtClean="0"/>
              <a:t>                  Обстоятельства места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5710" y="336541"/>
            <a:ext cx="3240090" cy="2954655"/>
          </a:xfrm>
        </p:spPr>
        <p:txBody>
          <a:bodyPr/>
          <a:lstStyle/>
          <a:p>
            <a:endParaRPr lang="ru-RU" sz="1600" i="0" dirty="0" smtClean="0"/>
          </a:p>
          <a:p>
            <a:r>
              <a:rPr lang="ru-RU" sz="1600" i="0" dirty="0" smtClean="0">
                <a:solidFill>
                  <a:srgbClr val="7030A0"/>
                </a:solidFill>
              </a:rPr>
              <a:t>Обстоятельства места</a:t>
            </a:r>
            <a:r>
              <a:rPr lang="ru-RU" sz="1600" i="0" dirty="0" smtClean="0">
                <a:solidFill>
                  <a:srgbClr val="0070C0"/>
                </a:solidFill>
              </a:rPr>
              <a:t> отвечают на вопросы </a:t>
            </a:r>
            <a:r>
              <a:rPr lang="ru-RU" sz="1600" dirty="0" smtClean="0">
                <a:solidFill>
                  <a:srgbClr val="7030A0"/>
                </a:solidFill>
              </a:rPr>
              <a:t>где?</a:t>
            </a:r>
            <a:r>
              <a:rPr lang="ru-RU" sz="1600" i="0" dirty="0" smtClean="0">
                <a:solidFill>
                  <a:srgbClr val="0070C0"/>
                </a:solidFill>
              </a:rPr>
              <a:t> (</a:t>
            </a:r>
            <a:r>
              <a:rPr lang="ru-RU" sz="1600" dirty="0" smtClean="0">
                <a:solidFill>
                  <a:srgbClr val="0070C0"/>
                </a:solidFill>
              </a:rPr>
              <a:t>вверху, наверху, впереди);</a:t>
            </a:r>
            <a:r>
              <a:rPr lang="ru-RU" sz="1600" dirty="0" smtClean="0">
                <a:solidFill>
                  <a:srgbClr val="7030A0"/>
                </a:solidFill>
              </a:rPr>
              <a:t> куда? </a:t>
            </a:r>
            <a:r>
              <a:rPr lang="ru-RU" sz="1600" i="0" dirty="0" smtClean="0">
                <a:solidFill>
                  <a:srgbClr val="0070C0"/>
                </a:solidFill>
              </a:rPr>
              <a:t>(</a:t>
            </a:r>
            <a:r>
              <a:rPr lang="ru-RU" sz="1600" dirty="0" smtClean="0">
                <a:solidFill>
                  <a:srgbClr val="0070C0"/>
                </a:solidFill>
              </a:rPr>
              <a:t>вверх, наверх, вперёд</a:t>
            </a:r>
            <a:r>
              <a:rPr lang="ru-RU" sz="1600" i="0" dirty="0" smtClean="0">
                <a:solidFill>
                  <a:srgbClr val="0070C0"/>
                </a:solidFill>
              </a:rPr>
              <a:t>); </a:t>
            </a:r>
            <a:r>
              <a:rPr lang="ru-RU" sz="1600" dirty="0" smtClean="0">
                <a:solidFill>
                  <a:srgbClr val="7030A0"/>
                </a:solidFill>
              </a:rPr>
              <a:t>откуда?</a:t>
            </a:r>
            <a:r>
              <a:rPr lang="ru-RU" sz="1600" i="0" dirty="0" smtClean="0">
                <a:solidFill>
                  <a:srgbClr val="0070C0"/>
                </a:solidFill>
              </a:rPr>
              <a:t> (с</a:t>
            </a:r>
            <a:r>
              <a:rPr lang="ru-RU" sz="1600" dirty="0" smtClean="0">
                <a:solidFill>
                  <a:srgbClr val="0070C0"/>
                </a:solidFill>
              </a:rPr>
              <a:t>верху,  спереди, издалека</a:t>
            </a:r>
            <a:r>
              <a:rPr lang="ru-RU" sz="1600" i="0" dirty="0" smtClean="0">
                <a:solidFill>
                  <a:srgbClr val="0070C0"/>
                </a:solidFill>
              </a:rPr>
              <a:t>); обозначают место действия или направление движения:  </a:t>
            </a:r>
            <a:r>
              <a:rPr lang="ru-RU" sz="1600" dirty="0" smtClean="0">
                <a:solidFill>
                  <a:srgbClr val="FF0000"/>
                </a:solidFill>
              </a:rPr>
              <a:t>У Лукоморья</a:t>
            </a:r>
            <a:r>
              <a:rPr lang="ru-RU" sz="1600" i="0" dirty="0" smtClean="0">
                <a:solidFill>
                  <a:srgbClr val="0070C0"/>
                </a:solidFill>
              </a:rPr>
              <a:t> дуб зелёный (А. Пушкин); Язык </a:t>
            </a:r>
            <a:r>
              <a:rPr lang="ru-RU" sz="1600" dirty="0" smtClean="0">
                <a:solidFill>
                  <a:srgbClr val="FF0000"/>
                </a:solidFill>
              </a:rPr>
              <a:t>до Киева</a:t>
            </a:r>
            <a:r>
              <a:rPr lang="ru-RU" sz="1600" i="0" dirty="0" smtClean="0">
                <a:solidFill>
                  <a:srgbClr val="FF0000"/>
                </a:solidFill>
              </a:rPr>
              <a:t> </a:t>
            </a:r>
            <a:r>
              <a:rPr lang="ru-RU" sz="1600" i="0" dirty="0" smtClean="0">
                <a:solidFill>
                  <a:srgbClr val="0070C0"/>
                </a:solidFill>
              </a:rPr>
              <a:t>доведёт (пословица).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6" y="1979615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6" y="765169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Технология «Корректор»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4980229" cy="246221"/>
          </a:xfrm>
        </p:spPr>
        <p:txBody>
          <a:bodyPr/>
          <a:lstStyle/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4" name="Picture 2" descr="C:\Users\Бакибаева\Desktop\question_mark_PNG4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9401">
            <a:off x="10094258" y="1272969"/>
            <a:ext cx="1427056" cy="237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Бакибаева\Desktop\question_mark_PNG4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00529">
            <a:off x="4097346" y="1122359"/>
            <a:ext cx="1408875" cy="162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68256" y="336542"/>
            <a:ext cx="58829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Восстановите деформированные пословицы. Подчеркните обстоятельства, укажите их вид. </a:t>
            </a:r>
          </a:p>
          <a:p>
            <a:pPr marL="342900" indent="-342900"/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1. Один, не, поле, в, воин.   </a:t>
            </a:r>
          </a:p>
          <a:p>
            <a:pPr marL="342900" indent="-342900"/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2. Язык, Киева, доведёт, до.</a:t>
            </a:r>
          </a:p>
          <a:p>
            <a:pPr marL="342900" indent="-342900"/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Сверху, грязно, ясно, снизу.</a:t>
            </a:r>
          </a:p>
          <a:p>
            <a:pPr marL="342900" indent="-342900"/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4. Без, не, труда, и, рыбку, из, </a:t>
            </a:r>
          </a:p>
          <a:p>
            <a:pPr marL="342900" indent="-342900"/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   вытащишь, пруда.</a:t>
            </a:r>
          </a:p>
          <a:p>
            <a:pPr marL="342900" indent="-342900"/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5. Из-за, ворона, и, куста, востра.</a:t>
            </a:r>
          </a:p>
          <a:p>
            <a:pPr marL="342900" indent="-342900"/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6. Не, колодец, плюй, воды, пригодится, в, напиться. </a:t>
            </a:r>
            <a:endParaRPr lang="ru-RU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Технология «Корректор».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4980229" cy="246221"/>
          </a:xfrm>
        </p:spPr>
        <p:txBody>
          <a:bodyPr/>
          <a:lstStyle/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4" name="Picture 2" descr="C:\Users\Бакибаева\Desktop\question_mark_PNG4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9401">
            <a:off x="10094258" y="1272969"/>
            <a:ext cx="1427056" cy="237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68256" y="336542"/>
            <a:ext cx="5597544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Восстановите деформированный текст. Подчеркните обстоятельства, укажите их вид. </a:t>
            </a:r>
          </a:p>
          <a:p>
            <a:pPr marL="342900" indent="-342900"/>
            <a:endParaRPr lang="ru-RU" sz="16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1. Один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поле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не воин.   </a:t>
            </a:r>
          </a:p>
          <a:p>
            <a:pPr marL="342900" indent="-342900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2. Язык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 Киева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доведёт.</a:t>
            </a:r>
          </a:p>
          <a:p>
            <a:pPr marL="342900" indent="-342900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Сверху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ясно,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снизу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грязно.</a:t>
            </a:r>
          </a:p>
          <a:p>
            <a:pPr marL="342900" indent="-342900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4. Без труда не вытащишь и рыбку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из пруда.</a:t>
            </a:r>
          </a:p>
          <a:p>
            <a:pPr marL="342900" indent="-342900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Из-за куста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 ворона востра. </a:t>
            </a:r>
          </a:p>
          <a:p>
            <a:pPr marL="342900" indent="-342900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6. Не плюй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колодец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пригодится воды напиться.</a:t>
            </a:r>
          </a:p>
          <a:p>
            <a:pPr marL="342900" indent="-342900"/>
            <a:endParaRPr lang="ru-RU" sz="16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3" descr="C:\Users\Бакибаева\Desktop\kisspng-question-mark-exclamation-mark-clip-art-question-5acdccc0668b24.4308677315234367364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46778" y1="75000" x2="54000" y2="81083"/>
                        <a14:foregroundMark x1="79444" y1="21667" x2="79444" y2="2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93623">
            <a:off x="4258934" y="983182"/>
            <a:ext cx="1576903" cy="1858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Технология соответствий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30772" y="781127"/>
            <a:ext cx="3816424" cy="1938992"/>
          </a:xfrm>
        </p:spPr>
        <p:txBody>
          <a:bodyPr/>
          <a:lstStyle/>
          <a:p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 предложениям, </a:t>
            </a:r>
            <a:b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данным в  левом столбце,  подберите соответствующие </a:t>
            </a:r>
            <a:b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обстоятельства места из правого столбца (укажите стрелками).</a:t>
            </a: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2253" y="2336804"/>
            <a:ext cx="2931511" cy="408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94" y="765169"/>
            <a:ext cx="1359875" cy="2306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292080"/>
        </p:xfrm>
        <a:graphic>
          <a:graphicData uri="http://schemas.openxmlformats.org/drawingml/2006/table">
            <a:tbl>
              <a:tblPr/>
              <a:tblGrid>
                <a:gridCol w="517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4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5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1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6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4" y="23196701"/>
          <a:ext cx="6775292" cy="12885928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4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6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239826" y="122227"/>
            <a:ext cx="41179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Arial Black" pitchFamily="34" charset="0"/>
              </a:rPr>
              <a:t>Технология соответствий</a:t>
            </a:r>
            <a:endParaRPr lang="ru-RU" sz="2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96818" y="540348"/>
          <a:ext cx="5572164" cy="26028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16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М. Ю. Лермонтов родился </a:t>
                      </a: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1814 году</a:t>
                      </a:r>
                      <a:r>
                        <a:rPr lang="ru-RU" sz="11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…  </a:t>
                      </a:r>
                      <a:r>
                        <a:rPr lang="ru-RU" sz="1100" b="1" i="0" dirty="0" smtClean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ссылку на юг. 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494">
                <a:tc>
                  <a:txBody>
                    <a:bodyPr/>
                    <a:lstStyle/>
                    <a:p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Н.А.Некрасов, оставшись без материального обеспечения, ночевал …</a:t>
                      </a:r>
                      <a:r>
                        <a:rPr lang="ru-RU" sz="1100" b="1" i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</a:t>
                      </a:r>
                      <a:r>
                        <a:rPr lang="ru-RU" sz="1100" b="1" i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Нежинской</a:t>
                      </a:r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гимназии высших наук. 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3736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И.С. Тургенев в 1843-м поступил на должность …, но любовь к писательству и литературе перевесила.</a:t>
                      </a:r>
                      <a:r>
                        <a:rPr lang="ru-RU" sz="1100" b="0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Москве.  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01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1820 году А. С. Пушкин был отправлен … </a:t>
                      </a:r>
                      <a:r>
                        <a:rPr lang="ru-RU" sz="1100" b="1" i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Министерство внутренних дел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5861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 1821 по 1828 год Н.В.Гоголь обучался … 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подворотнях и подвалах.</a:t>
                      </a:r>
                      <a:r>
                        <a:rPr lang="ru-RU" sz="1100" b="1" i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292080"/>
        </p:xfrm>
        <a:graphic>
          <a:graphicData uri="http://schemas.openxmlformats.org/drawingml/2006/table">
            <a:tbl>
              <a:tblPr/>
              <a:tblGrid>
                <a:gridCol w="517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4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5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1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6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4" y="23196701"/>
          <a:ext cx="6775292" cy="12885928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4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6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122227"/>
            <a:ext cx="5765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Технология соответствий. Проверьте!</a:t>
            </a:r>
            <a:r>
              <a:rPr lang="ru-RU" sz="2000" dirty="0" smtClean="0">
                <a:solidFill>
                  <a:schemeClr val="bg1"/>
                </a:solidFill>
                <a:latin typeface="Arial Black" pitchFamily="34" charset="0"/>
              </a:rPr>
              <a:t>  </a:t>
            </a:r>
            <a:endParaRPr lang="ru-RU" sz="2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96818" y="540348"/>
          <a:ext cx="5572164" cy="26028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16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М. Ю. Лермонтов родился </a:t>
                      </a:r>
                      <a:r>
                        <a:rPr lang="ru-RU" sz="11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1814 году</a:t>
                      </a:r>
                      <a:r>
                        <a:rPr lang="ru-RU" sz="11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…  </a:t>
                      </a:r>
                      <a:r>
                        <a:rPr lang="ru-RU" sz="1100" b="1" i="0" dirty="0" smtClean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ссылку на юг. 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494">
                <a:tc>
                  <a:txBody>
                    <a:bodyPr/>
                    <a:lstStyle/>
                    <a:p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Н.А.Некрасов, оставшись без материального обеспечения, ночевал …</a:t>
                      </a:r>
                      <a:r>
                        <a:rPr lang="ru-RU" sz="1100" b="1" i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</a:t>
                      </a:r>
                      <a:r>
                        <a:rPr lang="ru-RU" sz="1100" b="1" i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Нежинской</a:t>
                      </a:r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гимназии высших наук. 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3736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И.С. Тургенев в 1843-м поступил на должность …, но любовь к писательству и литературе перевесила.</a:t>
                      </a:r>
                      <a:r>
                        <a:rPr lang="ru-RU" sz="1100" b="0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Москве.  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01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1820 году А. С. Пушкин был отправлен … </a:t>
                      </a:r>
                      <a:r>
                        <a:rPr lang="ru-RU" sz="1100" b="1" i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Министерство внутренних дел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5861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 1821 по 1828 год Н.В.Гоголь обучался … 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подворотнях и подвалах.</a:t>
                      </a:r>
                      <a:r>
                        <a:rPr lang="ru-RU" sz="1100" b="1" i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5776" y="693731"/>
            <a:ext cx="714380" cy="100013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8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54206" y="1193797"/>
            <a:ext cx="1785950" cy="157163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1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6950" y="1979615"/>
            <a:ext cx="2643206" cy="3571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2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68652" y="1122359"/>
            <a:ext cx="571504" cy="157163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3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40090" y="693731"/>
            <a:ext cx="500066" cy="157163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06836" y="622294"/>
            <a:ext cx="3576460" cy="2954655"/>
          </a:xfrm>
        </p:spPr>
        <p:txBody>
          <a:bodyPr/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откуда? – </a:t>
            </a:r>
            <a:r>
              <a:rPr lang="en-US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qayerdan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куда? –</a:t>
            </a:r>
            <a:r>
              <a:rPr lang="en-US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qayerga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где? –</a:t>
            </a:r>
            <a:r>
              <a:rPr lang="en-US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qayerda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/>
              <a:t>сверху –</a:t>
            </a:r>
            <a:r>
              <a:rPr lang="en-US" sz="1600" dirty="0" smtClean="0"/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tepadan</a:t>
            </a:r>
            <a:r>
              <a:rPr lang="en-US" sz="1600" dirty="0" smtClean="0">
                <a:solidFill>
                  <a:schemeClr val="tx1"/>
                </a:solidFill>
              </a:rPr>
              <a:t>;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снизу –</a:t>
            </a:r>
            <a:r>
              <a:rPr lang="en-US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pastdan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издалека – </a:t>
            </a:r>
            <a:r>
              <a:rPr lang="en-US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uzoqdan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спереди – </a:t>
            </a:r>
            <a:r>
              <a:rPr lang="en-US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oldidan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вверх – </a:t>
            </a:r>
            <a:r>
              <a:rPr lang="en-US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yuqoriga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вперёд – </a:t>
            </a:r>
            <a:r>
              <a:rPr lang="en-US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oldinga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/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5" name="Picture 2" descr="D:\Ona\O'quv Amaliyot\kopy\book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628" y="1046361"/>
            <a:ext cx="1549384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700" y="1500772"/>
            <a:ext cx="3600400" cy="114072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25446" y="765169"/>
            <a:ext cx="4857784" cy="618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16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§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Как указать на место действия.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            Упражнение 72, 73 (стр. 32, 33).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494465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Второстепенные члены предложения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1666880" y="788221"/>
            <a:ext cx="2421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Обозначает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действие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предмета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54074" y="765169"/>
            <a:ext cx="3555449" cy="642942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Второстепенные члены предложения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8256" y="2051053"/>
            <a:ext cx="1643073" cy="954861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Определение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740156" y="2051053"/>
            <a:ext cx="1888615" cy="954861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Обстоятельство  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882768" y="2051053"/>
            <a:ext cx="1785949" cy="954861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Дополнение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stCxn id="7" idx="0"/>
            <a:endCxn id="5" idx="2"/>
          </p:cNvCxnSpPr>
          <p:nvPr/>
        </p:nvCxnSpPr>
        <p:spPr>
          <a:xfrm rot="5400000" flipH="1" flipV="1">
            <a:off x="1539325" y="858579"/>
            <a:ext cx="642942" cy="174200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5" idx="2"/>
          </p:cNvCxnSpPr>
          <p:nvPr/>
        </p:nvCxnSpPr>
        <p:spPr>
          <a:xfrm rot="16200000" flipH="1">
            <a:off x="3440239" y="699671"/>
            <a:ext cx="642942" cy="205982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9" idx="0"/>
          </p:cNvCxnSpPr>
          <p:nvPr/>
        </p:nvCxnSpPr>
        <p:spPr>
          <a:xfrm rot="16200000" flipV="1">
            <a:off x="2436413" y="1711723"/>
            <a:ext cx="642942" cy="3571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Обстоятельство (</a:t>
            </a:r>
            <a:r>
              <a:rPr lang="en-US" dirty="0" err="1" smtClean="0"/>
              <a:t>hol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525446" y="622293"/>
            <a:ext cx="4736587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16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Второстепенный член предложения</a:t>
            </a:r>
            <a:endParaRPr sz="160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811198" y="1122359"/>
            <a:ext cx="4218002" cy="571504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 </a:t>
            </a: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Обозначает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признак</a:t>
            </a: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действия или    </a:t>
            </a:r>
          </a:p>
          <a:p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другого признака</a:t>
            </a:r>
            <a:endParaRPr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596884" y="1836739"/>
            <a:ext cx="4643470" cy="642942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500" b="1" spc="-5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Отвечает </a:t>
            </a:r>
            <a:r>
              <a:rPr lang="ru-RU" sz="1500" b="1" spc="-5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на вопросы где? как?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5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когда? почему? зачем?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5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несмотря на что? при каком условии? </a:t>
            </a:r>
          </a:p>
        </p:txBody>
      </p:sp>
      <p:sp>
        <p:nvSpPr>
          <p:cNvPr id="8" name="object 11"/>
          <p:cNvSpPr/>
          <p:nvPr/>
        </p:nvSpPr>
        <p:spPr>
          <a:xfrm>
            <a:off x="882636" y="2563290"/>
            <a:ext cx="4000528" cy="559334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</a:t>
            </a:r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читать (как?) выразительно;      </a:t>
            </a:r>
          </a:p>
          <a:p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встретиться (когда?) накануне;      </a:t>
            </a:r>
            <a:endParaRPr sz="1600" dirty="0"/>
          </a:p>
        </p:txBody>
      </p:sp>
      <p:sp>
        <p:nvSpPr>
          <p:cNvPr id="15" name="object 15"/>
          <p:cNvSpPr/>
          <p:nvPr/>
        </p:nvSpPr>
        <p:spPr>
          <a:xfrm>
            <a:off x="2740024" y="2479681"/>
            <a:ext cx="285752" cy="1428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740024" y="979483"/>
            <a:ext cx="285752" cy="1515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5"/>
          <p:cNvSpPr/>
          <p:nvPr/>
        </p:nvSpPr>
        <p:spPr>
          <a:xfrm>
            <a:off x="2740024" y="1693863"/>
            <a:ext cx="285752" cy="1515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Как подчёркиваются обстоятельства?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54272" y="622293"/>
            <a:ext cx="3380956" cy="2339102"/>
          </a:xfrm>
        </p:spPr>
        <p:txBody>
          <a:bodyPr/>
          <a:lstStyle/>
          <a:p>
            <a:endParaRPr lang="ru-RU" sz="1600" i="0" dirty="0" smtClean="0"/>
          </a:p>
          <a:p>
            <a:endParaRPr lang="ru-RU" sz="1600" i="0" dirty="0" smtClean="0"/>
          </a:p>
          <a:p>
            <a:endParaRPr lang="ru-RU" sz="1600" i="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1800" i="0" dirty="0" smtClean="0">
                <a:solidFill>
                  <a:schemeClr val="tx2">
                    <a:lumMod val="75000"/>
                  </a:schemeClr>
                </a:solidFill>
              </a:rPr>
              <a:t>     Обстоятельства подчёркиваются на письме</a:t>
            </a:r>
          </a:p>
          <a:p>
            <a:r>
              <a:rPr lang="ru-RU" sz="1800" i="0" dirty="0" smtClean="0">
                <a:solidFill>
                  <a:srgbClr val="FF0000"/>
                </a:solidFill>
              </a:rPr>
              <a:t>чередованием тире и точки.</a:t>
            </a:r>
            <a:r>
              <a:rPr lang="ru-RU" sz="1800" i="0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</a:p>
          <a:p>
            <a:endParaRPr lang="ru-RU" sz="1800" i="0" dirty="0" smtClean="0">
              <a:solidFill>
                <a:schemeClr val="tx1"/>
              </a:solidFill>
            </a:endParaRPr>
          </a:p>
          <a:p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6" y="1979615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6" y="765169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spc="25" dirty="0" smtClean="0"/>
              <a:t>             Виды обстоятельств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025644" y="1550987"/>
            <a:ext cx="1714512" cy="500066"/>
          </a:xfrm>
          <a:prstGeom prst="round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обстоятельство</a:t>
            </a:r>
            <a:endParaRPr lang="ru-RU" sz="14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11594" y="622293"/>
            <a:ext cx="1714512" cy="714380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5) цели: 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Дед прилёг (с какой целью?)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вздремнуть.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815969" y="1444548"/>
            <a:ext cx="1714512" cy="714380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82901" y="2265367"/>
            <a:ext cx="2428891" cy="785818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7) уступки: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Несмотря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(на что?)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 неудачу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он продолжал готовиться к поступлению. </a:t>
            </a:r>
            <a:endParaRPr lang="ru-RU" sz="12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68256" y="622293"/>
            <a:ext cx="1785950" cy="714380"/>
          </a:xfrm>
          <a:prstGeom prst="roundRect">
            <a:avLst/>
          </a:prstGeom>
          <a:noFill/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arenR"/>
            </a:pPr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>
              <a:buAutoNum type="arabicParenR"/>
            </a:pP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образа</a:t>
            </a:r>
          </a:p>
          <a:p>
            <a:pPr marL="228600" indent="-228600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действия: 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Он говорил (как?)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тихо.</a:t>
            </a:r>
          </a:p>
          <a:p>
            <a:pPr marL="228600" indent="-228600" algn="ctr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68256" y="1479549"/>
            <a:ext cx="1785950" cy="642942"/>
          </a:xfrm>
          <a:prstGeom prst="roundRect">
            <a:avLst/>
          </a:prstGeom>
          <a:noFill/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2) места: 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Мы свернули (куда?)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направо.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82570" y="2265367"/>
            <a:ext cx="2357454" cy="785818"/>
          </a:xfrm>
          <a:prstGeom prst="round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3) условия: 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При (каком условии?)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непогоде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все останутся дома.</a:t>
            </a:r>
          </a:p>
          <a:p>
            <a:pPr algn="ctr"/>
            <a:endParaRPr lang="ru-RU" sz="1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097082" y="622293"/>
            <a:ext cx="1571636" cy="785818"/>
          </a:xfrm>
          <a:prstGeom prst="roundRect">
            <a:avLst/>
          </a:prstGeom>
          <a:noFill/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4)</a:t>
            </a:r>
            <a:r>
              <a:rPr lang="ru-RU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причины: 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Она покраснела (отчего?)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 смущения.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971971" y="1143260"/>
            <a:ext cx="150019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200" b="1" dirty="0" smtClean="0">
                <a:latin typeface="Arial" pitchFamily="34" charset="0"/>
                <a:cs typeface="Arial" pitchFamily="34" charset="0"/>
              </a:rPr>
              <a:t>6) времени: </a:t>
            </a:r>
            <a:r>
              <a:rPr lang="ru-RU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Они встретятся (когда?)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завтра.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368229" cy="315471"/>
          </a:xfrm>
        </p:spPr>
        <p:txBody>
          <a:bodyPr/>
          <a:lstStyle/>
          <a:p>
            <a:r>
              <a:rPr lang="ru-RU" dirty="0" smtClean="0"/>
              <a:t>     Способы выражения обстоятельств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85950" cy="121444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Обстоятельства могут быть выражены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82834" y="622293"/>
            <a:ext cx="3214710" cy="107157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1. существительным в косвенных падежах с предлогом или без предлога; </a:t>
            </a:r>
            <a:r>
              <a:rPr lang="ru-RU" sz="1400" b="1" dirty="0" smtClean="0">
                <a:solidFill>
                  <a:srgbClr val="00B050"/>
                </a:solidFill>
              </a:rPr>
              <a:t>Жил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ru-RU" sz="1400" b="1" dirty="0" smtClean="0">
                <a:solidFill>
                  <a:srgbClr val="00B050"/>
                </a:solidFill>
              </a:rPr>
              <a:t>(где?)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ru-RU" sz="1400" b="1" dirty="0" smtClean="0">
                <a:solidFill>
                  <a:srgbClr val="FF0000"/>
                </a:solidFill>
              </a:rPr>
              <a:t>в лесу;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400" b="1" dirty="0" smtClean="0">
                <a:solidFill>
                  <a:srgbClr val="00B050"/>
                </a:solidFill>
              </a:rPr>
              <a:t>говорил (как?)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ru-RU" sz="1400" b="1" dirty="0" smtClean="0">
                <a:solidFill>
                  <a:srgbClr val="FF0000"/>
                </a:solidFill>
              </a:rPr>
              <a:t>с восторгом. 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82834" y="1836739"/>
            <a:ext cx="3214710" cy="50006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2. наречием;</a:t>
            </a:r>
          </a:p>
          <a:p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Жил (как?)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весело.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382834" y="2479681"/>
            <a:ext cx="3214710" cy="571504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3.</a:t>
            </a:r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местоимением-наречием;</a:t>
            </a:r>
          </a:p>
          <a:p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Поехал (куда?)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туда.</a:t>
            </a:r>
          </a:p>
          <a:p>
            <a:pPr algn="ctr"/>
            <a:endParaRPr lang="ru-RU" sz="14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954206" y="1158078"/>
            <a:ext cx="428628" cy="57150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954206" y="1729582"/>
            <a:ext cx="428628" cy="35719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4" idx="3"/>
          </p:cNvCxnSpPr>
          <p:nvPr/>
        </p:nvCxnSpPr>
        <p:spPr>
          <a:xfrm rot="16200000" flipV="1">
            <a:off x="1614876" y="2068912"/>
            <a:ext cx="1107292" cy="4286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368229" cy="315471"/>
          </a:xfrm>
        </p:spPr>
        <p:txBody>
          <a:bodyPr/>
          <a:lstStyle/>
          <a:p>
            <a:r>
              <a:rPr lang="ru-RU" dirty="0" smtClean="0"/>
              <a:t>     Способы выражения обстоятельств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85950" cy="121444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Обстоятельства могут быть выражены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06836" y="908045"/>
            <a:ext cx="3158211" cy="78581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4. деепричастием;</a:t>
            </a:r>
          </a:p>
          <a:p>
            <a:r>
              <a:rPr lang="ru-RU" sz="17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Сидел (как?)</a:t>
            </a:r>
          </a:p>
          <a:p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отвернувшись.</a:t>
            </a:r>
          </a:p>
          <a:p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82834" y="1908177"/>
            <a:ext cx="3082213" cy="85725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954206" y="1300954"/>
            <a:ext cx="352630" cy="42862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flipH="1" flipV="1">
            <a:off x="1954206" y="1729582"/>
            <a:ext cx="428628" cy="60722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378844" y="1842103"/>
            <a:ext cx="5040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5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инфинитивом;</a:t>
            </a:r>
          </a:p>
          <a:p>
            <a:r>
              <a:rPr lang="ru-RU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Вышел</a:t>
            </a:r>
            <a:r>
              <a:rPr lang="ru-RU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 (с какой целью</a:t>
            </a:r>
            <a:r>
              <a:rPr lang="ru-RU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?)</a:t>
            </a:r>
          </a:p>
          <a:p>
            <a:r>
              <a:rPr lang="ru-RU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освежиться.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643602" cy="369332"/>
          </a:xfrm>
        </p:spPr>
        <p:txBody>
          <a:bodyPr/>
          <a:lstStyle/>
          <a:p>
            <a:r>
              <a:rPr lang="ru-RU" sz="1400" dirty="0" smtClean="0"/>
              <a:t>   </a:t>
            </a:r>
            <a:r>
              <a:rPr lang="ru-RU" sz="2400" dirty="0" smtClean="0"/>
              <a:t>Обстоятельства обычно поясняют:</a:t>
            </a:r>
            <a:endParaRPr lang="ru-RU" sz="2400" dirty="0"/>
          </a:p>
        </p:txBody>
      </p:sp>
      <p:sp>
        <p:nvSpPr>
          <p:cNvPr id="4" name="AutoShape 19"/>
          <p:cNvSpPr>
            <a:spLocks noChangeArrowheads="1"/>
          </p:cNvSpPr>
          <p:nvPr/>
        </p:nvSpPr>
        <p:spPr bwMode="auto">
          <a:xfrm>
            <a:off x="168256" y="622293"/>
            <a:ext cx="2720976" cy="1143008"/>
          </a:xfrm>
          <a:prstGeom prst="flowChartPunchedTape">
            <a:avLst/>
          </a:prstGeom>
          <a:solidFill>
            <a:schemeClr val="accent2">
              <a:lumMod val="40000"/>
              <a:lumOff val="60000"/>
            </a:schemeClr>
          </a:solidFill>
          <a:ln w="88900" cap="rnd">
            <a:solidFill>
              <a:schemeClr val="accent2">
                <a:lumMod val="60000"/>
                <a:lumOff val="4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3600" i="1" dirty="0"/>
              <a:t> 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              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глагол;</a:t>
            </a:r>
            <a:b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Идти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школу.</a:t>
            </a:r>
          </a:p>
          <a:p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Говорить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громко.</a:t>
            </a:r>
          </a:p>
          <a:p>
            <a:endParaRPr lang="ru-RU" sz="1200" i="1" dirty="0"/>
          </a:p>
        </p:txBody>
      </p:sp>
      <p:sp>
        <p:nvSpPr>
          <p:cNvPr id="6" name="AutoShape 19"/>
          <p:cNvSpPr>
            <a:spLocks noChangeArrowheads="1"/>
          </p:cNvSpPr>
          <p:nvPr/>
        </p:nvSpPr>
        <p:spPr bwMode="auto">
          <a:xfrm>
            <a:off x="3025776" y="765169"/>
            <a:ext cx="2578100" cy="1714512"/>
          </a:xfrm>
          <a:prstGeom prst="flowChartPunchedTape">
            <a:avLst/>
          </a:prstGeom>
          <a:solidFill>
            <a:schemeClr val="accent4">
              <a:lumMod val="40000"/>
              <a:lumOff val="60000"/>
            </a:schemeClr>
          </a:solidFill>
          <a:ln w="88900" cap="rnd">
            <a:solidFill>
              <a:schemeClr val="accent4">
                <a:lumMod val="60000"/>
                <a:lumOff val="4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lvl="0" fontAlgn="base"/>
            <a:endParaRPr lang="ru-RU" sz="1400" dirty="0" smtClean="0"/>
          </a:p>
          <a:p>
            <a:pPr lvl="0" fontAlgn="base"/>
            <a:endParaRPr lang="ru-RU" sz="1400" dirty="0" smtClean="0"/>
          </a:p>
          <a:p>
            <a:pPr fontAlgn="base"/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ru-RU" sz="1600" b="1" u="sng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прилагательное;</a:t>
            </a:r>
          </a:p>
          <a:p>
            <a:pPr fontAlgn="base"/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Крайне</a:t>
            </a: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усталый; </a:t>
            </a:r>
          </a:p>
          <a:p>
            <a:pPr fontAlgn="base"/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усталый 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 </a:t>
            </a:r>
          </a:p>
          <a:p>
            <a:pPr fontAlgn="base"/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изнеможения.</a:t>
            </a:r>
            <a:endParaRPr lang="ru-RU" sz="1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fontAlgn="base"/>
            <a:r>
              <a:rPr lang="ru-RU" sz="1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200" b="1" dirty="0" smtClean="0">
                <a:latin typeface="Arial" pitchFamily="34" charset="0"/>
                <a:cs typeface="Arial" pitchFamily="34" charset="0"/>
              </a:rPr>
            </a:br>
            <a:endParaRPr lang="ru-RU" sz="1400" dirty="0" smtClean="0"/>
          </a:p>
          <a:p>
            <a:endParaRPr lang="ru-RU" sz="1400" i="1" dirty="0"/>
          </a:p>
        </p:txBody>
      </p:sp>
      <p:sp>
        <p:nvSpPr>
          <p:cNvPr id="7" name="AutoShape 19"/>
          <p:cNvSpPr>
            <a:spLocks noChangeArrowheads="1"/>
          </p:cNvSpPr>
          <p:nvPr/>
        </p:nvSpPr>
        <p:spPr bwMode="auto">
          <a:xfrm>
            <a:off x="168256" y="1765301"/>
            <a:ext cx="2720976" cy="1357322"/>
          </a:xfrm>
          <a:prstGeom prst="flowChartPunchedTape">
            <a:avLst/>
          </a:prstGeom>
          <a:solidFill>
            <a:schemeClr val="accent5">
              <a:lumMod val="40000"/>
              <a:lumOff val="60000"/>
            </a:schemeClr>
          </a:solidFill>
          <a:ln w="88900" cap="rnd">
            <a:solidFill>
              <a:schemeClr val="tx2">
                <a:lumMod val="40000"/>
                <a:lumOff val="6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lvl="0" fontAlgn="base"/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pPr lvl="0" fontAlgn="base"/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1600" b="1" u="sng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наречие;</a:t>
            </a:r>
          </a:p>
          <a:p>
            <a:pPr fontAlgn="base"/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Слишком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 быстро.</a:t>
            </a:r>
          </a:p>
          <a:p>
            <a:pPr fontAlgn="base"/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Крайне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необходимо.</a:t>
            </a:r>
          </a:p>
          <a:p>
            <a:pPr lvl="0" fontAlgn="base"/>
            <a:endParaRPr lang="ru-RU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3" presetClass="entr" presetSubtype="5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3" presetClass="entr" presetSubtype="5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6" grpId="0" animBg="1" autoUpdateAnimBg="0"/>
      <p:bldP spid="7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2122491"/>
            <a:ext cx="5429288" cy="923330"/>
          </a:xfrm>
        </p:spPr>
        <p:txBody>
          <a:bodyPr/>
          <a:lstStyle/>
          <a:p>
            <a:r>
              <a:rPr lang="ru-RU" sz="1600" i="0" dirty="0" smtClean="0">
                <a:solidFill>
                  <a:schemeClr val="tx1"/>
                </a:solidFill>
              </a:rPr>
              <a:t>   </a:t>
            </a:r>
            <a:r>
              <a:rPr lang="en-US" sz="1600" i="0" dirty="0" smtClean="0">
                <a:solidFill>
                  <a:schemeClr val="tx1"/>
                </a:solidFill>
              </a:rPr>
              <a:t>       </a:t>
            </a:r>
            <a:endParaRPr lang="ru-RU" sz="1600" i="0" dirty="0" smtClean="0">
              <a:solidFill>
                <a:srgbClr val="FF0000"/>
              </a:solidFill>
            </a:endParaRP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      </a:t>
            </a:r>
            <a:r>
              <a:rPr lang="ru-RU" sz="1400" i="0" dirty="0" smtClean="0">
                <a:solidFill>
                  <a:srgbClr val="FF0000"/>
                </a:solidFill>
              </a:rPr>
              <a:t>Ср.:</a:t>
            </a:r>
            <a:r>
              <a:rPr lang="ru-RU" sz="1400" i="0" dirty="0" smtClean="0"/>
              <a:t> </a:t>
            </a:r>
            <a:r>
              <a:rPr lang="ru-RU" sz="1400" dirty="0" smtClean="0"/>
              <a:t>Я восхищаюсь их</a:t>
            </a:r>
            <a:r>
              <a:rPr lang="ru-RU" sz="1400" i="0" dirty="0" smtClean="0"/>
              <a:t> </a:t>
            </a:r>
            <a:r>
              <a:rPr lang="ru-RU" sz="1400" i="0" dirty="0" smtClean="0">
                <a:solidFill>
                  <a:srgbClr val="00B050"/>
                </a:solidFill>
              </a:rPr>
              <a:t>(чем?)</a:t>
            </a:r>
            <a:r>
              <a:rPr lang="ru-RU" sz="1400" i="0" dirty="0" smtClean="0"/>
              <a:t> </a:t>
            </a:r>
            <a:r>
              <a:rPr lang="ru-RU" sz="1400" dirty="0" smtClean="0">
                <a:solidFill>
                  <a:srgbClr val="FF0000"/>
                </a:solidFill>
              </a:rPr>
              <a:t>мужеством.</a:t>
            </a:r>
            <a:r>
              <a:rPr lang="ru-RU" sz="1400" dirty="0" smtClean="0"/>
              <a:t> – </a:t>
            </a:r>
          </a:p>
          <a:p>
            <a:r>
              <a:rPr lang="ru-RU" sz="1400" dirty="0" smtClean="0"/>
              <a:t>                    Он пошёл</a:t>
            </a:r>
            <a:r>
              <a:rPr lang="ru-RU" sz="1400" i="0" dirty="0" smtClean="0"/>
              <a:t> </a:t>
            </a:r>
            <a:r>
              <a:rPr lang="ru-RU" sz="1400" i="0" dirty="0" smtClean="0">
                <a:solidFill>
                  <a:srgbClr val="00B050"/>
                </a:solidFill>
              </a:rPr>
              <a:t>(как?)</a:t>
            </a:r>
            <a:r>
              <a:rPr lang="ru-RU" sz="1400" i="0" dirty="0" smtClean="0"/>
              <a:t> </a:t>
            </a:r>
            <a:r>
              <a:rPr lang="ru-RU" sz="1400" dirty="0" smtClean="0">
                <a:solidFill>
                  <a:srgbClr val="FF0000"/>
                </a:solidFill>
              </a:rPr>
              <a:t>неспешным шагом</a:t>
            </a:r>
            <a:r>
              <a:rPr lang="ru-RU" sz="1400" dirty="0" smtClean="0"/>
              <a:t>; </a:t>
            </a:r>
          </a:p>
          <a:p>
            <a:r>
              <a:rPr lang="ru-RU" sz="1400" dirty="0" smtClean="0"/>
              <a:t>  Я</a:t>
            </a:r>
            <a:r>
              <a:rPr lang="ru-RU" sz="1400" i="0" dirty="0" smtClean="0"/>
              <a:t> </a:t>
            </a:r>
            <a:r>
              <a:rPr lang="ru-RU" sz="1400" i="0" dirty="0" smtClean="0">
                <a:solidFill>
                  <a:srgbClr val="00B050"/>
                </a:solidFill>
              </a:rPr>
              <a:t>(как? подобно кому?) </a:t>
            </a:r>
            <a:r>
              <a:rPr lang="ru-RU" sz="1400" dirty="0" smtClean="0">
                <a:solidFill>
                  <a:srgbClr val="FF0000"/>
                </a:solidFill>
              </a:rPr>
              <a:t>волком </a:t>
            </a:r>
            <a:r>
              <a:rPr lang="ru-RU" sz="1400" dirty="0" smtClean="0"/>
              <a:t>бы выгрыз бюрократизм</a:t>
            </a:r>
            <a:r>
              <a:rPr lang="ru-RU" sz="1400" i="0" dirty="0" smtClean="0"/>
              <a:t>;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43008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Обстоятельства очень часто выражаются существительными в косвенном падеже с предлогом или без предлога. К любому существительному </a:t>
                      </a:r>
                      <a:r>
                        <a:rPr lang="ru-RU" sz="14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(как части речи)</a:t>
                      </a:r>
                      <a:r>
                        <a:rPr lang="ru-RU" sz="1400" b="1" i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можно задать падежный вопрос. Однако синтаксический вопрос и морфологический вопрос могут не совпадать.</a:t>
                      </a:r>
                      <a:endParaRPr lang="ru-RU" sz="1400" b="1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979615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4634</TotalTime>
  <Words>1009</Words>
  <Application>Microsoft Office PowerPoint</Application>
  <PresentationFormat>Произвольный</PresentationFormat>
  <Paragraphs>208</Paragraphs>
  <Slides>19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맑은 고딕</vt:lpstr>
      <vt:lpstr>Arial</vt:lpstr>
      <vt:lpstr>Arial Black</vt:lpstr>
      <vt:lpstr>Calibri</vt:lpstr>
      <vt:lpstr>Times New Roman</vt:lpstr>
      <vt:lpstr>Office Theme</vt:lpstr>
      <vt:lpstr>Русский язык</vt:lpstr>
      <vt:lpstr>Второстепенные члены предложения</vt:lpstr>
      <vt:lpstr>                 Обстоятельство (hol) </vt:lpstr>
      <vt:lpstr>  Как подчёркиваются обстоятельства?</vt:lpstr>
      <vt:lpstr>             Виды обстоятельств</vt:lpstr>
      <vt:lpstr>     Способы выражения обстоятельств</vt:lpstr>
      <vt:lpstr>     Способы выражения обстоятельств</vt:lpstr>
      <vt:lpstr>   Обстоятельства обычно поясняют:</vt:lpstr>
      <vt:lpstr>              Внимание! Запомните!</vt:lpstr>
      <vt:lpstr>              Внимание! Запомните!</vt:lpstr>
      <vt:lpstr>              Внимание! Запомните!</vt:lpstr>
      <vt:lpstr>                  Обстоятельства места</vt:lpstr>
      <vt:lpstr>        Технология «Корректор»</vt:lpstr>
      <vt:lpstr> Технология «Корректор». Проверьте!</vt:lpstr>
      <vt:lpstr>          Технология соответствий</vt:lpstr>
      <vt:lpstr>Презентация PowerPoint</vt:lpstr>
      <vt:lpstr>Презентация PowerPoint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202</cp:revision>
  <dcterms:created xsi:type="dcterms:W3CDTF">2020-04-13T08:05:42Z</dcterms:created>
  <dcterms:modified xsi:type="dcterms:W3CDTF">2020-11-21T11:09:30Z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