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81" r:id="rId5"/>
    <p:sldId id="271" r:id="rId6"/>
    <p:sldId id="274" r:id="rId7"/>
    <p:sldId id="276" r:id="rId8"/>
    <p:sldId id="273" r:id="rId9"/>
    <p:sldId id="277" r:id="rId10"/>
    <p:sldId id="278" r:id="rId11"/>
    <p:sldId id="279" r:id="rId12"/>
    <p:sldId id="280" r:id="rId13"/>
    <p:sldId id="272" r:id="rId14"/>
    <p:sldId id="285" r:id="rId15"/>
    <p:sldId id="282" r:id="rId16"/>
    <p:sldId id="283" r:id="rId17"/>
    <p:sldId id="284" r:id="rId18"/>
    <p:sldId id="286" r:id="rId19"/>
    <p:sldId id="287" r:id="rId2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715" y="222930"/>
            <a:ext cx="3229089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-1077540" y="1050921"/>
            <a:ext cx="7560840" cy="80919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750" spc="-20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 Как указать на место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действия.</a:t>
            </a:r>
          </a:p>
        </p:txBody>
      </p:sp>
      <p:sp>
        <p:nvSpPr>
          <p:cNvPr id="5" name="object 5"/>
          <p:cNvSpPr/>
          <p:nvPr/>
        </p:nvSpPr>
        <p:spPr>
          <a:xfrm>
            <a:off x="96818" y="1122359"/>
            <a:ext cx="344170" cy="861489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818" y="2087015"/>
            <a:ext cx="344170" cy="86148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В мире информатики и математики!: Объекты окружающего мир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30772" y="1926266"/>
            <a:ext cx="2097082" cy="1182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8322" y="2336805"/>
            <a:ext cx="4500594" cy="738664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      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        </a:t>
            </a:r>
            <a:r>
              <a:rPr lang="ru-RU" sz="1600" i="0" dirty="0" smtClean="0"/>
              <a:t>Берег весело зеленеет </a:t>
            </a:r>
            <a:r>
              <a:rPr lang="ru-RU" sz="1600" b="0" i="0" dirty="0" smtClean="0"/>
              <a:t> </a:t>
            </a:r>
          </a:p>
          <a:p>
            <a:r>
              <a:rPr lang="ru-RU" sz="1600" b="0" i="0" dirty="0" smtClean="0">
                <a:solidFill>
                  <a:srgbClr val="00B050"/>
                </a:solidFill>
              </a:rPr>
              <a:t>   </a:t>
            </a:r>
            <a:r>
              <a:rPr lang="ru-RU" sz="1600" i="0" dirty="0" smtClean="0">
                <a:solidFill>
                  <a:srgbClr val="00B050"/>
                </a:solidFill>
              </a:rPr>
              <a:t>(в какой ситуации? в какой обстановке?)</a:t>
            </a:r>
          </a:p>
          <a:p>
            <a:r>
              <a:rPr lang="ru-RU" sz="1600" b="0" i="0" dirty="0" smtClean="0">
                <a:solidFill>
                  <a:srgbClr val="00B050"/>
                </a:solidFill>
              </a:rPr>
              <a:t>      </a:t>
            </a:r>
            <a:r>
              <a:rPr lang="ru-RU" sz="1600" b="0" dirty="0" smtClean="0"/>
              <a:t>            </a:t>
            </a:r>
            <a:r>
              <a:rPr lang="ru-RU" sz="1600" i="0" dirty="0" smtClean="0">
                <a:solidFill>
                  <a:srgbClr val="FF0000"/>
                </a:solidFill>
              </a:rPr>
              <a:t>на солнце </a:t>
            </a:r>
            <a:r>
              <a:rPr lang="ru-RU" sz="1600" i="0" dirty="0" smtClean="0"/>
              <a:t>(А.Чехов).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Иногда обстоятельство может совмещать несколько значений или характеризовать обстановку, ситуацию в целом (в этом случае обстоятельство обычно обозначает состояние природы, погоды, окружающей среды и т.п.).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336805"/>
            <a:ext cx="5214974" cy="738664"/>
          </a:xfrm>
        </p:spPr>
        <p:txBody>
          <a:bodyPr/>
          <a:lstStyle/>
          <a:p>
            <a:r>
              <a:rPr lang="ru-RU" sz="1600" i="0" dirty="0" smtClean="0">
                <a:solidFill>
                  <a:srgbClr val="00B050"/>
                </a:solidFill>
              </a:rPr>
              <a:t>      (в какой ситуации? в какой обстановке?)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 тишине, при свете, во мгле, в дыму, в тумане, на ветру, на солнышке, среди тишины</a:t>
            </a:r>
            <a:r>
              <a:rPr lang="ru-RU" sz="1600" i="0" dirty="0" smtClean="0">
                <a:solidFill>
                  <a:srgbClr val="FF0000"/>
                </a:solidFill>
              </a:rPr>
              <a:t> и т.п.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Такие обстоятельства часто называют обстоятельствами обстановки (ситуации). Наиболее регулярно такое значение выражают формы: </a:t>
                      </a:r>
                      <a:endParaRPr lang="ru-RU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83673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      Обстоятельства места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336541"/>
            <a:ext cx="3240090" cy="2954655"/>
          </a:xfrm>
        </p:spPr>
        <p:txBody>
          <a:bodyPr/>
          <a:lstStyle/>
          <a:p>
            <a:endParaRPr lang="ru-RU" sz="1600" i="0" dirty="0" smtClean="0"/>
          </a:p>
          <a:p>
            <a:r>
              <a:rPr lang="ru-RU" sz="1600" i="0" dirty="0" smtClean="0">
                <a:solidFill>
                  <a:srgbClr val="7030A0"/>
                </a:solidFill>
              </a:rPr>
              <a:t>Обстоятельства места</a:t>
            </a:r>
            <a:r>
              <a:rPr lang="ru-RU" sz="1600" i="0" dirty="0" smtClean="0">
                <a:solidFill>
                  <a:srgbClr val="0070C0"/>
                </a:solidFill>
              </a:rPr>
              <a:t> отвечают на вопросы </a:t>
            </a:r>
            <a:r>
              <a:rPr lang="ru-RU" sz="1600" dirty="0" smtClean="0">
                <a:solidFill>
                  <a:srgbClr val="7030A0"/>
                </a:solidFill>
              </a:rPr>
              <a:t>где?</a:t>
            </a:r>
            <a:r>
              <a:rPr lang="ru-RU" sz="1600" i="0" dirty="0" smtClean="0">
                <a:solidFill>
                  <a:srgbClr val="0070C0"/>
                </a:solidFill>
              </a:rPr>
              <a:t> (</a:t>
            </a:r>
            <a:r>
              <a:rPr lang="ru-RU" sz="1600" dirty="0" smtClean="0">
                <a:solidFill>
                  <a:srgbClr val="0070C0"/>
                </a:solidFill>
              </a:rPr>
              <a:t>вверху, наверху, впереди);</a:t>
            </a:r>
            <a:r>
              <a:rPr lang="ru-RU" sz="1600" dirty="0" smtClean="0">
                <a:solidFill>
                  <a:srgbClr val="7030A0"/>
                </a:solidFill>
              </a:rPr>
              <a:t> куда? </a:t>
            </a:r>
            <a:r>
              <a:rPr lang="ru-RU" sz="1600" i="0" dirty="0" smtClean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вверх, наверх, вперёд</a:t>
            </a:r>
            <a:r>
              <a:rPr lang="ru-RU" sz="1600" i="0" dirty="0" smtClean="0">
                <a:solidFill>
                  <a:srgbClr val="0070C0"/>
                </a:solidFill>
              </a:rPr>
              <a:t>); </a:t>
            </a:r>
            <a:r>
              <a:rPr lang="ru-RU" sz="1600" dirty="0" smtClean="0">
                <a:solidFill>
                  <a:srgbClr val="7030A0"/>
                </a:solidFill>
              </a:rPr>
              <a:t>откуда?</a:t>
            </a:r>
            <a:r>
              <a:rPr lang="ru-RU" sz="1600" i="0" dirty="0" smtClean="0">
                <a:solidFill>
                  <a:srgbClr val="0070C0"/>
                </a:solidFill>
              </a:rPr>
              <a:t> (с</a:t>
            </a:r>
            <a:r>
              <a:rPr lang="ru-RU" sz="1600" dirty="0" smtClean="0">
                <a:solidFill>
                  <a:srgbClr val="0070C0"/>
                </a:solidFill>
              </a:rPr>
              <a:t>верху,  спереди, издалека</a:t>
            </a:r>
            <a:r>
              <a:rPr lang="ru-RU" sz="1600" i="0" dirty="0" smtClean="0">
                <a:solidFill>
                  <a:srgbClr val="0070C0"/>
                </a:solidFill>
              </a:rPr>
              <a:t>); обозначают место действия или направление движения:  </a:t>
            </a:r>
            <a:r>
              <a:rPr lang="ru-RU" sz="1600" dirty="0" smtClean="0">
                <a:solidFill>
                  <a:srgbClr val="FF0000"/>
                </a:solidFill>
              </a:rPr>
              <a:t>У Лукоморья</a:t>
            </a:r>
            <a:r>
              <a:rPr lang="ru-RU" sz="1600" i="0" dirty="0" smtClean="0">
                <a:solidFill>
                  <a:srgbClr val="0070C0"/>
                </a:solidFill>
              </a:rPr>
              <a:t> дуб зелёный (А. Пушкин); Язык </a:t>
            </a:r>
            <a:r>
              <a:rPr lang="ru-RU" sz="1600" dirty="0" smtClean="0">
                <a:solidFill>
                  <a:srgbClr val="FF0000"/>
                </a:solidFill>
              </a:rPr>
              <a:t>до Киева</a:t>
            </a:r>
            <a:r>
              <a:rPr lang="ru-RU" sz="1600" i="0" dirty="0" smtClean="0">
                <a:solidFill>
                  <a:srgbClr val="FF0000"/>
                </a:solidFill>
              </a:rPr>
              <a:t> </a:t>
            </a:r>
            <a:r>
              <a:rPr lang="ru-RU" sz="1600" i="0" dirty="0" smtClean="0">
                <a:solidFill>
                  <a:srgbClr val="0070C0"/>
                </a:solidFill>
              </a:rPr>
              <a:t>доведёт (пословица).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0529">
            <a:off x="4097346" y="1122359"/>
            <a:ext cx="1408875" cy="1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8829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Восстановите деформированные пословицы. Подчеркните обстоятельства, укажите их вид. 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Один, не, поле, в, воин.   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Язык, Киева, доведёт, до.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Сверху, грязно, ясно, снизу.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Без, не, труда, и, рыбку, из, 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вытащишь, пруда.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Из-за, ворона, и, куста, востра.</a:t>
            </a:r>
          </a:p>
          <a:p>
            <a:pPr marL="342900" indent="-342900"/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 Не, колодец, плюй, воды, пригодится, в, напиться.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336542"/>
            <a:ext cx="55975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Восстановите деформированный текст. Подчеркните обстоятельства, укажите их вид. </a:t>
            </a:r>
          </a:p>
          <a:p>
            <a:pPr marL="342900" indent="-342900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Один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поле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воин.   </a:t>
            </a:r>
          </a:p>
          <a:p>
            <a:pPr marL="342900" indent="-34290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Язык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Киева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доведёт.</a:t>
            </a:r>
          </a:p>
          <a:p>
            <a:pPr marL="342900" indent="-34290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Сверху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ясно,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снизу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грязно.</a:t>
            </a:r>
          </a:p>
          <a:p>
            <a:pPr marL="342900" indent="-34290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Без труда не вытащишь и рыбку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пруда.</a:t>
            </a:r>
          </a:p>
          <a:p>
            <a:pPr marL="342900" indent="-34290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Из-за куста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ворона востра. </a:t>
            </a:r>
          </a:p>
          <a:p>
            <a:pPr marL="342900" indent="-34290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Не плюй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колодец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пригодится воды напиться.</a:t>
            </a:r>
          </a:p>
          <a:p>
            <a:pPr marL="342900" indent="-342900"/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3623">
            <a:off x="4258934" y="983182"/>
            <a:ext cx="1576903" cy="18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30772" y="781127"/>
            <a:ext cx="3816424" cy="1938992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предложениям,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места из правого столбца (укажите стрелками).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818" y="540348"/>
          <a:ext cx="5572164" cy="2602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16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М. Ю. Лермонтов родился 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1814 году</a:t>
                      </a: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…  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ссылку на юг.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94"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Н.А.Некрасов, оставшись без материального обеспечения, ночевал …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</a:t>
                      </a:r>
                      <a:r>
                        <a:rPr lang="ru-RU" sz="1100" b="1" i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Нежинской</a:t>
                      </a: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гимназии высших наук.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3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И.С. Тургенев в 1843-м поступил на должность …, но любовь к писательству и литературе перевесила.</a:t>
                      </a:r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Москве. 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1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1820 году А. С. Пушкин был отправлен … 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Министерство внутренних дел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6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1821 по 1828 год Н.В.Гоголь обучался …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подворотнях и подвалах.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122227"/>
            <a:ext cx="576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Технология соответствий. Проверьте!</a:t>
            </a:r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6818" y="540348"/>
          <a:ext cx="5572164" cy="2602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16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М. Ю. Лермонтов родился </a:t>
                      </a:r>
                      <a:r>
                        <a:rPr lang="ru-RU" sz="11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1814 году</a:t>
                      </a: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…  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ссылку на юг.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494"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Н.А.Некрасов, оставшись без материального обеспечения, ночевал …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</a:t>
                      </a:r>
                      <a:r>
                        <a:rPr lang="ru-RU" sz="1100" b="1" i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Нежинской</a:t>
                      </a: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гимназии высших наук.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3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И.С. Тургенев в 1843-м поступил на должность …, но любовь к писательству и литературе перевесила.</a:t>
                      </a:r>
                      <a:r>
                        <a:rPr lang="ru-RU" sz="1100" b="0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Москве. 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1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1820 году А. С. Пушкин был отправлен … 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Министерство внутренних дел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6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1821 по 1828 год Н.В.Гоголь обучался … 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подворотнях и подвалах.</a:t>
                      </a:r>
                      <a:r>
                        <a:rPr lang="ru-RU" sz="11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5776" y="693731"/>
            <a:ext cx="714380" cy="10001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4206" y="1193797"/>
            <a:ext cx="1785950" cy="15716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950" y="1979615"/>
            <a:ext cx="2643206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8652" y="1122359"/>
            <a:ext cx="571504" cy="15716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0090" y="693731"/>
            <a:ext cx="500066" cy="15716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06836" y="622294"/>
            <a:ext cx="3576460" cy="2954655"/>
          </a:xfrm>
        </p:spPr>
        <p:txBody>
          <a:bodyPr/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откуда?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qayerdan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куда?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qayerga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где?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qayerda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/>
              <a:t>сверху –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tepadan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снизу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pastdan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издалека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uzoqdan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спереди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oldidan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вверх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yuqoriga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вперёд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oldinga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628" y="1046361"/>
            <a:ext cx="15493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00" y="1500772"/>
            <a:ext cx="3600400" cy="11407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5446" y="765169"/>
            <a:ext cx="4857784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§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 указать на место действия.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Упражнение 72, 73 (стр. 32, 33).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Второстепенные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1643073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0156" y="2051053"/>
            <a:ext cx="1888615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Обстоятельство 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2051053"/>
            <a:ext cx="1785949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539325" y="858579"/>
            <a:ext cx="642942" cy="174200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rot="16200000" flipV="1">
            <a:off x="2436413" y="1711723"/>
            <a:ext cx="642942" cy="357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Обстоятельство (</a:t>
            </a:r>
            <a:r>
              <a:rPr lang="en-US" dirty="0" err="1" smtClean="0"/>
              <a:t>hol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811198" y="1122359"/>
            <a:ext cx="4218002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действия или    </a:t>
            </a: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другого признака</a:t>
            </a:r>
            <a:endParaRPr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596884" y="1836739"/>
            <a:ext cx="4643470" cy="642942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500" b="1" spc="-5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Отвечает </a:t>
            </a:r>
            <a:r>
              <a:rPr lang="ru-RU" sz="1500" b="1" spc="-5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на вопросы где? как?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когда? почему? зачем?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5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несмотря на что? при каком условии? </a:t>
            </a:r>
          </a:p>
        </p:txBody>
      </p:sp>
      <p:sp>
        <p:nvSpPr>
          <p:cNvPr id="8" name="object 11"/>
          <p:cNvSpPr/>
          <p:nvPr/>
        </p:nvSpPr>
        <p:spPr>
          <a:xfrm>
            <a:off x="882636" y="2563290"/>
            <a:ext cx="4000528" cy="55933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читать (как?) выразительно; 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встретиться (когда?) накануне;      </a:t>
            </a:r>
            <a:endParaRPr sz="1600" dirty="0"/>
          </a:p>
        </p:txBody>
      </p:sp>
      <p:sp>
        <p:nvSpPr>
          <p:cNvPr id="15" name="object 15"/>
          <p:cNvSpPr/>
          <p:nvPr/>
        </p:nvSpPr>
        <p:spPr>
          <a:xfrm>
            <a:off x="2740024" y="2479681"/>
            <a:ext cx="285752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285752" cy="15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740024" y="1693863"/>
            <a:ext cx="285752" cy="15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Как подчёркиваются обстоятельства?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622293"/>
            <a:ext cx="3380956" cy="2339102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endParaRPr lang="ru-RU" sz="16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800" i="0" dirty="0" smtClean="0">
                <a:solidFill>
                  <a:schemeClr val="tx2">
                    <a:lumMod val="75000"/>
                  </a:schemeClr>
                </a:solidFill>
              </a:rPr>
              <a:t>     Обстоятельства подчёркиваются на письме</a:t>
            </a:r>
          </a:p>
          <a:p>
            <a:r>
              <a:rPr lang="ru-RU" sz="1800" i="0" dirty="0" smtClean="0">
                <a:solidFill>
                  <a:srgbClr val="FF0000"/>
                </a:solidFill>
              </a:rPr>
              <a:t>чередованием тире и точки.</a:t>
            </a:r>
            <a:r>
              <a:rPr lang="ru-RU" sz="1800" i="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endParaRPr lang="ru-RU" sz="1800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pc="25" dirty="0" smtClean="0"/>
              <a:t>             Виды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25644" y="1550987"/>
            <a:ext cx="1714512" cy="500066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обстоятельство</a:t>
            </a:r>
            <a:endParaRPr lang="ru-RU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1594" y="622293"/>
            <a:ext cx="1714512" cy="71438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 цели: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Дед прилёг (с какой целью?)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вздремнуть.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5969" y="1444548"/>
            <a:ext cx="1714512" cy="71438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82901" y="2265367"/>
            <a:ext cx="2428891" cy="78581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7) уступки: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Несмотря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(на что?)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неудачу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он продолжал готовиться к поступлению. </a:t>
            </a:r>
            <a:endParaRPr lang="ru-RU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8256" y="622293"/>
            <a:ext cx="1785950" cy="714380"/>
          </a:xfrm>
          <a:prstGeom prst="round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образа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действия: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Он говорил (как?)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тихо.</a:t>
            </a:r>
          </a:p>
          <a:p>
            <a:pPr marL="228600" indent="-228600"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8256" y="1479549"/>
            <a:ext cx="1785950" cy="642942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места: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Мы свернули (куда?)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направо.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2570" y="2265367"/>
            <a:ext cx="2357454" cy="78581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условия: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При (каком условии?)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непогоде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все останутся дома.</a:t>
            </a:r>
          </a:p>
          <a:p>
            <a:pPr algn="ctr"/>
            <a:endParaRPr lang="ru-R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97082" y="622293"/>
            <a:ext cx="1571636" cy="785818"/>
          </a:xfrm>
          <a:prstGeom prst="round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причины: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Она покраснела (отчего?)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смущения.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71971" y="1143260"/>
            <a:ext cx="15001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6) времени: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Они встретятся (когда?)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завтра.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15471"/>
          </a:xfrm>
        </p:spPr>
        <p:txBody>
          <a:bodyPr/>
          <a:lstStyle/>
          <a:p>
            <a:r>
              <a:rPr lang="ru-RU" dirty="0" smtClean="0"/>
              <a:t>     Способы выражения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могут быть выражены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107157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существительным в косвенных падежах с предлогом или без предлога; </a:t>
            </a:r>
            <a:r>
              <a:rPr lang="ru-RU" sz="1400" b="1" dirty="0" smtClean="0">
                <a:solidFill>
                  <a:srgbClr val="00B050"/>
                </a:solidFill>
              </a:rPr>
              <a:t>Жил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1400" b="1" dirty="0" smtClean="0">
                <a:solidFill>
                  <a:srgbClr val="00B050"/>
                </a:solidFill>
              </a:rPr>
              <a:t>(где?)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</a:rPr>
              <a:t>в лесу;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rgbClr val="00B050"/>
                </a:solidFill>
              </a:rPr>
              <a:t>говорил (как?)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</a:rPr>
              <a:t>с восторгом.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836739"/>
            <a:ext cx="3214710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наречием;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Жил (как?)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весело.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479681"/>
            <a:ext cx="3214710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местоимением-наречием;</a:t>
            </a:r>
          </a:p>
          <a:p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Поехал (куда?)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туда.</a:t>
            </a:r>
          </a:p>
          <a:p>
            <a:pPr algn="ctr"/>
            <a:endParaRPr lang="ru-RU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158078"/>
            <a:ext cx="428628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428628" cy="3571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6" y="2068912"/>
            <a:ext cx="1107292" cy="4286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15471"/>
          </a:xfrm>
        </p:spPr>
        <p:txBody>
          <a:bodyPr/>
          <a:lstStyle/>
          <a:p>
            <a:r>
              <a:rPr lang="ru-RU" dirty="0" smtClean="0"/>
              <a:t>     Способы выражения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могут быть выражены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06836" y="908045"/>
            <a:ext cx="3158211" cy="78581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деепричастием;</a:t>
            </a:r>
          </a:p>
          <a:p>
            <a:r>
              <a:rPr lang="ru-RU" sz="1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Сидел (как?)</a:t>
            </a:r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отвернувшись.</a:t>
            </a:r>
          </a:p>
          <a:p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908177"/>
            <a:ext cx="3082213" cy="8572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300954"/>
            <a:ext cx="352630" cy="4286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flipH="1" flipV="1">
            <a:off x="1954206" y="1729582"/>
            <a:ext cx="428628" cy="60722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78844" y="1842103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5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инфинитивом;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Вышел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(с какой целью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?)</a:t>
            </a:r>
          </a:p>
          <a:p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освежиться.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43602" cy="369332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sz="2400" dirty="0" smtClean="0"/>
              <a:t>Обстоятельства обычно поясняют:</a:t>
            </a:r>
            <a:endParaRPr lang="ru-RU" sz="2400" dirty="0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168256" y="622293"/>
            <a:ext cx="2720976" cy="114300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88900" cap="rnd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i="1" dirty="0"/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глагол;</a:t>
            </a:r>
            <a:b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Идти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школу.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Говорить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громко.</a:t>
            </a:r>
          </a:p>
          <a:p>
            <a:endParaRPr lang="ru-RU" sz="1200" i="1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3025776" y="765169"/>
            <a:ext cx="2578100" cy="1714512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 w="88900" cap="rnd">
            <a:solidFill>
              <a:schemeClr val="accent4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400" dirty="0" smtClean="0"/>
          </a:p>
          <a:p>
            <a:pPr lvl="0" fontAlgn="base"/>
            <a:endParaRPr lang="ru-RU" sz="1400" dirty="0" smtClean="0"/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прилагательное;</a:t>
            </a:r>
          </a:p>
          <a:p>
            <a:pPr fontAlgn="base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Крайне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усталый; </a:t>
            </a:r>
          </a:p>
          <a:p>
            <a:pPr fontAlgn="base"/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усталый 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</a:p>
          <a:p>
            <a:pPr fontAlgn="base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изнеможения.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/>
          </a:p>
          <a:p>
            <a:endParaRPr lang="ru-RU" sz="1400" i="1" dirty="0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68256" y="1765301"/>
            <a:ext cx="2720976" cy="1357322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88900" cap="rnd">
            <a:solidFill>
              <a:schemeClr val="tx2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наречие;</a:t>
            </a:r>
          </a:p>
          <a:p>
            <a:pPr fontAlgn="base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Слишком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быстро.</a:t>
            </a:r>
          </a:p>
          <a:p>
            <a:pPr fontAlgn="base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Крайне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необходимо.</a:t>
            </a:r>
          </a:p>
          <a:p>
            <a:pPr lvl="0" fontAlgn="base"/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 autoUpdateAnimBg="0"/>
      <p:bldP spid="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122491"/>
            <a:ext cx="5429288" cy="923330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rgbClr val="FF000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</a:t>
            </a:r>
            <a:r>
              <a:rPr lang="ru-RU" sz="1400" i="0" dirty="0" smtClean="0">
                <a:solidFill>
                  <a:srgbClr val="FF0000"/>
                </a:solidFill>
              </a:rPr>
              <a:t>Ср.:</a:t>
            </a:r>
            <a:r>
              <a:rPr lang="ru-RU" sz="1400" i="0" dirty="0" smtClean="0"/>
              <a:t> </a:t>
            </a:r>
            <a:r>
              <a:rPr lang="ru-RU" sz="1400" dirty="0" smtClean="0"/>
              <a:t>Я восхищаюсь их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00B050"/>
                </a:solidFill>
              </a:rPr>
              <a:t>(чем?)</a:t>
            </a:r>
            <a:r>
              <a:rPr lang="ru-RU" sz="1400" i="0" dirty="0" smtClean="0"/>
              <a:t> </a:t>
            </a:r>
            <a:r>
              <a:rPr lang="ru-RU" sz="1400" dirty="0" smtClean="0">
                <a:solidFill>
                  <a:srgbClr val="FF0000"/>
                </a:solidFill>
              </a:rPr>
              <a:t>мужеством.</a:t>
            </a:r>
            <a:r>
              <a:rPr lang="ru-RU" sz="1400" dirty="0" smtClean="0"/>
              <a:t> – </a:t>
            </a:r>
          </a:p>
          <a:p>
            <a:r>
              <a:rPr lang="ru-RU" sz="1400" dirty="0" smtClean="0"/>
              <a:t>                    Он пошёл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00B050"/>
                </a:solidFill>
              </a:rPr>
              <a:t>(как?)</a:t>
            </a:r>
            <a:r>
              <a:rPr lang="ru-RU" sz="1400" i="0" dirty="0" smtClean="0"/>
              <a:t> </a:t>
            </a:r>
            <a:r>
              <a:rPr lang="ru-RU" sz="1400" dirty="0" smtClean="0">
                <a:solidFill>
                  <a:srgbClr val="FF0000"/>
                </a:solidFill>
              </a:rPr>
              <a:t>неспешным шагом</a:t>
            </a:r>
            <a:r>
              <a:rPr lang="ru-RU" sz="1400" dirty="0" smtClean="0"/>
              <a:t>; </a:t>
            </a:r>
          </a:p>
          <a:p>
            <a:r>
              <a:rPr lang="ru-RU" sz="1400" dirty="0" smtClean="0"/>
              <a:t>  Я</a:t>
            </a:r>
            <a:r>
              <a:rPr lang="ru-RU" sz="1400" i="0" dirty="0" smtClean="0"/>
              <a:t> </a:t>
            </a:r>
            <a:r>
              <a:rPr lang="ru-RU" sz="1400" i="0" dirty="0" smtClean="0">
                <a:solidFill>
                  <a:srgbClr val="00B050"/>
                </a:solidFill>
              </a:rPr>
              <a:t>(как? подобно кому?) </a:t>
            </a:r>
            <a:r>
              <a:rPr lang="ru-RU" sz="1400" dirty="0" smtClean="0">
                <a:solidFill>
                  <a:srgbClr val="FF0000"/>
                </a:solidFill>
              </a:rPr>
              <a:t>волком </a:t>
            </a:r>
            <a:r>
              <a:rPr lang="ru-RU" sz="1400" dirty="0" smtClean="0"/>
              <a:t>бы выгрыз бюрократизм</a:t>
            </a:r>
            <a:r>
              <a:rPr lang="ru-RU" sz="1400" i="0" dirty="0" smtClean="0"/>
              <a:t>;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Обстоятельства очень часто выражаются существительными в косвенном падеже с предлогом или без предлога. К любому существительному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(как части речи)</a:t>
                      </a:r>
                      <a:r>
                        <a:rPr lang="ru-RU" sz="1400" b="1" i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можно задать падежный вопрос. Однако синтаксический вопрос и морфологический вопрос могут не совпадать.</a:t>
                      </a:r>
                      <a:endParaRPr lang="ru-RU" sz="14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7961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4634</TotalTime>
  <Words>1009</Words>
  <Application>Microsoft Office PowerPoint</Application>
  <PresentationFormat>Произвольный</PresentationFormat>
  <Paragraphs>208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맑은 고딕</vt:lpstr>
      <vt:lpstr>Arial</vt:lpstr>
      <vt:lpstr>Arial Black</vt:lpstr>
      <vt:lpstr>Calibri</vt:lpstr>
      <vt:lpstr>Times New Roman</vt:lpstr>
      <vt:lpstr>Office Theme</vt:lpstr>
      <vt:lpstr>Русский язык</vt:lpstr>
      <vt:lpstr>Второстепенные члены предложения</vt:lpstr>
      <vt:lpstr>                 Обстоятельство (hol) </vt:lpstr>
      <vt:lpstr>  Как подчёркиваются обстоятельства?</vt:lpstr>
      <vt:lpstr>             Виды обстоятельств</vt:lpstr>
      <vt:lpstr>     Способы выражения обстоятельств</vt:lpstr>
      <vt:lpstr>     Способы выражения обстоятельств</vt:lpstr>
      <vt:lpstr>   Обстоятельства обычно поясняют: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   Обстоятельства места</vt:lpstr>
      <vt:lpstr>        Технология «Корректор»</vt:lpstr>
      <vt:lpstr> Технология «Корректор». Проверьте!</vt:lpstr>
      <vt:lpstr>          Технология соответствий</vt:lpstr>
      <vt:lpstr>Презентация PowerPoint</vt:lpstr>
      <vt:lpstr>Презентация PowerPoint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202</cp:revision>
  <dcterms:created xsi:type="dcterms:W3CDTF">2020-04-13T08:05:42Z</dcterms:created>
  <dcterms:modified xsi:type="dcterms:W3CDTF">2020-11-21T11:09:30Z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