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2"/>
    <p:sldId id="273" r:id="rId3"/>
    <p:sldId id="275" r:id="rId4"/>
    <p:sldId id="282" r:id="rId5"/>
    <p:sldId id="285" r:id="rId6"/>
    <p:sldId id="283" r:id="rId7"/>
    <p:sldId id="284" r:id="rId8"/>
    <p:sldId id="267" r:id="rId9"/>
    <p:sldId id="272" r:id="rId10"/>
    <p:sldId id="281" r:id="rId11"/>
    <p:sldId id="286" r:id="rId12"/>
    <p:sldId id="287" r:id="rId13"/>
    <p:sldId id="288" r:id="rId14"/>
    <p:sldId id="289" r:id="rId15"/>
    <p:sldId id="290" r:id="rId16"/>
    <p:sldId id="291" r:id="rId17"/>
    <p:sldId id="262" r:id="rId18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71" d="100"/>
          <a:sy n="171" d="100"/>
        </p:scale>
        <p:origin x="-324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7" y="222930"/>
            <a:ext cx="2958465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/>
              <a:t>Русский</a:t>
            </a:r>
            <a:r>
              <a:rPr sz="3400" spc="-55" dirty="0"/>
              <a:t> </a:t>
            </a:r>
            <a:r>
              <a:rPr sz="3400" spc="10" dirty="0"/>
              <a:t>язык</a:t>
            </a:r>
            <a:endParaRPr sz="3400"/>
          </a:p>
        </p:txBody>
      </p:sp>
      <p:sp>
        <p:nvSpPr>
          <p:cNvPr id="4" name="object 4"/>
          <p:cNvSpPr txBox="1"/>
          <p:nvPr/>
        </p:nvSpPr>
        <p:spPr>
          <a:xfrm>
            <a:off x="596884" y="1050921"/>
            <a:ext cx="5572163" cy="10785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1750" b="1" spc="-20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1750" b="1" spc="-20" smtClean="0">
                <a:solidFill>
                  <a:srgbClr val="2365C7"/>
                </a:solidFill>
                <a:latin typeface="Arial"/>
                <a:cs typeface="Arial"/>
              </a:rPr>
              <a:t>Тема:</a:t>
            </a:r>
            <a:r>
              <a:rPr lang="ru-RU" sz="1750" b="1" spc="-20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</a:rPr>
              <a:t>§ 2. Как </a:t>
            </a:r>
            <a:r>
              <a:rPr lang="ru-RU" sz="2000" b="1" spc="-1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спросить о чём - либо.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000" b="1" spc="-10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sz="175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68256" y="1193797"/>
            <a:ext cx="344170" cy="714380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dirty="0" smtClean="0">
                <a:latin typeface="Arial"/>
                <a:cs typeface="Arial"/>
              </a:rPr>
              <a:t>8</a:t>
            </a:r>
            <a:endParaRPr sz="22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7" name="Picture 2" descr="D:\Ona\O'quv Amaliyot\kopy\book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3300" y="2235721"/>
            <a:ext cx="2074201" cy="33028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3" descr="C:\Users\Бакибаева\Desktop\kisspng-question-mark-exclamation-mark-clip-art-question-5acdccc0668b24.4308677315234367364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 xmlns="" xmlns:lc="http://schemas.openxmlformats.org/drawingml/2006/lockedCanvas">
                  <a14:imgLayer r:embed="">
                    <a14:imgEffect>
                      <a14:backgroundRemoval t="10000" b="90000" l="10000" r="90000">
                        <a14:foregroundMark x1="46778" y1="75000" x2="54000" y2="81083"/>
                        <a14:foregroundMark x1="79444" y1="21667" x2="79444" y2="2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 rot="349079">
            <a:off x="2038713" y="1632189"/>
            <a:ext cx="1691200" cy="1753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765169"/>
            <a:ext cx="5408859" cy="2215991"/>
          </a:xfrm>
        </p:spPr>
        <p:txBody>
          <a:bodyPr/>
          <a:lstStyle/>
          <a:p>
            <a:pPr marL="457200" indent="-457200"/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–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 … ?  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457200" indent="-457200"/>
            <a:r>
              <a:rPr lang="ru-RU" sz="1800" dirty="0" smtClean="0">
                <a:solidFill>
                  <a:schemeClr val="tx1"/>
                </a:solidFill>
              </a:rPr>
              <a:t> –</a:t>
            </a:r>
            <a:r>
              <a:rPr lang="ru-RU" sz="1800" dirty="0" smtClean="0"/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2020 год – «Год развития науки, просвещения и цифровых технологий».</a:t>
            </a:r>
          </a:p>
          <a:p>
            <a:pPr marL="457200" indent="-457200"/>
            <a:r>
              <a:rPr lang="ru-RU" sz="1800" dirty="0" smtClean="0">
                <a:solidFill>
                  <a:schemeClr val="tx1"/>
                </a:solidFill>
              </a:rPr>
              <a:t> –</a:t>
            </a:r>
            <a:r>
              <a:rPr lang="ru-RU" sz="1800" dirty="0" smtClean="0"/>
              <a:t>  </a:t>
            </a:r>
            <a:r>
              <a:rPr lang="ru-RU" sz="1800" dirty="0" smtClean="0">
                <a:solidFill>
                  <a:schemeClr val="tx1"/>
                </a:solidFill>
              </a:rPr>
              <a:t>…  ?</a:t>
            </a:r>
          </a:p>
          <a:p>
            <a:pPr marL="457200" indent="-457200"/>
            <a:r>
              <a:rPr lang="ru-RU" sz="1800" dirty="0" smtClean="0">
                <a:solidFill>
                  <a:schemeClr val="tx1"/>
                </a:solidFill>
              </a:rPr>
              <a:t> –</a:t>
            </a:r>
            <a:r>
              <a:rPr lang="ru-RU" sz="1800" dirty="0" smtClean="0"/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Наша страна окружена сушей.</a:t>
            </a:r>
          </a:p>
          <a:p>
            <a:pPr marL="457200" indent="-457200"/>
            <a:r>
              <a:rPr lang="ru-RU" sz="1800" dirty="0" smtClean="0">
                <a:solidFill>
                  <a:schemeClr val="tx1"/>
                </a:solidFill>
              </a:rPr>
              <a:t> –  … ?</a:t>
            </a:r>
          </a:p>
          <a:p>
            <a:pPr marL="457200" indent="-457200"/>
            <a:r>
              <a:rPr lang="ru-RU" sz="1800" dirty="0" smtClean="0">
                <a:solidFill>
                  <a:schemeClr val="tx1"/>
                </a:solidFill>
              </a:rPr>
              <a:t> –</a:t>
            </a:r>
            <a:r>
              <a:rPr lang="ru-RU" sz="1800" dirty="0" smtClean="0"/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Численность населения Узбекистана 34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миллиона человек.        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Лингвистическая задача.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4980229" cy="246221"/>
          </a:xfrm>
        </p:spPr>
        <p:txBody>
          <a:bodyPr/>
          <a:lstStyle/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4" name="Picture 2" descr="C:\Users\Бакибаева\Desktop\question_mark_PNG4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229401">
            <a:off x="10094258" y="1272969"/>
            <a:ext cx="1427056" cy="237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68256" y="336542"/>
            <a:ext cx="559754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 smtClean="0"/>
              <a:t>– </a:t>
            </a:r>
            <a:r>
              <a:rPr lang="ru-RU" sz="16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Где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расположен Узбекистан?</a:t>
            </a:r>
          </a:p>
          <a:p>
            <a:r>
              <a:rPr lang="ru-RU" sz="1600" dirty="0" smtClean="0"/>
              <a:t>–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Узбекистан расположен в Центральной Азии.</a:t>
            </a:r>
          </a:p>
          <a:p>
            <a:r>
              <a:rPr lang="ru-RU" sz="1600" dirty="0" smtClean="0"/>
              <a:t>– </a:t>
            </a:r>
            <a:r>
              <a:rPr lang="ru-RU" sz="16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 какими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странами граничит Узбекистан?</a:t>
            </a:r>
          </a:p>
          <a:p>
            <a:r>
              <a:rPr lang="ru-RU" sz="1600" dirty="0" smtClean="0"/>
              <a:t>–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Узбекистан граничит с Афганистаном,   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Казахстаном, Киргизстаном, Таджикистаном,   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Туркменистаном.</a:t>
            </a:r>
          </a:p>
          <a:p>
            <a:r>
              <a:rPr lang="ru-RU" sz="1600" dirty="0" smtClean="0"/>
              <a:t>–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Какова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площадь территории Узбекистана?</a:t>
            </a:r>
          </a:p>
          <a:p>
            <a:r>
              <a:rPr lang="ru-RU" sz="1600" dirty="0" smtClean="0"/>
              <a:t>–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Площадь территории Узбекистана 448.978          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кв.км.  </a:t>
            </a:r>
            <a:endParaRPr lang="ru-RU" sz="16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Лингвистическая задача.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693731"/>
            <a:ext cx="5572164" cy="2246769"/>
          </a:xfrm>
        </p:spPr>
        <p:txBody>
          <a:bodyPr/>
          <a:lstStyle/>
          <a:p>
            <a:pPr marL="457200" indent="-457200"/>
            <a:r>
              <a:rPr lang="ru-RU" sz="1800" dirty="0" smtClean="0">
                <a:solidFill>
                  <a:schemeClr val="tx1"/>
                </a:solidFill>
              </a:rPr>
              <a:t> –  </a:t>
            </a:r>
            <a:r>
              <a:rPr lang="ru-RU" sz="1600" u="sng" dirty="0" smtClean="0">
                <a:solidFill>
                  <a:srgbClr val="0070C0"/>
                </a:solidFill>
              </a:rPr>
              <a:t>Как</a:t>
            </a:r>
            <a:r>
              <a:rPr lang="ru-RU" sz="1600" dirty="0" smtClean="0">
                <a:solidFill>
                  <a:srgbClr val="0070C0"/>
                </a:solidFill>
              </a:rPr>
              <a:t> назван 2020 год?</a:t>
            </a:r>
          </a:p>
          <a:p>
            <a:pPr marL="457200" indent="-457200"/>
            <a:r>
              <a:rPr lang="ru-RU" sz="1600" dirty="0" smtClean="0">
                <a:solidFill>
                  <a:schemeClr val="tx1"/>
                </a:solidFill>
              </a:rPr>
              <a:t> –</a:t>
            </a:r>
            <a:r>
              <a:rPr lang="ru-RU" sz="1600" dirty="0" smtClean="0"/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2020 год – «Год развития науки, просвещения и цифровых технологий».</a:t>
            </a:r>
          </a:p>
          <a:p>
            <a:pPr marL="457200" indent="-457200"/>
            <a:r>
              <a:rPr lang="ru-RU" sz="1600" dirty="0" smtClean="0">
                <a:solidFill>
                  <a:schemeClr val="tx1"/>
                </a:solidFill>
              </a:rPr>
              <a:t> –</a:t>
            </a:r>
            <a:r>
              <a:rPr lang="ru-RU" sz="1600" dirty="0" smtClean="0"/>
              <a:t> </a:t>
            </a:r>
            <a:r>
              <a:rPr lang="ru-RU" sz="1600" u="sng" dirty="0" smtClean="0">
                <a:solidFill>
                  <a:srgbClr val="0070C0"/>
                </a:solidFill>
              </a:rPr>
              <a:t>Какими</a:t>
            </a:r>
            <a:r>
              <a:rPr lang="ru-RU" sz="1600" dirty="0" smtClean="0">
                <a:solidFill>
                  <a:srgbClr val="0070C0"/>
                </a:solidFill>
              </a:rPr>
              <a:t> морями и океанами омывается наша страна?</a:t>
            </a:r>
            <a:endParaRPr lang="ru-RU" sz="1600" dirty="0" smtClean="0">
              <a:solidFill>
                <a:schemeClr val="tx1"/>
              </a:solidFill>
            </a:endParaRPr>
          </a:p>
          <a:p>
            <a:pPr marL="457200" indent="-457200"/>
            <a:r>
              <a:rPr lang="ru-RU" sz="1600" dirty="0" smtClean="0">
                <a:solidFill>
                  <a:schemeClr val="tx1"/>
                </a:solidFill>
              </a:rPr>
              <a:t> –</a:t>
            </a:r>
            <a:r>
              <a:rPr lang="ru-RU" sz="1600" dirty="0" smtClean="0"/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Наша страна окружена сушей.</a:t>
            </a:r>
          </a:p>
          <a:p>
            <a:pPr marL="457200" indent="-457200"/>
            <a:r>
              <a:rPr lang="ru-RU" sz="1600" dirty="0" smtClean="0">
                <a:solidFill>
                  <a:schemeClr val="tx1"/>
                </a:solidFill>
              </a:rPr>
              <a:t> –</a:t>
            </a:r>
            <a:r>
              <a:rPr lang="ru-RU" sz="1600" dirty="0" smtClean="0"/>
              <a:t> </a:t>
            </a:r>
            <a:r>
              <a:rPr lang="ru-RU" sz="1600" u="sng" dirty="0" smtClean="0">
                <a:solidFill>
                  <a:srgbClr val="0070C0"/>
                </a:solidFill>
              </a:rPr>
              <a:t>Какова</a:t>
            </a:r>
            <a:r>
              <a:rPr lang="ru-RU" sz="1600" dirty="0" smtClean="0">
                <a:solidFill>
                  <a:srgbClr val="0070C0"/>
                </a:solidFill>
              </a:rPr>
              <a:t> численность населения Узбекистана?</a:t>
            </a:r>
          </a:p>
          <a:p>
            <a:pPr marL="457200" indent="-457200"/>
            <a:r>
              <a:rPr lang="ru-RU" sz="1600" dirty="0" smtClean="0">
                <a:solidFill>
                  <a:schemeClr val="tx1"/>
                </a:solidFill>
              </a:rPr>
              <a:t> –</a:t>
            </a:r>
            <a:r>
              <a:rPr lang="ru-RU" sz="1600" dirty="0" smtClean="0"/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Численность населения Узбекистана 34 миллиона человек.   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Технология «Корректор»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7313" y="622293"/>
            <a:ext cx="4531172" cy="897499"/>
          </a:xfrm>
        </p:spPr>
        <p:txBody>
          <a:bodyPr/>
          <a:lstStyle/>
          <a:p>
            <a:r>
              <a:rPr lang="ru-RU" sz="1600" dirty="0" smtClean="0"/>
              <a:t>Из слов, данных вразброску, составьте вопросительные предложения и запишите в тетради. </a:t>
            </a:r>
            <a:endParaRPr lang="ru-RU" sz="1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9694" y="1408110"/>
            <a:ext cx="5286412" cy="164307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Технология «Корректор»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693731"/>
            <a:ext cx="4837353" cy="2462213"/>
          </a:xfrm>
        </p:spPr>
        <p:txBody>
          <a:bodyPr/>
          <a:lstStyle/>
          <a:p>
            <a:r>
              <a:rPr lang="ru-RU" sz="1600" dirty="0" smtClean="0"/>
              <a:t> 1. книг, разве, овладеть, без, можно,   </a:t>
            </a:r>
          </a:p>
          <a:p>
            <a:r>
              <a:rPr lang="ru-RU" sz="1600" dirty="0" smtClean="0"/>
              <a:t>     знаниями?</a:t>
            </a:r>
          </a:p>
          <a:p>
            <a:r>
              <a:rPr lang="ru-RU" sz="1600" dirty="0" smtClean="0"/>
              <a:t> 2. вы, ли, инструменте, умеете, на, играть,    </a:t>
            </a:r>
          </a:p>
          <a:p>
            <a:r>
              <a:rPr lang="ru-RU" sz="1600" dirty="0" smtClean="0"/>
              <a:t>     каком-либо, музыкальном? </a:t>
            </a:r>
          </a:p>
          <a:p>
            <a:r>
              <a:rPr lang="ru-RU" sz="1600" dirty="0" smtClean="0"/>
              <a:t> 3. следует, мобильного, звук, отключать,    </a:t>
            </a:r>
          </a:p>
          <a:p>
            <a:r>
              <a:rPr lang="ru-RU" sz="1600" dirty="0" smtClean="0"/>
              <a:t>     почему,  телефона?</a:t>
            </a:r>
          </a:p>
          <a:p>
            <a:r>
              <a:rPr lang="ru-RU" sz="1600" dirty="0" smtClean="0"/>
              <a:t> 4. знаете, что, о, вы, лечебных , фруктов, и,   </a:t>
            </a:r>
          </a:p>
          <a:p>
            <a:r>
              <a:rPr lang="ru-RU" sz="1600" dirty="0" smtClean="0"/>
              <a:t>     свойствах, овощей?</a:t>
            </a:r>
          </a:p>
          <a:p>
            <a:r>
              <a:rPr lang="ru-RU" sz="1600" dirty="0" smtClean="0"/>
              <a:t> 5. имя, связывали, чьё, медициной, Греции, с, </a:t>
            </a:r>
          </a:p>
          <a:p>
            <a:r>
              <a:rPr lang="ru-RU" sz="1600" dirty="0" smtClean="0"/>
              <a:t>     Древней, в?  </a:t>
            </a:r>
            <a:endParaRPr lang="ru-RU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Технология «Корректор».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693731"/>
            <a:ext cx="4837353" cy="2462213"/>
          </a:xfrm>
        </p:spPr>
        <p:txBody>
          <a:bodyPr/>
          <a:lstStyle/>
          <a:p>
            <a:r>
              <a:rPr lang="ru-RU" sz="1600" dirty="0" smtClean="0"/>
              <a:t> 1. Без книг </a:t>
            </a:r>
            <a:r>
              <a:rPr lang="ru-RU" sz="1600" u="sng" dirty="0" smtClean="0"/>
              <a:t>разве</a:t>
            </a:r>
            <a:r>
              <a:rPr lang="ru-RU" sz="1600" dirty="0" smtClean="0"/>
              <a:t> можно овладеть </a:t>
            </a:r>
          </a:p>
          <a:p>
            <a:r>
              <a:rPr lang="ru-RU" sz="1600" dirty="0" smtClean="0"/>
              <a:t>     знаниями?</a:t>
            </a:r>
          </a:p>
          <a:p>
            <a:r>
              <a:rPr lang="ru-RU" sz="1600" dirty="0" smtClean="0"/>
              <a:t> 2. Умеете </a:t>
            </a:r>
            <a:r>
              <a:rPr lang="ru-RU" sz="1600" u="sng" dirty="0" smtClean="0"/>
              <a:t>ли</a:t>
            </a:r>
            <a:r>
              <a:rPr lang="ru-RU" sz="1600" dirty="0" smtClean="0"/>
              <a:t> вы играть на музыкальном    </a:t>
            </a:r>
          </a:p>
          <a:p>
            <a:r>
              <a:rPr lang="ru-RU" sz="1600" dirty="0" smtClean="0"/>
              <a:t>     инструменте? </a:t>
            </a:r>
          </a:p>
          <a:p>
            <a:r>
              <a:rPr lang="ru-RU" sz="1600" dirty="0" smtClean="0"/>
              <a:t> 3. </a:t>
            </a:r>
            <a:r>
              <a:rPr lang="ru-RU" sz="1600" u="sng" dirty="0" smtClean="0"/>
              <a:t>Почему</a:t>
            </a:r>
            <a:r>
              <a:rPr lang="ru-RU" sz="1600" dirty="0" smtClean="0"/>
              <a:t> следует отключать звук    </a:t>
            </a:r>
          </a:p>
          <a:p>
            <a:r>
              <a:rPr lang="ru-RU" sz="1600" dirty="0" smtClean="0"/>
              <a:t>     мобильного телефона?</a:t>
            </a:r>
          </a:p>
          <a:p>
            <a:r>
              <a:rPr lang="ru-RU" sz="1600" dirty="0" smtClean="0"/>
              <a:t> 4. </a:t>
            </a:r>
            <a:r>
              <a:rPr lang="ru-RU" sz="1600" u="sng" dirty="0" smtClean="0"/>
              <a:t>Что</a:t>
            </a:r>
            <a:r>
              <a:rPr lang="ru-RU" sz="1600" dirty="0" smtClean="0"/>
              <a:t> вы знаете о лечебных свойствах </a:t>
            </a:r>
          </a:p>
          <a:p>
            <a:r>
              <a:rPr lang="ru-RU" sz="1600" dirty="0" smtClean="0"/>
              <a:t>     фруктов и овощей?</a:t>
            </a:r>
          </a:p>
          <a:p>
            <a:r>
              <a:rPr lang="ru-RU" sz="1600" dirty="0" smtClean="0"/>
              <a:t> 5. </a:t>
            </a:r>
            <a:r>
              <a:rPr lang="ru-RU" sz="1600" u="sng" dirty="0" smtClean="0"/>
              <a:t>Чьё</a:t>
            </a:r>
            <a:r>
              <a:rPr lang="ru-RU" sz="1600" dirty="0" smtClean="0"/>
              <a:t> имя связывали с медициной в Древней    </a:t>
            </a:r>
          </a:p>
          <a:p>
            <a:r>
              <a:rPr lang="ru-RU" sz="1600" dirty="0" smtClean="0"/>
              <a:t>     Греции?  </a:t>
            </a:r>
            <a:endParaRPr lang="ru-RU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Словарная работа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758329"/>
            <a:ext cx="3075254" cy="1723549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каков</a:t>
            </a:r>
            <a:r>
              <a:rPr lang="en-US" sz="1600" dirty="0" smtClean="0">
                <a:solidFill>
                  <a:schemeClr val="tx1"/>
                </a:solidFill>
              </a:rPr>
              <a:t>?</a:t>
            </a:r>
            <a:r>
              <a:rPr lang="ru-RU" sz="1600" dirty="0" smtClean="0">
                <a:solidFill>
                  <a:schemeClr val="tx1"/>
                </a:solidFill>
              </a:rPr>
              <a:t> –</a:t>
            </a:r>
            <a:r>
              <a:rPr lang="ru-RU" sz="1600" dirty="0" smtClean="0"/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qanaqa</a:t>
            </a:r>
            <a:r>
              <a:rPr lang="ru-RU" sz="1600" dirty="0" smtClean="0">
                <a:solidFill>
                  <a:schemeClr val="tx1"/>
                </a:solidFill>
              </a:rPr>
              <a:t>?</a:t>
            </a:r>
            <a:endParaRPr lang="en-US" sz="1600" dirty="0" smtClean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разве 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–</a:t>
            </a:r>
            <a:r>
              <a:rPr lang="ru-RU" sz="1600" dirty="0" smtClean="0"/>
              <a:t> </a:t>
            </a:r>
            <a:r>
              <a:rPr lang="en-US" sz="1600" dirty="0" smtClean="0"/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axir</a:t>
            </a:r>
            <a:endParaRPr lang="en-US" sz="1600" dirty="0" smtClean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почему</a:t>
            </a:r>
            <a:r>
              <a:rPr lang="ru-RU" sz="1600" dirty="0" smtClean="0">
                <a:solidFill>
                  <a:schemeClr val="tx1"/>
                </a:solidFill>
              </a:rPr>
              <a:t>? – </a:t>
            </a:r>
            <a:r>
              <a:rPr lang="en-US" sz="1600" dirty="0" err="1" smtClean="0">
                <a:solidFill>
                  <a:schemeClr val="tx1"/>
                </a:solidFill>
              </a:rPr>
              <a:t>nima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uchun</a:t>
            </a:r>
            <a:r>
              <a:rPr lang="en-US" sz="1600" dirty="0" smtClean="0">
                <a:solidFill>
                  <a:schemeClr val="tx1"/>
                </a:solidFill>
              </a:rPr>
              <a:t>?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неужели </a:t>
            </a:r>
            <a:r>
              <a:rPr lang="ru-RU" sz="1600" dirty="0" smtClean="0">
                <a:solidFill>
                  <a:schemeClr val="tx1"/>
                </a:solidFill>
              </a:rPr>
              <a:t>–</a:t>
            </a:r>
            <a:r>
              <a:rPr lang="ru-RU" sz="1600" dirty="0" smtClean="0"/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nahot</a:t>
            </a:r>
            <a:r>
              <a:rPr lang="en-US" sz="1600" dirty="0" smtClean="0">
                <a:solidFill>
                  <a:schemeClr val="tx1"/>
                </a:solidFill>
              </a:rPr>
              <a:t> (</a:t>
            </a:r>
            <a:r>
              <a:rPr lang="en-US" sz="1600" dirty="0" err="1" smtClean="0">
                <a:solidFill>
                  <a:schemeClr val="tx1"/>
                </a:solidFill>
              </a:rPr>
              <a:t>ki</a:t>
            </a:r>
            <a:r>
              <a:rPr lang="en-US" sz="1600" dirty="0" smtClean="0">
                <a:solidFill>
                  <a:schemeClr val="tx1"/>
                </a:solidFill>
              </a:rPr>
              <a:t>)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какой</a:t>
            </a:r>
            <a:r>
              <a:rPr lang="ru-RU" sz="1600" dirty="0" smtClean="0">
                <a:solidFill>
                  <a:schemeClr val="tx1"/>
                </a:solidFill>
              </a:rPr>
              <a:t>? –</a:t>
            </a:r>
            <a:r>
              <a:rPr lang="ru-RU" sz="1600" dirty="0" smtClean="0"/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qanday</a:t>
            </a:r>
            <a:r>
              <a:rPr lang="en-US" sz="1600" dirty="0" smtClean="0">
                <a:solidFill>
                  <a:schemeClr val="tx1"/>
                </a:solidFill>
              </a:rPr>
              <a:t>?</a:t>
            </a:r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который?</a:t>
            </a:r>
            <a:r>
              <a:rPr lang="ru-RU" sz="1600" dirty="0" smtClean="0">
                <a:solidFill>
                  <a:schemeClr val="tx1"/>
                </a:solidFill>
              </a:rPr>
              <a:t> –</a:t>
            </a:r>
            <a:r>
              <a:rPr lang="ru-RU" sz="1600" dirty="0" smtClean="0"/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qaysi</a:t>
            </a:r>
            <a:r>
              <a:rPr lang="ru-RU" sz="1600" dirty="0" smtClean="0">
                <a:solidFill>
                  <a:schemeClr val="tx1"/>
                </a:solidFill>
              </a:rPr>
              <a:t>?  </a:t>
            </a:r>
            <a:r>
              <a:rPr lang="en-US" sz="1600" dirty="0" smtClean="0">
                <a:solidFill>
                  <a:schemeClr val="tx1"/>
                </a:solidFill>
              </a:rPr>
              <a:t>n</a:t>
            </a:r>
            <a:r>
              <a:rPr lang="ru-RU" sz="1600" dirty="0" smtClean="0">
                <a:solidFill>
                  <a:schemeClr val="tx1"/>
                </a:solidFill>
              </a:rPr>
              <a:t>е</a:t>
            </a:r>
            <a:r>
              <a:rPr lang="en-US" sz="1600" dirty="0" err="1" smtClean="0">
                <a:solidFill>
                  <a:schemeClr val="tx1"/>
                </a:solidFill>
              </a:rPr>
              <a:t>chanchi</a:t>
            </a:r>
            <a:r>
              <a:rPr lang="ru-RU" sz="1600" dirty="0" smtClean="0">
                <a:solidFill>
                  <a:schemeClr val="tx1"/>
                </a:solidFill>
              </a:rPr>
              <a:t>?</a:t>
            </a:r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4" name="Picture 12" descr="BS00554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14948" y="622293"/>
            <a:ext cx="2309386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9694" y="622293"/>
            <a:ext cx="5214974" cy="1156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70C0"/>
                </a:solidFill>
              </a:rPr>
              <a:t>§ 2. Как </a:t>
            </a:r>
            <a:r>
              <a:rPr lang="ru-RU" b="1" spc="-1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спросить о чём-либо.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b="1" spc="-1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Упражнение 14, 15.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b="1" spc="-1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b="1" spc="-1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56" y="1265235"/>
            <a:ext cx="5429288" cy="185738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02424"/>
            <a:ext cx="5500726" cy="315471"/>
          </a:xfrm>
        </p:spPr>
        <p:txBody>
          <a:bodyPr/>
          <a:lstStyle/>
          <a:p>
            <a:r>
              <a:rPr lang="ru-RU" dirty="0" smtClean="0"/>
              <a:t>         Вопросительные предложения   </a:t>
            </a:r>
            <a:endParaRPr lang="ru-RU" dirty="0"/>
          </a:p>
        </p:txBody>
      </p:sp>
      <p:sp>
        <p:nvSpPr>
          <p:cNvPr id="4" name="object 5"/>
          <p:cNvSpPr/>
          <p:nvPr/>
        </p:nvSpPr>
        <p:spPr>
          <a:xfrm>
            <a:off x="311132" y="765169"/>
            <a:ext cx="4929222" cy="571504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ru-RU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Предложения, в которых о чём-либо   </a:t>
            </a:r>
          </a:p>
          <a:p>
            <a:r>
              <a:rPr lang="ru-RU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спрашивается.    </a:t>
            </a:r>
          </a:p>
          <a:p>
            <a:r>
              <a:rPr lang="ru-RU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311132" y="1622425"/>
            <a:ext cx="4929222" cy="642942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E6E7E8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В конце вопросительных предложений   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    ставится  вопросительный знак.</a:t>
            </a:r>
            <a:endParaRPr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ject 15"/>
          <p:cNvSpPr/>
          <p:nvPr/>
        </p:nvSpPr>
        <p:spPr>
          <a:xfrm>
            <a:off x="2811462" y="550855"/>
            <a:ext cx="142876" cy="1900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5"/>
          <p:cNvSpPr/>
          <p:nvPr/>
        </p:nvSpPr>
        <p:spPr>
          <a:xfrm>
            <a:off x="2811462" y="1408111"/>
            <a:ext cx="142876" cy="1900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5"/>
          <p:cNvSpPr/>
          <p:nvPr/>
        </p:nvSpPr>
        <p:spPr>
          <a:xfrm>
            <a:off x="2811462" y="2265367"/>
            <a:ext cx="142876" cy="1900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9"/>
          <p:cNvSpPr/>
          <p:nvPr/>
        </p:nvSpPr>
        <p:spPr>
          <a:xfrm>
            <a:off x="668322" y="2479681"/>
            <a:ext cx="4286280" cy="642943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b="1" spc="-5" dirty="0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b="1" spc="-5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Что объединяет людей?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 чём должен заботиться человек?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857916" cy="315471"/>
          </a:xfrm>
        </p:spPr>
        <p:txBody>
          <a:bodyPr/>
          <a:lstStyle/>
          <a:p>
            <a:r>
              <a:rPr lang="ru-RU" dirty="0" smtClean="0"/>
              <a:t>     </a:t>
            </a:r>
            <a:r>
              <a:rPr lang="ru-RU" sz="1400" dirty="0" smtClean="0"/>
              <a:t>В вопросительных предложениях вопрос выражается…</a:t>
            </a:r>
            <a:endParaRPr lang="ru-RU" sz="1600" dirty="0"/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168256" y="1265235"/>
            <a:ext cx="2700340" cy="1857388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FF0000"/>
                </a:solidFill>
              </a:rPr>
              <a:t>вопросительными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FF0000"/>
                </a:solidFill>
              </a:rPr>
              <a:t>словами:</a:t>
            </a: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когда, где, который, как,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    почему, что, кто, зачем,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сколько, каков, какой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kern="0" dirty="0" smtClean="0">
                <a:solidFill>
                  <a:srgbClr val="000000"/>
                </a:solidFill>
              </a:rPr>
              <a:t>или</a:t>
            </a: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разве, ли, неужели и т.д.</a:t>
            </a:r>
            <a:endParaRPr lang="en-US" altLang="ru-RU" sz="1400" b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2954338" y="1265235"/>
            <a:ext cx="2643206" cy="1857388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FF0000"/>
                </a:solidFill>
              </a:rPr>
              <a:t>интонацией </a:t>
            </a:r>
            <a:r>
              <a:rPr lang="ru-RU" altLang="ru-RU" sz="1400" b="1" kern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altLang="ru-RU" sz="1400" b="1" kern="0" dirty="0" smtClean="0">
                <a:solidFill>
                  <a:srgbClr val="000000"/>
                </a:solidFill>
              </a:rPr>
              <a:t>–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повышением и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понижением тона голоса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при чтении или во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время разговора.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Кто твой любимый писатель?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kern="0" dirty="0" smtClean="0">
                <a:solidFill>
                  <a:srgbClr val="000000"/>
                </a:solidFill>
              </a:rPr>
              <a:t>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2" y="550855"/>
            <a:ext cx="1527922" cy="714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46" y="550855"/>
            <a:ext cx="1527922" cy="714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97214" y="2479681"/>
            <a:ext cx="500066" cy="21431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1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4536" y="2479681"/>
            <a:ext cx="642942" cy="1428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246221"/>
          </a:xfrm>
        </p:spPr>
        <p:txBody>
          <a:bodyPr/>
          <a:lstStyle/>
          <a:p>
            <a:r>
              <a:rPr lang="ru-RU" sz="1600" dirty="0" smtClean="0"/>
              <a:t>  Интонация в вопросительных предложениях   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782637"/>
            <a:ext cx="5429288" cy="2215991"/>
          </a:xfrm>
        </p:spPr>
        <p:txBody>
          <a:bodyPr/>
          <a:lstStyle/>
          <a:p>
            <a:r>
              <a:rPr lang="ru-RU" sz="1600" dirty="0" smtClean="0">
                <a:solidFill>
                  <a:srgbClr val="0070C0"/>
                </a:solidFill>
              </a:rPr>
              <a:t>               </a:t>
            </a:r>
            <a:r>
              <a:rPr lang="ru-RU" sz="1600" dirty="0" smtClean="0">
                <a:solidFill>
                  <a:schemeClr val="tx1"/>
                </a:solidFill>
              </a:rPr>
              <a:t>Мы поедем в музей в субботу.</a:t>
            </a:r>
          </a:p>
          <a:p>
            <a:endParaRPr lang="ru-RU" sz="1600" dirty="0" smtClean="0">
              <a:solidFill>
                <a:srgbClr val="0070C0"/>
              </a:solidFill>
            </a:endParaRP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0070C0"/>
                </a:solidFill>
              </a:rPr>
              <a:t>Мы поедем в музей в субботу?  (Да, мы).</a:t>
            </a:r>
          </a:p>
          <a:p>
            <a:pPr marL="342900" indent="-342900">
              <a:buAutoNum type="arabicPeriod"/>
            </a:pPr>
            <a:endParaRPr lang="ru-RU" sz="1600" dirty="0" smtClean="0">
              <a:solidFill>
                <a:srgbClr val="0070C0"/>
              </a:solidFill>
            </a:endParaRP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0070C0"/>
                </a:solidFill>
              </a:rPr>
              <a:t>Мы поедем в музей в субботу?  (Да, поедем).</a:t>
            </a:r>
          </a:p>
          <a:p>
            <a:pPr marL="342900" indent="-342900">
              <a:buAutoNum type="arabicPeriod"/>
            </a:pPr>
            <a:endParaRPr lang="ru-RU" sz="1600" dirty="0" smtClean="0">
              <a:solidFill>
                <a:srgbClr val="0070C0"/>
              </a:solidFill>
            </a:endParaRP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0070C0"/>
                </a:solidFill>
              </a:rPr>
              <a:t>Мы поедем в музей в субботу?  (Да, в музей). </a:t>
            </a:r>
          </a:p>
          <a:p>
            <a:pPr marL="342900" indent="-342900">
              <a:buAutoNum type="arabicPeriod"/>
            </a:pPr>
            <a:endParaRPr lang="ru-RU" sz="1600" dirty="0" smtClean="0">
              <a:solidFill>
                <a:srgbClr val="0070C0"/>
              </a:solidFill>
            </a:endParaRP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0070C0"/>
                </a:solidFill>
              </a:rPr>
              <a:t>Мы поедем в музей в субботу?  (Да, в субботу).</a:t>
            </a:r>
          </a:p>
        </p:txBody>
      </p:sp>
      <p:sp>
        <p:nvSpPr>
          <p:cNvPr id="4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9760" y="1122359"/>
            <a:ext cx="500066" cy="21431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5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9826" y="1550987"/>
            <a:ext cx="500066" cy="21431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6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97082" y="2051053"/>
            <a:ext cx="500066" cy="21431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7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97214" y="2551119"/>
            <a:ext cx="500066" cy="21431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Технология соответствий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54207" y="781127"/>
            <a:ext cx="2786081" cy="1077218"/>
          </a:xfrm>
        </p:spPr>
        <p:txBody>
          <a:bodyPr/>
          <a:lstStyle/>
          <a:p>
            <a:endParaRPr lang="ru-RU" sz="1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Закончите предложения, </a:t>
            </a:r>
            <a:b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вставив соответствующие слова из правого столбца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(укажите стрелками).</a:t>
            </a:r>
            <a:endParaRPr lang="ru-RU" sz="1400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812253" y="2336804"/>
            <a:ext cx="2931511" cy="408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9694" y="765169"/>
            <a:ext cx="1359875" cy="2306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Технология соответствий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6818" y="562302"/>
          <a:ext cx="5572164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082"/>
                <a:gridCol w="2786082"/>
              </a:tblGrid>
              <a:tr h="35719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Когда мы … ?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остановились</a:t>
                      </a:r>
                      <a:endParaRPr lang="ru-RU" b="1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Куда вы … ?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 ответил</a:t>
                      </a:r>
                      <a:endParaRPr lang="ru-RU" b="1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Где они … ?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встретимся</a:t>
                      </a:r>
                      <a:endParaRPr lang="ru-RU" b="1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Почему</a:t>
                      </a:r>
                      <a:r>
                        <a:rPr lang="ru-RU" b="1" baseline="0" dirty="0" smtClean="0"/>
                        <a:t> он … ?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осталось</a:t>
                      </a:r>
                      <a:endParaRPr lang="ru-RU" b="1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Сколько времени … ?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освободится</a:t>
                      </a:r>
                      <a:endParaRPr lang="ru-RU" b="1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 котором часу она … ?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 помнишь</a:t>
                      </a:r>
                      <a:endParaRPr lang="ru-RU" b="1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Разве  ты … ?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собираетесь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Технология соответствий. Проверьте!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6818" y="562302"/>
          <a:ext cx="5572164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082"/>
                <a:gridCol w="2786082"/>
              </a:tblGrid>
              <a:tr h="35719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Когда мы … ?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остановились</a:t>
                      </a:r>
                      <a:endParaRPr lang="ru-RU" b="1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Куда вы … ?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 ответил</a:t>
                      </a:r>
                      <a:endParaRPr lang="ru-RU" b="1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Где они … ?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встретимся</a:t>
                      </a:r>
                      <a:endParaRPr lang="ru-RU" b="1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Почему</a:t>
                      </a:r>
                      <a:r>
                        <a:rPr lang="ru-RU" b="1" baseline="0" dirty="0" smtClean="0"/>
                        <a:t> он … ?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осталось</a:t>
                      </a:r>
                      <a:endParaRPr lang="ru-RU" b="1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Сколько времени … ?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освободится</a:t>
                      </a:r>
                      <a:endParaRPr lang="ru-RU" b="1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 котором часу  она … ?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 помнишь</a:t>
                      </a:r>
                      <a:endParaRPr lang="ru-RU" b="1" dirty="0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Разве  ты … ?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собираетесь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97016" y="765169"/>
            <a:ext cx="1285884" cy="78581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6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2702" y="1122359"/>
            <a:ext cx="1500198" cy="18573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7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82702" y="765169"/>
            <a:ext cx="1571636" cy="7143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8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68454" y="1122359"/>
            <a:ext cx="1214446" cy="7143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9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82834" y="1908177"/>
            <a:ext cx="500066" cy="3571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0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25710" y="2193929"/>
            <a:ext cx="357190" cy="42862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1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5578" y="2622557"/>
            <a:ext cx="1357322" cy="3571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836607"/>
            <a:ext cx="3786213" cy="646331"/>
          </a:xfrm>
        </p:spPr>
        <p:txBody>
          <a:bodyPr/>
          <a:lstStyle/>
          <a:p>
            <a:endParaRPr lang="ru-RU" sz="1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Восстановите в диалоге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вопросы.</a:t>
            </a:r>
            <a:endParaRPr lang="ru-RU" sz="1400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812253" y="2336804"/>
            <a:ext cx="2931511" cy="408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25">
            <a:extLst>
              <a:ext uri="{FF2B5EF4-FFF2-40B4-BE49-F238E27FC236}">
                <a16:creationId xmlns:a16="http://schemas.microsoft.com/office/drawing/2014/main" xmlns="" id="{29D107AC-1A6C-40E7-A65B-8E197F1689B8}"/>
              </a:ext>
            </a:extLst>
          </p:cNvPr>
          <p:cNvGrpSpPr/>
          <p:nvPr/>
        </p:nvGrpSpPr>
        <p:grpSpPr>
          <a:xfrm>
            <a:off x="3240090" y="622293"/>
            <a:ext cx="2000264" cy="2520980"/>
            <a:chOff x="1105009" y="665240"/>
            <a:chExt cx="3688534" cy="5244116"/>
          </a:xfrm>
        </p:grpSpPr>
        <p:sp>
          <p:nvSpPr>
            <p:cNvPr id="8" name="Freeform: Shape 24">
              <a:extLst>
                <a:ext uri="{FF2B5EF4-FFF2-40B4-BE49-F238E27FC236}">
                  <a16:creationId xmlns:a16="http://schemas.microsoft.com/office/drawing/2014/main" xmlns="" id="{BAA9B016-3962-4527-A0FA-E59B7D36D25D}"/>
                </a:ext>
              </a:extLst>
            </p:cNvPr>
            <p:cNvSpPr>
              <a:spLocks/>
            </p:cNvSpPr>
            <p:nvPr/>
          </p:nvSpPr>
          <p:spPr bwMode="auto">
            <a:xfrm rot="410959" flipH="1">
              <a:off x="1522252" y="1773885"/>
              <a:ext cx="2854049" cy="4135471"/>
            </a:xfrm>
            <a:custGeom>
              <a:avLst/>
              <a:gdLst>
                <a:gd name="connsiteX0" fmla="*/ 1696267 w 2854049"/>
                <a:gd name="connsiteY0" fmla="*/ 3431657 h 4135471"/>
                <a:gd name="connsiteX1" fmla="*/ 1344360 w 2854049"/>
                <a:gd name="connsiteY1" fmla="*/ 3783564 h 4135471"/>
                <a:gd name="connsiteX2" fmla="*/ 1696267 w 2854049"/>
                <a:gd name="connsiteY2" fmla="*/ 4135471 h 4135471"/>
                <a:gd name="connsiteX3" fmla="*/ 2048174 w 2854049"/>
                <a:gd name="connsiteY3" fmla="*/ 3783564 h 4135471"/>
                <a:gd name="connsiteX4" fmla="*/ 1696267 w 2854049"/>
                <a:gd name="connsiteY4" fmla="*/ 3431657 h 4135471"/>
                <a:gd name="connsiteX5" fmla="*/ 1470680 w 2854049"/>
                <a:gd name="connsiteY5" fmla="*/ 0 h 4135471"/>
                <a:gd name="connsiteX6" fmla="*/ 1360088 w 2854049"/>
                <a:gd name="connsiteY6" fmla="*/ 9020 h 4135471"/>
                <a:gd name="connsiteX7" fmla="*/ 1082638 w 2854049"/>
                <a:gd name="connsiteY7" fmla="*/ 72152 h 4135471"/>
                <a:gd name="connsiteX8" fmla="*/ 1000179 w 2854049"/>
                <a:gd name="connsiteY8" fmla="*/ 103217 h 4135471"/>
                <a:gd name="connsiteX9" fmla="*/ 918691 w 2854049"/>
                <a:gd name="connsiteY9" fmla="*/ 138291 h 4135471"/>
                <a:gd name="connsiteX10" fmla="*/ 839141 w 2854049"/>
                <a:gd name="connsiteY10" fmla="*/ 180379 h 4135471"/>
                <a:gd name="connsiteX11" fmla="*/ 765414 w 2854049"/>
                <a:gd name="connsiteY11" fmla="*/ 227479 h 4135471"/>
                <a:gd name="connsiteX12" fmla="*/ 694595 w 2854049"/>
                <a:gd name="connsiteY12" fmla="*/ 280591 h 4135471"/>
                <a:gd name="connsiteX13" fmla="*/ 629599 w 2854049"/>
                <a:gd name="connsiteY13" fmla="*/ 338714 h 4135471"/>
                <a:gd name="connsiteX14" fmla="*/ 569452 w 2854049"/>
                <a:gd name="connsiteY14" fmla="*/ 401847 h 4135471"/>
                <a:gd name="connsiteX15" fmla="*/ 515126 w 2854049"/>
                <a:gd name="connsiteY15" fmla="*/ 470992 h 4135471"/>
                <a:gd name="connsiteX16" fmla="*/ 467591 w 2854049"/>
                <a:gd name="connsiteY16" fmla="*/ 544147 h 4135471"/>
                <a:gd name="connsiteX17" fmla="*/ 426847 w 2854049"/>
                <a:gd name="connsiteY17" fmla="*/ 622311 h 4135471"/>
                <a:gd name="connsiteX18" fmla="*/ 392893 w 2854049"/>
                <a:gd name="connsiteY18" fmla="*/ 706488 h 4135471"/>
                <a:gd name="connsiteX19" fmla="*/ 338568 w 2854049"/>
                <a:gd name="connsiteY19" fmla="*/ 937976 h 4135471"/>
                <a:gd name="connsiteX20" fmla="*/ 333717 w 2854049"/>
                <a:gd name="connsiteY20" fmla="*/ 994094 h 4135471"/>
                <a:gd name="connsiteX21" fmla="*/ 331776 w 2854049"/>
                <a:gd name="connsiteY21" fmla="*/ 1047206 h 4135471"/>
                <a:gd name="connsiteX22" fmla="*/ 333717 w 2854049"/>
                <a:gd name="connsiteY22" fmla="*/ 1096308 h 4135471"/>
                <a:gd name="connsiteX23" fmla="*/ 334686 w 2854049"/>
                <a:gd name="connsiteY23" fmla="*/ 1145413 h 4135471"/>
                <a:gd name="connsiteX24" fmla="*/ 334686 w 2854049"/>
                <a:gd name="connsiteY24" fmla="*/ 1191509 h 4135471"/>
                <a:gd name="connsiteX25" fmla="*/ 329836 w 2854049"/>
                <a:gd name="connsiteY25" fmla="*/ 1234599 h 4135471"/>
                <a:gd name="connsiteX26" fmla="*/ 315284 w 2854049"/>
                <a:gd name="connsiteY26" fmla="*/ 1278693 h 4135471"/>
                <a:gd name="connsiteX27" fmla="*/ 289092 w 2854049"/>
                <a:gd name="connsiteY27" fmla="*/ 1331805 h 4135471"/>
                <a:gd name="connsiteX28" fmla="*/ 257078 w 2854049"/>
                <a:gd name="connsiteY28" fmla="*/ 1380908 h 4135471"/>
                <a:gd name="connsiteX29" fmla="*/ 222155 w 2854049"/>
                <a:gd name="connsiteY29" fmla="*/ 1423998 h 4135471"/>
                <a:gd name="connsiteX30" fmla="*/ 185291 w 2854049"/>
                <a:gd name="connsiteY30" fmla="*/ 1468092 h 4135471"/>
                <a:gd name="connsiteX31" fmla="*/ 146487 w 2854049"/>
                <a:gd name="connsiteY31" fmla="*/ 1508176 h 4135471"/>
                <a:gd name="connsiteX32" fmla="*/ 107683 w 2854049"/>
                <a:gd name="connsiteY32" fmla="*/ 1548261 h 4135471"/>
                <a:gd name="connsiteX33" fmla="*/ 70819 w 2854049"/>
                <a:gd name="connsiteY33" fmla="*/ 1592354 h 4135471"/>
                <a:gd name="connsiteX34" fmla="*/ 58206 w 2854049"/>
                <a:gd name="connsiteY34" fmla="*/ 1604378 h 4135471"/>
                <a:gd name="connsiteX35" fmla="*/ 42684 w 2854049"/>
                <a:gd name="connsiteY35" fmla="*/ 1619410 h 4135471"/>
                <a:gd name="connsiteX36" fmla="*/ 26193 w 2854049"/>
                <a:gd name="connsiteY36" fmla="*/ 1637448 h 4135471"/>
                <a:gd name="connsiteX37" fmla="*/ 12611 w 2854049"/>
                <a:gd name="connsiteY37" fmla="*/ 1655486 h 4135471"/>
                <a:gd name="connsiteX38" fmla="*/ 3882 w 2854049"/>
                <a:gd name="connsiteY38" fmla="*/ 1677533 h 4135471"/>
                <a:gd name="connsiteX39" fmla="*/ 0 w 2854049"/>
                <a:gd name="connsiteY39" fmla="*/ 1701583 h 4135471"/>
                <a:gd name="connsiteX40" fmla="*/ 4851 w 2854049"/>
                <a:gd name="connsiteY40" fmla="*/ 1726636 h 4135471"/>
                <a:gd name="connsiteX41" fmla="*/ 17462 w 2854049"/>
                <a:gd name="connsiteY41" fmla="*/ 1750687 h 4135471"/>
                <a:gd name="connsiteX42" fmla="*/ 38806 w 2854049"/>
                <a:gd name="connsiteY42" fmla="*/ 1770728 h 4135471"/>
                <a:gd name="connsiteX43" fmla="*/ 63057 w 2854049"/>
                <a:gd name="connsiteY43" fmla="*/ 1784759 h 4135471"/>
                <a:gd name="connsiteX44" fmla="*/ 93130 w 2854049"/>
                <a:gd name="connsiteY44" fmla="*/ 1797786 h 4135471"/>
                <a:gd name="connsiteX45" fmla="*/ 125143 w 2854049"/>
                <a:gd name="connsiteY45" fmla="*/ 1808809 h 4135471"/>
                <a:gd name="connsiteX46" fmla="*/ 157158 w 2854049"/>
                <a:gd name="connsiteY46" fmla="*/ 1819833 h 4135471"/>
                <a:gd name="connsiteX47" fmla="*/ 188201 w 2854049"/>
                <a:gd name="connsiteY47" fmla="*/ 1830855 h 4135471"/>
                <a:gd name="connsiteX48" fmla="*/ 218273 w 2854049"/>
                <a:gd name="connsiteY48" fmla="*/ 1843883 h 4135471"/>
                <a:gd name="connsiteX49" fmla="*/ 245437 w 2854049"/>
                <a:gd name="connsiteY49" fmla="*/ 1857912 h 4135471"/>
                <a:gd name="connsiteX50" fmla="*/ 264839 w 2854049"/>
                <a:gd name="connsiteY50" fmla="*/ 1875951 h 4135471"/>
                <a:gd name="connsiteX51" fmla="*/ 259018 w 2854049"/>
                <a:gd name="connsiteY51" fmla="*/ 1900001 h 4135471"/>
                <a:gd name="connsiteX52" fmla="*/ 248347 w 2854049"/>
                <a:gd name="connsiteY52" fmla="*/ 1922047 h 4135471"/>
                <a:gd name="connsiteX53" fmla="*/ 237676 w 2854049"/>
                <a:gd name="connsiteY53" fmla="*/ 1945097 h 4135471"/>
                <a:gd name="connsiteX54" fmla="*/ 226035 w 2854049"/>
                <a:gd name="connsiteY54" fmla="*/ 1967142 h 4135471"/>
                <a:gd name="connsiteX55" fmla="*/ 215364 w 2854049"/>
                <a:gd name="connsiteY55" fmla="*/ 1989189 h 4135471"/>
                <a:gd name="connsiteX56" fmla="*/ 207602 w 2854049"/>
                <a:gd name="connsiteY56" fmla="*/ 2011236 h 4135471"/>
                <a:gd name="connsiteX57" fmla="*/ 204693 w 2854049"/>
                <a:gd name="connsiteY57" fmla="*/ 2031277 h 4135471"/>
                <a:gd name="connsiteX58" fmla="*/ 206633 w 2854049"/>
                <a:gd name="connsiteY58" fmla="*/ 2053324 h 4135471"/>
                <a:gd name="connsiteX59" fmla="*/ 217304 w 2854049"/>
                <a:gd name="connsiteY59" fmla="*/ 2073366 h 4135471"/>
                <a:gd name="connsiteX60" fmla="*/ 236706 w 2854049"/>
                <a:gd name="connsiteY60" fmla="*/ 2093409 h 4135471"/>
                <a:gd name="connsiteX61" fmla="*/ 264839 w 2854049"/>
                <a:gd name="connsiteY61" fmla="*/ 2113450 h 4135471"/>
                <a:gd name="connsiteX62" fmla="*/ 259018 w 2854049"/>
                <a:gd name="connsiteY62" fmla="*/ 2129483 h 4135471"/>
                <a:gd name="connsiteX63" fmla="*/ 250288 w 2854049"/>
                <a:gd name="connsiteY63" fmla="*/ 2145517 h 4135471"/>
                <a:gd name="connsiteX64" fmla="*/ 243497 w 2854049"/>
                <a:gd name="connsiteY64" fmla="*/ 2164557 h 4135471"/>
                <a:gd name="connsiteX65" fmla="*/ 241557 w 2854049"/>
                <a:gd name="connsiteY65" fmla="*/ 2184601 h 4135471"/>
                <a:gd name="connsiteX66" fmla="*/ 245437 w 2854049"/>
                <a:gd name="connsiteY66" fmla="*/ 2204642 h 4135471"/>
                <a:gd name="connsiteX67" fmla="*/ 256109 w 2854049"/>
                <a:gd name="connsiteY67" fmla="*/ 2222680 h 4135471"/>
                <a:gd name="connsiteX68" fmla="*/ 269690 w 2854049"/>
                <a:gd name="connsiteY68" fmla="*/ 2236709 h 4135471"/>
                <a:gd name="connsiteX69" fmla="*/ 287151 w 2854049"/>
                <a:gd name="connsiteY69" fmla="*/ 2249737 h 4135471"/>
                <a:gd name="connsiteX70" fmla="*/ 304613 w 2854049"/>
                <a:gd name="connsiteY70" fmla="*/ 2258756 h 4135471"/>
                <a:gd name="connsiteX71" fmla="*/ 321105 w 2854049"/>
                <a:gd name="connsiteY71" fmla="*/ 2269780 h 4135471"/>
                <a:gd name="connsiteX72" fmla="*/ 336627 w 2854049"/>
                <a:gd name="connsiteY72" fmla="*/ 2284810 h 4135471"/>
                <a:gd name="connsiteX73" fmla="*/ 345358 w 2854049"/>
                <a:gd name="connsiteY73" fmla="*/ 2300845 h 4135471"/>
                <a:gd name="connsiteX74" fmla="*/ 354089 w 2854049"/>
                <a:gd name="connsiteY74" fmla="*/ 2329906 h 4135471"/>
                <a:gd name="connsiteX75" fmla="*/ 354089 w 2854049"/>
                <a:gd name="connsiteY75" fmla="*/ 2362976 h 4135471"/>
                <a:gd name="connsiteX76" fmla="*/ 351179 w 2854049"/>
                <a:gd name="connsiteY76" fmla="*/ 2394041 h 4135471"/>
                <a:gd name="connsiteX77" fmla="*/ 343417 w 2854049"/>
                <a:gd name="connsiteY77" fmla="*/ 2426108 h 4135471"/>
                <a:gd name="connsiteX78" fmla="*/ 336627 w 2854049"/>
                <a:gd name="connsiteY78" fmla="*/ 2457173 h 4135471"/>
                <a:gd name="connsiteX79" fmla="*/ 331776 w 2854049"/>
                <a:gd name="connsiteY79" fmla="*/ 2485233 h 4135471"/>
                <a:gd name="connsiteX80" fmla="*/ 327896 w 2854049"/>
                <a:gd name="connsiteY80" fmla="*/ 2525318 h 4135471"/>
                <a:gd name="connsiteX81" fmla="*/ 331776 w 2854049"/>
                <a:gd name="connsiteY81" fmla="*/ 2561393 h 4135471"/>
                <a:gd name="connsiteX82" fmla="*/ 342447 w 2854049"/>
                <a:gd name="connsiteY82" fmla="*/ 2594464 h 4135471"/>
                <a:gd name="connsiteX83" fmla="*/ 356029 w 2854049"/>
                <a:gd name="connsiteY83" fmla="*/ 2623524 h 4135471"/>
                <a:gd name="connsiteX84" fmla="*/ 375432 w 2854049"/>
                <a:gd name="connsiteY84" fmla="*/ 2646572 h 4135471"/>
                <a:gd name="connsiteX85" fmla="*/ 400654 w 2854049"/>
                <a:gd name="connsiteY85" fmla="*/ 2668619 h 4135471"/>
                <a:gd name="connsiteX86" fmla="*/ 424906 w 2854049"/>
                <a:gd name="connsiteY86" fmla="*/ 2686657 h 4135471"/>
                <a:gd name="connsiteX87" fmla="*/ 453040 w 2854049"/>
                <a:gd name="connsiteY87" fmla="*/ 2701688 h 4135471"/>
                <a:gd name="connsiteX88" fmla="*/ 481173 w 2854049"/>
                <a:gd name="connsiteY88" fmla="*/ 2714717 h 4135471"/>
                <a:gd name="connsiteX89" fmla="*/ 509306 w 2854049"/>
                <a:gd name="connsiteY89" fmla="*/ 2721731 h 4135471"/>
                <a:gd name="connsiteX90" fmla="*/ 560721 w 2854049"/>
                <a:gd name="connsiteY90" fmla="*/ 2730751 h 4135471"/>
                <a:gd name="connsiteX91" fmla="*/ 615047 w 2854049"/>
                <a:gd name="connsiteY91" fmla="*/ 2734758 h 4135471"/>
                <a:gd name="connsiteX92" fmla="*/ 672284 w 2854049"/>
                <a:gd name="connsiteY92" fmla="*/ 2732755 h 4135471"/>
                <a:gd name="connsiteX93" fmla="*/ 728550 w 2854049"/>
                <a:gd name="connsiteY93" fmla="*/ 2726742 h 4135471"/>
                <a:gd name="connsiteX94" fmla="*/ 784816 w 2854049"/>
                <a:gd name="connsiteY94" fmla="*/ 2719726 h 4135471"/>
                <a:gd name="connsiteX95" fmla="*/ 838171 w 2854049"/>
                <a:gd name="connsiteY95" fmla="*/ 2708704 h 4135471"/>
                <a:gd name="connsiteX96" fmla="*/ 885706 w 2854049"/>
                <a:gd name="connsiteY96" fmla="*/ 2695677 h 4135471"/>
                <a:gd name="connsiteX97" fmla="*/ 927421 w 2854049"/>
                <a:gd name="connsiteY97" fmla="*/ 2681646 h 4135471"/>
                <a:gd name="connsiteX98" fmla="*/ 944882 w 2854049"/>
                <a:gd name="connsiteY98" fmla="*/ 2675633 h 4135471"/>
                <a:gd name="connsiteX99" fmla="*/ 968165 w 2854049"/>
                <a:gd name="connsiteY99" fmla="*/ 2668619 h 4135471"/>
                <a:gd name="connsiteX100" fmla="*/ 993388 w 2854049"/>
                <a:gd name="connsiteY100" fmla="*/ 2661605 h 4135471"/>
                <a:gd name="connsiteX101" fmla="*/ 1019581 w 2854049"/>
                <a:gd name="connsiteY101" fmla="*/ 2654590 h 4135471"/>
                <a:gd name="connsiteX102" fmla="*/ 1047714 w 2854049"/>
                <a:gd name="connsiteY102" fmla="*/ 2650582 h 4135471"/>
                <a:gd name="connsiteX103" fmla="*/ 1075847 w 2854049"/>
                <a:gd name="connsiteY103" fmla="*/ 2648577 h 4135471"/>
                <a:gd name="connsiteX104" fmla="*/ 1100100 w 2854049"/>
                <a:gd name="connsiteY104" fmla="*/ 2652585 h 4135471"/>
                <a:gd name="connsiteX105" fmla="*/ 1121442 w 2854049"/>
                <a:gd name="connsiteY105" fmla="*/ 2661605 h 4135471"/>
                <a:gd name="connsiteX106" fmla="*/ 1140844 w 2854049"/>
                <a:gd name="connsiteY106" fmla="*/ 2679643 h 4135471"/>
                <a:gd name="connsiteX107" fmla="*/ 1158306 w 2854049"/>
                <a:gd name="connsiteY107" fmla="*/ 2708704 h 4135471"/>
                <a:gd name="connsiteX108" fmla="*/ 1174797 w 2854049"/>
                <a:gd name="connsiteY108" fmla="*/ 2745782 h 4135471"/>
                <a:gd name="connsiteX109" fmla="*/ 1190319 w 2854049"/>
                <a:gd name="connsiteY109" fmla="*/ 2788872 h 4135471"/>
                <a:gd name="connsiteX110" fmla="*/ 1202931 w 2854049"/>
                <a:gd name="connsiteY110" fmla="*/ 2837975 h 4135471"/>
                <a:gd name="connsiteX111" fmla="*/ 1215541 w 2854049"/>
                <a:gd name="connsiteY111" fmla="*/ 2889083 h 4135471"/>
                <a:gd name="connsiteX112" fmla="*/ 1226212 w 2854049"/>
                <a:gd name="connsiteY112" fmla="*/ 2942195 h 4135471"/>
                <a:gd name="connsiteX113" fmla="*/ 1235914 w 2854049"/>
                <a:gd name="connsiteY113" fmla="*/ 2996309 h 4135471"/>
                <a:gd name="connsiteX114" fmla="*/ 1245616 w 2854049"/>
                <a:gd name="connsiteY114" fmla="*/ 3049421 h 4135471"/>
                <a:gd name="connsiteX115" fmla="*/ 1252407 w 2854049"/>
                <a:gd name="connsiteY115" fmla="*/ 3098524 h 4135471"/>
                <a:gd name="connsiteX116" fmla="*/ 1261138 w 2854049"/>
                <a:gd name="connsiteY116" fmla="*/ 3144621 h 4135471"/>
                <a:gd name="connsiteX117" fmla="*/ 1267927 w 2854049"/>
                <a:gd name="connsiteY117" fmla="*/ 3182701 h 4135471"/>
                <a:gd name="connsiteX118" fmla="*/ 1273749 w 2854049"/>
                <a:gd name="connsiteY118" fmla="*/ 3215771 h 4135471"/>
                <a:gd name="connsiteX119" fmla="*/ 1405683 w 2854049"/>
                <a:gd name="connsiteY119" fmla="*/ 3238820 h 4135471"/>
                <a:gd name="connsiteX120" fmla="*/ 1539558 w 2854049"/>
                <a:gd name="connsiteY120" fmla="*/ 3251847 h 4135471"/>
                <a:gd name="connsiteX121" fmla="*/ 1677312 w 2854049"/>
                <a:gd name="connsiteY121" fmla="*/ 3253851 h 4135471"/>
                <a:gd name="connsiteX122" fmla="*/ 1817977 w 2854049"/>
                <a:gd name="connsiteY122" fmla="*/ 3246837 h 4135471"/>
                <a:gd name="connsiteX123" fmla="*/ 1963493 w 2854049"/>
                <a:gd name="connsiteY123" fmla="*/ 3226793 h 4135471"/>
                <a:gd name="connsiteX124" fmla="*/ 1998071 w 2854049"/>
                <a:gd name="connsiteY124" fmla="*/ 3220300 h 4135471"/>
                <a:gd name="connsiteX125" fmla="*/ 1972544 w 2854049"/>
                <a:gd name="connsiteY125" fmla="*/ 2990832 h 4135471"/>
                <a:gd name="connsiteX126" fmla="*/ 1866104 w 2854049"/>
                <a:gd name="connsiteY126" fmla="*/ 2529483 h 4135471"/>
                <a:gd name="connsiteX127" fmla="*/ 1085631 w 2854049"/>
                <a:gd name="connsiteY127" fmla="*/ 1773024 h 4135471"/>
                <a:gd name="connsiteX128" fmla="*/ 1277747 w 2854049"/>
                <a:gd name="connsiteY128" fmla="*/ 968535 h 4135471"/>
                <a:gd name="connsiteX129" fmla="*/ 1914134 w 2854049"/>
                <a:gd name="connsiteY129" fmla="*/ 872477 h 4135471"/>
                <a:gd name="connsiteX130" fmla="*/ 2334389 w 2854049"/>
                <a:gd name="connsiteY130" fmla="*/ 1316747 h 4135471"/>
                <a:gd name="connsiteX131" fmla="*/ 2850702 w 2854049"/>
                <a:gd name="connsiteY131" fmla="*/ 1256710 h 4135471"/>
                <a:gd name="connsiteX132" fmla="*/ 2851858 w 2854049"/>
                <a:gd name="connsiteY132" fmla="*/ 1288484 h 4135471"/>
                <a:gd name="connsiteX133" fmla="*/ 2854049 w 2854049"/>
                <a:gd name="connsiteY133" fmla="*/ 1252639 h 4135471"/>
                <a:gd name="connsiteX134" fmla="*/ 2852109 w 2854049"/>
                <a:gd name="connsiteY134" fmla="*/ 1156435 h 4135471"/>
                <a:gd name="connsiteX135" fmla="*/ 2845318 w 2854049"/>
                <a:gd name="connsiteY135" fmla="*/ 1062236 h 4135471"/>
                <a:gd name="connsiteX136" fmla="*/ 2830767 w 2854049"/>
                <a:gd name="connsiteY136" fmla="*/ 971045 h 4135471"/>
                <a:gd name="connsiteX137" fmla="*/ 2811365 w 2854049"/>
                <a:gd name="connsiteY137" fmla="*/ 881857 h 4135471"/>
                <a:gd name="connsiteX138" fmla="*/ 2787112 w 2854049"/>
                <a:gd name="connsiteY138" fmla="*/ 799684 h 4135471"/>
                <a:gd name="connsiteX139" fmla="*/ 2759950 w 2854049"/>
                <a:gd name="connsiteY139" fmla="*/ 724526 h 4135471"/>
                <a:gd name="connsiteX140" fmla="*/ 2728906 w 2854049"/>
                <a:gd name="connsiteY140" fmla="*/ 657385 h 4135471"/>
                <a:gd name="connsiteX141" fmla="*/ 2682340 w 2854049"/>
                <a:gd name="connsiteY141" fmla="*/ 577215 h 4135471"/>
                <a:gd name="connsiteX142" fmla="*/ 2631895 w 2854049"/>
                <a:gd name="connsiteY142" fmla="*/ 501055 h 4135471"/>
                <a:gd name="connsiteX143" fmla="*/ 2574659 w 2854049"/>
                <a:gd name="connsiteY143" fmla="*/ 429907 h 4135471"/>
                <a:gd name="connsiteX144" fmla="*/ 2513543 w 2854049"/>
                <a:gd name="connsiteY144" fmla="*/ 361762 h 4135471"/>
                <a:gd name="connsiteX145" fmla="*/ 2446606 w 2854049"/>
                <a:gd name="connsiteY145" fmla="*/ 300634 h 4135471"/>
                <a:gd name="connsiteX146" fmla="*/ 2371907 w 2854049"/>
                <a:gd name="connsiteY146" fmla="*/ 243513 h 4135471"/>
                <a:gd name="connsiteX147" fmla="*/ 2294299 w 2854049"/>
                <a:gd name="connsiteY147" fmla="*/ 192406 h 4135471"/>
                <a:gd name="connsiteX148" fmla="*/ 2211840 w 2854049"/>
                <a:gd name="connsiteY148" fmla="*/ 147311 h 4135471"/>
                <a:gd name="connsiteX149" fmla="*/ 2121620 w 2854049"/>
                <a:gd name="connsiteY149" fmla="*/ 109230 h 4135471"/>
                <a:gd name="connsiteX150" fmla="*/ 2028490 w 2854049"/>
                <a:gd name="connsiteY150" fmla="*/ 74157 h 4135471"/>
                <a:gd name="connsiteX151" fmla="*/ 1927599 w 2854049"/>
                <a:gd name="connsiteY151" fmla="*/ 47099 h 4135471"/>
                <a:gd name="connsiteX152" fmla="*/ 1821858 w 2854049"/>
                <a:gd name="connsiteY152" fmla="*/ 25053 h 4135471"/>
                <a:gd name="connsiteX153" fmla="*/ 1711265 w 2854049"/>
                <a:gd name="connsiteY153" fmla="*/ 10021 h 4135471"/>
                <a:gd name="connsiteX154" fmla="*/ 1594853 w 2854049"/>
                <a:gd name="connsiteY154" fmla="*/ 1002 h 4135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</a:cxnLst>
              <a:rect l="l" t="t" r="r" b="b"/>
              <a:pathLst>
                <a:path w="2854049" h="4135471">
                  <a:moveTo>
                    <a:pt x="1696267" y="3431657"/>
                  </a:moveTo>
                  <a:cubicBezTo>
                    <a:pt x="1501914" y="3431657"/>
                    <a:pt x="1344360" y="3589211"/>
                    <a:pt x="1344360" y="3783564"/>
                  </a:cubicBezTo>
                  <a:cubicBezTo>
                    <a:pt x="1344360" y="3977917"/>
                    <a:pt x="1501914" y="4135471"/>
                    <a:pt x="1696267" y="4135471"/>
                  </a:cubicBezTo>
                  <a:cubicBezTo>
                    <a:pt x="1890620" y="4135471"/>
                    <a:pt x="2048174" y="3977917"/>
                    <a:pt x="2048174" y="3783564"/>
                  </a:cubicBezTo>
                  <a:cubicBezTo>
                    <a:pt x="2048174" y="3589211"/>
                    <a:pt x="1890620" y="3431657"/>
                    <a:pt x="1696267" y="3431657"/>
                  </a:cubicBezTo>
                  <a:close/>
                  <a:moveTo>
                    <a:pt x="1470680" y="0"/>
                  </a:moveTo>
                  <a:lnTo>
                    <a:pt x="1360088" y="9020"/>
                  </a:lnTo>
                  <a:lnTo>
                    <a:pt x="1082638" y="72152"/>
                  </a:lnTo>
                  <a:lnTo>
                    <a:pt x="1000179" y="103217"/>
                  </a:lnTo>
                  <a:lnTo>
                    <a:pt x="918691" y="138291"/>
                  </a:lnTo>
                  <a:lnTo>
                    <a:pt x="839141" y="180379"/>
                  </a:lnTo>
                  <a:lnTo>
                    <a:pt x="765414" y="227479"/>
                  </a:lnTo>
                  <a:lnTo>
                    <a:pt x="694595" y="280591"/>
                  </a:lnTo>
                  <a:lnTo>
                    <a:pt x="629599" y="338714"/>
                  </a:lnTo>
                  <a:lnTo>
                    <a:pt x="569452" y="401847"/>
                  </a:lnTo>
                  <a:lnTo>
                    <a:pt x="515126" y="470992"/>
                  </a:lnTo>
                  <a:lnTo>
                    <a:pt x="467591" y="544147"/>
                  </a:lnTo>
                  <a:lnTo>
                    <a:pt x="426847" y="622311"/>
                  </a:lnTo>
                  <a:lnTo>
                    <a:pt x="392893" y="706488"/>
                  </a:lnTo>
                  <a:lnTo>
                    <a:pt x="338568" y="937976"/>
                  </a:lnTo>
                  <a:lnTo>
                    <a:pt x="333717" y="994094"/>
                  </a:lnTo>
                  <a:lnTo>
                    <a:pt x="331776" y="1047206"/>
                  </a:lnTo>
                  <a:lnTo>
                    <a:pt x="333717" y="1096308"/>
                  </a:lnTo>
                  <a:lnTo>
                    <a:pt x="334686" y="1145413"/>
                  </a:lnTo>
                  <a:lnTo>
                    <a:pt x="334686" y="1191509"/>
                  </a:lnTo>
                  <a:lnTo>
                    <a:pt x="329836" y="1234599"/>
                  </a:lnTo>
                  <a:lnTo>
                    <a:pt x="315284" y="1278693"/>
                  </a:lnTo>
                  <a:lnTo>
                    <a:pt x="289092" y="1331805"/>
                  </a:lnTo>
                  <a:lnTo>
                    <a:pt x="257078" y="1380908"/>
                  </a:lnTo>
                  <a:lnTo>
                    <a:pt x="222155" y="1423998"/>
                  </a:lnTo>
                  <a:lnTo>
                    <a:pt x="185291" y="1468092"/>
                  </a:lnTo>
                  <a:lnTo>
                    <a:pt x="146487" y="1508176"/>
                  </a:lnTo>
                  <a:lnTo>
                    <a:pt x="107683" y="1548261"/>
                  </a:lnTo>
                  <a:lnTo>
                    <a:pt x="70819" y="1592354"/>
                  </a:lnTo>
                  <a:lnTo>
                    <a:pt x="58206" y="1604378"/>
                  </a:lnTo>
                  <a:lnTo>
                    <a:pt x="42684" y="1619410"/>
                  </a:lnTo>
                  <a:lnTo>
                    <a:pt x="26193" y="1637448"/>
                  </a:lnTo>
                  <a:lnTo>
                    <a:pt x="12611" y="1655486"/>
                  </a:lnTo>
                  <a:lnTo>
                    <a:pt x="3882" y="1677533"/>
                  </a:lnTo>
                  <a:lnTo>
                    <a:pt x="0" y="1701583"/>
                  </a:lnTo>
                  <a:lnTo>
                    <a:pt x="4851" y="1726636"/>
                  </a:lnTo>
                  <a:lnTo>
                    <a:pt x="17462" y="1750687"/>
                  </a:lnTo>
                  <a:lnTo>
                    <a:pt x="38806" y="1770728"/>
                  </a:lnTo>
                  <a:lnTo>
                    <a:pt x="63057" y="1784759"/>
                  </a:lnTo>
                  <a:lnTo>
                    <a:pt x="93130" y="1797786"/>
                  </a:lnTo>
                  <a:lnTo>
                    <a:pt x="125143" y="1808809"/>
                  </a:lnTo>
                  <a:lnTo>
                    <a:pt x="157158" y="1819833"/>
                  </a:lnTo>
                  <a:lnTo>
                    <a:pt x="188201" y="1830855"/>
                  </a:lnTo>
                  <a:lnTo>
                    <a:pt x="218273" y="1843883"/>
                  </a:lnTo>
                  <a:lnTo>
                    <a:pt x="245437" y="1857912"/>
                  </a:lnTo>
                  <a:lnTo>
                    <a:pt x="264839" y="1875951"/>
                  </a:lnTo>
                  <a:lnTo>
                    <a:pt x="259018" y="1900001"/>
                  </a:lnTo>
                  <a:lnTo>
                    <a:pt x="248347" y="1922047"/>
                  </a:lnTo>
                  <a:lnTo>
                    <a:pt x="237676" y="1945097"/>
                  </a:lnTo>
                  <a:lnTo>
                    <a:pt x="226035" y="1967142"/>
                  </a:lnTo>
                  <a:lnTo>
                    <a:pt x="215364" y="1989189"/>
                  </a:lnTo>
                  <a:lnTo>
                    <a:pt x="207602" y="2011236"/>
                  </a:lnTo>
                  <a:lnTo>
                    <a:pt x="204693" y="2031277"/>
                  </a:lnTo>
                  <a:lnTo>
                    <a:pt x="206633" y="2053324"/>
                  </a:lnTo>
                  <a:lnTo>
                    <a:pt x="217304" y="2073366"/>
                  </a:lnTo>
                  <a:lnTo>
                    <a:pt x="236706" y="2093409"/>
                  </a:lnTo>
                  <a:lnTo>
                    <a:pt x="264839" y="2113450"/>
                  </a:lnTo>
                  <a:lnTo>
                    <a:pt x="259018" y="2129483"/>
                  </a:lnTo>
                  <a:lnTo>
                    <a:pt x="250288" y="2145517"/>
                  </a:lnTo>
                  <a:lnTo>
                    <a:pt x="243497" y="2164557"/>
                  </a:lnTo>
                  <a:lnTo>
                    <a:pt x="241557" y="2184601"/>
                  </a:lnTo>
                  <a:lnTo>
                    <a:pt x="245437" y="2204642"/>
                  </a:lnTo>
                  <a:lnTo>
                    <a:pt x="256109" y="2222680"/>
                  </a:lnTo>
                  <a:lnTo>
                    <a:pt x="269690" y="2236709"/>
                  </a:lnTo>
                  <a:lnTo>
                    <a:pt x="287151" y="2249737"/>
                  </a:lnTo>
                  <a:lnTo>
                    <a:pt x="304613" y="2258756"/>
                  </a:lnTo>
                  <a:lnTo>
                    <a:pt x="321105" y="2269780"/>
                  </a:lnTo>
                  <a:lnTo>
                    <a:pt x="336627" y="2284810"/>
                  </a:lnTo>
                  <a:lnTo>
                    <a:pt x="345358" y="2300845"/>
                  </a:lnTo>
                  <a:lnTo>
                    <a:pt x="354089" y="2329906"/>
                  </a:lnTo>
                  <a:lnTo>
                    <a:pt x="354089" y="2362976"/>
                  </a:lnTo>
                  <a:lnTo>
                    <a:pt x="351179" y="2394041"/>
                  </a:lnTo>
                  <a:lnTo>
                    <a:pt x="343417" y="2426108"/>
                  </a:lnTo>
                  <a:lnTo>
                    <a:pt x="336627" y="2457173"/>
                  </a:lnTo>
                  <a:lnTo>
                    <a:pt x="331776" y="2485233"/>
                  </a:lnTo>
                  <a:lnTo>
                    <a:pt x="327896" y="2525318"/>
                  </a:lnTo>
                  <a:lnTo>
                    <a:pt x="331776" y="2561393"/>
                  </a:lnTo>
                  <a:lnTo>
                    <a:pt x="342447" y="2594464"/>
                  </a:lnTo>
                  <a:lnTo>
                    <a:pt x="356029" y="2623524"/>
                  </a:lnTo>
                  <a:lnTo>
                    <a:pt x="375432" y="2646572"/>
                  </a:lnTo>
                  <a:lnTo>
                    <a:pt x="400654" y="2668619"/>
                  </a:lnTo>
                  <a:lnTo>
                    <a:pt x="424906" y="2686657"/>
                  </a:lnTo>
                  <a:lnTo>
                    <a:pt x="453040" y="2701688"/>
                  </a:lnTo>
                  <a:lnTo>
                    <a:pt x="481173" y="2714717"/>
                  </a:lnTo>
                  <a:lnTo>
                    <a:pt x="509306" y="2721731"/>
                  </a:lnTo>
                  <a:lnTo>
                    <a:pt x="560721" y="2730751"/>
                  </a:lnTo>
                  <a:lnTo>
                    <a:pt x="615047" y="2734758"/>
                  </a:lnTo>
                  <a:lnTo>
                    <a:pt x="672284" y="2732755"/>
                  </a:lnTo>
                  <a:lnTo>
                    <a:pt x="728550" y="2726742"/>
                  </a:lnTo>
                  <a:lnTo>
                    <a:pt x="784816" y="2719726"/>
                  </a:lnTo>
                  <a:lnTo>
                    <a:pt x="838171" y="2708704"/>
                  </a:lnTo>
                  <a:lnTo>
                    <a:pt x="885706" y="2695677"/>
                  </a:lnTo>
                  <a:lnTo>
                    <a:pt x="927421" y="2681646"/>
                  </a:lnTo>
                  <a:lnTo>
                    <a:pt x="944882" y="2675633"/>
                  </a:lnTo>
                  <a:lnTo>
                    <a:pt x="968165" y="2668619"/>
                  </a:lnTo>
                  <a:lnTo>
                    <a:pt x="993388" y="2661605"/>
                  </a:lnTo>
                  <a:lnTo>
                    <a:pt x="1019581" y="2654590"/>
                  </a:lnTo>
                  <a:lnTo>
                    <a:pt x="1047714" y="2650582"/>
                  </a:lnTo>
                  <a:lnTo>
                    <a:pt x="1075847" y="2648577"/>
                  </a:lnTo>
                  <a:lnTo>
                    <a:pt x="1100100" y="2652585"/>
                  </a:lnTo>
                  <a:lnTo>
                    <a:pt x="1121442" y="2661605"/>
                  </a:lnTo>
                  <a:lnTo>
                    <a:pt x="1140844" y="2679643"/>
                  </a:lnTo>
                  <a:lnTo>
                    <a:pt x="1158306" y="2708704"/>
                  </a:lnTo>
                  <a:lnTo>
                    <a:pt x="1174797" y="2745782"/>
                  </a:lnTo>
                  <a:lnTo>
                    <a:pt x="1190319" y="2788872"/>
                  </a:lnTo>
                  <a:lnTo>
                    <a:pt x="1202931" y="2837975"/>
                  </a:lnTo>
                  <a:lnTo>
                    <a:pt x="1215541" y="2889083"/>
                  </a:lnTo>
                  <a:lnTo>
                    <a:pt x="1226212" y="2942195"/>
                  </a:lnTo>
                  <a:lnTo>
                    <a:pt x="1235914" y="2996309"/>
                  </a:lnTo>
                  <a:lnTo>
                    <a:pt x="1245616" y="3049421"/>
                  </a:lnTo>
                  <a:lnTo>
                    <a:pt x="1252407" y="3098524"/>
                  </a:lnTo>
                  <a:lnTo>
                    <a:pt x="1261138" y="3144621"/>
                  </a:lnTo>
                  <a:lnTo>
                    <a:pt x="1267927" y="3182701"/>
                  </a:lnTo>
                  <a:lnTo>
                    <a:pt x="1273749" y="3215771"/>
                  </a:lnTo>
                  <a:lnTo>
                    <a:pt x="1405683" y="3238820"/>
                  </a:lnTo>
                  <a:lnTo>
                    <a:pt x="1539558" y="3251847"/>
                  </a:lnTo>
                  <a:lnTo>
                    <a:pt x="1677312" y="3253851"/>
                  </a:lnTo>
                  <a:lnTo>
                    <a:pt x="1817977" y="3246837"/>
                  </a:lnTo>
                  <a:lnTo>
                    <a:pt x="1963493" y="3226793"/>
                  </a:lnTo>
                  <a:lnTo>
                    <a:pt x="1998071" y="3220300"/>
                  </a:lnTo>
                  <a:lnTo>
                    <a:pt x="1972544" y="2990832"/>
                  </a:lnTo>
                  <a:cubicBezTo>
                    <a:pt x="1951990" y="2824419"/>
                    <a:pt x="1923973" y="2664322"/>
                    <a:pt x="1866104" y="2529483"/>
                  </a:cubicBezTo>
                  <a:cubicBezTo>
                    <a:pt x="1798827" y="2378364"/>
                    <a:pt x="1318234" y="2057324"/>
                    <a:pt x="1085631" y="1773024"/>
                  </a:cubicBezTo>
                  <a:cubicBezTo>
                    <a:pt x="1039452" y="1683967"/>
                    <a:pt x="924385" y="1218329"/>
                    <a:pt x="1277747" y="968535"/>
                  </a:cubicBezTo>
                  <a:cubicBezTo>
                    <a:pt x="1430175" y="835482"/>
                    <a:pt x="1702005" y="831017"/>
                    <a:pt x="1914134" y="872477"/>
                  </a:cubicBezTo>
                  <a:cubicBezTo>
                    <a:pt x="2031257" y="905756"/>
                    <a:pt x="2240228" y="1053847"/>
                    <a:pt x="2334389" y="1316747"/>
                  </a:cubicBezTo>
                  <a:lnTo>
                    <a:pt x="2850702" y="1256710"/>
                  </a:lnTo>
                  <a:lnTo>
                    <a:pt x="2851858" y="1288484"/>
                  </a:lnTo>
                  <a:lnTo>
                    <a:pt x="2854049" y="1252639"/>
                  </a:lnTo>
                  <a:lnTo>
                    <a:pt x="2852109" y="1156435"/>
                  </a:lnTo>
                  <a:lnTo>
                    <a:pt x="2845318" y="1062236"/>
                  </a:lnTo>
                  <a:lnTo>
                    <a:pt x="2830767" y="971045"/>
                  </a:lnTo>
                  <a:lnTo>
                    <a:pt x="2811365" y="881857"/>
                  </a:lnTo>
                  <a:lnTo>
                    <a:pt x="2787112" y="799684"/>
                  </a:lnTo>
                  <a:lnTo>
                    <a:pt x="2759950" y="724526"/>
                  </a:lnTo>
                  <a:lnTo>
                    <a:pt x="2728906" y="657385"/>
                  </a:lnTo>
                  <a:lnTo>
                    <a:pt x="2682340" y="577215"/>
                  </a:lnTo>
                  <a:lnTo>
                    <a:pt x="2631895" y="501055"/>
                  </a:lnTo>
                  <a:lnTo>
                    <a:pt x="2574659" y="429907"/>
                  </a:lnTo>
                  <a:lnTo>
                    <a:pt x="2513543" y="361762"/>
                  </a:lnTo>
                  <a:lnTo>
                    <a:pt x="2446606" y="300634"/>
                  </a:lnTo>
                  <a:lnTo>
                    <a:pt x="2371907" y="243513"/>
                  </a:lnTo>
                  <a:lnTo>
                    <a:pt x="2294299" y="192406"/>
                  </a:lnTo>
                  <a:lnTo>
                    <a:pt x="2211840" y="147311"/>
                  </a:lnTo>
                  <a:lnTo>
                    <a:pt x="2121620" y="109230"/>
                  </a:lnTo>
                  <a:lnTo>
                    <a:pt x="2028490" y="74157"/>
                  </a:lnTo>
                  <a:lnTo>
                    <a:pt x="1927599" y="47099"/>
                  </a:lnTo>
                  <a:lnTo>
                    <a:pt x="1821858" y="25053"/>
                  </a:lnTo>
                  <a:lnTo>
                    <a:pt x="1711265" y="10021"/>
                  </a:lnTo>
                  <a:lnTo>
                    <a:pt x="1594853" y="100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 sz="2701"/>
            </a:p>
          </p:txBody>
        </p:sp>
        <p:sp>
          <p:nvSpPr>
            <p:cNvPr id="9" name="Freeform: Shape 14">
              <a:extLst>
                <a:ext uri="{FF2B5EF4-FFF2-40B4-BE49-F238E27FC236}">
                  <a16:creationId xmlns:a16="http://schemas.microsoft.com/office/drawing/2014/main" xmlns="" id="{3DB0BB5A-99ED-43D3-9770-70D9CC0E5168}"/>
                </a:ext>
              </a:extLst>
            </p:cNvPr>
            <p:cNvSpPr/>
            <p:nvPr/>
          </p:nvSpPr>
          <p:spPr>
            <a:xfrm flipH="1">
              <a:off x="1105009" y="665240"/>
              <a:ext cx="3688534" cy="2409764"/>
            </a:xfrm>
            <a:custGeom>
              <a:avLst/>
              <a:gdLst>
                <a:gd name="connsiteX0" fmla="*/ 1547519 w 3095038"/>
                <a:gd name="connsiteY0" fmla="*/ 0 h 2022026"/>
                <a:gd name="connsiteX1" fmla="*/ 3095038 w 3095038"/>
                <a:gd name="connsiteY1" fmla="*/ 627509 h 2022026"/>
                <a:gd name="connsiteX2" fmla="*/ 2825277 w 3095038"/>
                <a:gd name="connsiteY2" fmla="*/ 736897 h 2022026"/>
                <a:gd name="connsiteX3" fmla="*/ 2825277 w 3095038"/>
                <a:gd name="connsiteY3" fmla="*/ 1583608 h 2022026"/>
                <a:gd name="connsiteX4" fmla="*/ 2829142 w 3095038"/>
                <a:gd name="connsiteY4" fmla="*/ 1585209 h 2022026"/>
                <a:gd name="connsiteX5" fmla="*/ 2841509 w 3095038"/>
                <a:gd name="connsiteY5" fmla="*/ 1615067 h 2022026"/>
                <a:gd name="connsiteX6" fmla="*/ 2829142 w 3095038"/>
                <a:gd name="connsiteY6" fmla="*/ 1644926 h 2022026"/>
                <a:gd name="connsiteX7" fmla="*/ 2826092 w 3095038"/>
                <a:gd name="connsiteY7" fmla="*/ 1646189 h 2022026"/>
                <a:gd name="connsiteX8" fmla="*/ 2876626 w 3095038"/>
                <a:gd name="connsiteY8" fmla="*/ 2022026 h 2022026"/>
                <a:gd name="connsiteX9" fmla="*/ 2721940 w 3095038"/>
                <a:gd name="connsiteY9" fmla="*/ 2022026 h 2022026"/>
                <a:gd name="connsiteX10" fmla="*/ 2772475 w 3095038"/>
                <a:gd name="connsiteY10" fmla="*/ 1646189 h 2022026"/>
                <a:gd name="connsiteX11" fmla="*/ 2769425 w 3095038"/>
                <a:gd name="connsiteY11" fmla="*/ 1644926 h 2022026"/>
                <a:gd name="connsiteX12" fmla="*/ 2757057 w 3095038"/>
                <a:gd name="connsiteY12" fmla="*/ 1615067 h 2022026"/>
                <a:gd name="connsiteX13" fmla="*/ 2769425 w 3095038"/>
                <a:gd name="connsiteY13" fmla="*/ 1585209 h 2022026"/>
                <a:gd name="connsiteX14" fmla="*/ 2773289 w 3095038"/>
                <a:gd name="connsiteY14" fmla="*/ 1583608 h 2022026"/>
                <a:gd name="connsiteX15" fmla="*/ 2773289 w 3095038"/>
                <a:gd name="connsiteY15" fmla="*/ 757978 h 2022026"/>
                <a:gd name="connsiteX16" fmla="*/ 2747752 w 3095038"/>
                <a:gd name="connsiteY16" fmla="*/ 768333 h 2022026"/>
                <a:gd name="connsiteX17" fmla="*/ 2473970 w 3095038"/>
                <a:gd name="connsiteY17" fmla="*/ 981499 h 2022026"/>
                <a:gd name="connsiteX18" fmla="*/ 2473970 w 3095038"/>
                <a:gd name="connsiteY18" fmla="*/ 1333096 h 2022026"/>
                <a:gd name="connsiteX19" fmla="*/ 1442377 w 3095038"/>
                <a:gd name="connsiteY19" fmla="*/ 1553521 h 2022026"/>
                <a:gd name="connsiteX20" fmla="*/ 628675 w 3095038"/>
                <a:gd name="connsiteY20" fmla="*/ 1422110 h 2022026"/>
                <a:gd name="connsiteX21" fmla="*/ 635755 w 3095038"/>
                <a:gd name="connsiteY21" fmla="*/ 1406334 h 2022026"/>
                <a:gd name="connsiteX22" fmla="*/ 621068 w 3095038"/>
                <a:gd name="connsiteY22" fmla="*/ 1402746 h 2022026"/>
                <a:gd name="connsiteX23" fmla="*/ 621068 w 3095038"/>
                <a:gd name="connsiteY23" fmla="*/ 981499 h 2022026"/>
                <a:gd name="connsiteX24" fmla="*/ 0 w 3095038"/>
                <a:gd name="connsiteY24" fmla="*/ 627509 h 2022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095038" h="2022026">
                  <a:moveTo>
                    <a:pt x="1547519" y="0"/>
                  </a:moveTo>
                  <a:lnTo>
                    <a:pt x="3095038" y="627509"/>
                  </a:lnTo>
                  <a:lnTo>
                    <a:pt x="2825277" y="736897"/>
                  </a:lnTo>
                  <a:lnTo>
                    <a:pt x="2825277" y="1583608"/>
                  </a:lnTo>
                  <a:lnTo>
                    <a:pt x="2829142" y="1585209"/>
                  </a:lnTo>
                  <a:cubicBezTo>
                    <a:pt x="2836783" y="1592850"/>
                    <a:pt x="2841509" y="1603406"/>
                    <a:pt x="2841509" y="1615067"/>
                  </a:cubicBezTo>
                  <a:cubicBezTo>
                    <a:pt x="2841509" y="1626728"/>
                    <a:pt x="2836783" y="1637284"/>
                    <a:pt x="2829142" y="1644926"/>
                  </a:cubicBezTo>
                  <a:lnTo>
                    <a:pt x="2826092" y="1646189"/>
                  </a:lnTo>
                  <a:lnTo>
                    <a:pt x="2876626" y="2022026"/>
                  </a:lnTo>
                  <a:lnTo>
                    <a:pt x="2721940" y="2022026"/>
                  </a:lnTo>
                  <a:lnTo>
                    <a:pt x="2772475" y="1646189"/>
                  </a:lnTo>
                  <a:lnTo>
                    <a:pt x="2769425" y="1644926"/>
                  </a:lnTo>
                  <a:cubicBezTo>
                    <a:pt x="2761784" y="1637284"/>
                    <a:pt x="2757057" y="1626728"/>
                    <a:pt x="2757057" y="1615067"/>
                  </a:cubicBezTo>
                  <a:cubicBezTo>
                    <a:pt x="2757057" y="1603406"/>
                    <a:pt x="2761784" y="1592850"/>
                    <a:pt x="2769425" y="1585209"/>
                  </a:cubicBezTo>
                  <a:lnTo>
                    <a:pt x="2773289" y="1583608"/>
                  </a:lnTo>
                  <a:lnTo>
                    <a:pt x="2773289" y="757978"/>
                  </a:lnTo>
                  <a:lnTo>
                    <a:pt x="2747752" y="768333"/>
                  </a:lnTo>
                  <a:lnTo>
                    <a:pt x="2473970" y="981499"/>
                  </a:lnTo>
                  <a:lnTo>
                    <a:pt x="2473970" y="1333096"/>
                  </a:lnTo>
                  <a:cubicBezTo>
                    <a:pt x="2176456" y="1474039"/>
                    <a:pt x="1822001" y="1553521"/>
                    <a:pt x="1442377" y="1553521"/>
                  </a:cubicBezTo>
                  <a:cubicBezTo>
                    <a:pt x="1151810" y="1553521"/>
                    <a:pt x="875988" y="1506956"/>
                    <a:pt x="628675" y="1422110"/>
                  </a:cubicBezTo>
                  <a:cubicBezTo>
                    <a:pt x="630298" y="1416654"/>
                    <a:pt x="632987" y="1411486"/>
                    <a:pt x="635755" y="1406334"/>
                  </a:cubicBezTo>
                  <a:cubicBezTo>
                    <a:pt x="631035" y="1404608"/>
                    <a:pt x="626049" y="1403669"/>
                    <a:pt x="621068" y="1402746"/>
                  </a:cubicBezTo>
                  <a:lnTo>
                    <a:pt x="621068" y="981499"/>
                  </a:lnTo>
                  <a:lnTo>
                    <a:pt x="0" y="62750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 dirty="0"/>
            </a:p>
          </p:txBody>
        </p:sp>
      </p:grpSp>
      <p:pic>
        <p:nvPicPr>
          <p:cNvPr id="11" name="Picture 12" descr="5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256" y="1622425"/>
            <a:ext cx="2928958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4980229" cy="246221"/>
          </a:xfrm>
        </p:spPr>
        <p:txBody>
          <a:bodyPr/>
          <a:lstStyle/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4" name="Picture 2" descr="C:\Users\Бакибаева\Desktop\question_mark_PNG4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229401">
            <a:off x="10094258" y="1272969"/>
            <a:ext cx="1427056" cy="237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68256" y="336542"/>
            <a:ext cx="55975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 smtClean="0"/>
              <a:t>–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 … ?</a:t>
            </a:r>
          </a:p>
          <a:p>
            <a:r>
              <a:rPr lang="ru-RU" dirty="0" smtClean="0"/>
              <a:t>–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Узбекистан расположен в Центральной Азии.</a:t>
            </a:r>
          </a:p>
          <a:p>
            <a:r>
              <a:rPr lang="ru-RU" dirty="0" smtClean="0"/>
              <a:t>–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… ?</a:t>
            </a:r>
          </a:p>
          <a:p>
            <a:r>
              <a:rPr lang="ru-RU" dirty="0" smtClean="0"/>
              <a:t>–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Узбекистан граничит с Афганистаном,    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Казахстаном, Киргизстаном, Таджикистаном,   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Туркменистаном.</a:t>
            </a:r>
          </a:p>
          <a:p>
            <a:r>
              <a:rPr lang="ru-RU" dirty="0" smtClean="0"/>
              <a:t>–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…?</a:t>
            </a:r>
          </a:p>
          <a:p>
            <a:r>
              <a:rPr lang="ru-RU" dirty="0" smtClean="0"/>
              <a:t>–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Площадь территории Узбекистана 448.978          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кв.км.  </a:t>
            </a:r>
            <a:endParaRPr lang="ru-RU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4894</TotalTime>
  <Words>737</Words>
  <Application>Microsoft Office PowerPoint</Application>
  <PresentationFormat>Произвольный</PresentationFormat>
  <Paragraphs>174</Paragraphs>
  <Slides>17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Office Theme</vt:lpstr>
      <vt:lpstr>Русский язык</vt:lpstr>
      <vt:lpstr>         Вопросительные предложения   </vt:lpstr>
      <vt:lpstr>     В вопросительных предложениях вопрос выражается…</vt:lpstr>
      <vt:lpstr>  Интонация в вопросительных предложениях   </vt:lpstr>
      <vt:lpstr>          Технология соответствий</vt:lpstr>
      <vt:lpstr>         Технология соответствий </vt:lpstr>
      <vt:lpstr> Технология соответствий. Проверьте! </vt:lpstr>
      <vt:lpstr>          Лингвистическая задача</vt:lpstr>
      <vt:lpstr>        Лингвистическая задача</vt:lpstr>
      <vt:lpstr>                Лингвистическая задача</vt:lpstr>
      <vt:lpstr>   Лингвистическая задача. Проверьте!</vt:lpstr>
      <vt:lpstr>  Лингвистическая задача. Проверьте!</vt:lpstr>
      <vt:lpstr>          Технология «Корректор»</vt:lpstr>
      <vt:lpstr>              Технология «Корректор»</vt:lpstr>
      <vt:lpstr>  Технология «Корректор». Проверьте!</vt:lpstr>
      <vt:lpstr>                  Словарная работа 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ШАХНОЗА</cp:lastModifiedBy>
  <cp:revision>316</cp:revision>
  <dcterms:created xsi:type="dcterms:W3CDTF">2020-04-13T08:05:42Z</dcterms:created>
  <dcterms:modified xsi:type="dcterms:W3CDTF">2020-09-14T14:39:34Z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