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63" r:id="rId3"/>
    <p:sldId id="306" r:id="rId4"/>
    <p:sldId id="303" r:id="rId5"/>
    <p:sldId id="311" r:id="rId6"/>
    <p:sldId id="307" r:id="rId7"/>
    <p:sldId id="308" r:id="rId8"/>
    <p:sldId id="309" r:id="rId9"/>
    <p:sldId id="305" r:id="rId10"/>
    <p:sldId id="314" r:id="rId11"/>
    <p:sldId id="312" r:id="rId12"/>
    <p:sldId id="313" r:id="rId13"/>
    <p:sldId id="315" r:id="rId14"/>
    <p:sldId id="316" r:id="rId15"/>
    <p:sldId id="317" r:id="rId16"/>
    <p:sldId id="318" r:id="rId17"/>
    <p:sldId id="319" r:id="rId18"/>
    <p:sldId id="320" r:id="rId19"/>
    <p:sldId id="269" r:id="rId20"/>
  </p:sldIdLst>
  <p:sldSz cx="9144000" cy="5143500" type="screen16x9"/>
  <p:notesSz cx="5765800" cy="3244850"/>
  <p:defaultTextStyle>
    <a:defPPr>
      <a:defRPr lang="ru-RU"/>
    </a:defPPr>
    <a:lvl1pPr marL="0" algn="l" defTabSz="1449524" rtl="0" eaLnBrk="1" latinLnBrk="0" hangingPunct="1">
      <a:defRPr sz="2900" kern="1200">
        <a:solidFill>
          <a:schemeClr val="tx1"/>
        </a:solidFill>
        <a:latin typeface="+mn-lt"/>
        <a:ea typeface="+mn-ea"/>
        <a:cs typeface="+mn-cs"/>
      </a:defRPr>
    </a:lvl1pPr>
    <a:lvl2pPr marL="724762" algn="l" defTabSz="1449524" rtl="0" eaLnBrk="1" latinLnBrk="0" hangingPunct="1">
      <a:defRPr sz="2900" kern="1200">
        <a:solidFill>
          <a:schemeClr val="tx1"/>
        </a:solidFill>
        <a:latin typeface="+mn-lt"/>
        <a:ea typeface="+mn-ea"/>
        <a:cs typeface="+mn-cs"/>
      </a:defRPr>
    </a:lvl2pPr>
    <a:lvl3pPr marL="1449524" algn="l" defTabSz="1449524" rtl="0" eaLnBrk="1" latinLnBrk="0" hangingPunct="1">
      <a:defRPr sz="2900" kern="1200">
        <a:solidFill>
          <a:schemeClr val="tx1"/>
        </a:solidFill>
        <a:latin typeface="+mn-lt"/>
        <a:ea typeface="+mn-ea"/>
        <a:cs typeface="+mn-cs"/>
      </a:defRPr>
    </a:lvl3pPr>
    <a:lvl4pPr marL="2174284" algn="l" defTabSz="1449524" rtl="0" eaLnBrk="1" latinLnBrk="0" hangingPunct="1">
      <a:defRPr sz="2900" kern="1200">
        <a:solidFill>
          <a:schemeClr val="tx1"/>
        </a:solidFill>
        <a:latin typeface="+mn-lt"/>
        <a:ea typeface="+mn-ea"/>
        <a:cs typeface="+mn-cs"/>
      </a:defRPr>
    </a:lvl4pPr>
    <a:lvl5pPr marL="2899044" algn="l" defTabSz="1449524" rtl="0" eaLnBrk="1" latinLnBrk="0" hangingPunct="1">
      <a:defRPr sz="2900" kern="1200">
        <a:solidFill>
          <a:schemeClr val="tx1"/>
        </a:solidFill>
        <a:latin typeface="+mn-lt"/>
        <a:ea typeface="+mn-ea"/>
        <a:cs typeface="+mn-cs"/>
      </a:defRPr>
    </a:lvl5pPr>
    <a:lvl6pPr marL="3623806" algn="l" defTabSz="1449524" rtl="0" eaLnBrk="1" latinLnBrk="0" hangingPunct="1">
      <a:defRPr sz="2900" kern="1200">
        <a:solidFill>
          <a:schemeClr val="tx1"/>
        </a:solidFill>
        <a:latin typeface="+mn-lt"/>
        <a:ea typeface="+mn-ea"/>
        <a:cs typeface="+mn-cs"/>
      </a:defRPr>
    </a:lvl6pPr>
    <a:lvl7pPr marL="4348568" algn="l" defTabSz="1449524" rtl="0" eaLnBrk="1" latinLnBrk="0" hangingPunct="1">
      <a:defRPr sz="2900" kern="1200">
        <a:solidFill>
          <a:schemeClr val="tx1"/>
        </a:solidFill>
        <a:latin typeface="+mn-lt"/>
        <a:ea typeface="+mn-ea"/>
        <a:cs typeface="+mn-cs"/>
      </a:defRPr>
    </a:lvl7pPr>
    <a:lvl8pPr marL="5073330" algn="l" defTabSz="1449524" rtl="0" eaLnBrk="1" latinLnBrk="0" hangingPunct="1">
      <a:defRPr sz="2900" kern="1200">
        <a:solidFill>
          <a:schemeClr val="tx1"/>
        </a:solidFill>
        <a:latin typeface="+mn-lt"/>
        <a:ea typeface="+mn-ea"/>
        <a:cs typeface="+mn-cs"/>
      </a:defRPr>
    </a:lvl8pPr>
    <a:lvl9pPr marL="5798092" algn="l" defTabSz="1449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guide id="3" orient="horz" pos="4565">
          <p15:clr>
            <a:srgbClr val="A4A3A4"/>
          </p15:clr>
        </p15:guide>
        <p15:guide id="4" pos="342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36" y="56"/>
      </p:cViewPr>
      <p:guideLst>
        <p:guide orient="horz" pos="2880"/>
        <p:guide pos="2160"/>
        <p:guide orient="horz" pos="4565"/>
        <p:guide pos="342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498725" cy="16192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265488" y="0"/>
            <a:ext cx="2498725" cy="161925"/>
          </a:xfrm>
          <a:prstGeom prst="rect">
            <a:avLst/>
          </a:prstGeom>
        </p:spPr>
        <p:txBody>
          <a:bodyPr vert="horz" lIns="91440" tIns="45720" rIns="91440" bIns="45720" rtlCol="0"/>
          <a:lstStyle>
            <a:lvl1pPr algn="r">
              <a:defRPr sz="1200"/>
            </a:lvl1pPr>
          </a:lstStyle>
          <a:p>
            <a:fld id="{A3BAB435-F548-42E7-8EAA-052E03BAC943}" type="datetimeFigureOut">
              <a:rPr lang="ru-RU" smtClean="0"/>
              <a:pPr/>
              <a:t>21.11.2020</a:t>
            </a:fld>
            <a:endParaRPr lang="ru-RU"/>
          </a:p>
        </p:txBody>
      </p:sp>
      <p:sp>
        <p:nvSpPr>
          <p:cNvPr id="4" name="Образ слайда 3"/>
          <p:cNvSpPr>
            <a:spLocks noGrp="1" noRot="1" noChangeAspect="1"/>
          </p:cNvSpPr>
          <p:nvPr>
            <p:ph type="sldImg" idx="2"/>
          </p:nvPr>
        </p:nvSpPr>
        <p:spPr>
          <a:xfrm>
            <a:off x="1801813" y="242888"/>
            <a:ext cx="2162175" cy="1217612"/>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576263" y="1541463"/>
            <a:ext cx="4613275" cy="14605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3081338"/>
            <a:ext cx="2498725" cy="16351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265488" y="3081338"/>
            <a:ext cx="2498725" cy="163512"/>
          </a:xfrm>
          <a:prstGeom prst="rect">
            <a:avLst/>
          </a:prstGeom>
        </p:spPr>
        <p:txBody>
          <a:bodyPr vert="horz" lIns="91440" tIns="45720" rIns="91440" bIns="45720" rtlCol="0" anchor="b"/>
          <a:lstStyle>
            <a:lvl1pPr algn="r">
              <a:defRPr sz="1200"/>
            </a:lvl1pPr>
          </a:lstStyle>
          <a:p>
            <a:fld id="{71ADF9EC-9299-435A-B84E-A03D07A40514}"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1449524" rtl="0" eaLnBrk="1" latinLnBrk="0" hangingPunct="1">
      <a:defRPr sz="1900" kern="1200">
        <a:solidFill>
          <a:schemeClr val="tx1"/>
        </a:solidFill>
        <a:latin typeface="+mn-lt"/>
        <a:ea typeface="+mn-ea"/>
        <a:cs typeface="+mn-cs"/>
      </a:defRPr>
    </a:lvl1pPr>
    <a:lvl2pPr marL="724762" algn="l" defTabSz="1449524" rtl="0" eaLnBrk="1" latinLnBrk="0" hangingPunct="1">
      <a:defRPr sz="1900" kern="1200">
        <a:solidFill>
          <a:schemeClr val="tx1"/>
        </a:solidFill>
        <a:latin typeface="+mn-lt"/>
        <a:ea typeface="+mn-ea"/>
        <a:cs typeface="+mn-cs"/>
      </a:defRPr>
    </a:lvl2pPr>
    <a:lvl3pPr marL="1449524" algn="l" defTabSz="1449524" rtl="0" eaLnBrk="1" latinLnBrk="0" hangingPunct="1">
      <a:defRPr sz="1900" kern="1200">
        <a:solidFill>
          <a:schemeClr val="tx1"/>
        </a:solidFill>
        <a:latin typeface="+mn-lt"/>
        <a:ea typeface="+mn-ea"/>
        <a:cs typeface="+mn-cs"/>
      </a:defRPr>
    </a:lvl3pPr>
    <a:lvl4pPr marL="2174284" algn="l" defTabSz="1449524" rtl="0" eaLnBrk="1" latinLnBrk="0" hangingPunct="1">
      <a:defRPr sz="1900" kern="1200">
        <a:solidFill>
          <a:schemeClr val="tx1"/>
        </a:solidFill>
        <a:latin typeface="+mn-lt"/>
        <a:ea typeface="+mn-ea"/>
        <a:cs typeface="+mn-cs"/>
      </a:defRPr>
    </a:lvl4pPr>
    <a:lvl5pPr marL="2899044" algn="l" defTabSz="1449524" rtl="0" eaLnBrk="1" latinLnBrk="0" hangingPunct="1">
      <a:defRPr sz="1900" kern="1200">
        <a:solidFill>
          <a:schemeClr val="tx1"/>
        </a:solidFill>
        <a:latin typeface="+mn-lt"/>
        <a:ea typeface="+mn-ea"/>
        <a:cs typeface="+mn-cs"/>
      </a:defRPr>
    </a:lvl5pPr>
    <a:lvl6pPr marL="3623806" algn="l" defTabSz="1449524" rtl="0" eaLnBrk="1" latinLnBrk="0" hangingPunct="1">
      <a:defRPr sz="1900" kern="1200">
        <a:solidFill>
          <a:schemeClr val="tx1"/>
        </a:solidFill>
        <a:latin typeface="+mn-lt"/>
        <a:ea typeface="+mn-ea"/>
        <a:cs typeface="+mn-cs"/>
      </a:defRPr>
    </a:lvl6pPr>
    <a:lvl7pPr marL="4348568" algn="l" defTabSz="1449524" rtl="0" eaLnBrk="1" latinLnBrk="0" hangingPunct="1">
      <a:defRPr sz="1900" kern="1200">
        <a:solidFill>
          <a:schemeClr val="tx1"/>
        </a:solidFill>
        <a:latin typeface="+mn-lt"/>
        <a:ea typeface="+mn-ea"/>
        <a:cs typeface="+mn-cs"/>
      </a:defRPr>
    </a:lvl7pPr>
    <a:lvl8pPr marL="5073330" algn="l" defTabSz="1449524" rtl="0" eaLnBrk="1" latinLnBrk="0" hangingPunct="1">
      <a:defRPr sz="1900" kern="1200">
        <a:solidFill>
          <a:schemeClr val="tx1"/>
        </a:solidFill>
        <a:latin typeface="+mn-lt"/>
        <a:ea typeface="+mn-ea"/>
        <a:cs typeface="+mn-cs"/>
      </a:defRPr>
    </a:lvl8pPr>
    <a:lvl9pPr marL="5798092" algn="l" defTabSz="1449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1ADF9EC-9299-435A-B84E-A03D07A40514}" type="slidenum">
              <a:rPr lang="ru-RU" smtClean="0"/>
              <a:pPr/>
              <a:t>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1ADF9EC-9299-435A-B84E-A03D07A40514}" type="slidenum">
              <a:rPr lang="ru-RU" smtClean="0"/>
              <a:pPr/>
              <a:t>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1ADF9EC-9299-435A-B84E-A03D07A40514}" type="slidenum">
              <a:rPr lang="ru-RU" smtClean="0"/>
              <a:pPr/>
              <a:t>4</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1ADF9EC-9299-435A-B84E-A03D07A40514}" type="slidenum">
              <a:rPr lang="ru-RU" smtClean="0"/>
              <a:pPr/>
              <a:t>6</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1ADF9EC-9299-435A-B84E-A03D07A40514}" type="slidenum">
              <a:rPr lang="ru-RU" smtClean="0"/>
              <a:pPr/>
              <a:t>7</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1ADF9EC-9299-435A-B84E-A03D07A40514}" type="slidenum">
              <a:rPr lang="ru-RU" smtClean="0"/>
              <a:pPr/>
              <a:t>8</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1ADF9EC-9299-435A-B84E-A03D07A40514}"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6"/>
            <a:ext cx="7772400" cy="315471"/>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2880360"/>
            <a:ext cx="640080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11/21/2020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76968" y="162355"/>
            <a:ext cx="8190071" cy="507830"/>
          </a:xfrm>
        </p:spPr>
        <p:txBody>
          <a:bodyPr lIns="0" tIns="0" rIns="0" bIns="0"/>
          <a:lstStyle>
            <a:lvl1pPr>
              <a:defRPr sz="3300" b="1" i="0">
                <a:solidFill>
                  <a:schemeClr val="bg1"/>
                </a:solidFill>
                <a:latin typeface="Arial"/>
                <a:cs typeface="Arial"/>
              </a:defRPr>
            </a:lvl1pPr>
          </a:lstStyle>
          <a:p>
            <a:endParaRPr/>
          </a:p>
        </p:txBody>
      </p:sp>
      <p:sp>
        <p:nvSpPr>
          <p:cNvPr id="3" name="Holder 3"/>
          <p:cNvSpPr>
            <a:spLocks noGrp="1"/>
          </p:cNvSpPr>
          <p:nvPr>
            <p:ph type="body" idx="1"/>
          </p:nvPr>
        </p:nvSpPr>
        <p:spPr>
          <a:xfrm>
            <a:off x="978998" y="1238187"/>
            <a:ext cx="7186000" cy="584776"/>
          </a:xfrm>
        </p:spPr>
        <p:txBody>
          <a:bodyPr lIns="0" tIns="0" rIns="0" bIns="0"/>
          <a:lstStyle>
            <a:lvl1pPr>
              <a:defRPr sz="3800" b="1" i="1">
                <a:solidFill>
                  <a:srgbClr val="2365C7"/>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11/21/2020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476968" y="162355"/>
            <a:ext cx="8190071" cy="507830"/>
          </a:xfrm>
        </p:spPr>
        <p:txBody>
          <a:bodyPr lIns="0" tIns="0" rIns="0" bIns="0"/>
          <a:lstStyle>
            <a:lvl1pPr>
              <a:defRPr sz="3300" b="1" i="0">
                <a:solidFill>
                  <a:schemeClr val="bg1"/>
                </a:solidFill>
                <a:latin typeface="Arial"/>
                <a:cs typeface="Arial"/>
              </a:defRPr>
            </a:lvl1pPr>
          </a:lstStyle>
          <a:p>
            <a:endParaRPr/>
          </a:p>
        </p:txBody>
      </p:sp>
      <p:sp>
        <p:nvSpPr>
          <p:cNvPr id="3" name="Holder 3"/>
          <p:cNvSpPr>
            <a:spLocks noGrp="1"/>
          </p:cNvSpPr>
          <p:nvPr>
            <p:ph sz="half" idx="2"/>
          </p:nvPr>
        </p:nvSpPr>
        <p:spPr>
          <a:xfrm>
            <a:off x="457202" y="1183006"/>
            <a:ext cx="397764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2" y="1183006"/>
            <a:ext cx="3977640" cy="3693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11/21/2020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476968" y="162355"/>
            <a:ext cx="8190071" cy="507830"/>
          </a:xfrm>
        </p:spPr>
        <p:txBody>
          <a:bodyPr lIns="0" tIns="0" rIns="0" bIns="0"/>
          <a:lstStyle>
            <a:lvl1pPr>
              <a:defRPr sz="33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11/21/2020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06015" y="112803"/>
            <a:ext cx="8961724" cy="680430"/>
          </a:xfrm>
          <a:custGeom>
            <a:avLst/>
            <a:gdLst/>
            <a:ahLst/>
            <a:cxnLst/>
            <a:rect l="l" t="t" r="r" b="b"/>
            <a:pathLst>
              <a:path w="5650865" h="429259">
                <a:moveTo>
                  <a:pt x="5650710" y="0"/>
                </a:moveTo>
                <a:lnTo>
                  <a:pt x="0" y="0"/>
                </a:lnTo>
                <a:lnTo>
                  <a:pt x="0" y="428871"/>
                </a:lnTo>
                <a:lnTo>
                  <a:pt x="5650710" y="428871"/>
                </a:lnTo>
                <a:lnTo>
                  <a:pt x="5650710" y="0"/>
                </a:lnTo>
                <a:close/>
              </a:path>
            </a:pathLst>
          </a:custGeom>
          <a:solidFill>
            <a:srgbClr val="2365C7"/>
          </a:solidFill>
        </p:spPr>
        <p:txBody>
          <a:bodyPr wrap="square" lIns="0" tIns="0" rIns="0" bIns="0" rtlCol="0"/>
          <a:lstStyle/>
          <a:p>
            <a:endParaRPr/>
          </a:p>
        </p:txBody>
      </p:sp>
      <p:sp>
        <p:nvSpPr>
          <p:cNvPr id="17" name="bg object 17"/>
          <p:cNvSpPr/>
          <p:nvPr/>
        </p:nvSpPr>
        <p:spPr>
          <a:xfrm>
            <a:off x="8337356" y="252619"/>
            <a:ext cx="400804" cy="400608"/>
          </a:xfrm>
          <a:custGeom>
            <a:avLst/>
            <a:gdLst/>
            <a:ahLst/>
            <a:cxnLst/>
            <a:rect l="l" t="t" r="r" b="b"/>
            <a:pathLst>
              <a:path w="252729" h="252729">
                <a:moveTo>
                  <a:pt x="252464" y="0"/>
                </a:moveTo>
                <a:lnTo>
                  <a:pt x="0" y="0"/>
                </a:lnTo>
                <a:lnTo>
                  <a:pt x="0" y="252464"/>
                </a:lnTo>
                <a:lnTo>
                  <a:pt x="252464" y="252464"/>
                </a:lnTo>
                <a:lnTo>
                  <a:pt x="252464" y="0"/>
                </a:lnTo>
                <a:close/>
              </a:path>
            </a:pathLst>
          </a:custGeom>
          <a:solidFill>
            <a:srgbClr val="FFFFFF"/>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11/21/2020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06004" y="849894"/>
            <a:ext cx="8961724" cy="4199351"/>
          </a:xfrm>
          <a:custGeom>
            <a:avLst/>
            <a:gdLst/>
            <a:ahLst/>
            <a:cxnLst/>
            <a:rect l="l" t="t" r="r" b="b"/>
            <a:pathLst>
              <a:path w="5650865" h="2649220">
                <a:moveTo>
                  <a:pt x="5650712" y="24434"/>
                </a:moveTo>
                <a:lnTo>
                  <a:pt x="5626328" y="24434"/>
                </a:lnTo>
                <a:lnTo>
                  <a:pt x="5626328" y="2624975"/>
                </a:lnTo>
                <a:lnTo>
                  <a:pt x="5650712" y="2624975"/>
                </a:lnTo>
                <a:lnTo>
                  <a:pt x="5650712" y="24434"/>
                </a:lnTo>
                <a:close/>
              </a:path>
              <a:path w="5650865" h="2649220">
                <a:moveTo>
                  <a:pt x="5650712" y="0"/>
                </a:moveTo>
                <a:lnTo>
                  <a:pt x="0" y="0"/>
                </a:lnTo>
                <a:lnTo>
                  <a:pt x="0" y="24130"/>
                </a:lnTo>
                <a:lnTo>
                  <a:pt x="0" y="2625090"/>
                </a:lnTo>
                <a:lnTo>
                  <a:pt x="0" y="2649220"/>
                </a:lnTo>
                <a:lnTo>
                  <a:pt x="5650712" y="2649220"/>
                </a:lnTo>
                <a:lnTo>
                  <a:pt x="5650712" y="2625090"/>
                </a:lnTo>
                <a:lnTo>
                  <a:pt x="24384" y="2625090"/>
                </a:lnTo>
                <a:lnTo>
                  <a:pt x="24384" y="24130"/>
                </a:lnTo>
                <a:lnTo>
                  <a:pt x="5650712" y="24130"/>
                </a:lnTo>
                <a:lnTo>
                  <a:pt x="5650712" y="0"/>
                </a:lnTo>
                <a:close/>
              </a:path>
            </a:pathLst>
          </a:custGeom>
          <a:solidFill>
            <a:srgbClr val="00A650"/>
          </a:solidFill>
        </p:spPr>
        <p:txBody>
          <a:bodyPr wrap="square" lIns="0" tIns="0" rIns="0" bIns="0" rtlCol="0"/>
          <a:lstStyle/>
          <a:p>
            <a:endParaRPr/>
          </a:p>
        </p:txBody>
      </p:sp>
      <p:sp>
        <p:nvSpPr>
          <p:cNvPr id="17" name="bg object 17"/>
          <p:cNvSpPr/>
          <p:nvPr/>
        </p:nvSpPr>
        <p:spPr>
          <a:xfrm>
            <a:off x="106015" y="112803"/>
            <a:ext cx="8961724" cy="680430"/>
          </a:xfrm>
          <a:custGeom>
            <a:avLst/>
            <a:gdLst/>
            <a:ahLst/>
            <a:cxnLst/>
            <a:rect l="l" t="t" r="r" b="b"/>
            <a:pathLst>
              <a:path w="5650865" h="429259">
                <a:moveTo>
                  <a:pt x="5650710" y="0"/>
                </a:moveTo>
                <a:lnTo>
                  <a:pt x="0" y="0"/>
                </a:lnTo>
                <a:lnTo>
                  <a:pt x="0" y="428871"/>
                </a:lnTo>
                <a:lnTo>
                  <a:pt x="5650710" y="428871"/>
                </a:lnTo>
                <a:lnTo>
                  <a:pt x="5650710" y="0"/>
                </a:lnTo>
                <a:close/>
              </a:path>
            </a:pathLst>
          </a:custGeom>
          <a:solidFill>
            <a:srgbClr val="2365C7"/>
          </a:solidFill>
        </p:spPr>
        <p:txBody>
          <a:bodyPr wrap="square" lIns="0" tIns="0" rIns="0" bIns="0" rtlCol="0"/>
          <a:lstStyle/>
          <a:p>
            <a:endParaRPr/>
          </a:p>
        </p:txBody>
      </p:sp>
      <p:sp>
        <p:nvSpPr>
          <p:cNvPr id="2" name="Holder 2"/>
          <p:cNvSpPr>
            <a:spLocks noGrp="1"/>
          </p:cNvSpPr>
          <p:nvPr>
            <p:ph type="title"/>
          </p:nvPr>
        </p:nvSpPr>
        <p:spPr>
          <a:xfrm>
            <a:off x="476968" y="162357"/>
            <a:ext cx="8190071" cy="315471"/>
          </a:xfrm>
          <a:prstGeom prst="rect">
            <a:avLst/>
          </a:prstGeom>
        </p:spPr>
        <p:txBody>
          <a:bodyPr wrap="square" lIns="0" tIns="0" rIns="0" bIns="0">
            <a:spAutoFit/>
          </a:bodyPr>
          <a:lstStyle>
            <a:lvl1pPr>
              <a:defRPr sz="2050" b="1" i="0">
                <a:solidFill>
                  <a:schemeClr val="bg1"/>
                </a:solidFill>
                <a:latin typeface="Arial"/>
                <a:cs typeface="Arial"/>
              </a:defRPr>
            </a:lvl1pPr>
          </a:lstStyle>
          <a:p>
            <a:endParaRPr/>
          </a:p>
        </p:txBody>
      </p:sp>
      <p:sp>
        <p:nvSpPr>
          <p:cNvPr id="3" name="Holder 3"/>
          <p:cNvSpPr>
            <a:spLocks noGrp="1"/>
          </p:cNvSpPr>
          <p:nvPr>
            <p:ph type="body" idx="1"/>
          </p:nvPr>
        </p:nvSpPr>
        <p:spPr>
          <a:xfrm>
            <a:off x="978998" y="1238187"/>
            <a:ext cx="7186000" cy="369332"/>
          </a:xfrm>
          <a:prstGeom prst="rect">
            <a:avLst/>
          </a:prstGeom>
        </p:spPr>
        <p:txBody>
          <a:bodyPr wrap="square" lIns="0" tIns="0" rIns="0" bIns="0">
            <a:spAutoFit/>
          </a:bodyPr>
          <a:lstStyle>
            <a:lvl1pPr>
              <a:defRPr sz="2400" b="1" i="1">
                <a:solidFill>
                  <a:srgbClr val="2365C7"/>
                </a:solidFill>
                <a:latin typeface="Arial"/>
                <a:cs typeface="Arial"/>
              </a:defRPr>
            </a:lvl1pPr>
          </a:lstStyle>
          <a:p>
            <a:endParaRPr/>
          </a:p>
        </p:txBody>
      </p:sp>
      <p:sp>
        <p:nvSpPr>
          <p:cNvPr id="4" name="Holder 4"/>
          <p:cNvSpPr>
            <a:spLocks noGrp="1"/>
          </p:cNvSpPr>
          <p:nvPr>
            <p:ph type="ftr" sz="quarter" idx="5"/>
          </p:nvPr>
        </p:nvSpPr>
        <p:spPr>
          <a:xfrm>
            <a:off x="3108960" y="4783454"/>
            <a:ext cx="2926080" cy="44627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4"/>
            <a:ext cx="2103120" cy="44627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11/21/2020</a:t>
            </a:fld>
            <a:endParaRPr lang="en-US"/>
          </a:p>
        </p:txBody>
      </p:sp>
      <p:sp>
        <p:nvSpPr>
          <p:cNvPr id="6" name="Holder 6"/>
          <p:cNvSpPr>
            <a:spLocks noGrp="1"/>
          </p:cNvSpPr>
          <p:nvPr>
            <p:ph type="sldNum" sz="quarter" idx="7"/>
          </p:nvPr>
        </p:nvSpPr>
        <p:spPr>
          <a:xfrm>
            <a:off x="6583680" y="4783454"/>
            <a:ext cx="2103120" cy="44627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724762">
        <a:defRPr>
          <a:latin typeface="+mn-lt"/>
          <a:ea typeface="+mn-ea"/>
          <a:cs typeface="+mn-cs"/>
        </a:defRPr>
      </a:lvl2pPr>
      <a:lvl3pPr marL="1449524">
        <a:defRPr>
          <a:latin typeface="+mn-lt"/>
          <a:ea typeface="+mn-ea"/>
          <a:cs typeface="+mn-cs"/>
        </a:defRPr>
      </a:lvl3pPr>
      <a:lvl4pPr marL="2174284">
        <a:defRPr>
          <a:latin typeface="+mn-lt"/>
          <a:ea typeface="+mn-ea"/>
          <a:cs typeface="+mn-cs"/>
        </a:defRPr>
      </a:lvl4pPr>
      <a:lvl5pPr marL="2899044">
        <a:defRPr>
          <a:latin typeface="+mn-lt"/>
          <a:ea typeface="+mn-ea"/>
          <a:cs typeface="+mn-cs"/>
        </a:defRPr>
      </a:lvl5pPr>
      <a:lvl6pPr marL="3623806">
        <a:defRPr>
          <a:latin typeface="+mn-lt"/>
          <a:ea typeface="+mn-ea"/>
          <a:cs typeface="+mn-cs"/>
        </a:defRPr>
      </a:lvl6pPr>
      <a:lvl7pPr marL="4348568">
        <a:defRPr>
          <a:latin typeface="+mn-lt"/>
          <a:ea typeface="+mn-ea"/>
          <a:cs typeface="+mn-cs"/>
        </a:defRPr>
      </a:lvl7pPr>
      <a:lvl8pPr marL="5073330">
        <a:defRPr>
          <a:latin typeface="+mn-lt"/>
          <a:ea typeface="+mn-ea"/>
          <a:cs typeface="+mn-cs"/>
        </a:defRPr>
      </a:lvl8pPr>
      <a:lvl9pPr marL="5798092">
        <a:defRPr>
          <a:latin typeface="+mn-lt"/>
          <a:ea typeface="+mn-ea"/>
          <a:cs typeface="+mn-cs"/>
        </a:defRPr>
      </a:lvl9pPr>
    </p:bodyStyle>
    <p:otherStyle>
      <a:lvl1pPr marL="0">
        <a:defRPr>
          <a:latin typeface="+mn-lt"/>
          <a:ea typeface="+mn-ea"/>
          <a:cs typeface="+mn-cs"/>
        </a:defRPr>
      </a:lvl1pPr>
      <a:lvl2pPr marL="724762">
        <a:defRPr>
          <a:latin typeface="+mn-lt"/>
          <a:ea typeface="+mn-ea"/>
          <a:cs typeface="+mn-cs"/>
        </a:defRPr>
      </a:lvl2pPr>
      <a:lvl3pPr marL="1449524">
        <a:defRPr>
          <a:latin typeface="+mn-lt"/>
          <a:ea typeface="+mn-ea"/>
          <a:cs typeface="+mn-cs"/>
        </a:defRPr>
      </a:lvl3pPr>
      <a:lvl4pPr marL="2174284">
        <a:defRPr>
          <a:latin typeface="+mn-lt"/>
          <a:ea typeface="+mn-ea"/>
          <a:cs typeface="+mn-cs"/>
        </a:defRPr>
      </a:lvl4pPr>
      <a:lvl5pPr marL="2899044">
        <a:defRPr>
          <a:latin typeface="+mn-lt"/>
          <a:ea typeface="+mn-ea"/>
          <a:cs typeface="+mn-cs"/>
        </a:defRPr>
      </a:lvl5pPr>
      <a:lvl6pPr marL="3623806">
        <a:defRPr>
          <a:latin typeface="+mn-lt"/>
          <a:ea typeface="+mn-ea"/>
          <a:cs typeface="+mn-cs"/>
        </a:defRPr>
      </a:lvl6pPr>
      <a:lvl7pPr marL="4348568">
        <a:defRPr>
          <a:latin typeface="+mn-lt"/>
          <a:ea typeface="+mn-ea"/>
          <a:cs typeface="+mn-cs"/>
        </a:defRPr>
      </a:lvl7pPr>
      <a:lvl8pPr marL="5073330">
        <a:defRPr>
          <a:latin typeface="+mn-lt"/>
          <a:ea typeface="+mn-ea"/>
          <a:cs typeface="+mn-cs"/>
        </a:defRPr>
      </a:lvl8pPr>
      <a:lvl9pPr marL="5798092">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 y="-20539"/>
            <a:ext cx="9134937" cy="1618542"/>
          </a:xfrm>
          <a:custGeom>
            <a:avLst/>
            <a:gdLst/>
            <a:ahLst/>
            <a:cxnLst/>
            <a:rect l="l" t="t" r="r" b="b"/>
            <a:pathLst>
              <a:path w="5760085" h="1021080">
                <a:moveTo>
                  <a:pt x="5759640" y="0"/>
                </a:moveTo>
                <a:lnTo>
                  <a:pt x="0" y="0"/>
                </a:lnTo>
                <a:lnTo>
                  <a:pt x="0" y="1020952"/>
                </a:lnTo>
                <a:lnTo>
                  <a:pt x="5759640" y="1020952"/>
                </a:lnTo>
                <a:lnTo>
                  <a:pt x="5759640" y="0"/>
                </a:lnTo>
                <a:close/>
              </a:path>
            </a:pathLst>
          </a:custGeom>
          <a:solidFill>
            <a:srgbClr val="2365C7"/>
          </a:solidFill>
        </p:spPr>
        <p:txBody>
          <a:bodyPr wrap="square" lIns="0" tIns="0" rIns="0" bIns="0" rtlCol="0"/>
          <a:lstStyle/>
          <a:p>
            <a:endParaRPr/>
          </a:p>
        </p:txBody>
      </p:sp>
      <p:sp>
        <p:nvSpPr>
          <p:cNvPr id="3" name="object 3"/>
          <p:cNvSpPr txBox="1">
            <a:spLocks noGrp="1"/>
          </p:cNvSpPr>
          <p:nvPr>
            <p:ph type="title"/>
          </p:nvPr>
        </p:nvSpPr>
        <p:spPr>
          <a:xfrm>
            <a:off x="755577" y="-121735"/>
            <a:ext cx="6875356" cy="1685375"/>
          </a:xfrm>
          <a:prstGeom prst="rect">
            <a:avLst/>
          </a:prstGeom>
        </p:spPr>
        <p:txBody>
          <a:bodyPr vert="horz" wrap="square" lIns="0" tIns="23150" rIns="0" bIns="0" rtlCol="0">
            <a:spAutoFit/>
          </a:bodyPr>
          <a:lstStyle/>
          <a:p>
            <a:pPr marL="20132">
              <a:spcBef>
                <a:spcPts val="181"/>
              </a:spcBef>
            </a:pPr>
            <a:r>
              <a:rPr lang="ru-RU" sz="5400" spc="-8" dirty="0" smtClean="0"/>
              <a:t>     Литературное     </a:t>
            </a:r>
            <a:br>
              <a:rPr lang="ru-RU" sz="5400" spc="-8" dirty="0" smtClean="0"/>
            </a:br>
            <a:r>
              <a:rPr lang="ru-RU" sz="5400" spc="-8" dirty="0" smtClean="0"/>
              <a:t>               чтение</a:t>
            </a:r>
            <a:endParaRPr sz="5400" dirty="0"/>
          </a:p>
        </p:txBody>
      </p:sp>
      <p:sp>
        <p:nvSpPr>
          <p:cNvPr id="4" name="object 4"/>
          <p:cNvSpPr txBox="1"/>
          <p:nvPr/>
        </p:nvSpPr>
        <p:spPr>
          <a:xfrm>
            <a:off x="-468560" y="1491630"/>
            <a:ext cx="7776043" cy="3356608"/>
          </a:xfrm>
          <a:prstGeom prst="rect">
            <a:avLst/>
          </a:prstGeom>
        </p:spPr>
        <p:txBody>
          <a:bodyPr vert="horz" wrap="square" lIns="0" tIns="22146" rIns="0" bIns="0" rtlCol="0">
            <a:spAutoFit/>
          </a:bodyPr>
          <a:lstStyle/>
          <a:p>
            <a:pPr marL="29192" algn="ctr">
              <a:lnSpc>
                <a:spcPts val="3092"/>
              </a:lnSpc>
              <a:spcBef>
                <a:spcPts val="174"/>
              </a:spcBef>
            </a:pPr>
            <a:endParaRPr lang="ru-RU" sz="3200" spc="-32" dirty="0" smtClean="0">
              <a:solidFill>
                <a:srgbClr val="2365C7"/>
              </a:solidFill>
              <a:latin typeface="Arial"/>
              <a:cs typeface="Arial"/>
            </a:endParaRPr>
          </a:p>
          <a:p>
            <a:pPr marL="29192" algn="ctr">
              <a:lnSpc>
                <a:spcPts val="3092"/>
              </a:lnSpc>
              <a:spcBef>
                <a:spcPts val="174"/>
              </a:spcBef>
            </a:pPr>
            <a:r>
              <a:rPr sz="3200" b="1" spc="-32" smtClean="0">
                <a:solidFill>
                  <a:srgbClr val="0070C0"/>
                </a:solidFill>
                <a:latin typeface="Arial" pitchFamily="34" charset="0"/>
                <a:cs typeface="Arial" pitchFamily="34" charset="0"/>
              </a:rPr>
              <a:t>Тема:</a:t>
            </a:r>
            <a:r>
              <a:rPr lang="ru-RU" sz="3200" b="1" spc="-32" dirty="0" smtClean="0">
                <a:solidFill>
                  <a:srgbClr val="0070C0"/>
                </a:solidFill>
                <a:latin typeface="Arial" pitchFamily="34" charset="0"/>
                <a:cs typeface="Arial" pitchFamily="34" charset="0"/>
              </a:rPr>
              <a:t> </a:t>
            </a:r>
            <a:r>
              <a:rPr lang="ru-RU" sz="3200" b="1" spc="-32" dirty="0" smtClean="0">
                <a:solidFill>
                  <a:srgbClr val="0070C0"/>
                </a:solidFill>
                <a:latin typeface="Arial"/>
                <a:cs typeface="Arial"/>
              </a:rPr>
              <a:t>Александр </a:t>
            </a:r>
          </a:p>
          <a:p>
            <a:pPr marL="29192" algn="ctr">
              <a:lnSpc>
                <a:spcPts val="3092"/>
              </a:lnSpc>
              <a:spcBef>
                <a:spcPts val="174"/>
              </a:spcBef>
            </a:pPr>
            <a:r>
              <a:rPr lang="ru-RU" sz="3200" b="1" spc="-32" dirty="0" smtClean="0">
                <a:solidFill>
                  <a:srgbClr val="0070C0"/>
                </a:solidFill>
                <a:latin typeface="Arial"/>
                <a:cs typeface="Arial"/>
              </a:rPr>
              <a:t>Александрович Блок.</a:t>
            </a:r>
          </a:p>
          <a:p>
            <a:pPr marL="29192" algn="ctr">
              <a:lnSpc>
                <a:spcPts val="3092"/>
              </a:lnSpc>
              <a:spcBef>
                <a:spcPts val="174"/>
              </a:spcBef>
            </a:pPr>
            <a:r>
              <a:rPr lang="ru-RU" sz="3200" b="1" dirty="0" smtClean="0">
                <a:solidFill>
                  <a:srgbClr val="0070C0"/>
                </a:solidFill>
                <a:latin typeface="Arial"/>
                <a:cs typeface="Arial"/>
              </a:rPr>
              <a:t>«Ветер принёс издалёка».</a:t>
            </a:r>
          </a:p>
          <a:p>
            <a:pPr marL="29192" algn="ctr">
              <a:lnSpc>
                <a:spcPts val="3092"/>
              </a:lnSpc>
              <a:spcBef>
                <a:spcPts val="174"/>
              </a:spcBef>
            </a:pPr>
            <a:endParaRPr sz="3200" b="1" dirty="0">
              <a:solidFill>
                <a:srgbClr val="0070C0"/>
              </a:solidFill>
              <a:latin typeface="Arial"/>
              <a:cs typeface="Arial"/>
            </a:endParaRPr>
          </a:p>
          <a:p>
            <a:pPr marL="20132" algn="ctr">
              <a:lnSpc>
                <a:spcPts val="4329"/>
              </a:lnSpc>
            </a:pPr>
            <a:r>
              <a:rPr lang="ru-RU" sz="4000" b="1" spc="-16" dirty="0" smtClean="0">
                <a:solidFill>
                  <a:srgbClr val="2365C7"/>
                </a:solidFill>
                <a:latin typeface="Arial"/>
                <a:cs typeface="Arial"/>
              </a:rPr>
              <a:t>       </a:t>
            </a:r>
          </a:p>
          <a:p>
            <a:pPr marL="53351" marR="977423" algn="ctr">
              <a:lnSpc>
                <a:spcPts val="3108"/>
              </a:lnSpc>
              <a:spcBef>
                <a:spcPts val="2347"/>
              </a:spcBef>
            </a:pPr>
            <a:endParaRPr sz="3200" dirty="0">
              <a:latin typeface="Arial"/>
              <a:cs typeface="Arial"/>
            </a:endParaRPr>
          </a:p>
        </p:txBody>
      </p:sp>
      <p:sp>
        <p:nvSpPr>
          <p:cNvPr id="5" name="object 5"/>
          <p:cNvSpPr/>
          <p:nvPr/>
        </p:nvSpPr>
        <p:spPr>
          <a:xfrm>
            <a:off x="285722" y="1857369"/>
            <a:ext cx="500065" cy="1285884"/>
          </a:xfrm>
          <a:custGeom>
            <a:avLst/>
            <a:gdLst/>
            <a:ahLst/>
            <a:cxnLst/>
            <a:rect l="l" t="t" r="r" b="b"/>
            <a:pathLst>
              <a:path w="344170" h="676275">
                <a:moveTo>
                  <a:pt x="343828" y="0"/>
                </a:moveTo>
                <a:lnTo>
                  <a:pt x="0" y="0"/>
                </a:lnTo>
                <a:lnTo>
                  <a:pt x="0" y="675751"/>
                </a:lnTo>
                <a:lnTo>
                  <a:pt x="343828" y="675751"/>
                </a:lnTo>
                <a:lnTo>
                  <a:pt x="343828" y="0"/>
                </a:lnTo>
                <a:close/>
              </a:path>
            </a:pathLst>
          </a:custGeom>
          <a:solidFill>
            <a:srgbClr val="2365C7"/>
          </a:solidFill>
        </p:spPr>
        <p:txBody>
          <a:bodyPr wrap="square" lIns="0" tIns="0" rIns="0" bIns="0" rtlCol="0"/>
          <a:lstStyle/>
          <a:p>
            <a:endParaRPr/>
          </a:p>
        </p:txBody>
      </p:sp>
      <p:grpSp>
        <p:nvGrpSpPr>
          <p:cNvPr id="10" name="object 10"/>
          <p:cNvGrpSpPr/>
          <p:nvPr/>
        </p:nvGrpSpPr>
        <p:grpSpPr>
          <a:xfrm>
            <a:off x="7432750" y="337427"/>
            <a:ext cx="1006041" cy="1005549"/>
            <a:chOff x="4686759" y="212868"/>
            <a:chExt cx="634365" cy="634365"/>
          </a:xfrm>
        </p:grpSpPr>
        <p:sp>
          <p:nvSpPr>
            <p:cNvPr id="11" name="object 11"/>
            <p:cNvSpPr/>
            <p:nvPr/>
          </p:nvSpPr>
          <p:spPr>
            <a:xfrm>
              <a:off x="4701999" y="228108"/>
              <a:ext cx="603885" cy="603885"/>
            </a:xfrm>
            <a:custGeom>
              <a:avLst/>
              <a:gdLst/>
              <a:ahLst/>
              <a:cxnLst/>
              <a:rect l="l" t="t" r="r" b="b"/>
              <a:pathLst>
                <a:path w="603885" h="603885">
                  <a:moveTo>
                    <a:pt x="603608" y="0"/>
                  </a:moveTo>
                  <a:lnTo>
                    <a:pt x="0" y="0"/>
                  </a:lnTo>
                  <a:lnTo>
                    <a:pt x="0" y="603609"/>
                  </a:lnTo>
                  <a:lnTo>
                    <a:pt x="603608" y="603609"/>
                  </a:lnTo>
                  <a:lnTo>
                    <a:pt x="603608" y="0"/>
                  </a:lnTo>
                  <a:close/>
                </a:path>
              </a:pathLst>
            </a:custGeom>
            <a:solidFill>
              <a:srgbClr val="00A650"/>
            </a:solidFill>
          </p:spPr>
          <p:txBody>
            <a:bodyPr wrap="square" lIns="0" tIns="0" rIns="0" bIns="0" rtlCol="0"/>
            <a:lstStyle/>
            <a:p>
              <a:endParaRPr/>
            </a:p>
          </p:txBody>
        </p:sp>
        <p:sp>
          <p:nvSpPr>
            <p:cNvPr id="12" name="object 12"/>
            <p:cNvSpPr/>
            <p:nvPr/>
          </p:nvSpPr>
          <p:spPr>
            <a:xfrm>
              <a:off x="4701999" y="228108"/>
              <a:ext cx="603885" cy="603885"/>
            </a:xfrm>
            <a:custGeom>
              <a:avLst/>
              <a:gdLst/>
              <a:ahLst/>
              <a:cxnLst/>
              <a:rect l="l" t="t" r="r" b="b"/>
              <a:pathLst>
                <a:path w="603885" h="603885">
                  <a:moveTo>
                    <a:pt x="0" y="0"/>
                  </a:moveTo>
                  <a:lnTo>
                    <a:pt x="603608" y="0"/>
                  </a:lnTo>
                  <a:lnTo>
                    <a:pt x="603608" y="603609"/>
                  </a:lnTo>
                  <a:lnTo>
                    <a:pt x="0" y="603609"/>
                  </a:lnTo>
                  <a:lnTo>
                    <a:pt x="0" y="0"/>
                  </a:lnTo>
                  <a:close/>
                </a:path>
              </a:pathLst>
            </a:custGeom>
            <a:ln w="30481">
              <a:solidFill>
                <a:srgbClr val="FFFFFF"/>
              </a:solidFill>
            </a:ln>
          </p:spPr>
          <p:txBody>
            <a:bodyPr wrap="square" lIns="0" tIns="0" rIns="0" bIns="0" rtlCol="0"/>
            <a:lstStyle/>
            <a:p>
              <a:endParaRPr/>
            </a:p>
          </p:txBody>
        </p:sp>
      </p:grpSp>
      <p:sp>
        <p:nvSpPr>
          <p:cNvPr id="13" name="object 13"/>
          <p:cNvSpPr txBox="1"/>
          <p:nvPr/>
        </p:nvSpPr>
        <p:spPr>
          <a:xfrm>
            <a:off x="7809314" y="394737"/>
            <a:ext cx="274924" cy="590848"/>
          </a:xfrm>
          <a:prstGeom prst="rect">
            <a:avLst/>
          </a:prstGeom>
        </p:spPr>
        <p:txBody>
          <a:bodyPr vert="horz" wrap="square" lIns="0" tIns="25165" rIns="0" bIns="0" rtlCol="0">
            <a:spAutoFit/>
          </a:bodyPr>
          <a:lstStyle/>
          <a:p>
            <a:pPr>
              <a:spcBef>
                <a:spcPts val="198"/>
              </a:spcBef>
            </a:pPr>
            <a:r>
              <a:rPr lang="ru-RU" sz="3600" dirty="0" smtClean="0">
                <a:solidFill>
                  <a:schemeClr val="bg1"/>
                </a:solidFill>
                <a:latin typeface="Arial"/>
                <a:cs typeface="Arial"/>
              </a:rPr>
              <a:t>8</a:t>
            </a:r>
            <a:endParaRPr sz="3600" dirty="0">
              <a:solidFill>
                <a:schemeClr val="bg1"/>
              </a:solidFill>
              <a:latin typeface="Arial"/>
              <a:cs typeface="Arial"/>
            </a:endParaRPr>
          </a:p>
        </p:txBody>
      </p:sp>
      <p:sp>
        <p:nvSpPr>
          <p:cNvPr id="14" name="object 14"/>
          <p:cNvSpPr txBox="1"/>
          <p:nvPr/>
        </p:nvSpPr>
        <p:spPr>
          <a:xfrm>
            <a:off x="7609632" y="859064"/>
            <a:ext cx="696878" cy="342476"/>
          </a:xfrm>
          <a:prstGeom prst="rect">
            <a:avLst/>
          </a:prstGeom>
        </p:spPr>
        <p:txBody>
          <a:bodyPr vert="horz" wrap="square" lIns="0" tIns="19124" rIns="0" bIns="0" rtlCol="0">
            <a:spAutoFit/>
          </a:bodyPr>
          <a:lstStyle/>
          <a:p>
            <a:pPr>
              <a:spcBef>
                <a:spcPts val="151"/>
              </a:spcBef>
            </a:pPr>
            <a:r>
              <a:rPr sz="2100" spc="8" dirty="0">
                <a:solidFill>
                  <a:srgbClr val="FFFFFF"/>
                </a:solidFill>
                <a:latin typeface="Arial"/>
                <a:cs typeface="Arial"/>
              </a:rPr>
              <a:t>к</a:t>
            </a:r>
            <a:r>
              <a:rPr sz="2100" spc="-8" dirty="0">
                <a:solidFill>
                  <a:srgbClr val="FFFFFF"/>
                </a:solidFill>
                <a:latin typeface="Arial"/>
                <a:cs typeface="Arial"/>
              </a:rPr>
              <a:t>ласс</a:t>
            </a:r>
            <a:endParaRPr sz="2100" dirty="0">
              <a:latin typeface="Arial"/>
              <a:cs typeface="Arial"/>
            </a:endParaRPr>
          </a:p>
        </p:txBody>
      </p:sp>
      <p:grpSp>
        <p:nvGrpSpPr>
          <p:cNvPr id="15" name="object 15"/>
          <p:cNvGrpSpPr/>
          <p:nvPr/>
        </p:nvGrpSpPr>
        <p:grpSpPr>
          <a:xfrm>
            <a:off x="549570" y="458120"/>
            <a:ext cx="741186" cy="739818"/>
            <a:chOff x="346532" y="289010"/>
            <a:chExt cx="467359" cy="466725"/>
          </a:xfrm>
        </p:grpSpPr>
        <p:sp>
          <p:nvSpPr>
            <p:cNvPr id="16" name="object 16"/>
            <p:cNvSpPr/>
            <p:nvPr/>
          </p:nvSpPr>
          <p:spPr>
            <a:xfrm>
              <a:off x="347903" y="290381"/>
              <a:ext cx="325120" cy="464184"/>
            </a:xfrm>
            <a:custGeom>
              <a:avLst/>
              <a:gdLst/>
              <a:ahLst/>
              <a:cxnLst/>
              <a:rect l="l" t="t" r="r" b="b"/>
              <a:pathLst>
                <a:path w="325120" h="464184">
                  <a:moveTo>
                    <a:pt x="301975" y="0"/>
                  </a:moveTo>
                  <a:lnTo>
                    <a:pt x="22673" y="0"/>
                  </a:lnTo>
                  <a:lnTo>
                    <a:pt x="13828" y="1961"/>
                  </a:lnTo>
                  <a:lnTo>
                    <a:pt x="6623" y="6956"/>
                  </a:lnTo>
                  <a:lnTo>
                    <a:pt x="1775" y="14269"/>
                  </a:lnTo>
                  <a:lnTo>
                    <a:pt x="0" y="23183"/>
                  </a:lnTo>
                  <a:lnTo>
                    <a:pt x="0" y="440585"/>
                  </a:lnTo>
                  <a:lnTo>
                    <a:pt x="1822" y="449613"/>
                  </a:lnTo>
                  <a:lnTo>
                    <a:pt x="6791" y="456985"/>
                  </a:lnTo>
                  <a:lnTo>
                    <a:pt x="14162" y="461954"/>
                  </a:lnTo>
                  <a:lnTo>
                    <a:pt x="23187" y="463777"/>
                  </a:lnTo>
                  <a:lnTo>
                    <a:pt x="301457" y="463777"/>
                  </a:lnTo>
                  <a:lnTo>
                    <a:pt x="310484" y="461954"/>
                  </a:lnTo>
                  <a:lnTo>
                    <a:pt x="317856" y="456985"/>
                  </a:lnTo>
                  <a:lnTo>
                    <a:pt x="322826" y="449613"/>
                  </a:lnTo>
                  <a:lnTo>
                    <a:pt x="324648" y="440585"/>
                  </a:lnTo>
                  <a:lnTo>
                    <a:pt x="324648" y="250804"/>
                  </a:lnTo>
                  <a:lnTo>
                    <a:pt x="321185" y="247345"/>
                  </a:lnTo>
                  <a:lnTo>
                    <a:pt x="312649" y="247345"/>
                  </a:lnTo>
                  <a:lnTo>
                    <a:pt x="309190" y="250804"/>
                  </a:lnTo>
                  <a:lnTo>
                    <a:pt x="309190" y="444855"/>
                  </a:lnTo>
                  <a:lnTo>
                    <a:pt x="305727" y="448318"/>
                  </a:lnTo>
                  <a:lnTo>
                    <a:pt x="18921" y="448318"/>
                  </a:lnTo>
                  <a:lnTo>
                    <a:pt x="15458" y="444855"/>
                  </a:lnTo>
                  <a:lnTo>
                    <a:pt x="15458" y="18914"/>
                  </a:lnTo>
                  <a:lnTo>
                    <a:pt x="18921" y="15454"/>
                  </a:lnTo>
                  <a:lnTo>
                    <a:pt x="305727" y="15454"/>
                  </a:lnTo>
                  <a:lnTo>
                    <a:pt x="309190" y="18914"/>
                  </a:lnTo>
                  <a:lnTo>
                    <a:pt x="309190" y="73832"/>
                  </a:lnTo>
                  <a:lnTo>
                    <a:pt x="312649" y="77292"/>
                  </a:lnTo>
                  <a:lnTo>
                    <a:pt x="321185" y="77292"/>
                  </a:lnTo>
                  <a:lnTo>
                    <a:pt x="324648" y="73832"/>
                  </a:lnTo>
                  <a:lnTo>
                    <a:pt x="324648" y="23183"/>
                  </a:lnTo>
                  <a:lnTo>
                    <a:pt x="322873" y="14269"/>
                  </a:lnTo>
                  <a:lnTo>
                    <a:pt x="318025" y="6956"/>
                  </a:lnTo>
                  <a:lnTo>
                    <a:pt x="310820" y="1961"/>
                  </a:lnTo>
                  <a:lnTo>
                    <a:pt x="301975" y="0"/>
                  </a:lnTo>
                  <a:close/>
                </a:path>
              </a:pathLst>
            </a:custGeom>
            <a:solidFill>
              <a:srgbClr val="00AEEF"/>
            </a:solidFill>
          </p:spPr>
          <p:txBody>
            <a:bodyPr wrap="square" lIns="0" tIns="0" rIns="0" bIns="0" rtlCol="0"/>
            <a:lstStyle/>
            <a:p>
              <a:endParaRPr/>
            </a:p>
          </p:txBody>
        </p:sp>
        <p:sp>
          <p:nvSpPr>
            <p:cNvPr id="17" name="object 17"/>
            <p:cNvSpPr/>
            <p:nvPr/>
          </p:nvSpPr>
          <p:spPr>
            <a:xfrm>
              <a:off x="347903" y="290381"/>
              <a:ext cx="325120" cy="464184"/>
            </a:xfrm>
            <a:custGeom>
              <a:avLst/>
              <a:gdLst/>
              <a:ahLst/>
              <a:cxnLst/>
              <a:rect l="l" t="t" r="r" b="b"/>
              <a:pathLst>
                <a:path w="325120" h="464184">
                  <a:moveTo>
                    <a:pt x="23187" y="463777"/>
                  </a:moveTo>
                  <a:lnTo>
                    <a:pt x="301457" y="463777"/>
                  </a:lnTo>
                  <a:lnTo>
                    <a:pt x="310484" y="461954"/>
                  </a:lnTo>
                  <a:lnTo>
                    <a:pt x="317856" y="456985"/>
                  </a:lnTo>
                  <a:lnTo>
                    <a:pt x="322826" y="449613"/>
                  </a:lnTo>
                  <a:lnTo>
                    <a:pt x="324648" y="440585"/>
                  </a:lnTo>
                  <a:lnTo>
                    <a:pt x="324648" y="255074"/>
                  </a:lnTo>
                  <a:lnTo>
                    <a:pt x="324648" y="250804"/>
                  </a:lnTo>
                  <a:lnTo>
                    <a:pt x="321185" y="247345"/>
                  </a:lnTo>
                  <a:lnTo>
                    <a:pt x="316919" y="247345"/>
                  </a:lnTo>
                  <a:lnTo>
                    <a:pt x="312649" y="247345"/>
                  </a:lnTo>
                  <a:lnTo>
                    <a:pt x="309190" y="250804"/>
                  </a:lnTo>
                  <a:lnTo>
                    <a:pt x="309190" y="255074"/>
                  </a:lnTo>
                  <a:lnTo>
                    <a:pt x="309190" y="440585"/>
                  </a:lnTo>
                  <a:lnTo>
                    <a:pt x="309190" y="444855"/>
                  </a:lnTo>
                  <a:lnTo>
                    <a:pt x="305727" y="448318"/>
                  </a:lnTo>
                  <a:lnTo>
                    <a:pt x="301457" y="448318"/>
                  </a:lnTo>
                  <a:lnTo>
                    <a:pt x="23187" y="448318"/>
                  </a:lnTo>
                  <a:lnTo>
                    <a:pt x="18921" y="448318"/>
                  </a:lnTo>
                  <a:lnTo>
                    <a:pt x="15458" y="444855"/>
                  </a:lnTo>
                  <a:lnTo>
                    <a:pt x="15458" y="440585"/>
                  </a:lnTo>
                  <a:lnTo>
                    <a:pt x="15458" y="23183"/>
                  </a:lnTo>
                  <a:lnTo>
                    <a:pt x="15458" y="18914"/>
                  </a:lnTo>
                  <a:lnTo>
                    <a:pt x="18921" y="15454"/>
                  </a:lnTo>
                  <a:lnTo>
                    <a:pt x="23187" y="15454"/>
                  </a:lnTo>
                  <a:lnTo>
                    <a:pt x="301457" y="15454"/>
                  </a:lnTo>
                  <a:lnTo>
                    <a:pt x="305727" y="15454"/>
                  </a:lnTo>
                  <a:lnTo>
                    <a:pt x="309190" y="18914"/>
                  </a:lnTo>
                  <a:lnTo>
                    <a:pt x="309190" y="23183"/>
                  </a:lnTo>
                  <a:lnTo>
                    <a:pt x="309190" y="69562"/>
                  </a:lnTo>
                  <a:lnTo>
                    <a:pt x="309190" y="73832"/>
                  </a:lnTo>
                  <a:lnTo>
                    <a:pt x="312649" y="77292"/>
                  </a:lnTo>
                  <a:lnTo>
                    <a:pt x="316919" y="77292"/>
                  </a:lnTo>
                  <a:lnTo>
                    <a:pt x="321185" y="77292"/>
                  </a:lnTo>
                  <a:lnTo>
                    <a:pt x="324648" y="73832"/>
                  </a:lnTo>
                  <a:lnTo>
                    <a:pt x="324648" y="69562"/>
                  </a:lnTo>
                  <a:lnTo>
                    <a:pt x="324648" y="23183"/>
                  </a:lnTo>
                  <a:lnTo>
                    <a:pt x="322873" y="14269"/>
                  </a:lnTo>
                  <a:lnTo>
                    <a:pt x="318025" y="6956"/>
                  </a:lnTo>
                  <a:lnTo>
                    <a:pt x="310820" y="1961"/>
                  </a:lnTo>
                  <a:lnTo>
                    <a:pt x="301975" y="0"/>
                  </a:lnTo>
                  <a:lnTo>
                    <a:pt x="22673" y="0"/>
                  </a:lnTo>
                  <a:lnTo>
                    <a:pt x="13828" y="1961"/>
                  </a:lnTo>
                  <a:lnTo>
                    <a:pt x="6623" y="6956"/>
                  </a:lnTo>
                  <a:lnTo>
                    <a:pt x="1775" y="14269"/>
                  </a:lnTo>
                  <a:lnTo>
                    <a:pt x="0" y="23183"/>
                  </a:lnTo>
                  <a:lnTo>
                    <a:pt x="0" y="440585"/>
                  </a:lnTo>
                  <a:lnTo>
                    <a:pt x="1822" y="449613"/>
                  </a:lnTo>
                  <a:lnTo>
                    <a:pt x="6791" y="456985"/>
                  </a:lnTo>
                  <a:lnTo>
                    <a:pt x="14162" y="461954"/>
                  </a:lnTo>
                  <a:lnTo>
                    <a:pt x="23187" y="463777"/>
                  </a:lnTo>
                  <a:close/>
                </a:path>
              </a:pathLst>
            </a:custGeom>
            <a:ln w="3175">
              <a:solidFill>
                <a:srgbClr val="00AEEF"/>
              </a:solidFill>
            </a:ln>
          </p:spPr>
          <p:txBody>
            <a:bodyPr wrap="square" lIns="0" tIns="0" rIns="0" bIns="0" rtlCol="0"/>
            <a:lstStyle/>
            <a:p>
              <a:endParaRPr/>
            </a:p>
          </p:txBody>
        </p:sp>
        <p:sp>
          <p:nvSpPr>
            <p:cNvPr id="18" name="object 18"/>
            <p:cNvSpPr/>
            <p:nvPr/>
          </p:nvSpPr>
          <p:spPr>
            <a:xfrm>
              <a:off x="393882" y="305318"/>
              <a:ext cx="418465" cy="418465"/>
            </a:xfrm>
            <a:custGeom>
              <a:avLst/>
              <a:gdLst/>
              <a:ahLst/>
              <a:cxnLst/>
              <a:rect l="l" t="t" r="r" b="b"/>
              <a:pathLst>
                <a:path w="418465" h="418465">
                  <a:moveTo>
                    <a:pt x="406805" y="11192"/>
                  </a:moveTo>
                  <a:lnTo>
                    <a:pt x="352473" y="11192"/>
                  </a:lnTo>
                  <a:lnTo>
                    <a:pt x="35384" y="328280"/>
                  </a:lnTo>
                  <a:lnTo>
                    <a:pt x="34678" y="329086"/>
                  </a:lnTo>
                  <a:lnTo>
                    <a:pt x="34182" y="329825"/>
                  </a:lnTo>
                  <a:lnTo>
                    <a:pt x="33761" y="330761"/>
                  </a:lnTo>
                  <a:lnTo>
                    <a:pt x="0" y="409531"/>
                  </a:lnTo>
                  <a:lnTo>
                    <a:pt x="245" y="412274"/>
                  </a:lnTo>
                  <a:lnTo>
                    <a:pt x="3107" y="416613"/>
                  </a:lnTo>
                  <a:lnTo>
                    <a:pt x="5529" y="417920"/>
                  </a:lnTo>
                  <a:lnTo>
                    <a:pt x="9195" y="417920"/>
                  </a:lnTo>
                  <a:lnTo>
                    <a:pt x="10213" y="417711"/>
                  </a:lnTo>
                  <a:lnTo>
                    <a:pt x="61990" y="395507"/>
                  </a:lnTo>
                  <a:lnTo>
                    <a:pt x="22816" y="395507"/>
                  </a:lnTo>
                  <a:lnTo>
                    <a:pt x="43498" y="347241"/>
                  </a:lnTo>
                  <a:lnTo>
                    <a:pt x="65430" y="347241"/>
                  </a:lnTo>
                  <a:lnTo>
                    <a:pt x="51854" y="333665"/>
                  </a:lnTo>
                  <a:lnTo>
                    <a:pt x="307051" y="78479"/>
                  </a:lnTo>
                  <a:lnTo>
                    <a:pt x="328910" y="78479"/>
                  </a:lnTo>
                  <a:lnTo>
                    <a:pt x="317981" y="67549"/>
                  </a:lnTo>
                  <a:lnTo>
                    <a:pt x="330602" y="54918"/>
                  </a:lnTo>
                  <a:lnTo>
                    <a:pt x="352438" y="54918"/>
                  </a:lnTo>
                  <a:lnTo>
                    <a:pt x="341532" y="43988"/>
                  </a:lnTo>
                  <a:lnTo>
                    <a:pt x="369260" y="16300"/>
                  </a:lnTo>
                  <a:lnTo>
                    <a:pt x="377798" y="14014"/>
                  </a:lnTo>
                  <a:lnTo>
                    <a:pt x="408786" y="14014"/>
                  </a:lnTo>
                  <a:lnTo>
                    <a:pt x="406994" y="11318"/>
                  </a:lnTo>
                  <a:lnTo>
                    <a:pt x="406805" y="11192"/>
                  </a:lnTo>
                  <a:close/>
                </a:path>
                <a:path w="418465" h="418465">
                  <a:moveTo>
                    <a:pt x="65430" y="347241"/>
                  </a:moveTo>
                  <a:lnTo>
                    <a:pt x="43498" y="347241"/>
                  </a:lnTo>
                  <a:lnTo>
                    <a:pt x="71078" y="374821"/>
                  </a:lnTo>
                  <a:lnTo>
                    <a:pt x="22816" y="395507"/>
                  </a:lnTo>
                  <a:lnTo>
                    <a:pt x="61990" y="395507"/>
                  </a:lnTo>
                  <a:lnTo>
                    <a:pt x="88492" y="384141"/>
                  </a:lnTo>
                  <a:lnTo>
                    <a:pt x="89226" y="383641"/>
                  </a:lnTo>
                  <a:lnTo>
                    <a:pt x="89932" y="382960"/>
                  </a:lnTo>
                  <a:lnTo>
                    <a:pt x="106502" y="366465"/>
                  </a:lnTo>
                  <a:lnTo>
                    <a:pt x="84654" y="366465"/>
                  </a:lnTo>
                  <a:lnTo>
                    <a:pt x="65430" y="347241"/>
                  </a:lnTo>
                  <a:close/>
                </a:path>
                <a:path w="418465" h="418465">
                  <a:moveTo>
                    <a:pt x="328910" y="78479"/>
                  </a:moveTo>
                  <a:lnTo>
                    <a:pt x="307051" y="78479"/>
                  </a:lnTo>
                  <a:lnTo>
                    <a:pt x="339840" y="111268"/>
                  </a:lnTo>
                  <a:lnTo>
                    <a:pt x="84654" y="366465"/>
                  </a:lnTo>
                  <a:lnTo>
                    <a:pt x="106502" y="366465"/>
                  </a:lnTo>
                  <a:lnTo>
                    <a:pt x="372632" y="100338"/>
                  </a:lnTo>
                  <a:lnTo>
                    <a:pt x="350770" y="100338"/>
                  </a:lnTo>
                  <a:lnTo>
                    <a:pt x="328910" y="78479"/>
                  </a:lnTo>
                  <a:close/>
                </a:path>
                <a:path w="418465" h="418465">
                  <a:moveTo>
                    <a:pt x="352438" y="54918"/>
                  </a:moveTo>
                  <a:lnTo>
                    <a:pt x="330602" y="54918"/>
                  </a:lnTo>
                  <a:lnTo>
                    <a:pt x="363402" y="87713"/>
                  </a:lnTo>
                  <a:lnTo>
                    <a:pt x="350770" y="100338"/>
                  </a:lnTo>
                  <a:lnTo>
                    <a:pt x="372632" y="100338"/>
                  </a:lnTo>
                  <a:lnTo>
                    <a:pt x="396154" y="76817"/>
                  </a:lnTo>
                  <a:lnTo>
                    <a:pt x="374291" y="76817"/>
                  </a:lnTo>
                  <a:lnTo>
                    <a:pt x="352438" y="54918"/>
                  </a:lnTo>
                  <a:close/>
                </a:path>
                <a:path w="418465" h="418465">
                  <a:moveTo>
                    <a:pt x="408786" y="14014"/>
                  </a:moveTo>
                  <a:lnTo>
                    <a:pt x="377798" y="14014"/>
                  </a:lnTo>
                  <a:lnTo>
                    <a:pt x="393804" y="18301"/>
                  </a:lnTo>
                  <a:lnTo>
                    <a:pt x="400057" y="24551"/>
                  </a:lnTo>
                  <a:lnTo>
                    <a:pt x="404345" y="40561"/>
                  </a:lnTo>
                  <a:lnTo>
                    <a:pt x="402059" y="49100"/>
                  </a:lnTo>
                  <a:lnTo>
                    <a:pt x="396198" y="54957"/>
                  </a:lnTo>
                  <a:lnTo>
                    <a:pt x="374291" y="76817"/>
                  </a:lnTo>
                  <a:lnTo>
                    <a:pt x="396154" y="76817"/>
                  </a:lnTo>
                  <a:lnTo>
                    <a:pt x="407113" y="65858"/>
                  </a:lnTo>
                  <a:lnTo>
                    <a:pt x="415530" y="53076"/>
                  </a:lnTo>
                  <a:lnTo>
                    <a:pt x="418313" y="38563"/>
                  </a:lnTo>
                  <a:lnTo>
                    <a:pt x="415466" y="24063"/>
                  </a:lnTo>
                  <a:lnTo>
                    <a:pt x="408786" y="14014"/>
                  </a:lnTo>
                  <a:close/>
                </a:path>
                <a:path w="418465" h="418465">
                  <a:moveTo>
                    <a:pt x="396158" y="54950"/>
                  </a:moveTo>
                  <a:close/>
                </a:path>
                <a:path w="418465" h="418465">
                  <a:moveTo>
                    <a:pt x="379748" y="0"/>
                  </a:moveTo>
                  <a:lnTo>
                    <a:pt x="365235" y="2783"/>
                  </a:lnTo>
                  <a:lnTo>
                    <a:pt x="352454" y="11199"/>
                  </a:lnTo>
                  <a:lnTo>
                    <a:pt x="406805" y="11192"/>
                  </a:lnTo>
                  <a:lnTo>
                    <a:pt x="394249" y="2846"/>
                  </a:lnTo>
                  <a:lnTo>
                    <a:pt x="379748" y="0"/>
                  </a:lnTo>
                  <a:close/>
                </a:path>
              </a:pathLst>
            </a:custGeom>
            <a:solidFill>
              <a:srgbClr val="00AEEF"/>
            </a:solidFill>
          </p:spPr>
          <p:txBody>
            <a:bodyPr wrap="square" lIns="0" tIns="0" rIns="0" bIns="0" rtlCol="0"/>
            <a:lstStyle/>
            <a:p>
              <a:endParaRPr/>
            </a:p>
          </p:txBody>
        </p:sp>
        <p:sp>
          <p:nvSpPr>
            <p:cNvPr id="19" name="object 19"/>
            <p:cNvSpPr/>
            <p:nvPr/>
          </p:nvSpPr>
          <p:spPr>
            <a:xfrm>
              <a:off x="734043" y="317960"/>
              <a:ext cx="65556" cy="65545"/>
            </a:xfrm>
            <a:prstGeom prst="rect">
              <a:avLst/>
            </a:prstGeom>
            <a:blipFill>
              <a:blip r:embed="rId2" cstate="print"/>
              <a:stretch>
                <a:fillRect/>
              </a:stretch>
            </a:blipFill>
          </p:spPr>
          <p:txBody>
            <a:bodyPr wrap="square" lIns="0" tIns="0" rIns="0" bIns="0" rtlCol="0"/>
            <a:lstStyle/>
            <a:p>
              <a:endParaRPr/>
            </a:p>
          </p:txBody>
        </p:sp>
        <p:sp>
          <p:nvSpPr>
            <p:cNvPr id="20" name="object 20"/>
            <p:cNvSpPr/>
            <p:nvPr/>
          </p:nvSpPr>
          <p:spPr>
            <a:xfrm>
              <a:off x="393882" y="305318"/>
              <a:ext cx="418465" cy="418465"/>
            </a:xfrm>
            <a:custGeom>
              <a:avLst/>
              <a:gdLst/>
              <a:ahLst/>
              <a:cxnLst/>
              <a:rect l="l" t="t" r="r" b="b"/>
              <a:pathLst>
                <a:path w="418465" h="418465">
                  <a:moveTo>
                    <a:pt x="22816" y="395507"/>
                  </a:moveTo>
                  <a:lnTo>
                    <a:pt x="43498" y="347241"/>
                  </a:lnTo>
                  <a:lnTo>
                    <a:pt x="71078" y="374821"/>
                  </a:lnTo>
                  <a:lnTo>
                    <a:pt x="22816" y="395507"/>
                  </a:lnTo>
                  <a:close/>
                </a:path>
                <a:path w="418465" h="418465">
                  <a:moveTo>
                    <a:pt x="307051" y="78479"/>
                  </a:moveTo>
                  <a:lnTo>
                    <a:pt x="339840" y="111268"/>
                  </a:lnTo>
                  <a:lnTo>
                    <a:pt x="84654" y="366465"/>
                  </a:lnTo>
                  <a:lnTo>
                    <a:pt x="51854" y="333665"/>
                  </a:lnTo>
                  <a:lnTo>
                    <a:pt x="307051" y="78479"/>
                  </a:lnTo>
                  <a:close/>
                </a:path>
                <a:path w="418465" h="418465">
                  <a:moveTo>
                    <a:pt x="350770" y="100338"/>
                  </a:moveTo>
                  <a:lnTo>
                    <a:pt x="317981" y="67549"/>
                  </a:lnTo>
                  <a:lnTo>
                    <a:pt x="330602" y="54918"/>
                  </a:lnTo>
                  <a:lnTo>
                    <a:pt x="363402" y="87713"/>
                  </a:lnTo>
                  <a:lnTo>
                    <a:pt x="350770" y="100338"/>
                  </a:lnTo>
                  <a:close/>
                </a:path>
                <a:path w="418465" h="418465">
                  <a:moveTo>
                    <a:pt x="352473" y="11192"/>
                  </a:moveTo>
                  <a:lnTo>
                    <a:pt x="301579" y="62078"/>
                  </a:lnTo>
                  <a:lnTo>
                    <a:pt x="35460" y="328208"/>
                  </a:lnTo>
                  <a:lnTo>
                    <a:pt x="35359" y="328381"/>
                  </a:lnTo>
                  <a:lnTo>
                    <a:pt x="34678" y="329086"/>
                  </a:lnTo>
                  <a:lnTo>
                    <a:pt x="34182" y="329825"/>
                  </a:lnTo>
                  <a:lnTo>
                    <a:pt x="33822" y="330631"/>
                  </a:lnTo>
                  <a:lnTo>
                    <a:pt x="33761" y="330761"/>
                  </a:lnTo>
                  <a:lnTo>
                    <a:pt x="1026" y="407145"/>
                  </a:lnTo>
                  <a:lnTo>
                    <a:pt x="0" y="409531"/>
                  </a:lnTo>
                  <a:lnTo>
                    <a:pt x="245" y="412274"/>
                  </a:lnTo>
                  <a:lnTo>
                    <a:pt x="1677" y="414446"/>
                  </a:lnTo>
                  <a:lnTo>
                    <a:pt x="3107" y="416613"/>
                  </a:lnTo>
                  <a:lnTo>
                    <a:pt x="5529" y="417920"/>
                  </a:lnTo>
                  <a:lnTo>
                    <a:pt x="8129" y="417920"/>
                  </a:lnTo>
                  <a:lnTo>
                    <a:pt x="9177" y="417923"/>
                  </a:lnTo>
                  <a:lnTo>
                    <a:pt x="10213" y="417711"/>
                  </a:lnTo>
                  <a:lnTo>
                    <a:pt x="11174" y="417293"/>
                  </a:lnTo>
                  <a:lnTo>
                    <a:pt x="87552" y="384559"/>
                  </a:lnTo>
                  <a:lnTo>
                    <a:pt x="87682" y="384497"/>
                  </a:lnTo>
                  <a:lnTo>
                    <a:pt x="88492" y="384141"/>
                  </a:lnTo>
                  <a:lnTo>
                    <a:pt x="89226" y="383641"/>
                  </a:lnTo>
                  <a:lnTo>
                    <a:pt x="89863" y="383029"/>
                  </a:lnTo>
                  <a:lnTo>
                    <a:pt x="90032" y="382935"/>
                  </a:lnTo>
                  <a:lnTo>
                    <a:pt x="356227" y="116748"/>
                  </a:lnTo>
                  <a:lnTo>
                    <a:pt x="407113" y="65858"/>
                  </a:lnTo>
                  <a:lnTo>
                    <a:pt x="415530" y="53076"/>
                  </a:lnTo>
                  <a:lnTo>
                    <a:pt x="418313" y="38563"/>
                  </a:lnTo>
                  <a:lnTo>
                    <a:pt x="415466" y="24063"/>
                  </a:lnTo>
                  <a:lnTo>
                    <a:pt x="406994" y="11318"/>
                  </a:lnTo>
                  <a:lnTo>
                    <a:pt x="394249" y="2846"/>
                  </a:lnTo>
                  <a:lnTo>
                    <a:pt x="379748" y="0"/>
                  </a:lnTo>
                  <a:lnTo>
                    <a:pt x="365235" y="2783"/>
                  </a:lnTo>
                  <a:lnTo>
                    <a:pt x="352454" y="11199"/>
                  </a:lnTo>
                  <a:close/>
                </a:path>
              </a:pathLst>
            </a:custGeom>
            <a:ln w="3175">
              <a:solidFill>
                <a:srgbClr val="00AEEF"/>
              </a:solidFill>
            </a:ln>
          </p:spPr>
          <p:txBody>
            <a:bodyPr wrap="square" lIns="0" tIns="0" rIns="0" bIns="0" rtlCol="0"/>
            <a:lstStyle/>
            <a:p>
              <a:endParaRPr/>
            </a:p>
          </p:txBody>
        </p:sp>
        <p:sp>
          <p:nvSpPr>
            <p:cNvPr id="21" name="object 21"/>
            <p:cNvSpPr/>
            <p:nvPr/>
          </p:nvSpPr>
          <p:spPr>
            <a:xfrm>
              <a:off x="409721" y="360080"/>
              <a:ext cx="201295" cy="15875"/>
            </a:xfrm>
            <a:custGeom>
              <a:avLst/>
              <a:gdLst/>
              <a:ahLst/>
              <a:cxnLst/>
              <a:rect l="l" t="t" r="r" b="b"/>
              <a:pathLst>
                <a:path w="201295" h="15875">
                  <a:moveTo>
                    <a:pt x="197501" y="0"/>
                  </a:moveTo>
                  <a:lnTo>
                    <a:pt x="3459" y="0"/>
                  </a:lnTo>
                  <a:lnTo>
                    <a:pt x="0" y="3459"/>
                  </a:lnTo>
                  <a:lnTo>
                    <a:pt x="0" y="11998"/>
                  </a:lnTo>
                  <a:lnTo>
                    <a:pt x="3459" y="15457"/>
                  </a:lnTo>
                  <a:lnTo>
                    <a:pt x="197501" y="15457"/>
                  </a:lnTo>
                  <a:lnTo>
                    <a:pt x="200964" y="11998"/>
                  </a:lnTo>
                  <a:lnTo>
                    <a:pt x="200964" y="3459"/>
                  </a:lnTo>
                  <a:close/>
                </a:path>
              </a:pathLst>
            </a:custGeom>
            <a:solidFill>
              <a:srgbClr val="00AEEF"/>
            </a:solidFill>
          </p:spPr>
          <p:txBody>
            <a:bodyPr wrap="square" lIns="0" tIns="0" rIns="0" bIns="0" rtlCol="0"/>
            <a:lstStyle/>
            <a:p>
              <a:endParaRPr/>
            </a:p>
          </p:txBody>
        </p:sp>
        <p:sp>
          <p:nvSpPr>
            <p:cNvPr id="22" name="object 22"/>
            <p:cNvSpPr/>
            <p:nvPr/>
          </p:nvSpPr>
          <p:spPr>
            <a:xfrm>
              <a:off x="409721" y="360080"/>
              <a:ext cx="201295" cy="15875"/>
            </a:xfrm>
            <a:custGeom>
              <a:avLst/>
              <a:gdLst/>
              <a:ahLst/>
              <a:cxnLst/>
              <a:rect l="l" t="t" r="r" b="b"/>
              <a:pathLst>
                <a:path w="201295" h="15875">
                  <a:moveTo>
                    <a:pt x="193235" y="0"/>
                  </a:moveTo>
                  <a:lnTo>
                    <a:pt x="7728" y="0"/>
                  </a:lnTo>
                  <a:lnTo>
                    <a:pt x="3459" y="0"/>
                  </a:lnTo>
                  <a:lnTo>
                    <a:pt x="0" y="3459"/>
                  </a:lnTo>
                  <a:lnTo>
                    <a:pt x="0" y="7728"/>
                  </a:lnTo>
                  <a:lnTo>
                    <a:pt x="0" y="11998"/>
                  </a:lnTo>
                  <a:lnTo>
                    <a:pt x="3459" y="15457"/>
                  </a:lnTo>
                  <a:lnTo>
                    <a:pt x="7728" y="15457"/>
                  </a:lnTo>
                  <a:lnTo>
                    <a:pt x="193235" y="15457"/>
                  </a:lnTo>
                  <a:lnTo>
                    <a:pt x="197501" y="15457"/>
                  </a:lnTo>
                  <a:lnTo>
                    <a:pt x="200964" y="11998"/>
                  </a:lnTo>
                  <a:lnTo>
                    <a:pt x="200964" y="7728"/>
                  </a:lnTo>
                  <a:lnTo>
                    <a:pt x="200964" y="3459"/>
                  </a:lnTo>
                  <a:lnTo>
                    <a:pt x="197501" y="0"/>
                  </a:lnTo>
                  <a:lnTo>
                    <a:pt x="193235" y="0"/>
                  </a:lnTo>
                  <a:close/>
                </a:path>
              </a:pathLst>
            </a:custGeom>
            <a:ln w="3175">
              <a:solidFill>
                <a:srgbClr val="00AEEF"/>
              </a:solidFill>
            </a:ln>
          </p:spPr>
          <p:txBody>
            <a:bodyPr wrap="square" lIns="0" tIns="0" rIns="0" bIns="0" rtlCol="0"/>
            <a:lstStyle/>
            <a:p>
              <a:endParaRPr/>
            </a:p>
          </p:txBody>
        </p:sp>
        <p:sp>
          <p:nvSpPr>
            <p:cNvPr id="23" name="object 23"/>
            <p:cNvSpPr/>
            <p:nvPr/>
          </p:nvSpPr>
          <p:spPr>
            <a:xfrm>
              <a:off x="409721" y="406457"/>
              <a:ext cx="201295" cy="15875"/>
            </a:xfrm>
            <a:custGeom>
              <a:avLst/>
              <a:gdLst/>
              <a:ahLst/>
              <a:cxnLst/>
              <a:rect l="l" t="t" r="r" b="b"/>
              <a:pathLst>
                <a:path w="201295" h="15875">
                  <a:moveTo>
                    <a:pt x="197501" y="0"/>
                  </a:moveTo>
                  <a:lnTo>
                    <a:pt x="3459" y="0"/>
                  </a:lnTo>
                  <a:lnTo>
                    <a:pt x="0" y="3459"/>
                  </a:lnTo>
                  <a:lnTo>
                    <a:pt x="0" y="11998"/>
                  </a:lnTo>
                  <a:lnTo>
                    <a:pt x="3459" y="15457"/>
                  </a:lnTo>
                  <a:lnTo>
                    <a:pt x="197501" y="15457"/>
                  </a:lnTo>
                  <a:lnTo>
                    <a:pt x="200964" y="11998"/>
                  </a:lnTo>
                  <a:lnTo>
                    <a:pt x="200964" y="3459"/>
                  </a:lnTo>
                  <a:close/>
                </a:path>
              </a:pathLst>
            </a:custGeom>
            <a:solidFill>
              <a:srgbClr val="00AEEF"/>
            </a:solidFill>
          </p:spPr>
          <p:txBody>
            <a:bodyPr wrap="square" lIns="0" tIns="0" rIns="0" bIns="0" rtlCol="0"/>
            <a:lstStyle/>
            <a:p>
              <a:endParaRPr/>
            </a:p>
          </p:txBody>
        </p:sp>
        <p:sp>
          <p:nvSpPr>
            <p:cNvPr id="24" name="object 24"/>
            <p:cNvSpPr/>
            <p:nvPr/>
          </p:nvSpPr>
          <p:spPr>
            <a:xfrm>
              <a:off x="409721" y="406457"/>
              <a:ext cx="201295" cy="15875"/>
            </a:xfrm>
            <a:custGeom>
              <a:avLst/>
              <a:gdLst/>
              <a:ahLst/>
              <a:cxnLst/>
              <a:rect l="l" t="t" r="r" b="b"/>
              <a:pathLst>
                <a:path w="201295" h="15875">
                  <a:moveTo>
                    <a:pt x="200964" y="7728"/>
                  </a:moveTo>
                  <a:lnTo>
                    <a:pt x="200964" y="3459"/>
                  </a:lnTo>
                  <a:lnTo>
                    <a:pt x="197501" y="0"/>
                  </a:lnTo>
                  <a:lnTo>
                    <a:pt x="193235" y="0"/>
                  </a:lnTo>
                  <a:lnTo>
                    <a:pt x="7728" y="0"/>
                  </a:lnTo>
                  <a:lnTo>
                    <a:pt x="3459" y="0"/>
                  </a:lnTo>
                  <a:lnTo>
                    <a:pt x="0" y="3459"/>
                  </a:lnTo>
                  <a:lnTo>
                    <a:pt x="0" y="7728"/>
                  </a:lnTo>
                  <a:lnTo>
                    <a:pt x="0" y="11998"/>
                  </a:lnTo>
                  <a:lnTo>
                    <a:pt x="3459" y="15457"/>
                  </a:lnTo>
                  <a:lnTo>
                    <a:pt x="7728" y="15457"/>
                  </a:lnTo>
                  <a:lnTo>
                    <a:pt x="193235" y="15457"/>
                  </a:lnTo>
                  <a:lnTo>
                    <a:pt x="197501" y="15457"/>
                  </a:lnTo>
                  <a:lnTo>
                    <a:pt x="200964" y="11998"/>
                  </a:lnTo>
                  <a:lnTo>
                    <a:pt x="200964" y="7728"/>
                  </a:lnTo>
                  <a:close/>
                </a:path>
              </a:pathLst>
            </a:custGeom>
            <a:ln w="3175">
              <a:solidFill>
                <a:srgbClr val="00AEEF"/>
              </a:solidFill>
            </a:ln>
          </p:spPr>
          <p:txBody>
            <a:bodyPr wrap="square" lIns="0" tIns="0" rIns="0" bIns="0" rtlCol="0"/>
            <a:lstStyle/>
            <a:p>
              <a:endParaRPr/>
            </a:p>
          </p:txBody>
        </p:sp>
        <p:sp>
          <p:nvSpPr>
            <p:cNvPr id="25" name="object 25"/>
            <p:cNvSpPr/>
            <p:nvPr/>
          </p:nvSpPr>
          <p:spPr>
            <a:xfrm>
              <a:off x="409721" y="452830"/>
              <a:ext cx="154940" cy="15875"/>
            </a:xfrm>
            <a:custGeom>
              <a:avLst/>
              <a:gdLst/>
              <a:ahLst/>
              <a:cxnLst/>
              <a:rect l="l" t="t" r="r" b="b"/>
              <a:pathLst>
                <a:path w="154940" h="15875">
                  <a:moveTo>
                    <a:pt x="151124" y="0"/>
                  </a:moveTo>
                  <a:lnTo>
                    <a:pt x="3459" y="0"/>
                  </a:lnTo>
                  <a:lnTo>
                    <a:pt x="0" y="3463"/>
                  </a:lnTo>
                  <a:lnTo>
                    <a:pt x="0" y="11998"/>
                  </a:lnTo>
                  <a:lnTo>
                    <a:pt x="3459" y="15461"/>
                  </a:lnTo>
                  <a:lnTo>
                    <a:pt x="151124" y="15461"/>
                  </a:lnTo>
                  <a:lnTo>
                    <a:pt x="154587" y="11998"/>
                  </a:lnTo>
                  <a:lnTo>
                    <a:pt x="154587" y="3463"/>
                  </a:lnTo>
                  <a:close/>
                </a:path>
              </a:pathLst>
            </a:custGeom>
            <a:solidFill>
              <a:srgbClr val="00AEEF"/>
            </a:solidFill>
          </p:spPr>
          <p:txBody>
            <a:bodyPr wrap="square" lIns="0" tIns="0" rIns="0" bIns="0" rtlCol="0"/>
            <a:lstStyle/>
            <a:p>
              <a:endParaRPr/>
            </a:p>
          </p:txBody>
        </p:sp>
        <p:sp>
          <p:nvSpPr>
            <p:cNvPr id="26" name="object 26"/>
            <p:cNvSpPr/>
            <p:nvPr/>
          </p:nvSpPr>
          <p:spPr>
            <a:xfrm>
              <a:off x="409721" y="452830"/>
              <a:ext cx="154940" cy="15875"/>
            </a:xfrm>
            <a:custGeom>
              <a:avLst/>
              <a:gdLst/>
              <a:ahLst/>
              <a:cxnLst/>
              <a:rect l="l" t="t" r="r" b="b"/>
              <a:pathLst>
                <a:path w="154940" h="15875">
                  <a:moveTo>
                    <a:pt x="7728" y="0"/>
                  </a:moveTo>
                  <a:lnTo>
                    <a:pt x="3459" y="0"/>
                  </a:lnTo>
                  <a:lnTo>
                    <a:pt x="0" y="3463"/>
                  </a:lnTo>
                  <a:lnTo>
                    <a:pt x="0" y="7732"/>
                  </a:lnTo>
                  <a:lnTo>
                    <a:pt x="0" y="11998"/>
                  </a:lnTo>
                  <a:lnTo>
                    <a:pt x="3459" y="15461"/>
                  </a:lnTo>
                  <a:lnTo>
                    <a:pt x="7728" y="15461"/>
                  </a:lnTo>
                  <a:lnTo>
                    <a:pt x="146858" y="15461"/>
                  </a:lnTo>
                  <a:lnTo>
                    <a:pt x="151124" y="15461"/>
                  </a:lnTo>
                  <a:lnTo>
                    <a:pt x="154587" y="11998"/>
                  </a:lnTo>
                  <a:lnTo>
                    <a:pt x="154587" y="7732"/>
                  </a:lnTo>
                  <a:lnTo>
                    <a:pt x="154587" y="3463"/>
                  </a:lnTo>
                  <a:lnTo>
                    <a:pt x="151124" y="0"/>
                  </a:lnTo>
                  <a:lnTo>
                    <a:pt x="146858" y="0"/>
                  </a:lnTo>
                  <a:lnTo>
                    <a:pt x="7728" y="0"/>
                  </a:lnTo>
                  <a:close/>
                </a:path>
              </a:pathLst>
            </a:custGeom>
            <a:ln w="3175">
              <a:solidFill>
                <a:srgbClr val="00AEEF"/>
              </a:solidFill>
            </a:ln>
          </p:spPr>
          <p:txBody>
            <a:bodyPr wrap="square" lIns="0" tIns="0" rIns="0" bIns="0" rtlCol="0"/>
            <a:lstStyle/>
            <a:p>
              <a:endParaRPr/>
            </a:p>
          </p:txBody>
        </p:sp>
      </p:grpSp>
      <p:sp>
        <p:nvSpPr>
          <p:cNvPr id="27" name="object 6"/>
          <p:cNvSpPr/>
          <p:nvPr/>
        </p:nvSpPr>
        <p:spPr>
          <a:xfrm>
            <a:off x="285722" y="3357567"/>
            <a:ext cx="500065" cy="1357322"/>
          </a:xfrm>
          <a:custGeom>
            <a:avLst/>
            <a:gdLst/>
            <a:ahLst/>
            <a:cxnLst/>
            <a:rect l="l" t="t" r="r" b="b"/>
            <a:pathLst>
              <a:path w="344170" h="680719">
                <a:moveTo>
                  <a:pt x="343828" y="0"/>
                </a:moveTo>
                <a:lnTo>
                  <a:pt x="0" y="0"/>
                </a:lnTo>
                <a:lnTo>
                  <a:pt x="0" y="680457"/>
                </a:lnTo>
                <a:lnTo>
                  <a:pt x="343828" y="680457"/>
                </a:lnTo>
                <a:lnTo>
                  <a:pt x="343828" y="0"/>
                </a:lnTo>
                <a:close/>
              </a:path>
            </a:pathLst>
          </a:custGeom>
          <a:solidFill>
            <a:srgbClr val="939598"/>
          </a:solidFill>
        </p:spPr>
        <p:txBody>
          <a:bodyPr wrap="square" lIns="0" tIns="0" rIns="0" bIns="0" rtlCol="0"/>
          <a:lstStyle/>
          <a:p>
            <a:endParaRPr/>
          </a:p>
        </p:txBody>
      </p:sp>
      <p:pic>
        <p:nvPicPr>
          <p:cNvPr id="28674" name="Picture 2" descr="Незнакомка eBook by Александр Блок | Rakuten Kobo"/>
          <p:cNvPicPr>
            <a:picLocks noChangeAspect="1" noChangeArrowheads="1"/>
          </p:cNvPicPr>
          <p:nvPr/>
        </p:nvPicPr>
        <p:blipFill>
          <a:blip r:embed="rId3" cstate="print"/>
          <a:srcRect/>
          <a:stretch>
            <a:fillRect/>
          </a:stretch>
        </p:blipFill>
        <p:spPr bwMode="auto">
          <a:xfrm>
            <a:off x="7500959" y="1714494"/>
            <a:ext cx="1441410" cy="2214578"/>
          </a:xfrm>
          <a:prstGeom prst="rect">
            <a:avLst/>
          </a:prstGeom>
          <a:noFill/>
        </p:spPr>
      </p:pic>
      <p:pic>
        <p:nvPicPr>
          <p:cNvPr id="28676" name="Picture 4" descr="Александр Блок – Книги Автора, Биография, Фото"/>
          <p:cNvPicPr>
            <a:picLocks noChangeAspect="1" noChangeArrowheads="1"/>
          </p:cNvPicPr>
          <p:nvPr/>
        </p:nvPicPr>
        <p:blipFill>
          <a:blip r:embed="rId4"/>
          <a:srcRect/>
          <a:stretch>
            <a:fillRect/>
          </a:stretch>
        </p:blipFill>
        <p:spPr bwMode="auto">
          <a:xfrm>
            <a:off x="6072200" y="2285998"/>
            <a:ext cx="1409695" cy="264320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6"/>
            <a:ext cx="8190071" cy="553998"/>
          </a:xfrm>
        </p:spPr>
        <p:txBody>
          <a:bodyPr/>
          <a:lstStyle/>
          <a:p>
            <a:r>
              <a:rPr lang="ru-RU" dirty="0" smtClean="0"/>
              <a:t>               </a:t>
            </a:r>
            <a:r>
              <a:rPr lang="ru-RU" sz="3600" dirty="0" smtClean="0"/>
              <a:t>А.А.Блок - символист</a:t>
            </a:r>
            <a:r>
              <a:rPr lang="ru-RU" dirty="0" smtClean="0"/>
              <a:t>     </a:t>
            </a:r>
            <a:endParaRPr lang="ru-RU" dirty="0"/>
          </a:p>
        </p:txBody>
      </p:sp>
      <p:sp>
        <p:nvSpPr>
          <p:cNvPr id="3" name="Текст 2"/>
          <p:cNvSpPr>
            <a:spLocks noGrp="1"/>
          </p:cNvSpPr>
          <p:nvPr>
            <p:ph type="body" idx="1"/>
          </p:nvPr>
        </p:nvSpPr>
        <p:spPr>
          <a:xfrm>
            <a:off x="2786050" y="642924"/>
            <a:ext cx="3357586" cy="4185761"/>
          </a:xfrm>
        </p:spPr>
        <p:txBody>
          <a:bodyPr/>
          <a:lstStyle/>
          <a:p>
            <a:pPr fontAlgn="base"/>
            <a:r>
              <a:rPr lang="ru-RU" sz="1600" i="0" dirty="0" smtClean="0"/>
              <a:t>    </a:t>
            </a:r>
            <a:r>
              <a:rPr lang="ru-RU" sz="1600" i="0" dirty="0" smtClean="0">
                <a:solidFill>
                  <a:schemeClr val="tx2">
                    <a:lumMod val="75000"/>
                  </a:schemeClr>
                </a:solidFill>
              </a:rPr>
              <a:t> </a:t>
            </a:r>
            <a:r>
              <a:rPr lang="ru-RU" sz="1600" i="0" dirty="0" smtClean="0"/>
              <a:t> </a:t>
            </a:r>
          </a:p>
          <a:p>
            <a:pPr fontAlgn="base"/>
            <a:endParaRPr lang="ru-RU" sz="1600" i="0" dirty="0" smtClean="0">
              <a:solidFill>
                <a:schemeClr val="tx2">
                  <a:lumMod val="75000"/>
                </a:schemeClr>
              </a:solidFill>
            </a:endParaRPr>
          </a:p>
          <a:p>
            <a:pPr fontAlgn="base"/>
            <a:r>
              <a:rPr lang="ru-RU" sz="1600" i="0" dirty="0" smtClean="0">
                <a:solidFill>
                  <a:schemeClr val="tx2">
                    <a:lumMod val="75000"/>
                  </a:schemeClr>
                </a:solidFill>
              </a:rPr>
              <a:t>На раннем этапе своего творческого развития А.А.Блок понял, что близким ему по душе направлением в литературе является </a:t>
            </a:r>
            <a:r>
              <a:rPr lang="ru-RU" sz="1600" i="0" dirty="0" smtClean="0">
                <a:solidFill>
                  <a:schemeClr val="accent6">
                    <a:lumMod val="75000"/>
                  </a:schemeClr>
                </a:solidFill>
              </a:rPr>
              <a:t>символизм.</a:t>
            </a:r>
            <a:r>
              <a:rPr lang="ru-RU" sz="1600" i="0" dirty="0" smtClean="0">
                <a:solidFill>
                  <a:srgbClr val="00B050"/>
                </a:solidFill>
              </a:rPr>
              <a:t> </a:t>
            </a:r>
            <a:r>
              <a:rPr lang="ru-RU" sz="1600" i="0" dirty="0" smtClean="0">
                <a:solidFill>
                  <a:schemeClr val="tx2">
                    <a:lumMod val="75000"/>
                  </a:schemeClr>
                </a:solidFill>
              </a:rPr>
              <a:t>Это движение, пронзившее все разновидности культуры, </a:t>
            </a:r>
            <a:r>
              <a:rPr lang="ru-RU" sz="1600" i="0" dirty="0" smtClean="0">
                <a:solidFill>
                  <a:schemeClr val="accent6">
                    <a:lumMod val="75000"/>
                  </a:schemeClr>
                </a:solidFill>
              </a:rPr>
              <a:t>отличалось новаторством, стремлением к экспериментам, любовью к загадочности и недосказанности.</a:t>
            </a:r>
            <a:r>
              <a:rPr lang="ru-RU" sz="1600" i="0" dirty="0" smtClean="0">
                <a:solidFill>
                  <a:srgbClr val="00B050"/>
                </a:solidFill>
              </a:rPr>
              <a:t> </a:t>
            </a:r>
            <a:r>
              <a:rPr lang="ru-RU" sz="1600" i="0" dirty="0" smtClean="0">
                <a:solidFill>
                  <a:schemeClr val="tx2">
                    <a:lumMod val="75000"/>
                  </a:schemeClr>
                </a:solidFill>
              </a:rPr>
              <a:t>В Санкт-Петербурге близкими ему по духу символистами были З.Гиппиус и </a:t>
            </a:r>
            <a:r>
              <a:rPr lang="ru-RU" sz="1600" i="0" dirty="0" err="1" smtClean="0">
                <a:solidFill>
                  <a:schemeClr val="tx2">
                    <a:lumMod val="75000"/>
                  </a:schemeClr>
                </a:solidFill>
              </a:rPr>
              <a:t>Дм.Мережковский</a:t>
            </a:r>
            <a:r>
              <a:rPr lang="ru-RU" sz="1600" i="0" dirty="0" smtClean="0">
                <a:solidFill>
                  <a:schemeClr val="tx2">
                    <a:lumMod val="75000"/>
                  </a:schemeClr>
                </a:solidFill>
              </a:rPr>
              <a:t>, а в Москве – Валерий Брюсов. </a:t>
            </a:r>
            <a:endParaRPr lang="ru-RU" sz="1600" dirty="0">
              <a:solidFill>
                <a:schemeClr val="tx2">
                  <a:lumMod val="75000"/>
                </a:schemeClr>
              </a:solidFill>
            </a:endParaRPr>
          </a:p>
        </p:txBody>
      </p:sp>
      <p:pic>
        <p:nvPicPr>
          <p:cNvPr id="43010" name="Picture 2" descr="Брюсов, Цветаева и Блок — чиновники • Arzamas"/>
          <p:cNvPicPr>
            <a:picLocks noChangeAspect="1" noChangeArrowheads="1"/>
          </p:cNvPicPr>
          <p:nvPr/>
        </p:nvPicPr>
        <p:blipFill>
          <a:blip r:embed="rId2" cstate="print"/>
          <a:srcRect/>
          <a:stretch>
            <a:fillRect/>
          </a:stretch>
        </p:blipFill>
        <p:spPr bwMode="auto">
          <a:xfrm>
            <a:off x="285720" y="1285866"/>
            <a:ext cx="2357454" cy="2428892"/>
          </a:xfrm>
          <a:prstGeom prst="rect">
            <a:avLst/>
          </a:prstGeom>
          <a:noFill/>
        </p:spPr>
      </p:pic>
      <p:pic>
        <p:nvPicPr>
          <p:cNvPr id="5" name="Picture 2" descr="Александр Блок и Зинаида Гиппиус"/>
          <p:cNvPicPr>
            <a:picLocks noChangeAspect="1" noChangeArrowheads="1"/>
          </p:cNvPicPr>
          <p:nvPr/>
        </p:nvPicPr>
        <p:blipFill>
          <a:blip r:embed="rId3"/>
          <a:srcRect/>
          <a:stretch>
            <a:fillRect/>
          </a:stretch>
        </p:blipFill>
        <p:spPr bwMode="auto">
          <a:xfrm>
            <a:off x="6215074" y="1285866"/>
            <a:ext cx="2643206" cy="242889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251" y="162356"/>
            <a:ext cx="8626785" cy="507831"/>
          </a:xfrm>
        </p:spPr>
        <p:txBody>
          <a:bodyPr/>
          <a:lstStyle/>
          <a:p>
            <a:r>
              <a:rPr lang="ru-RU" dirty="0" smtClean="0"/>
              <a:t>                         Символизм</a:t>
            </a:r>
            <a:endParaRPr lang="ru-RU" dirty="0"/>
          </a:p>
        </p:txBody>
      </p:sp>
      <p:sp>
        <p:nvSpPr>
          <p:cNvPr id="3" name="Текст 2"/>
          <p:cNvSpPr>
            <a:spLocks noGrp="1"/>
          </p:cNvSpPr>
          <p:nvPr>
            <p:ph type="body" idx="1"/>
          </p:nvPr>
        </p:nvSpPr>
        <p:spPr>
          <a:xfrm>
            <a:off x="4005531" y="533461"/>
            <a:ext cx="5138469" cy="4154984"/>
          </a:xfrm>
        </p:spPr>
        <p:txBody>
          <a:bodyPr/>
          <a:lstStyle/>
          <a:p>
            <a:endParaRPr lang="ru-RU" sz="2500" i="0" dirty="0" smtClean="0"/>
          </a:p>
          <a:p>
            <a:endParaRPr lang="ru-RU" sz="2000" i="0" dirty="0" smtClean="0"/>
          </a:p>
          <a:p>
            <a:endParaRPr lang="ru-RU" sz="2000" i="0" dirty="0" smtClean="0"/>
          </a:p>
          <a:p>
            <a:r>
              <a:rPr lang="ru-RU" sz="2000" i="0" dirty="0" smtClean="0">
                <a:solidFill>
                  <a:srgbClr val="FF0000"/>
                </a:solidFill>
              </a:rPr>
              <a:t>Символизм</a:t>
            </a:r>
            <a:r>
              <a:rPr lang="ru-RU" sz="2000" i="0" dirty="0" smtClean="0">
                <a:solidFill>
                  <a:schemeClr val="tx2">
                    <a:lumMod val="75000"/>
                  </a:schemeClr>
                </a:solidFill>
              </a:rPr>
              <a:t> - литературно-художественное направление, считавшее целью искусства интуитивное постижение мирового единства </a:t>
            </a:r>
            <a:r>
              <a:rPr lang="ru-RU" sz="2000" i="0" dirty="0" smtClean="0">
                <a:solidFill>
                  <a:srgbClr val="FF0000"/>
                </a:solidFill>
              </a:rPr>
              <a:t>через символы</a:t>
            </a:r>
            <a:r>
              <a:rPr lang="ru-RU" sz="2000" i="0" dirty="0" smtClean="0">
                <a:solidFill>
                  <a:schemeClr val="tx2">
                    <a:lumMod val="75000"/>
                  </a:schemeClr>
                </a:solidFill>
              </a:rPr>
              <a:t>. </a:t>
            </a:r>
          </a:p>
          <a:p>
            <a:r>
              <a:rPr lang="ru-RU" sz="2000" i="0" dirty="0" smtClean="0">
                <a:solidFill>
                  <a:schemeClr val="tx2">
                    <a:lumMod val="75000"/>
                  </a:schemeClr>
                </a:solidFill>
              </a:rPr>
              <a:t>Зародился в 60 – 70-е гг. XIX века во Франции.</a:t>
            </a:r>
          </a:p>
          <a:p>
            <a:r>
              <a:rPr lang="ru-RU" sz="2000" i="0" dirty="0" smtClean="0">
                <a:solidFill>
                  <a:schemeClr val="tx2">
                    <a:lumMod val="75000"/>
                  </a:schemeClr>
                </a:solidFill>
              </a:rPr>
              <a:t>В России получил распространение в 80 – 90-е гг. XIX века.</a:t>
            </a:r>
          </a:p>
          <a:p>
            <a:endParaRPr lang="ru-RU" sz="2500" dirty="0">
              <a:solidFill>
                <a:srgbClr val="0070C0"/>
              </a:solidFill>
            </a:endParaRPr>
          </a:p>
        </p:txBody>
      </p:sp>
      <p:sp>
        <p:nvSpPr>
          <p:cNvPr id="4" name="Chevron 8">
            <a:extLst>
              <a:ext uri="{FF2B5EF4-FFF2-40B4-BE49-F238E27FC236}">
                <a16:creationId xmlns:a16="http://schemas.microsoft.com/office/drawing/2014/main" id="{87EE7965-A374-418B-BCC2-2E9CFD7EF71E}"/>
              </a:ext>
            </a:extLst>
          </p:cNvPr>
          <p:cNvSpPr/>
          <p:nvPr/>
        </p:nvSpPr>
        <p:spPr>
          <a:xfrm>
            <a:off x="266838" y="1212890"/>
            <a:ext cx="3625400" cy="3170673"/>
          </a:xfrm>
          <a:custGeom>
            <a:avLst/>
            <a:gdLst/>
            <a:ahLst/>
            <a:cxnLst/>
            <a:rect l="l" t="t" r="r" b="b"/>
            <a:pathLst>
              <a:path w="4428064" h="2620001">
                <a:moveTo>
                  <a:pt x="2880320" y="0"/>
                </a:moveTo>
                <a:lnTo>
                  <a:pt x="3458511" y="0"/>
                </a:lnTo>
                <a:lnTo>
                  <a:pt x="4428064" y="1310001"/>
                </a:lnTo>
                <a:lnTo>
                  <a:pt x="3458511" y="2620001"/>
                </a:lnTo>
                <a:lnTo>
                  <a:pt x="2880320" y="2620001"/>
                </a:lnTo>
                <a:lnTo>
                  <a:pt x="3680013" y="1539505"/>
                </a:lnTo>
                <a:lnTo>
                  <a:pt x="0" y="1539505"/>
                </a:lnTo>
                <a:lnTo>
                  <a:pt x="0" y="1071505"/>
                </a:lnTo>
                <a:lnTo>
                  <a:pt x="3673358" y="1071505"/>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658" tIns="48329" rIns="96658" bIns="48329" numCol="1" spcCol="0" rtlCol="0" fromWordArt="0" anchor="ctr" anchorCtr="0" forceAA="0" compatLnSpc="1">
            <a:prstTxWarp prst="textNoShape">
              <a:avLst/>
            </a:prstTxWarp>
            <a:noAutofit/>
          </a:bodyPr>
          <a:lstStyle/>
          <a:p>
            <a:pPr algn="ctr"/>
            <a:endParaRPr lang="ko-KR" altLang="en-US" sz="1900" dirty="0">
              <a:solidFill>
                <a:schemeClr val="accent1"/>
              </a:solidFill>
            </a:endParaRPr>
          </a:p>
        </p:txBody>
      </p:sp>
      <p:sp>
        <p:nvSpPr>
          <p:cNvPr id="5" name="Rectangle 10">
            <a:extLst>
              <a:ext uri="{FF2B5EF4-FFF2-40B4-BE49-F238E27FC236}">
                <a16:creationId xmlns:a16="http://schemas.microsoft.com/office/drawing/2014/main" id="{7792BD7F-5BF0-436D-A1CF-1B2CD1482B4F}"/>
              </a:ext>
            </a:extLst>
          </p:cNvPr>
          <p:cNvSpPr/>
          <p:nvPr/>
        </p:nvSpPr>
        <p:spPr>
          <a:xfrm rot="10800000" flipH="1">
            <a:off x="266838" y="3137942"/>
            <a:ext cx="2877025" cy="1230143"/>
          </a:xfrm>
          <a:custGeom>
            <a:avLst/>
            <a:gdLst/>
            <a:ahLst/>
            <a:cxnLst/>
            <a:rect l="l" t="t" r="r" b="b"/>
            <a:pathLst>
              <a:path w="3513998" h="981444">
                <a:moveTo>
                  <a:pt x="0" y="981444"/>
                </a:moveTo>
                <a:lnTo>
                  <a:pt x="3170262" y="981444"/>
                </a:lnTo>
                <a:lnTo>
                  <a:pt x="3170262" y="979483"/>
                </a:lnTo>
                <a:lnTo>
                  <a:pt x="3513998" y="979483"/>
                </a:lnTo>
                <a:lnTo>
                  <a:pt x="3170262" y="515048"/>
                </a:lnTo>
                <a:lnTo>
                  <a:pt x="3170262" y="513444"/>
                </a:lnTo>
                <a:lnTo>
                  <a:pt x="3169075" y="513444"/>
                </a:lnTo>
                <a:lnTo>
                  <a:pt x="2789067" y="0"/>
                </a:lnTo>
                <a:lnTo>
                  <a:pt x="2210876" y="0"/>
                </a:lnTo>
                <a:lnTo>
                  <a:pt x="2590884" y="513444"/>
                </a:lnTo>
                <a:lnTo>
                  <a:pt x="0" y="513444"/>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658" tIns="48329" rIns="96658" bIns="48329" numCol="1" spcCol="0" rtlCol="0" fromWordArt="0" anchor="ctr" anchorCtr="0" forceAA="0" compatLnSpc="1">
            <a:prstTxWarp prst="textNoShape">
              <a:avLst/>
            </a:prstTxWarp>
            <a:noAutofit/>
          </a:bodyPr>
          <a:lstStyle/>
          <a:p>
            <a:pPr algn="ctr"/>
            <a:endParaRPr lang="ko-KR" altLang="en-US" sz="1900" dirty="0">
              <a:solidFill>
                <a:schemeClr val="accent1"/>
              </a:solidFill>
            </a:endParaRPr>
          </a:p>
        </p:txBody>
      </p:sp>
      <p:sp>
        <p:nvSpPr>
          <p:cNvPr id="6" name="Rectangle 10">
            <a:extLst>
              <a:ext uri="{FF2B5EF4-FFF2-40B4-BE49-F238E27FC236}">
                <a16:creationId xmlns:a16="http://schemas.microsoft.com/office/drawing/2014/main" id="{4B387AA6-5812-4CB6-B051-053647FDDCD0}"/>
              </a:ext>
            </a:extLst>
          </p:cNvPr>
          <p:cNvSpPr/>
          <p:nvPr/>
        </p:nvSpPr>
        <p:spPr>
          <a:xfrm>
            <a:off x="266839" y="1212891"/>
            <a:ext cx="2877023" cy="1230143"/>
          </a:xfrm>
          <a:custGeom>
            <a:avLst/>
            <a:gdLst/>
            <a:ahLst/>
            <a:cxnLst/>
            <a:rect l="l" t="t" r="r" b="b"/>
            <a:pathLst>
              <a:path w="3513998" h="981444">
                <a:moveTo>
                  <a:pt x="2210876" y="0"/>
                </a:moveTo>
                <a:lnTo>
                  <a:pt x="2789067" y="0"/>
                </a:lnTo>
                <a:lnTo>
                  <a:pt x="3169075" y="513444"/>
                </a:lnTo>
                <a:lnTo>
                  <a:pt x="3170262" y="513444"/>
                </a:lnTo>
                <a:lnTo>
                  <a:pt x="3170262" y="515048"/>
                </a:lnTo>
                <a:lnTo>
                  <a:pt x="3513998" y="979483"/>
                </a:lnTo>
                <a:lnTo>
                  <a:pt x="3170262" y="979483"/>
                </a:lnTo>
                <a:lnTo>
                  <a:pt x="3170262" y="981444"/>
                </a:lnTo>
                <a:lnTo>
                  <a:pt x="0" y="981444"/>
                </a:lnTo>
                <a:lnTo>
                  <a:pt x="0" y="513444"/>
                </a:lnTo>
                <a:lnTo>
                  <a:pt x="2590884" y="513444"/>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658" tIns="48329" rIns="96658" bIns="48329" numCol="1" spcCol="0" rtlCol="0" fromWordArt="0" anchor="ctr" anchorCtr="0" forceAA="0" compatLnSpc="1">
            <a:prstTxWarp prst="textNoShape">
              <a:avLst/>
            </a:prstTxWarp>
            <a:noAutofit/>
          </a:bodyPr>
          <a:lstStyle/>
          <a:p>
            <a:pPr algn="ctr"/>
            <a:endParaRPr lang="ko-KR" altLang="en-US" sz="1900" dirty="0">
              <a:solidFill>
                <a:schemeClr val="accent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6968" y="162356"/>
            <a:ext cx="8190071" cy="507831"/>
          </a:xfrm>
        </p:spPr>
        <p:txBody>
          <a:bodyPr/>
          <a:lstStyle/>
          <a:p>
            <a:r>
              <a:rPr lang="ru-RU" dirty="0" smtClean="0"/>
              <a:t>                         Символ</a:t>
            </a:r>
            <a:endParaRPr lang="ru-RU" dirty="0"/>
          </a:p>
        </p:txBody>
      </p:sp>
      <p:sp>
        <p:nvSpPr>
          <p:cNvPr id="5" name="Текст 4"/>
          <p:cNvSpPr>
            <a:spLocks noGrp="1"/>
          </p:cNvSpPr>
          <p:nvPr>
            <p:ph type="body" idx="1"/>
          </p:nvPr>
        </p:nvSpPr>
        <p:spPr>
          <a:xfrm>
            <a:off x="4357686" y="1238187"/>
            <a:ext cx="3807312" cy="2769989"/>
          </a:xfrm>
        </p:spPr>
        <p:txBody>
          <a:bodyPr/>
          <a:lstStyle/>
          <a:p>
            <a:endParaRPr lang="ru-RU" sz="1800" i="0" dirty="0" smtClean="0"/>
          </a:p>
          <a:p>
            <a:r>
              <a:rPr lang="ru-RU" sz="1800" i="0" dirty="0" smtClean="0">
                <a:solidFill>
                  <a:schemeClr val="tx2">
                    <a:lumMod val="75000"/>
                  </a:schemeClr>
                </a:solidFill>
              </a:rPr>
              <a:t>Само слово  </a:t>
            </a:r>
            <a:r>
              <a:rPr lang="ru-RU" sz="1800" i="0" dirty="0" smtClean="0">
                <a:solidFill>
                  <a:srgbClr val="FF0000"/>
                </a:solidFill>
              </a:rPr>
              <a:t>«</a:t>
            </a:r>
            <a:r>
              <a:rPr lang="ru-RU" sz="1800" dirty="0" smtClean="0">
                <a:solidFill>
                  <a:srgbClr val="FF0000"/>
                </a:solidFill>
              </a:rPr>
              <a:t>символ»</a:t>
            </a:r>
            <a:r>
              <a:rPr lang="ru-RU" sz="1800" i="0" dirty="0" smtClean="0">
                <a:solidFill>
                  <a:schemeClr val="tx2">
                    <a:lumMod val="75000"/>
                  </a:schemeClr>
                </a:solidFill>
              </a:rPr>
              <a:t> в традиционной поэтике означает </a:t>
            </a:r>
            <a:r>
              <a:rPr lang="ru-RU" sz="1800" i="0" dirty="0" smtClean="0">
                <a:solidFill>
                  <a:srgbClr val="FF0000"/>
                </a:solidFill>
              </a:rPr>
              <a:t>«многозначное иносказание»</a:t>
            </a:r>
            <a:r>
              <a:rPr lang="ru-RU" sz="1800" i="0" dirty="0" smtClean="0">
                <a:solidFill>
                  <a:schemeClr val="tx2">
                    <a:lumMod val="75000"/>
                  </a:schemeClr>
                </a:solidFill>
              </a:rPr>
              <a:t>, то есть поэтический образ, выражающий суть какого-либо явления; в поэзии символизма он передаёт индивидуальные, часто сиюминутные представления поэта.</a:t>
            </a:r>
            <a:endParaRPr lang="ru-RU" sz="1800" dirty="0">
              <a:solidFill>
                <a:schemeClr val="tx2">
                  <a:lumMod val="75000"/>
                </a:schemeClr>
              </a:solidFill>
            </a:endParaRPr>
          </a:p>
        </p:txBody>
      </p:sp>
      <p:sp>
        <p:nvSpPr>
          <p:cNvPr id="4" name="Chevron 8">
            <a:extLst>
              <a:ext uri="{FF2B5EF4-FFF2-40B4-BE49-F238E27FC236}">
                <a16:creationId xmlns:a16="http://schemas.microsoft.com/office/drawing/2014/main" id="{87EE7965-A374-418B-BCC2-2E9CFD7EF71E}"/>
              </a:ext>
            </a:extLst>
          </p:cNvPr>
          <p:cNvSpPr/>
          <p:nvPr/>
        </p:nvSpPr>
        <p:spPr>
          <a:xfrm>
            <a:off x="266838" y="1212890"/>
            <a:ext cx="3625400" cy="3170673"/>
          </a:xfrm>
          <a:custGeom>
            <a:avLst/>
            <a:gdLst/>
            <a:ahLst/>
            <a:cxnLst/>
            <a:rect l="l" t="t" r="r" b="b"/>
            <a:pathLst>
              <a:path w="4428064" h="2620001">
                <a:moveTo>
                  <a:pt x="2880320" y="0"/>
                </a:moveTo>
                <a:lnTo>
                  <a:pt x="3458511" y="0"/>
                </a:lnTo>
                <a:lnTo>
                  <a:pt x="4428064" y="1310001"/>
                </a:lnTo>
                <a:lnTo>
                  <a:pt x="3458511" y="2620001"/>
                </a:lnTo>
                <a:lnTo>
                  <a:pt x="2880320" y="2620001"/>
                </a:lnTo>
                <a:lnTo>
                  <a:pt x="3680013" y="1539505"/>
                </a:lnTo>
                <a:lnTo>
                  <a:pt x="0" y="1539505"/>
                </a:lnTo>
                <a:lnTo>
                  <a:pt x="0" y="1071505"/>
                </a:lnTo>
                <a:lnTo>
                  <a:pt x="3673358" y="1071505"/>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658" tIns="48329" rIns="96658" bIns="48329" numCol="1" spcCol="0" rtlCol="0" fromWordArt="0" anchor="ctr" anchorCtr="0" forceAA="0" compatLnSpc="1">
            <a:prstTxWarp prst="textNoShape">
              <a:avLst/>
            </a:prstTxWarp>
            <a:noAutofit/>
          </a:bodyPr>
          <a:lstStyle/>
          <a:p>
            <a:pPr algn="ctr"/>
            <a:endParaRPr lang="ko-KR" altLang="en-US" sz="1900" dirty="0">
              <a:solidFill>
                <a:schemeClr val="accent1"/>
              </a:solidFill>
            </a:endParaRPr>
          </a:p>
        </p:txBody>
      </p:sp>
      <p:sp>
        <p:nvSpPr>
          <p:cNvPr id="6" name="Rectangle 10">
            <a:extLst>
              <a:ext uri="{FF2B5EF4-FFF2-40B4-BE49-F238E27FC236}">
                <a16:creationId xmlns:a16="http://schemas.microsoft.com/office/drawing/2014/main" id="{4B387AA6-5812-4CB6-B051-053647FDDCD0}"/>
              </a:ext>
            </a:extLst>
          </p:cNvPr>
          <p:cNvSpPr/>
          <p:nvPr/>
        </p:nvSpPr>
        <p:spPr>
          <a:xfrm>
            <a:off x="266839" y="1212891"/>
            <a:ext cx="2877023" cy="1230143"/>
          </a:xfrm>
          <a:custGeom>
            <a:avLst/>
            <a:gdLst/>
            <a:ahLst/>
            <a:cxnLst/>
            <a:rect l="l" t="t" r="r" b="b"/>
            <a:pathLst>
              <a:path w="3513998" h="981444">
                <a:moveTo>
                  <a:pt x="2210876" y="0"/>
                </a:moveTo>
                <a:lnTo>
                  <a:pt x="2789067" y="0"/>
                </a:lnTo>
                <a:lnTo>
                  <a:pt x="3169075" y="513444"/>
                </a:lnTo>
                <a:lnTo>
                  <a:pt x="3170262" y="513444"/>
                </a:lnTo>
                <a:lnTo>
                  <a:pt x="3170262" y="515048"/>
                </a:lnTo>
                <a:lnTo>
                  <a:pt x="3513998" y="979483"/>
                </a:lnTo>
                <a:lnTo>
                  <a:pt x="3170262" y="979483"/>
                </a:lnTo>
                <a:lnTo>
                  <a:pt x="3170262" y="981444"/>
                </a:lnTo>
                <a:lnTo>
                  <a:pt x="0" y="981444"/>
                </a:lnTo>
                <a:lnTo>
                  <a:pt x="0" y="513444"/>
                </a:lnTo>
                <a:lnTo>
                  <a:pt x="2590884" y="513444"/>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658" tIns="48329" rIns="96658" bIns="48329" numCol="1" spcCol="0" rtlCol="0" fromWordArt="0" anchor="ctr" anchorCtr="0" forceAA="0" compatLnSpc="1">
            <a:prstTxWarp prst="textNoShape">
              <a:avLst/>
            </a:prstTxWarp>
            <a:noAutofit/>
          </a:bodyPr>
          <a:lstStyle/>
          <a:p>
            <a:pPr algn="ctr"/>
            <a:endParaRPr lang="ko-KR" altLang="en-US" sz="1900" dirty="0">
              <a:solidFill>
                <a:schemeClr val="accent1"/>
              </a:solidFill>
            </a:endParaRPr>
          </a:p>
        </p:txBody>
      </p:sp>
      <p:sp>
        <p:nvSpPr>
          <p:cNvPr id="7" name="Rectangle 10">
            <a:extLst>
              <a:ext uri="{FF2B5EF4-FFF2-40B4-BE49-F238E27FC236}">
                <a16:creationId xmlns:a16="http://schemas.microsoft.com/office/drawing/2014/main" id="{7792BD7F-5BF0-436D-A1CF-1B2CD1482B4F}"/>
              </a:ext>
            </a:extLst>
          </p:cNvPr>
          <p:cNvSpPr/>
          <p:nvPr/>
        </p:nvSpPr>
        <p:spPr>
          <a:xfrm rot="10800000" flipH="1">
            <a:off x="266838" y="3137942"/>
            <a:ext cx="2877025" cy="1230143"/>
          </a:xfrm>
          <a:custGeom>
            <a:avLst/>
            <a:gdLst/>
            <a:ahLst/>
            <a:cxnLst/>
            <a:rect l="l" t="t" r="r" b="b"/>
            <a:pathLst>
              <a:path w="3513998" h="981444">
                <a:moveTo>
                  <a:pt x="0" y="981444"/>
                </a:moveTo>
                <a:lnTo>
                  <a:pt x="3170262" y="981444"/>
                </a:lnTo>
                <a:lnTo>
                  <a:pt x="3170262" y="979483"/>
                </a:lnTo>
                <a:lnTo>
                  <a:pt x="3513998" y="979483"/>
                </a:lnTo>
                <a:lnTo>
                  <a:pt x="3170262" y="515048"/>
                </a:lnTo>
                <a:lnTo>
                  <a:pt x="3170262" y="513444"/>
                </a:lnTo>
                <a:lnTo>
                  <a:pt x="3169075" y="513444"/>
                </a:lnTo>
                <a:lnTo>
                  <a:pt x="2789067" y="0"/>
                </a:lnTo>
                <a:lnTo>
                  <a:pt x="2210876" y="0"/>
                </a:lnTo>
                <a:lnTo>
                  <a:pt x="2590884" y="513444"/>
                </a:lnTo>
                <a:lnTo>
                  <a:pt x="0" y="513444"/>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658" tIns="48329" rIns="96658" bIns="48329" numCol="1" spcCol="0" rtlCol="0" fromWordArt="0" anchor="ctr" anchorCtr="0" forceAA="0" compatLnSpc="1">
            <a:prstTxWarp prst="textNoShape">
              <a:avLst/>
            </a:prstTxWarp>
            <a:noAutofit/>
          </a:bodyPr>
          <a:lstStyle/>
          <a:p>
            <a:pPr algn="ctr"/>
            <a:endParaRPr lang="ko-KR" altLang="en-US" sz="1900" dirty="0">
              <a:solidFill>
                <a:schemeClr val="accent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251" y="162356"/>
            <a:ext cx="8626785" cy="507831"/>
          </a:xfrm>
        </p:spPr>
        <p:txBody>
          <a:bodyPr/>
          <a:lstStyle/>
          <a:p>
            <a:r>
              <a:rPr lang="ru-RU" dirty="0" smtClean="0"/>
              <a:t>    Для поэтики символизма характерны:</a:t>
            </a:r>
            <a:endParaRPr lang="ru-RU" dirty="0"/>
          </a:p>
        </p:txBody>
      </p:sp>
      <p:sp>
        <p:nvSpPr>
          <p:cNvPr id="3" name="Текст 2"/>
          <p:cNvSpPr>
            <a:spLocks noGrp="1"/>
          </p:cNvSpPr>
          <p:nvPr>
            <p:ph type="body" idx="1"/>
          </p:nvPr>
        </p:nvSpPr>
        <p:spPr>
          <a:xfrm>
            <a:off x="4005531" y="533461"/>
            <a:ext cx="5138469" cy="4924425"/>
          </a:xfrm>
        </p:spPr>
        <p:txBody>
          <a:bodyPr/>
          <a:lstStyle/>
          <a:p>
            <a:endParaRPr lang="ru-RU" sz="2500" i="0" dirty="0" smtClean="0"/>
          </a:p>
          <a:p>
            <a:r>
              <a:rPr lang="ru-RU" sz="1800" i="0" dirty="0" smtClean="0">
                <a:solidFill>
                  <a:schemeClr val="tx2">
                    <a:lumMod val="75000"/>
                  </a:schemeClr>
                </a:solidFill>
              </a:rPr>
              <a:t>- передача тончайших движений души;</a:t>
            </a:r>
          </a:p>
          <a:p>
            <a:r>
              <a:rPr lang="ru-RU" sz="1800" i="0" dirty="0" smtClean="0">
                <a:solidFill>
                  <a:schemeClr val="tx2">
                    <a:lumMod val="75000"/>
                  </a:schemeClr>
                </a:solidFill>
              </a:rPr>
              <a:t>- максимальное использование звуковых и </a:t>
            </a:r>
          </a:p>
          <a:p>
            <a:r>
              <a:rPr lang="ru-RU" sz="1800" i="0" dirty="0" smtClean="0">
                <a:solidFill>
                  <a:schemeClr val="tx2">
                    <a:lumMod val="75000"/>
                  </a:schemeClr>
                </a:solidFill>
              </a:rPr>
              <a:t>  ритмических средств поэзии;</a:t>
            </a:r>
          </a:p>
          <a:p>
            <a:pPr>
              <a:buFontTx/>
              <a:buChar char="-"/>
            </a:pPr>
            <a:r>
              <a:rPr lang="ru-RU" sz="1800" i="0" dirty="0" smtClean="0">
                <a:solidFill>
                  <a:schemeClr val="tx2">
                    <a:lumMod val="75000"/>
                  </a:schemeClr>
                </a:solidFill>
              </a:rPr>
              <a:t> изысканная образность, музыкальность и  </a:t>
            </a:r>
          </a:p>
          <a:p>
            <a:r>
              <a:rPr lang="ru-RU" sz="1800" i="0" dirty="0" smtClean="0">
                <a:solidFill>
                  <a:schemeClr val="tx2">
                    <a:lumMod val="75000"/>
                  </a:schemeClr>
                </a:solidFill>
              </a:rPr>
              <a:t>  лёгкость слога;</a:t>
            </a:r>
          </a:p>
          <a:p>
            <a:r>
              <a:rPr lang="ru-RU" sz="1800" i="0" dirty="0" smtClean="0">
                <a:solidFill>
                  <a:schemeClr val="tx2">
                    <a:lumMod val="75000"/>
                  </a:schemeClr>
                </a:solidFill>
              </a:rPr>
              <a:t>- поэтика намёка и иносказания;</a:t>
            </a:r>
          </a:p>
          <a:p>
            <a:r>
              <a:rPr lang="ru-RU" sz="1800" i="0" dirty="0" smtClean="0">
                <a:solidFill>
                  <a:schemeClr val="tx2">
                    <a:lumMod val="75000"/>
                  </a:schemeClr>
                </a:solidFill>
              </a:rPr>
              <a:t>- знаковое наполнение обыденных слов;</a:t>
            </a:r>
          </a:p>
          <a:p>
            <a:pPr>
              <a:buFontTx/>
              <a:buChar char="-"/>
            </a:pPr>
            <a:r>
              <a:rPr lang="ru-RU" sz="1800" i="0" dirty="0" smtClean="0">
                <a:solidFill>
                  <a:schemeClr val="tx2">
                    <a:lumMod val="75000"/>
                  </a:schemeClr>
                </a:solidFill>
              </a:rPr>
              <a:t> отношение к слову, как к шифру некой   </a:t>
            </a:r>
          </a:p>
          <a:p>
            <a:r>
              <a:rPr lang="ru-RU" sz="1800" i="0" dirty="0" smtClean="0">
                <a:solidFill>
                  <a:schemeClr val="tx2">
                    <a:lumMod val="75000"/>
                  </a:schemeClr>
                </a:solidFill>
              </a:rPr>
              <a:t>  духовной тайнописи;</a:t>
            </a:r>
          </a:p>
          <a:p>
            <a:r>
              <a:rPr lang="ru-RU" sz="1800" i="0" dirty="0" smtClean="0">
                <a:solidFill>
                  <a:schemeClr val="tx2">
                    <a:lumMod val="75000"/>
                  </a:schemeClr>
                </a:solidFill>
              </a:rPr>
              <a:t>- недосказанность, </a:t>
            </a:r>
            <a:r>
              <a:rPr lang="ru-RU" sz="1800" i="0" dirty="0" err="1" smtClean="0">
                <a:solidFill>
                  <a:schemeClr val="tx2">
                    <a:lumMod val="75000"/>
                  </a:schemeClr>
                </a:solidFill>
              </a:rPr>
              <a:t>утаённость</a:t>
            </a:r>
            <a:r>
              <a:rPr lang="ru-RU" sz="1800" i="0" dirty="0" smtClean="0">
                <a:solidFill>
                  <a:schemeClr val="tx2">
                    <a:lumMod val="75000"/>
                  </a:schemeClr>
                </a:solidFill>
              </a:rPr>
              <a:t> смысла;</a:t>
            </a:r>
          </a:p>
          <a:p>
            <a:pPr>
              <a:buFontTx/>
              <a:buChar char="-"/>
            </a:pPr>
            <a:r>
              <a:rPr lang="ru-RU" sz="1800" i="0" dirty="0" smtClean="0">
                <a:solidFill>
                  <a:schemeClr val="tx2">
                    <a:lumMod val="75000"/>
                  </a:schemeClr>
                </a:solidFill>
              </a:rPr>
              <a:t> стремление создать картину идеального </a:t>
            </a:r>
          </a:p>
          <a:p>
            <a:r>
              <a:rPr lang="ru-RU" sz="1800" i="0" dirty="0" smtClean="0">
                <a:solidFill>
                  <a:schemeClr val="tx2">
                    <a:lumMod val="75000"/>
                  </a:schemeClr>
                </a:solidFill>
              </a:rPr>
              <a:t>  мира;</a:t>
            </a:r>
          </a:p>
          <a:p>
            <a:r>
              <a:rPr lang="ru-RU" sz="1800" i="0" dirty="0" smtClean="0">
                <a:solidFill>
                  <a:schemeClr val="tx2">
                    <a:lumMod val="75000"/>
                  </a:schemeClr>
                </a:solidFill>
              </a:rPr>
              <a:t>- </a:t>
            </a:r>
            <a:r>
              <a:rPr lang="ru-RU" sz="1800" i="0" dirty="0" err="1" smtClean="0">
                <a:solidFill>
                  <a:schemeClr val="tx2">
                    <a:lumMod val="75000"/>
                  </a:schemeClr>
                </a:solidFill>
              </a:rPr>
              <a:t>эстетизация</a:t>
            </a:r>
            <a:r>
              <a:rPr lang="ru-RU" sz="1800" i="0" dirty="0" smtClean="0">
                <a:solidFill>
                  <a:schemeClr val="tx2">
                    <a:lumMod val="75000"/>
                  </a:schemeClr>
                </a:solidFill>
              </a:rPr>
              <a:t> смерти как бытийного начала;</a:t>
            </a:r>
          </a:p>
          <a:p>
            <a:pPr>
              <a:buFontTx/>
              <a:buChar char="-"/>
            </a:pPr>
            <a:r>
              <a:rPr lang="ru-RU" sz="1800" i="0" dirty="0" smtClean="0">
                <a:solidFill>
                  <a:schemeClr val="tx2">
                    <a:lumMod val="75000"/>
                  </a:schemeClr>
                </a:solidFill>
              </a:rPr>
              <a:t> элитарность, ориентация на читателя-</a:t>
            </a:r>
          </a:p>
          <a:p>
            <a:r>
              <a:rPr lang="ru-RU" sz="1800" i="0" dirty="0" smtClean="0">
                <a:solidFill>
                  <a:schemeClr val="tx2">
                    <a:lumMod val="75000"/>
                  </a:schemeClr>
                </a:solidFill>
              </a:rPr>
              <a:t>  соавтора, творца.</a:t>
            </a:r>
          </a:p>
          <a:p>
            <a:r>
              <a:rPr lang="ru-RU" sz="2500" dirty="0" smtClean="0">
                <a:solidFill>
                  <a:schemeClr val="tx2">
                    <a:lumMod val="75000"/>
                  </a:schemeClr>
                </a:solidFill>
              </a:rPr>
              <a:t> </a:t>
            </a:r>
            <a:endParaRPr lang="ru-RU" sz="2500" dirty="0">
              <a:solidFill>
                <a:schemeClr val="tx2">
                  <a:lumMod val="75000"/>
                </a:schemeClr>
              </a:solidFill>
            </a:endParaRPr>
          </a:p>
        </p:txBody>
      </p:sp>
      <p:sp>
        <p:nvSpPr>
          <p:cNvPr id="4" name="Chevron 8">
            <a:extLst>
              <a:ext uri="{FF2B5EF4-FFF2-40B4-BE49-F238E27FC236}">
                <a16:creationId xmlns:a16="http://schemas.microsoft.com/office/drawing/2014/main" id="{87EE7965-A374-418B-BCC2-2E9CFD7EF71E}"/>
              </a:ext>
            </a:extLst>
          </p:cNvPr>
          <p:cNvSpPr/>
          <p:nvPr/>
        </p:nvSpPr>
        <p:spPr>
          <a:xfrm>
            <a:off x="266838" y="1212890"/>
            <a:ext cx="3625400" cy="3170673"/>
          </a:xfrm>
          <a:custGeom>
            <a:avLst/>
            <a:gdLst/>
            <a:ahLst/>
            <a:cxnLst/>
            <a:rect l="l" t="t" r="r" b="b"/>
            <a:pathLst>
              <a:path w="4428064" h="2620001">
                <a:moveTo>
                  <a:pt x="2880320" y="0"/>
                </a:moveTo>
                <a:lnTo>
                  <a:pt x="3458511" y="0"/>
                </a:lnTo>
                <a:lnTo>
                  <a:pt x="4428064" y="1310001"/>
                </a:lnTo>
                <a:lnTo>
                  <a:pt x="3458511" y="2620001"/>
                </a:lnTo>
                <a:lnTo>
                  <a:pt x="2880320" y="2620001"/>
                </a:lnTo>
                <a:lnTo>
                  <a:pt x="3680013" y="1539505"/>
                </a:lnTo>
                <a:lnTo>
                  <a:pt x="0" y="1539505"/>
                </a:lnTo>
                <a:lnTo>
                  <a:pt x="0" y="1071505"/>
                </a:lnTo>
                <a:lnTo>
                  <a:pt x="3673358" y="1071505"/>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658" tIns="48329" rIns="96658" bIns="48329" numCol="1" spcCol="0" rtlCol="0" fromWordArt="0" anchor="ctr" anchorCtr="0" forceAA="0" compatLnSpc="1">
            <a:prstTxWarp prst="textNoShape">
              <a:avLst/>
            </a:prstTxWarp>
            <a:noAutofit/>
          </a:bodyPr>
          <a:lstStyle/>
          <a:p>
            <a:pPr algn="ctr"/>
            <a:endParaRPr lang="ko-KR" altLang="en-US" sz="1900" dirty="0">
              <a:solidFill>
                <a:schemeClr val="accent1"/>
              </a:solidFill>
            </a:endParaRPr>
          </a:p>
        </p:txBody>
      </p:sp>
      <p:sp>
        <p:nvSpPr>
          <p:cNvPr id="5" name="Rectangle 10">
            <a:extLst>
              <a:ext uri="{FF2B5EF4-FFF2-40B4-BE49-F238E27FC236}">
                <a16:creationId xmlns:a16="http://schemas.microsoft.com/office/drawing/2014/main" id="{7792BD7F-5BF0-436D-A1CF-1B2CD1482B4F}"/>
              </a:ext>
            </a:extLst>
          </p:cNvPr>
          <p:cNvSpPr/>
          <p:nvPr/>
        </p:nvSpPr>
        <p:spPr>
          <a:xfrm rot="10800000" flipH="1">
            <a:off x="266838" y="3137942"/>
            <a:ext cx="2877025" cy="1230143"/>
          </a:xfrm>
          <a:custGeom>
            <a:avLst/>
            <a:gdLst/>
            <a:ahLst/>
            <a:cxnLst/>
            <a:rect l="l" t="t" r="r" b="b"/>
            <a:pathLst>
              <a:path w="3513998" h="981444">
                <a:moveTo>
                  <a:pt x="0" y="981444"/>
                </a:moveTo>
                <a:lnTo>
                  <a:pt x="3170262" y="981444"/>
                </a:lnTo>
                <a:lnTo>
                  <a:pt x="3170262" y="979483"/>
                </a:lnTo>
                <a:lnTo>
                  <a:pt x="3513998" y="979483"/>
                </a:lnTo>
                <a:lnTo>
                  <a:pt x="3170262" y="515048"/>
                </a:lnTo>
                <a:lnTo>
                  <a:pt x="3170262" y="513444"/>
                </a:lnTo>
                <a:lnTo>
                  <a:pt x="3169075" y="513444"/>
                </a:lnTo>
                <a:lnTo>
                  <a:pt x="2789067" y="0"/>
                </a:lnTo>
                <a:lnTo>
                  <a:pt x="2210876" y="0"/>
                </a:lnTo>
                <a:lnTo>
                  <a:pt x="2590884" y="513444"/>
                </a:lnTo>
                <a:lnTo>
                  <a:pt x="0" y="513444"/>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658" tIns="48329" rIns="96658" bIns="48329" numCol="1" spcCol="0" rtlCol="0" fromWordArt="0" anchor="ctr" anchorCtr="0" forceAA="0" compatLnSpc="1">
            <a:prstTxWarp prst="textNoShape">
              <a:avLst/>
            </a:prstTxWarp>
            <a:noAutofit/>
          </a:bodyPr>
          <a:lstStyle/>
          <a:p>
            <a:pPr algn="ctr"/>
            <a:endParaRPr lang="ko-KR" altLang="en-US" sz="1900" dirty="0">
              <a:solidFill>
                <a:schemeClr val="accent1"/>
              </a:solidFill>
            </a:endParaRPr>
          </a:p>
        </p:txBody>
      </p:sp>
      <p:sp>
        <p:nvSpPr>
          <p:cNvPr id="6" name="Rectangle 10">
            <a:extLst>
              <a:ext uri="{FF2B5EF4-FFF2-40B4-BE49-F238E27FC236}">
                <a16:creationId xmlns:a16="http://schemas.microsoft.com/office/drawing/2014/main" id="{4B387AA6-5812-4CB6-B051-053647FDDCD0}"/>
              </a:ext>
            </a:extLst>
          </p:cNvPr>
          <p:cNvSpPr/>
          <p:nvPr/>
        </p:nvSpPr>
        <p:spPr>
          <a:xfrm>
            <a:off x="266839" y="1212891"/>
            <a:ext cx="2877023" cy="1230143"/>
          </a:xfrm>
          <a:custGeom>
            <a:avLst/>
            <a:gdLst/>
            <a:ahLst/>
            <a:cxnLst/>
            <a:rect l="l" t="t" r="r" b="b"/>
            <a:pathLst>
              <a:path w="3513998" h="981444">
                <a:moveTo>
                  <a:pt x="2210876" y="0"/>
                </a:moveTo>
                <a:lnTo>
                  <a:pt x="2789067" y="0"/>
                </a:lnTo>
                <a:lnTo>
                  <a:pt x="3169075" y="513444"/>
                </a:lnTo>
                <a:lnTo>
                  <a:pt x="3170262" y="513444"/>
                </a:lnTo>
                <a:lnTo>
                  <a:pt x="3170262" y="515048"/>
                </a:lnTo>
                <a:lnTo>
                  <a:pt x="3513998" y="979483"/>
                </a:lnTo>
                <a:lnTo>
                  <a:pt x="3170262" y="979483"/>
                </a:lnTo>
                <a:lnTo>
                  <a:pt x="3170262" y="981444"/>
                </a:lnTo>
                <a:lnTo>
                  <a:pt x="0" y="981444"/>
                </a:lnTo>
                <a:lnTo>
                  <a:pt x="0" y="513444"/>
                </a:lnTo>
                <a:lnTo>
                  <a:pt x="2590884" y="513444"/>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658" tIns="48329" rIns="96658" bIns="48329" numCol="1" spcCol="0" rtlCol="0" fromWordArt="0" anchor="ctr" anchorCtr="0" forceAA="0" compatLnSpc="1">
            <a:prstTxWarp prst="textNoShape">
              <a:avLst/>
            </a:prstTxWarp>
            <a:noAutofit/>
          </a:bodyPr>
          <a:lstStyle/>
          <a:p>
            <a:pPr algn="ctr"/>
            <a:endParaRPr lang="ko-KR" altLang="en-US" sz="1900" dirty="0">
              <a:solidFill>
                <a:schemeClr val="accent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Старшие символисты</a:t>
            </a:r>
            <a:endParaRPr lang="ru-RU" dirty="0"/>
          </a:p>
        </p:txBody>
      </p:sp>
      <p:sp>
        <p:nvSpPr>
          <p:cNvPr id="3" name="Текст 2"/>
          <p:cNvSpPr>
            <a:spLocks noGrp="1"/>
          </p:cNvSpPr>
          <p:nvPr>
            <p:ph type="body" idx="1"/>
          </p:nvPr>
        </p:nvSpPr>
        <p:spPr>
          <a:xfrm>
            <a:off x="357158" y="3429006"/>
            <a:ext cx="8429684" cy="1477328"/>
          </a:xfrm>
        </p:spPr>
        <p:txBody>
          <a:bodyPr/>
          <a:lstStyle/>
          <a:p>
            <a:r>
              <a:rPr lang="ru-RU" sz="1600" i="0" dirty="0" smtClean="0">
                <a:solidFill>
                  <a:srgbClr val="FF0000"/>
                </a:solidFill>
              </a:rPr>
              <a:t>Старшие символисты</a:t>
            </a:r>
            <a:r>
              <a:rPr lang="ru-RU" sz="1600" i="0" dirty="0" smtClean="0">
                <a:solidFill>
                  <a:schemeClr val="tx2">
                    <a:lumMod val="75000"/>
                  </a:schemeClr>
                </a:solidFill>
              </a:rPr>
              <a:t>, или «новые поэты», вошли в русскую литературу в 80-90-х г. XIX в., протестуя против оскудения русской поэзии. Главным принципом нового направления стало стремление вернуть ей жизненную силу. К старшим символистам традиционно относят В. Я. Брюсова, Д. С. Мережковского, К. Д. Бальмонта, З.Гиппиус, Н. М. Минского, Ф.Сологуб.</a:t>
            </a:r>
            <a:r>
              <a:rPr lang="ru-RU" sz="1600" dirty="0" smtClean="0">
                <a:solidFill>
                  <a:schemeClr val="tx2">
                    <a:lumMod val="75000"/>
                  </a:schemeClr>
                </a:solidFill>
              </a:rPr>
              <a:t/>
            </a:r>
            <a:br>
              <a:rPr lang="ru-RU" sz="1600" dirty="0" smtClean="0">
                <a:solidFill>
                  <a:schemeClr val="tx2">
                    <a:lumMod val="75000"/>
                  </a:schemeClr>
                </a:solidFill>
              </a:rPr>
            </a:br>
            <a:endParaRPr lang="ru-RU" sz="1600" dirty="0">
              <a:solidFill>
                <a:schemeClr val="tx2">
                  <a:lumMod val="75000"/>
                </a:schemeClr>
              </a:solidFill>
            </a:endParaRPr>
          </a:p>
        </p:txBody>
      </p:sp>
      <p:pic>
        <p:nvPicPr>
          <p:cNvPr id="33794" name="Picture 2" descr="http://literatura5.narod.ru/annensky2.jpg"/>
          <p:cNvPicPr>
            <a:picLocks noChangeAspect="1" noChangeArrowheads="1"/>
          </p:cNvPicPr>
          <p:nvPr/>
        </p:nvPicPr>
        <p:blipFill>
          <a:blip r:embed="rId2"/>
          <a:srcRect/>
          <a:stretch>
            <a:fillRect/>
          </a:stretch>
        </p:blipFill>
        <p:spPr bwMode="auto">
          <a:xfrm>
            <a:off x="5715008" y="928676"/>
            <a:ext cx="1520820" cy="2193920"/>
          </a:xfrm>
          <a:prstGeom prst="rect">
            <a:avLst/>
          </a:prstGeom>
          <a:noFill/>
        </p:spPr>
      </p:pic>
      <p:pic>
        <p:nvPicPr>
          <p:cNvPr id="33796" name="Picture 4" descr="http://literatura5.narod.ru/balmont.jpg"/>
          <p:cNvPicPr>
            <a:picLocks noChangeAspect="1" noChangeArrowheads="1"/>
          </p:cNvPicPr>
          <p:nvPr/>
        </p:nvPicPr>
        <p:blipFill>
          <a:blip r:embed="rId3"/>
          <a:srcRect/>
          <a:stretch>
            <a:fillRect/>
          </a:stretch>
        </p:blipFill>
        <p:spPr bwMode="auto">
          <a:xfrm>
            <a:off x="7358082" y="928676"/>
            <a:ext cx="1571636" cy="2214578"/>
          </a:xfrm>
          <a:prstGeom prst="rect">
            <a:avLst/>
          </a:prstGeom>
          <a:noFill/>
        </p:spPr>
      </p:pic>
      <p:pic>
        <p:nvPicPr>
          <p:cNvPr id="33802" name="Picture 10" descr="http://literatura5.narod.ru/brusov_1910-1.JPG"/>
          <p:cNvPicPr>
            <a:picLocks noChangeAspect="1" noChangeArrowheads="1"/>
          </p:cNvPicPr>
          <p:nvPr/>
        </p:nvPicPr>
        <p:blipFill>
          <a:blip r:embed="rId4"/>
          <a:srcRect/>
          <a:stretch>
            <a:fillRect/>
          </a:stretch>
        </p:blipFill>
        <p:spPr bwMode="auto">
          <a:xfrm>
            <a:off x="3786182" y="928677"/>
            <a:ext cx="1793875" cy="2143140"/>
          </a:xfrm>
          <a:prstGeom prst="rect">
            <a:avLst/>
          </a:prstGeom>
          <a:noFill/>
        </p:spPr>
      </p:pic>
      <p:pic>
        <p:nvPicPr>
          <p:cNvPr id="33804" name="Picture 12" descr="Дмитрий Сергеевич Мережковский / Централизованная библиотечная система  Канавинского района"/>
          <p:cNvPicPr>
            <a:picLocks noChangeAspect="1" noChangeArrowheads="1"/>
          </p:cNvPicPr>
          <p:nvPr/>
        </p:nvPicPr>
        <p:blipFill>
          <a:blip r:embed="rId5"/>
          <a:srcRect/>
          <a:stretch>
            <a:fillRect/>
          </a:stretch>
        </p:blipFill>
        <p:spPr bwMode="auto">
          <a:xfrm>
            <a:off x="285720" y="928676"/>
            <a:ext cx="1571636" cy="2143140"/>
          </a:xfrm>
          <a:prstGeom prst="rect">
            <a:avLst/>
          </a:prstGeom>
          <a:noFill/>
        </p:spPr>
      </p:pic>
      <p:pic>
        <p:nvPicPr>
          <p:cNvPr id="33806" name="Picture 14" descr="Зинаида Николаевна Гиппиус биография писательницы"/>
          <p:cNvPicPr>
            <a:picLocks noChangeAspect="1" noChangeArrowheads="1"/>
          </p:cNvPicPr>
          <p:nvPr/>
        </p:nvPicPr>
        <p:blipFill>
          <a:blip r:embed="rId6"/>
          <a:srcRect/>
          <a:stretch>
            <a:fillRect/>
          </a:stretch>
        </p:blipFill>
        <p:spPr bwMode="auto">
          <a:xfrm>
            <a:off x="2000232" y="928676"/>
            <a:ext cx="1606550" cy="2147887"/>
          </a:xfrm>
          <a:prstGeom prst="rect">
            <a:avLst/>
          </a:prstGeom>
          <a:noFill/>
        </p:spPr>
      </p:pic>
      <p:sp>
        <p:nvSpPr>
          <p:cNvPr id="11" name="Прямоугольник 10"/>
          <p:cNvSpPr/>
          <p:nvPr/>
        </p:nvSpPr>
        <p:spPr>
          <a:xfrm>
            <a:off x="214282" y="3071816"/>
            <a:ext cx="8715436" cy="307777"/>
          </a:xfrm>
          <a:prstGeom prst="rect">
            <a:avLst/>
          </a:prstGeom>
        </p:spPr>
        <p:txBody>
          <a:bodyPr wrap="square">
            <a:spAutoFit/>
          </a:bodyPr>
          <a:lstStyle/>
          <a:p>
            <a:r>
              <a:rPr lang="ru-RU" sz="1400" dirty="0" smtClean="0">
                <a:solidFill>
                  <a:schemeClr val="tx2">
                    <a:lumMod val="75000"/>
                  </a:schemeClr>
                </a:solidFill>
                <a:latin typeface="Arial" pitchFamily="34" charset="0"/>
                <a:cs typeface="Arial" pitchFamily="34" charset="0"/>
              </a:rPr>
              <a:t>Д.Мережковский              З.Гиппиус                   В.Я.Брюсов                  И.Анненский          К. Д. Бальмонт</a:t>
            </a:r>
            <a:endParaRPr lang="ru-RU"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Младшие символисты</a:t>
            </a:r>
            <a:endParaRPr lang="ru-RU" dirty="0"/>
          </a:p>
        </p:txBody>
      </p:sp>
      <p:sp>
        <p:nvSpPr>
          <p:cNvPr id="3" name="Текст 2"/>
          <p:cNvSpPr>
            <a:spLocks noGrp="1"/>
          </p:cNvSpPr>
          <p:nvPr>
            <p:ph type="body" idx="1"/>
          </p:nvPr>
        </p:nvSpPr>
        <p:spPr>
          <a:xfrm>
            <a:off x="357158" y="3286130"/>
            <a:ext cx="8501122" cy="2041208"/>
          </a:xfrm>
        </p:spPr>
        <p:txBody>
          <a:bodyPr/>
          <a:lstStyle/>
          <a:p>
            <a:endParaRPr lang="ru-RU" sz="1600" i="0" dirty="0" smtClean="0">
              <a:solidFill>
                <a:schemeClr val="tx2">
                  <a:lumMod val="75000"/>
                </a:schemeClr>
              </a:solidFill>
            </a:endParaRPr>
          </a:p>
          <a:p>
            <a:r>
              <a:rPr lang="ru-RU" sz="1600" i="0" dirty="0" smtClean="0">
                <a:solidFill>
                  <a:schemeClr val="tx2">
                    <a:lumMod val="75000"/>
                  </a:schemeClr>
                </a:solidFill>
              </a:rPr>
              <a:t>На рубеже XIX-XX вв. выделилась группа </a:t>
            </a:r>
            <a:r>
              <a:rPr lang="ru-RU" sz="1600" i="0" dirty="0" smtClean="0">
                <a:solidFill>
                  <a:srgbClr val="FF0000"/>
                </a:solidFill>
              </a:rPr>
              <a:t>младших символистов</a:t>
            </a:r>
            <a:r>
              <a:rPr lang="ru-RU" sz="1600" i="0" dirty="0" smtClean="0">
                <a:solidFill>
                  <a:schemeClr val="tx2">
                    <a:lumMod val="75000"/>
                  </a:schemeClr>
                </a:solidFill>
              </a:rPr>
              <a:t>, в которую входили </a:t>
            </a:r>
            <a:r>
              <a:rPr lang="ru-RU" sz="1600" i="0" dirty="0" smtClean="0">
                <a:solidFill>
                  <a:srgbClr val="FF0000"/>
                </a:solidFill>
              </a:rPr>
              <a:t>Андрей Белый, </a:t>
            </a:r>
            <a:r>
              <a:rPr lang="ru-RU" sz="1600" i="0" dirty="0" err="1" smtClean="0">
                <a:solidFill>
                  <a:srgbClr val="FF0000"/>
                </a:solidFill>
              </a:rPr>
              <a:t>Вяч</a:t>
            </a:r>
            <a:r>
              <a:rPr lang="ru-RU" sz="1600" i="0" dirty="0" smtClean="0">
                <a:solidFill>
                  <a:srgbClr val="FF0000"/>
                </a:solidFill>
              </a:rPr>
              <a:t>. И. Иванов, А. А. Блок </a:t>
            </a:r>
            <a:r>
              <a:rPr lang="ru-RU" sz="1600" i="0" dirty="0" smtClean="0">
                <a:solidFill>
                  <a:schemeClr val="tx2">
                    <a:lumMod val="75000"/>
                  </a:schemeClr>
                </a:solidFill>
              </a:rPr>
              <a:t>и др. Символизм окончательно оформился как самостоятельное направление в русском искусстве именно в творчестве младших символистов. Основой их творчества стало понимание символизма как тенденции к новому мироощущению, преломляющему по-своему и искусство. </a:t>
            </a:r>
            <a:r>
              <a:rPr lang="ru-RU" sz="1600" dirty="0" smtClean="0">
                <a:solidFill>
                  <a:schemeClr val="tx2">
                    <a:lumMod val="75000"/>
                  </a:schemeClr>
                </a:solidFill>
              </a:rPr>
              <a:t/>
            </a:r>
            <a:br>
              <a:rPr lang="ru-RU" sz="1600" dirty="0" smtClean="0">
                <a:solidFill>
                  <a:schemeClr val="tx2">
                    <a:lumMod val="75000"/>
                  </a:schemeClr>
                </a:solidFill>
              </a:rPr>
            </a:br>
            <a:endParaRPr lang="ru-RU" sz="1600" dirty="0">
              <a:solidFill>
                <a:schemeClr val="tx2">
                  <a:lumMod val="75000"/>
                </a:schemeClr>
              </a:solidFill>
            </a:endParaRPr>
          </a:p>
        </p:txBody>
      </p:sp>
      <p:pic>
        <p:nvPicPr>
          <p:cNvPr id="4" name="Picture 6" descr="http://literatura5.narod.ru/belyj.jpg"/>
          <p:cNvPicPr>
            <a:picLocks noChangeAspect="1" noChangeArrowheads="1"/>
          </p:cNvPicPr>
          <p:nvPr/>
        </p:nvPicPr>
        <p:blipFill>
          <a:blip r:embed="rId2"/>
          <a:srcRect/>
          <a:stretch>
            <a:fillRect/>
          </a:stretch>
        </p:blipFill>
        <p:spPr bwMode="auto">
          <a:xfrm>
            <a:off x="1071538" y="1000114"/>
            <a:ext cx="1709738" cy="2143140"/>
          </a:xfrm>
          <a:prstGeom prst="rect">
            <a:avLst/>
          </a:prstGeom>
          <a:noFill/>
        </p:spPr>
      </p:pic>
      <p:pic>
        <p:nvPicPr>
          <p:cNvPr id="5" name="Picture 8" descr="http://literatura5.narod.ru/blok.jpg"/>
          <p:cNvPicPr>
            <a:picLocks noChangeAspect="1" noChangeArrowheads="1"/>
          </p:cNvPicPr>
          <p:nvPr/>
        </p:nvPicPr>
        <p:blipFill>
          <a:blip r:embed="rId3"/>
          <a:srcRect/>
          <a:stretch>
            <a:fillRect/>
          </a:stretch>
        </p:blipFill>
        <p:spPr bwMode="auto">
          <a:xfrm>
            <a:off x="5500694" y="1000114"/>
            <a:ext cx="1928826" cy="2143140"/>
          </a:xfrm>
          <a:prstGeom prst="rect">
            <a:avLst/>
          </a:prstGeom>
          <a:noFill/>
        </p:spPr>
      </p:pic>
      <p:sp>
        <p:nvSpPr>
          <p:cNvPr id="6" name="Прямоугольник 5"/>
          <p:cNvSpPr/>
          <p:nvPr/>
        </p:nvSpPr>
        <p:spPr>
          <a:xfrm>
            <a:off x="214282" y="2928940"/>
            <a:ext cx="8715436" cy="538609"/>
          </a:xfrm>
          <a:prstGeom prst="rect">
            <a:avLst/>
          </a:prstGeom>
        </p:spPr>
        <p:txBody>
          <a:bodyPr wrap="square">
            <a:spAutoFit/>
          </a:bodyPr>
          <a:lstStyle/>
          <a:p>
            <a:r>
              <a:rPr lang="ru-RU" sz="1400" dirty="0" smtClean="0">
                <a:latin typeface="Arial" pitchFamily="34" charset="0"/>
                <a:cs typeface="Arial" pitchFamily="34" charset="0"/>
              </a:rPr>
              <a:t>                        А.Белый</a:t>
            </a:r>
            <a:r>
              <a:rPr lang="ru-RU" dirty="0" smtClean="0"/>
              <a:t>                   </a:t>
            </a:r>
            <a:r>
              <a:rPr lang="ru-RU" sz="1400" dirty="0" smtClean="0">
                <a:latin typeface="Arial" pitchFamily="34" charset="0"/>
                <a:cs typeface="Arial" pitchFamily="34" charset="0"/>
              </a:rPr>
              <a:t>В.Иванов</a:t>
            </a:r>
            <a:r>
              <a:rPr lang="ru-RU" dirty="0" smtClean="0"/>
              <a:t>                     </a:t>
            </a:r>
            <a:r>
              <a:rPr lang="ru-RU" sz="1400" dirty="0" smtClean="0">
                <a:latin typeface="Arial" pitchFamily="34" charset="0"/>
                <a:cs typeface="Arial" pitchFamily="34" charset="0"/>
              </a:rPr>
              <a:t>А.Блок</a:t>
            </a:r>
            <a:endParaRPr lang="ru-RU" sz="1400" dirty="0">
              <a:latin typeface="Arial" pitchFamily="34" charset="0"/>
              <a:cs typeface="Arial" pitchFamily="34" charset="0"/>
            </a:endParaRPr>
          </a:p>
        </p:txBody>
      </p:sp>
      <p:pic>
        <p:nvPicPr>
          <p:cNvPr id="32770" name="Picture 2" descr="http://literatura5.narod.ru/ivanov_1903.jpg"/>
          <p:cNvPicPr>
            <a:picLocks noChangeAspect="1" noChangeArrowheads="1"/>
          </p:cNvPicPr>
          <p:nvPr/>
        </p:nvPicPr>
        <p:blipFill>
          <a:blip r:embed="rId4"/>
          <a:srcRect/>
          <a:stretch>
            <a:fillRect/>
          </a:stretch>
        </p:blipFill>
        <p:spPr bwMode="auto">
          <a:xfrm>
            <a:off x="3214678" y="1000114"/>
            <a:ext cx="1978020" cy="214314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Лингвистическая задача</a:t>
            </a:r>
            <a:endParaRPr lang="ru-RU" dirty="0"/>
          </a:p>
        </p:txBody>
      </p:sp>
      <p:sp>
        <p:nvSpPr>
          <p:cNvPr id="3" name="Текст 2"/>
          <p:cNvSpPr>
            <a:spLocks noGrp="1"/>
          </p:cNvSpPr>
          <p:nvPr>
            <p:ph type="body" idx="1"/>
          </p:nvPr>
        </p:nvSpPr>
        <p:spPr>
          <a:xfrm>
            <a:off x="5857884" y="1238186"/>
            <a:ext cx="2928958" cy="3077766"/>
          </a:xfrm>
        </p:spPr>
        <p:txBody>
          <a:bodyPr/>
          <a:lstStyle/>
          <a:p>
            <a:r>
              <a:rPr lang="ru-RU" sz="2000" dirty="0" smtClean="0">
                <a:solidFill>
                  <a:schemeClr val="tx1"/>
                </a:solidFill>
              </a:rPr>
              <a:t>Прочитайте внимательно стихотворение «Ветер принёс издалёка» (стр. 124), найдите в нём </a:t>
            </a:r>
            <a:r>
              <a:rPr lang="ru-RU" sz="2000" dirty="0" smtClean="0">
                <a:solidFill>
                  <a:srgbClr val="FF0000"/>
                </a:solidFill>
              </a:rPr>
              <a:t>эпитеты</a:t>
            </a:r>
            <a:r>
              <a:rPr lang="ru-RU" sz="2000" dirty="0" smtClean="0">
                <a:solidFill>
                  <a:schemeClr val="tx1"/>
                </a:solidFill>
              </a:rPr>
              <a:t> и </a:t>
            </a:r>
            <a:r>
              <a:rPr lang="ru-RU" sz="2000" dirty="0" smtClean="0">
                <a:solidFill>
                  <a:srgbClr val="FF0000"/>
                </a:solidFill>
              </a:rPr>
              <a:t>метафоры</a:t>
            </a:r>
            <a:r>
              <a:rPr lang="ru-RU" sz="2000" dirty="0" smtClean="0">
                <a:solidFill>
                  <a:schemeClr val="tx1"/>
                </a:solidFill>
              </a:rPr>
              <a:t>, выпишите их в тетради. </a:t>
            </a:r>
            <a:endParaRPr lang="ru-RU" sz="2000" dirty="0">
              <a:solidFill>
                <a:schemeClr val="tx1"/>
              </a:solidFill>
            </a:endParaRPr>
          </a:p>
        </p:txBody>
      </p:sp>
      <p:sp>
        <p:nvSpPr>
          <p:cNvPr id="1026" name="AutoShape 2" descr="Осадки и ветер! Когда ждать весну на Южном Урал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Осадки и ветер! Когда ждать весну на Южном Урал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Осадки и ветер! Когда ждать весну на Южном Урал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2" name="AutoShape 8" descr="Осадки и ветер! Когда ждать весну на Южном Урал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3" name="Picture 9" descr="C:\Users\HOME\Desktop\загруженное.jpg"/>
          <p:cNvPicPr>
            <a:picLocks noChangeAspect="1" noChangeArrowheads="1"/>
          </p:cNvPicPr>
          <p:nvPr/>
        </p:nvPicPr>
        <p:blipFill>
          <a:blip r:embed="rId2"/>
          <a:srcRect/>
          <a:stretch>
            <a:fillRect/>
          </a:stretch>
        </p:blipFill>
        <p:spPr bwMode="auto">
          <a:xfrm>
            <a:off x="1142976" y="1142990"/>
            <a:ext cx="3643338" cy="307183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Лингвистическая задача. Проверьте!</a:t>
            </a:r>
            <a:endParaRPr lang="ru-RU" dirty="0"/>
          </a:p>
        </p:txBody>
      </p:sp>
      <p:sp>
        <p:nvSpPr>
          <p:cNvPr id="3" name="Текст 2"/>
          <p:cNvSpPr>
            <a:spLocks noGrp="1"/>
          </p:cNvSpPr>
          <p:nvPr>
            <p:ph type="body" idx="1"/>
          </p:nvPr>
        </p:nvSpPr>
        <p:spPr>
          <a:xfrm>
            <a:off x="3286116" y="1071552"/>
            <a:ext cx="5500726" cy="2628847"/>
          </a:xfrm>
        </p:spPr>
        <p:txBody>
          <a:bodyPr/>
          <a:lstStyle/>
          <a:p>
            <a:pPr lvl="0"/>
            <a:r>
              <a:rPr lang="ru-RU" sz="2000" dirty="0" smtClean="0">
                <a:solidFill>
                  <a:srgbClr val="FF0000"/>
                </a:solidFill>
              </a:rPr>
              <a:t>Эпитеты </a:t>
            </a:r>
            <a:r>
              <a:rPr lang="ru-RU" sz="2000" dirty="0" smtClean="0">
                <a:solidFill>
                  <a:schemeClr val="tx2">
                    <a:lumMod val="75000"/>
                  </a:schemeClr>
                </a:solidFill>
              </a:rPr>
              <a:t>– “весенняя песня”, “бездонная лазурь”, “близкая весна”, “зимние бури”, “звёздные сны”, “звучные песни”.</a:t>
            </a:r>
          </a:p>
          <a:p>
            <a:pPr lvl="0"/>
            <a:endParaRPr lang="ru-RU" sz="2000" dirty="0" smtClean="0"/>
          </a:p>
          <a:p>
            <a:pPr lvl="0"/>
            <a:r>
              <a:rPr lang="ru-RU" sz="2000" dirty="0" smtClean="0">
                <a:solidFill>
                  <a:srgbClr val="FF0000"/>
                </a:solidFill>
              </a:rPr>
              <a:t>Метафоры</a:t>
            </a:r>
            <a:r>
              <a:rPr lang="ru-RU" sz="2000" dirty="0" smtClean="0">
                <a:solidFill>
                  <a:schemeClr val="tx2">
                    <a:lumMod val="75000"/>
                  </a:schemeClr>
                </a:solidFill>
              </a:rPr>
              <a:t> – “ветер принёс”, “открылся клочок неба”, “плакали бури”, “реяли сны”, “плакали струны”.</a:t>
            </a:r>
          </a:p>
          <a:p>
            <a:endParaRPr lang="ru-RU" sz="2000" dirty="0">
              <a:solidFill>
                <a:schemeClr val="tx1"/>
              </a:solidFill>
            </a:endParaRPr>
          </a:p>
        </p:txBody>
      </p:sp>
      <p:sp>
        <p:nvSpPr>
          <p:cNvPr id="1026" name="AutoShape 2" descr="Осадки и ветер! Когда ждать весну на Южном Урал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Осадки и ветер! Когда ждать весну на Южном Урал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Осадки и ветер! Когда ждать весну на Южном Урал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2" name="AutoShape 8" descr="Осадки и ветер! Когда ждать весну на Южном Урал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7891" name="Picture 3" descr="Звезды - красивые картинки (40 фото) • Прикольные картинки и позитив"/>
          <p:cNvPicPr>
            <a:picLocks noChangeAspect="1" noChangeArrowheads="1"/>
          </p:cNvPicPr>
          <p:nvPr/>
        </p:nvPicPr>
        <p:blipFill>
          <a:blip r:embed="rId2" cstate="print"/>
          <a:srcRect/>
          <a:stretch>
            <a:fillRect/>
          </a:stretch>
        </p:blipFill>
        <p:spPr bwMode="auto">
          <a:xfrm>
            <a:off x="285720" y="1000114"/>
            <a:ext cx="2571768" cy="1857388"/>
          </a:xfrm>
          <a:prstGeom prst="rect">
            <a:avLst/>
          </a:prstGeom>
          <a:noFill/>
        </p:spPr>
      </p:pic>
      <p:pic>
        <p:nvPicPr>
          <p:cNvPr id="37893" name="Picture 5" descr="Магнитная буря и сильный ветер: В Киеве объявлено штормовое предупреждение  – Все новости Киева на Depo.ua"/>
          <p:cNvPicPr>
            <a:picLocks noChangeAspect="1" noChangeArrowheads="1"/>
          </p:cNvPicPr>
          <p:nvPr/>
        </p:nvPicPr>
        <p:blipFill>
          <a:blip r:embed="rId3"/>
          <a:srcRect/>
          <a:stretch>
            <a:fillRect/>
          </a:stretch>
        </p:blipFill>
        <p:spPr bwMode="auto">
          <a:xfrm>
            <a:off x="285720" y="3000378"/>
            <a:ext cx="2571768" cy="1928826"/>
          </a:xfrm>
          <a:prstGeom prst="rect">
            <a:avLst/>
          </a:prstGeom>
          <a:noFill/>
        </p:spPr>
      </p:pic>
      <p:sp>
        <p:nvSpPr>
          <p:cNvPr id="37895" name="AutoShape 7" descr="Фото Небо, более 315 000 качественных бесплатных стоковых фото"/>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7897" name="Picture 9" descr="Обои Солнце небо и облака, картинки - Обои для рабочего стола Солнце небо и  облака фото из альбома: (природа)"/>
          <p:cNvPicPr>
            <a:picLocks noChangeAspect="1" noChangeArrowheads="1"/>
          </p:cNvPicPr>
          <p:nvPr/>
        </p:nvPicPr>
        <p:blipFill>
          <a:blip r:embed="rId4"/>
          <a:srcRect/>
          <a:stretch>
            <a:fillRect/>
          </a:stretch>
        </p:blipFill>
        <p:spPr bwMode="auto">
          <a:xfrm>
            <a:off x="3286116" y="3286130"/>
            <a:ext cx="2857500" cy="16002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Словарная работа</a:t>
            </a:r>
            <a:endParaRPr lang="ru-RU" dirty="0"/>
          </a:p>
        </p:txBody>
      </p:sp>
      <p:sp>
        <p:nvSpPr>
          <p:cNvPr id="3" name="Текст 2"/>
          <p:cNvSpPr>
            <a:spLocks noGrp="1"/>
          </p:cNvSpPr>
          <p:nvPr>
            <p:ph type="body" idx="1"/>
          </p:nvPr>
        </p:nvSpPr>
        <p:spPr>
          <a:xfrm>
            <a:off x="214282" y="928677"/>
            <a:ext cx="7950716" cy="5816977"/>
          </a:xfrm>
        </p:spPr>
        <p:txBody>
          <a:bodyPr/>
          <a:lstStyle/>
          <a:p>
            <a:r>
              <a:rPr lang="ru-RU" sz="1800" dirty="0" smtClean="0">
                <a:solidFill>
                  <a:schemeClr val="tx2">
                    <a:lumMod val="75000"/>
                  </a:schemeClr>
                </a:solidFill>
                <a:latin typeface="Arial" pitchFamily="34" charset="0"/>
                <a:cs typeface="Arial" pitchFamily="34" charset="0"/>
              </a:rPr>
              <a:t>чувственное –</a:t>
            </a:r>
            <a:r>
              <a:rPr lang="en-US" sz="1800" dirty="0" smtClean="0">
                <a:solidFill>
                  <a:schemeClr val="tx2">
                    <a:lumMod val="75000"/>
                  </a:schemeClr>
                </a:solidFill>
                <a:latin typeface="Arial" pitchFamily="34" charset="0"/>
                <a:cs typeface="Arial" pitchFamily="34" charset="0"/>
              </a:rPr>
              <a:t> </a:t>
            </a:r>
            <a:r>
              <a:rPr lang="en-US" sz="1800" dirty="0" err="1" smtClean="0">
                <a:solidFill>
                  <a:srgbClr val="0070C0"/>
                </a:solidFill>
                <a:latin typeface="Arial" pitchFamily="34" charset="0"/>
                <a:cs typeface="Arial" pitchFamily="34" charset="0"/>
              </a:rPr>
              <a:t>ehtirosli</a:t>
            </a:r>
            <a:r>
              <a:rPr lang="en-US" sz="1800" dirty="0" smtClean="0">
                <a:solidFill>
                  <a:srgbClr val="0070C0"/>
                </a:solidFill>
                <a:latin typeface="Arial" pitchFamily="34" charset="0"/>
                <a:cs typeface="Arial" pitchFamily="34" charset="0"/>
              </a:rPr>
              <a:t>;</a:t>
            </a:r>
            <a:endParaRPr lang="ru-RU" sz="1800" dirty="0" smtClean="0">
              <a:solidFill>
                <a:srgbClr val="0070C0"/>
              </a:solidFill>
              <a:latin typeface="Arial" pitchFamily="34" charset="0"/>
              <a:cs typeface="Arial" pitchFamily="34" charset="0"/>
            </a:endParaRPr>
          </a:p>
          <a:p>
            <a:r>
              <a:rPr lang="ru-RU" sz="1800" dirty="0" smtClean="0">
                <a:solidFill>
                  <a:schemeClr val="tx2">
                    <a:lumMod val="75000"/>
                  </a:schemeClr>
                </a:solidFill>
                <a:latin typeface="Arial" pitchFamily="34" charset="0"/>
                <a:cs typeface="Arial" pitchFamily="34" charset="0"/>
              </a:rPr>
              <a:t>воплощение</a:t>
            </a:r>
            <a:r>
              <a:rPr lang="en-US" sz="1800" dirty="0" smtClean="0">
                <a:solidFill>
                  <a:schemeClr val="tx2">
                    <a:lumMod val="75000"/>
                  </a:schemeClr>
                </a:solidFill>
                <a:latin typeface="Arial" pitchFamily="34" charset="0"/>
                <a:cs typeface="Arial" pitchFamily="34" charset="0"/>
              </a:rPr>
              <a:t> –</a:t>
            </a:r>
            <a:r>
              <a:rPr lang="ru-RU" sz="1800" dirty="0" smtClean="0">
                <a:solidFill>
                  <a:schemeClr val="tx2">
                    <a:lumMod val="75000"/>
                  </a:schemeClr>
                </a:solidFill>
                <a:latin typeface="Arial" pitchFamily="34" charset="0"/>
                <a:cs typeface="Arial" pitchFamily="34" charset="0"/>
              </a:rPr>
              <a:t> </a:t>
            </a:r>
            <a:r>
              <a:rPr lang="uz-Latn-UZ" sz="1800" dirty="0" smtClean="0"/>
              <a:t>mujassamlash</a:t>
            </a:r>
            <a:r>
              <a:rPr lang="ru-RU" sz="1800" dirty="0" smtClean="0"/>
              <a:t>;</a:t>
            </a:r>
            <a:r>
              <a:rPr lang="en-US" sz="1800" dirty="0" smtClean="0">
                <a:solidFill>
                  <a:schemeClr val="tx2">
                    <a:lumMod val="75000"/>
                  </a:schemeClr>
                </a:solidFill>
                <a:latin typeface="Arial" pitchFamily="34" charset="0"/>
                <a:cs typeface="Arial" pitchFamily="34" charset="0"/>
              </a:rPr>
              <a:t> </a:t>
            </a:r>
            <a:endParaRPr lang="ru-RU" sz="1800" dirty="0" smtClean="0">
              <a:solidFill>
                <a:schemeClr val="tx2">
                  <a:lumMod val="75000"/>
                </a:schemeClr>
              </a:solidFill>
              <a:latin typeface="Arial" pitchFamily="34" charset="0"/>
              <a:cs typeface="Arial" pitchFamily="34" charset="0"/>
            </a:endParaRPr>
          </a:p>
          <a:p>
            <a:r>
              <a:rPr lang="ru-RU" sz="1800" i="0" dirty="0" smtClean="0">
                <a:solidFill>
                  <a:schemeClr val="tx2">
                    <a:lumMod val="75000"/>
                  </a:schemeClr>
                </a:solidFill>
              </a:rPr>
              <a:t>эмоции – </a:t>
            </a:r>
            <a:r>
              <a:rPr lang="uz-Latn-UZ" sz="1800" dirty="0" smtClean="0"/>
              <a:t>hissiyot</a:t>
            </a:r>
            <a:r>
              <a:rPr lang="ru-RU" sz="1800" dirty="0" smtClean="0"/>
              <a:t>;</a:t>
            </a:r>
            <a:r>
              <a:rPr lang="ru-RU" sz="1800" i="0" dirty="0" smtClean="0">
                <a:solidFill>
                  <a:schemeClr val="tx2">
                    <a:lumMod val="75000"/>
                  </a:schemeClr>
                </a:solidFill>
              </a:rPr>
              <a:t> </a:t>
            </a:r>
          </a:p>
          <a:p>
            <a:r>
              <a:rPr lang="ru-RU" sz="1800" dirty="0" smtClean="0">
                <a:solidFill>
                  <a:schemeClr val="tx2">
                    <a:lumMod val="75000"/>
                  </a:schemeClr>
                </a:solidFill>
                <a:latin typeface="Arial" pitchFamily="34" charset="0"/>
                <a:cs typeface="Arial" pitchFamily="34" charset="0"/>
              </a:rPr>
              <a:t>предчувствие – </a:t>
            </a:r>
            <a:r>
              <a:rPr lang="uz-Latn-UZ" sz="1800" dirty="0" smtClean="0"/>
              <a:t>oldindan aytib berish</a:t>
            </a:r>
            <a:r>
              <a:rPr lang="ru-RU" sz="1800" dirty="0" smtClean="0"/>
              <a:t>;</a:t>
            </a:r>
            <a:endParaRPr lang="ru-RU" sz="1800" dirty="0" smtClean="0">
              <a:solidFill>
                <a:schemeClr val="tx2">
                  <a:lumMod val="75000"/>
                </a:schemeClr>
              </a:solidFill>
              <a:latin typeface="Arial" pitchFamily="34" charset="0"/>
              <a:cs typeface="Arial" pitchFamily="34" charset="0"/>
            </a:endParaRPr>
          </a:p>
          <a:p>
            <a:r>
              <a:rPr lang="ru-RU" sz="1800" dirty="0" smtClean="0">
                <a:solidFill>
                  <a:schemeClr val="tx2">
                    <a:lumMod val="75000"/>
                  </a:schemeClr>
                </a:solidFill>
                <a:latin typeface="Arial" pitchFamily="34" charset="0"/>
                <a:cs typeface="Arial" pitchFamily="34" charset="0"/>
              </a:rPr>
              <a:t>ассоциируется – … </a:t>
            </a:r>
            <a:r>
              <a:rPr lang="en-US" sz="1800" i="0" dirty="0" err="1" smtClean="0"/>
              <a:t>bilan</a:t>
            </a:r>
            <a:r>
              <a:rPr lang="en-US" sz="1800" i="0" dirty="0" smtClean="0"/>
              <a:t> </a:t>
            </a:r>
            <a:r>
              <a:rPr lang="en-US" sz="1800" i="0" dirty="0" err="1" smtClean="0"/>
              <a:t>bog‘liq</a:t>
            </a:r>
            <a:r>
              <a:rPr lang="ru-RU" sz="1800" i="0" dirty="0" smtClean="0"/>
              <a:t>;</a:t>
            </a:r>
            <a:r>
              <a:rPr lang="ru-RU" sz="1800" dirty="0" smtClean="0">
                <a:solidFill>
                  <a:schemeClr val="tx2">
                    <a:lumMod val="75000"/>
                  </a:schemeClr>
                </a:solidFill>
                <a:latin typeface="Arial" pitchFamily="34" charset="0"/>
                <a:cs typeface="Arial" pitchFamily="34" charset="0"/>
              </a:rPr>
              <a:t> </a:t>
            </a:r>
          </a:p>
          <a:p>
            <a:r>
              <a:rPr lang="ru-RU" sz="1800" dirty="0" smtClean="0">
                <a:solidFill>
                  <a:schemeClr val="tx2">
                    <a:lumMod val="75000"/>
                  </a:schemeClr>
                </a:solidFill>
                <a:latin typeface="Arial" pitchFamily="34" charset="0"/>
                <a:cs typeface="Arial" pitchFamily="34" charset="0"/>
              </a:rPr>
              <a:t>взаимность – </a:t>
            </a:r>
            <a:r>
              <a:rPr lang="uz-Latn-UZ" sz="1800" dirty="0" smtClean="0"/>
              <a:t>o</a:t>
            </a:r>
            <a:r>
              <a:rPr lang="en-US" sz="1800" dirty="0" smtClean="0"/>
              <a:t>‘</a:t>
            </a:r>
            <a:r>
              <a:rPr lang="uz-Latn-UZ" sz="1800" dirty="0" smtClean="0"/>
              <a:t>zaro bog</a:t>
            </a:r>
            <a:r>
              <a:rPr lang="en-US" sz="1800" dirty="0" smtClean="0"/>
              <a:t>‘</a:t>
            </a:r>
            <a:r>
              <a:rPr lang="uz-Latn-UZ" sz="1800" dirty="0" smtClean="0"/>
              <a:t>liqlik</a:t>
            </a:r>
            <a:r>
              <a:rPr lang="en-US" sz="1800" dirty="0" smtClean="0"/>
              <a:t>;</a:t>
            </a:r>
            <a:endParaRPr lang="ru-RU" sz="1800" dirty="0" smtClean="0">
              <a:solidFill>
                <a:schemeClr val="tx2">
                  <a:lumMod val="75000"/>
                </a:schemeClr>
              </a:solidFill>
              <a:latin typeface="Arial" pitchFamily="34" charset="0"/>
              <a:cs typeface="Arial" pitchFamily="34" charset="0"/>
            </a:endParaRPr>
          </a:p>
          <a:p>
            <a:r>
              <a:rPr lang="ru-RU" sz="1800" dirty="0" smtClean="0">
                <a:solidFill>
                  <a:schemeClr val="tx2">
                    <a:lumMod val="75000"/>
                  </a:schemeClr>
                </a:solidFill>
                <a:latin typeface="Arial" pitchFamily="34" charset="0"/>
                <a:cs typeface="Arial" pitchFamily="34" charset="0"/>
              </a:rPr>
              <a:t>пессимистично</a:t>
            </a:r>
            <a:r>
              <a:rPr lang="en-US" sz="1800" dirty="0" smtClean="0">
                <a:solidFill>
                  <a:schemeClr val="tx2">
                    <a:lumMod val="75000"/>
                  </a:schemeClr>
                </a:solidFill>
                <a:latin typeface="Arial" pitchFamily="34" charset="0"/>
                <a:cs typeface="Arial" pitchFamily="34" charset="0"/>
              </a:rPr>
              <a:t> – </a:t>
            </a:r>
            <a:r>
              <a:rPr lang="uz-Latn-UZ" sz="1800" dirty="0" smtClean="0"/>
              <a:t>pessimistik</a:t>
            </a:r>
            <a:r>
              <a:rPr lang="ru-RU" sz="1800" dirty="0" smtClean="0"/>
              <a:t>, </a:t>
            </a:r>
            <a:r>
              <a:rPr lang="en-US" sz="1800" dirty="0" err="1" smtClean="0"/>
              <a:t>tushkunlik</a:t>
            </a:r>
            <a:r>
              <a:rPr lang="en-US" sz="1800" dirty="0" smtClean="0"/>
              <a:t> </a:t>
            </a:r>
            <a:r>
              <a:rPr lang="en-US" sz="1800" dirty="0" err="1" smtClean="0"/>
              <a:t>kayfiyatda</a:t>
            </a:r>
            <a:r>
              <a:rPr lang="en-US" sz="1800" dirty="0" smtClean="0"/>
              <a:t>;</a:t>
            </a:r>
            <a:endParaRPr lang="ru-RU" sz="1800" dirty="0" smtClean="0">
              <a:solidFill>
                <a:schemeClr val="tx2">
                  <a:lumMod val="75000"/>
                </a:schemeClr>
              </a:solidFill>
              <a:latin typeface="Arial" pitchFamily="34" charset="0"/>
              <a:cs typeface="Arial" pitchFamily="34" charset="0"/>
            </a:endParaRPr>
          </a:p>
          <a:p>
            <a:r>
              <a:rPr lang="ru-RU" sz="1800" dirty="0" smtClean="0">
                <a:solidFill>
                  <a:schemeClr val="tx2">
                    <a:lumMod val="75000"/>
                  </a:schemeClr>
                </a:solidFill>
                <a:latin typeface="Arial" pitchFamily="34" charset="0"/>
                <a:cs typeface="Arial" pitchFamily="34" charset="0"/>
              </a:rPr>
              <a:t>иносказательно</a:t>
            </a:r>
            <a:r>
              <a:rPr lang="en-US" sz="1800" dirty="0" smtClean="0">
                <a:solidFill>
                  <a:schemeClr val="tx2">
                    <a:lumMod val="75000"/>
                  </a:schemeClr>
                </a:solidFill>
                <a:latin typeface="Arial" pitchFamily="34" charset="0"/>
                <a:cs typeface="Arial" pitchFamily="34" charset="0"/>
              </a:rPr>
              <a:t> –</a:t>
            </a:r>
            <a:r>
              <a:rPr lang="ru-RU" sz="1800" dirty="0" smtClean="0">
                <a:solidFill>
                  <a:schemeClr val="tx2">
                    <a:lumMod val="75000"/>
                  </a:schemeClr>
                </a:solidFill>
                <a:latin typeface="Arial" pitchFamily="34" charset="0"/>
                <a:cs typeface="Arial" pitchFamily="34" charset="0"/>
              </a:rPr>
              <a:t> </a:t>
            </a:r>
            <a:r>
              <a:rPr lang="uz-Latn-UZ" sz="1800" dirty="0" smtClean="0"/>
              <a:t>allegorik tarzda</a:t>
            </a:r>
            <a:r>
              <a:rPr lang="ru-RU" sz="1800" dirty="0" smtClean="0"/>
              <a:t>;</a:t>
            </a:r>
            <a:endParaRPr lang="ru-RU" sz="1800" dirty="0" smtClean="0">
              <a:solidFill>
                <a:schemeClr val="tx2">
                  <a:lumMod val="75000"/>
                </a:schemeClr>
              </a:solidFill>
              <a:latin typeface="Arial" pitchFamily="34" charset="0"/>
              <a:cs typeface="Arial" pitchFamily="34" charset="0"/>
            </a:endParaRPr>
          </a:p>
          <a:p>
            <a:r>
              <a:rPr lang="ru-RU" sz="1800" dirty="0" smtClean="0">
                <a:solidFill>
                  <a:schemeClr val="tx2">
                    <a:lumMod val="75000"/>
                  </a:schemeClr>
                </a:solidFill>
                <a:latin typeface="Arial" pitchFamily="34" charset="0"/>
                <a:cs typeface="Arial" pitchFamily="34" charset="0"/>
              </a:rPr>
              <a:t>компромисс –</a:t>
            </a:r>
            <a:r>
              <a:rPr lang="ru-RU" sz="1800" dirty="0" smtClean="0">
                <a:solidFill>
                  <a:srgbClr val="0070C0"/>
                </a:solidFill>
                <a:latin typeface="Arial" pitchFamily="34" charset="0"/>
                <a:cs typeface="Arial" pitchFamily="34" charset="0"/>
              </a:rPr>
              <a:t> </a:t>
            </a:r>
            <a:r>
              <a:rPr lang="en-US" sz="1800" dirty="0" err="1" smtClean="0">
                <a:solidFill>
                  <a:srgbClr val="0070C0"/>
                </a:solidFill>
                <a:latin typeface="Arial" pitchFamily="34" charset="0"/>
                <a:cs typeface="Arial" pitchFamily="34" charset="0"/>
              </a:rPr>
              <a:t>kelishuv</a:t>
            </a:r>
            <a:r>
              <a:rPr lang="en-US" sz="1800" dirty="0" smtClean="0">
                <a:solidFill>
                  <a:srgbClr val="0070C0"/>
                </a:solidFill>
                <a:latin typeface="Arial" pitchFamily="34" charset="0"/>
                <a:cs typeface="Arial" pitchFamily="34" charset="0"/>
              </a:rPr>
              <a:t>, </a:t>
            </a:r>
            <a:r>
              <a:rPr lang="en-US" sz="1800" dirty="0" err="1" smtClean="0">
                <a:solidFill>
                  <a:srgbClr val="0070C0"/>
                </a:solidFill>
                <a:latin typeface="Arial" pitchFamily="34" charset="0"/>
                <a:cs typeface="Arial" pitchFamily="34" charset="0"/>
              </a:rPr>
              <a:t>murosa</a:t>
            </a:r>
            <a:r>
              <a:rPr lang="en-US" sz="1800" dirty="0" smtClean="0">
                <a:solidFill>
                  <a:srgbClr val="0070C0"/>
                </a:solidFill>
                <a:latin typeface="Arial" pitchFamily="34" charset="0"/>
                <a:cs typeface="Arial" pitchFamily="34" charset="0"/>
              </a:rPr>
              <a:t>;</a:t>
            </a:r>
            <a:r>
              <a:rPr lang="ru-RU" sz="1800" dirty="0" smtClean="0">
                <a:solidFill>
                  <a:schemeClr val="tx2">
                    <a:lumMod val="75000"/>
                  </a:schemeClr>
                </a:solidFill>
                <a:latin typeface="Arial" pitchFamily="34" charset="0"/>
                <a:cs typeface="Arial" pitchFamily="34" charset="0"/>
              </a:rPr>
              <a:t> </a:t>
            </a:r>
          </a:p>
          <a:p>
            <a:r>
              <a:rPr lang="ru-RU" sz="1800" i="0" dirty="0" smtClean="0">
                <a:solidFill>
                  <a:schemeClr val="tx2">
                    <a:lumMod val="75000"/>
                  </a:schemeClr>
                </a:solidFill>
              </a:rPr>
              <a:t>намёк</a:t>
            </a:r>
            <a:r>
              <a:rPr lang="en-US" sz="1800" i="0" dirty="0" smtClean="0">
                <a:solidFill>
                  <a:schemeClr val="tx2">
                    <a:lumMod val="75000"/>
                  </a:schemeClr>
                </a:solidFill>
              </a:rPr>
              <a:t> –</a:t>
            </a:r>
            <a:r>
              <a:rPr lang="ru-RU" sz="1800" i="0" dirty="0" smtClean="0">
                <a:solidFill>
                  <a:schemeClr val="tx2">
                    <a:lumMod val="75000"/>
                  </a:schemeClr>
                </a:solidFill>
              </a:rPr>
              <a:t> </a:t>
            </a:r>
            <a:r>
              <a:rPr lang="uz-Latn-UZ" sz="1800" dirty="0" smtClean="0"/>
              <a:t>ishora</a:t>
            </a:r>
            <a:r>
              <a:rPr lang="ru-RU" sz="1800" dirty="0" smtClean="0"/>
              <a:t>;</a:t>
            </a:r>
            <a:endParaRPr lang="en-US" sz="1800" i="0" dirty="0" smtClean="0">
              <a:solidFill>
                <a:schemeClr val="tx2">
                  <a:lumMod val="75000"/>
                </a:schemeClr>
              </a:solidFill>
            </a:endParaRPr>
          </a:p>
          <a:p>
            <a:r>
              <a:rPr lang="ru-RU" sz="1800" i="0" dirty="0" smtClean="0">
                <a:solidFill>
                  <a:schemeClr val="tx2">
                    <a:lumMod val="75000"/>
                  </a:schemeClr>
                </a:solidFill>
              </a:rPr>
              <a:t>недосказанность – </a:t>
            </a:r>
            <a:r>
              <a:rPr lang="en-US" sz="1800" i="0" dirty="0" err="1" smtClean="0">
                <a:solidFill>
                  <a:srgbClr val="0070C0"/>
                </a:solidFill>
              </a:rPr>
              <a:t>fikr</a:t>
            </a:r>
            <a:r>
              <a:rPr lang="en-US" sz="1800" i="0" dirty="0" smtClean="0">
                <a:solidFill>
                  <a:srgbClr val="0070C0"/>
                </a:solidFill>
              </a:rPr>
              <a:t> </a:t>
            </a:r>
            <a:r>
              <a:rPr lang="en-US" sz="1800" i="0" dirty="0" err="1" smtClean="0">
                <a:solidFill>
                  <a:srgbClr val="0070C0"/>
                </a:solidFill>
              </a:rPr>
              <a:t>to‘liq</a:t>
            </a:r>
            <a:r>
              <a:rPr lang="en-US" sz="1800" i="0" dirty="0" smtClean="0">
                <a:solidFill>
                  <a:srgbClr val="0070C0"/>
                </a:solidFill>
              </a:rPr>
              <a:t> </a:t>
            </a:r>
            <a:r>
              <a:rPr lang="en-US" sz="1800" i="0" dirty="0" err="1" smtClean="0">
                <a:solidFill>
                  <a:srgbClr val="0070C0"/>
                </a:solidFill>
              </a:rPr>
              <a:t>aytilmaganlik</a:t>
            </a:r>
            <a:r>
              <a:rPr lang="en-US" sz="1800" i="0" dirty="0" smtClean="0">
                <a:solidFill>
                  <a:srgbClr val="0070C0"/>
                </a:solidFill>
              </a:rPr>
              <a:t>;</a:t>
            </a:r>
            <a:r>
              <a:rPr lang="ru-RU" sz="1800" i="0" dirty="0" smtClean="0">
                <a:solidFill>
                  <a:srgbClr val="0070C0"/>
                </a:solidFill>
              </a:rPr>
              <a:t> </a:t>
            </a:r>
          </a:p>
          <a:p>
            <a:r>
              <a:rPr lang="en-US" sz="1800" dirty="0" smtClean="0">
                <a:solidFill>
                  <a:schemeClr val="tx2">
                    <a:lumMod val="75000"/>
                  </a:schemeClr>
                </a:solidFill>
                <a:latin typeface="Arial" pitchFamily="34" charset="0"/>
                <a:cs typeface="Arial" pitchFamily="34" charset="0"/>
              </a:rPr>
              <a:t>y</a:t>
            </a:r>
            <a:r>
              <a:rPr lang="ru-RU" sz="1800" dirty="0" err="1" smtClean="0">
                <a:solidFill>
                  <a:schemeClr val="tx2">
                    <a:lumMod val="75000"/>
                  </a:schemeClr>
                </a:solidFill>
                <a:latin typeface="Arial" pitchFamily="34" charset="0"/>
                <a:cs typeface="Arial" pitchFamily="34" charset="0"/>
              </a:rPr>
              <a:t>таённость</a:t>
            </a:r>
            <a:r>
              <a:rPr lang="en-US" sz="1800" dirty="0" smtClean="0">
                <a:solidFill>
                  <a:schemeClr val="tx2">
                    <a:lumMod val="75000"/>
                  </a:schemeClr>
                </a:solidFill>
                <a:latin typeface="Arial" pitchFamily="34" charset="0"/>
                <a:cs typeface="Arial" pitchFamily="34" charset="0"/>
              </a:rPr>
              <a:t> –</a:t>
            </a:r>
            <a:r>
              <a:rPr lang="en-US" sz="1800" dirty="0" smtClean="0">
                <a:solidFill>
                  <a:srgbClr val="0070C0"/>
                </a:solidFill>
                <a:latin typeface="Arial" pitchFamily="34" charset="0"/>
                <a:cs typeface="Arial" pitchFamily="34" charset="0"/>
              </a:rPr>
              <a:t> </a:t>
            </a:r>
            <a:r>
              <a:rPr lang="en-US" sz="1800" dirty="0" err="1" smtClean="0">
                <a:solidFill>
                  <a:srgbClr val="0070C0"/>
                </a:solidFill>
                <a:latin typeface="Arial" pitchFamily="34" charset="0"/>
                <a:cs typeface="Arial" pitchFamily="34" charset="0"/>
              </a:rPr>
              <a:t>yashirinlik</a:t>
            </a:r>
            <a:r>
              <a:rPr lang="en-US" sz="1800" dirty="0" smtClean="0">
                <a:solidFill>
                  <a:srgbClr val="0070C0"/>
                </a:solidFill>
                <a:latin typeface="Arial" pitchFamily="34" charset="0"/>
                <a:cs typeface="Arial" pitchFamily="34" charset="0"/>
              </a:rPr>
              <a:t>;</a:t>
            </a:r>
            <a:endParaRPr lang="ru-RU" sz="1800" dirty="0" smtClean="0">
              <a:solidFill>
                <a:srgbClr val="0070C0"/>
              </a:solidFill>
              <a:latin typeface="Arial" pitchFamily="34" charset="0"/>
              <a:cs typeface="Arial" pitchFamily="34" charset="0"/>
            </a:endParaRPr>
          </a:p>
          <a:p>
            <a:r>
              <a:rPr lang="ru-RU" sz="1800" dirty="0" smtClean="0">
                <a:solidFill>
                  <a:schemeClr val="tx2">
                    <a:lumMod val="75000"/>
                  </a:schemeClr>
                </a:solidFill>
                <a:latin typeface="Arial" pitchFamily="34" charset="0"/>
                <a:cs typeface="Arial" pitchFamily="34" charset="0"/>
              </a:rPr>
              <a:t>тенденция</a:t>
            </a:r>
            <a:r>
              <a:rPr lang="en-US" sz="1800" dirty="0" smtClean="0">
                <a:solidFill>
                  <a:schemeClr val="tx2">
                    <a:lumMod val="75000"/>
                  </a:schemeClr>
                </a:solidFill>
                <a:latin typeface="Arial" pitchFamily="34" charset="0"/>
                <a:cs typeface="Arial" pitchFamily="34" charset="0"/>
              </a:rPr>
              <a:t> –</a:t>
            </a:r>
            <a:r>
              <a:rPr lang="ru-RU" sz="1800" dirty="0" smtClean="0">
                <a:solidFill>
                  <a:srgbClr val="0070C0"/>
                </a:solidFill>
                <a:latin typeface="Arial" pitchFamily="34" charset="0"/>
                <a:cs typeface="Arial" pitchFamily="34" charset="0"/>
              </a:rPr>
              <a:t> </a:t>
            </a:r>
            <a:r>
              <a:rPr lang="en-US" sz="1800" dirty="0" err="1" smtClean="0">
                <a:solidFill>
                  <a:srgbClr val="0070C0"/>
                </a:solidFill>
                <a:latin typeface="Arial" pitchFamily="34" charset="0"/>
                <a:cs typeface="Arial" pitchFamily="34" charset="0"/>
              </a:rPr>
              <a:t>rivojlanish</a:t>
            </a:r>
            <a:r>
              <a:rPr lang="en-US" sz="1800" dirty="0" smtClean="0">
                <a:solidFill>
                  <a:srgbClr val="0070C0"/>
                </a:solidFill>
                <a:latin typeface="Arial" pitchFamily="34" charset="0"/>
                <a:cs typeface="Arial" pitchFamily="34" charset="0"/>
              </a:rPr>
              <a:t> </a:t>
            </a:r>
            <a:r>
              <a:rPr lang="en-US" sz="1800" dirty="0" err="1" smtClean="0">
                <a:solidFill>
                  <a:srgbClr val="0070C0"/>
                </a:solidFill>
                <a:latin typeface="Arial" pitchFamily="34" charset="0"/>
                <a:cs typeface="Arial" pitchFamily="34" charset="0"/>
              </a:rPr>
              <a:t>yo‘nalishi</a:t>
            </a:r>
            <a:r>
              <a:rPr lang="en-US" sz="1800" dirty="0" smtClean="0">
                <a:solidFill>
                  <a:srgbClr val="0070C0"/>
                </a:solidFill>
                <a:latin typeface="Arial" pitchFamily="34" charset="0"/>
                <a:cs typeface="Arial" pitchFamily="34" charset="0"/>
              </a:rPr>
              <a:t>;</a:t>
            </a:r>
            <a:endParaRPr lang="ru-RU" sz="1800" dirty="0" smtClean="0">
              <a:solidFill>
                <a:srgbClr val="0070C0"/>
              </a:solidFill>
              <a:latin typeface="Arial" pitchFamily="34" charset="0"/>
              <a:cs typeface="Arial" pitchFamily="34" charset="0"/>
            </a:endParaRPr>
          </a:p>
          <a:p>
            <a:r>
              <a:rPr lang="ru-RU" sz="1800" dirty="0" smtClean="0">
                <a:solidFill>
                  <a:schemeClr val="tx2">
                    <a:lumMod val="75000"/>
                  </a:schemeClr>
                </a:solidFill>
                <a:latin typeface="Arial" pitchFamily="34" charset="0"/>
                <a:cs typeface="Arial" pitchFamily="34" charset="0"/>
              </a:rPr>
              <a:t>издалёка</a:t>
            </a:r>
            <a:r>
              <a:rPr lang="en-US" sz="1800" dirty="0" smtClean="0">
                <a:solidFill>
                  <a:schemeClr val="tx2">
                    <a:lumMod val="75000"/>
                  </a:schemeClr>
                </a:solidFill>
                <a:latin typeface="Arial" pitchFamily="34" charset="0"/>
                <a:cs typeface="Arial" pitchFamily="34" charset="0"/>
              </a:rPr>
              <a:t> –</a:t>
            </a:r>
            <a:r>
              <a:rPr lang="ru-RU" sz="1800" dirty="0" smtClean="0">
                <a:solidFill>
                  <a:schemeClr val="tx2">
                    <a:lumMod val="75000"/>
                  </a:schemeClr>
                </a:solidFill>
                <a:latin typeface="Arial" pitchFamily="34" charset="0"/>
                <a:cs typeface="Arial" pitchFamily="34" charset="0"/>
              </a:rPr>
              <a:t> </a:t>
            </a:r>
            <a:r>
              <a:rPr lang="en-US" sz="1800" dirty="0" err="1" smtClean="0">
                <a:solidFill>
                  <a:srgbClr val="0070C0"/>
                </a:solidFill>
                <a:latin typeface="Arial" pitchFamily="34" charset="0"/>
                <a:cs typeface="Arial" pitchFamily="34" charset="0"/>
              </a:rPr>
              <a:t>yiroqdan</a:t>
            </a:r>
            <a:r>
              <a:rPr lang="en-US" sz="1800" dirty="0" smtClean="0">
                <a:solidFill>
                  <a:srgbClr val="0070C0"/>
                </a:solidFill>
                <a:latin typeface="Arial" pitchFamily="34" charset="0"/>
                <a:cs typeface="Arial" pitchFamily="34" charset="0"/>
              </a:rPr>
              <a:t>; </a:t>
            </a:r>
          </a:p>
          <a:p>
            <a:endParaRPr lang="ru-RU" sz="1800" dirty="0" smtClean="0">
              <a:solidFill>
                <a:schemeClr val="tx2">
                  <a:lumMod val="75000"/>
                </a:schemeClr>
              </a:solidFill>
              <a:latin typeface="Arial" pitchFamily="34" charset="0"/>
              <a:cs typeface="Arial" pitchFamily="34" charset="0"/>
            </a:endParaRPr>
          </a:p>
          <a:p>
            <a:endParaRPr lang="ru-RU" sz="1800" dirty="0" smtClean="0">
              <a:solidFill>
                <a:schemeClr val="tx2">
                  <a:lumMod val="75000"/>
                </a:schemeClr>
              </a:solidFill>
              <a:latin typeface="Arial" pitchFamily="34" charset="0"/>
              <a:cs typeface="Arial" pitchFamily="34" charset="0"/>
            </a:endParaRPr>
          </a:p>
          <a:p>
            <a:endParaRPr lang="ru-RU" sz="1800" dirty="0" smtClean="0">
              <a:solidFill>
                <a:schemeClr val="tx2">
                  <a:lumMod val="75000"/>
                </a:schemeClr>
              </a:solidFill>
              <a:latin typeface="Arial" pitchFamily="34" charset="0"/>
              <a:cs typeface="Arial" pitchFamily="34" charset="0"/>
            </a:endParaRPr>
          </a:p>
          <a:p>
            <a:endParaRPr lang="ru-RU" sz="1800" dirty="0" smtClean="0">
              <a:solidFill>
                <a:schemeClr val="tx2">
                  <a:lumMod val="75000"/>
                </a:schemeClr>
              </a:solidFill>
              <a:latin typeface="Arial" pitchFamily="34" charset="0"/>
              <a:cs typeface="Arial" pitchFamily="34" charset="0"/>
            </a:endParaRPr>
          </a:p>
          <a:p>
            <a:endParaRPr lang="ru-RU" sz="1800" dirty="0" smtClean="0">
              <a:solidFill>
                <a:schemeClr val="tx2">
                  <a:lumMod val="75000"/>
                </a:schemeClr>
              </a:solidFill>
              <a:latin typeface="Arial" pitchFamily="34" charset="0"/>
              <a:cs typeface="Arial" pitchFamily="34" charset="0"/>
            </a:endParaRPr>
          </a:p>
          <a:p>
            <a:endParaRPr lang="ru-RU" sz="1800" dirty="0" smtClean="0">
              <a:solidFill>
                <a:schemeClr val="tx2">
                  <a:lumMod val="75000"/>
                </a:schemeClr>
              </a:solidFill>
              <a:latin typeface="Arial" pitchFamily="34" charset="0"/>
              <a:cs typeface="Arial" pitchFamily="34" charset="0"/>
            </a:endParaRPr>
          </a:p>
          <a:p>
            <a:endParaRPr lang="ru-RU" sz="1800" dirty="0"/>
          </a:p>
        </p:txBody>
      </p:sp>
      <p:pic>
        <p:nvPicPr>
          <p:cNvPr id="2050" name="Picture 2" descr="Тетрадь для записи словарных слов и словосочетаний по русскому языку –  купить по цене: 36,90 руб. в интернет-магазине УчМаг"/>
          <p:cNvPicPr>
            <a:picLocks noChangeAspect="1" noChangeArrowheads="1"/>
          </p:cNvPicPr>
          <p:nvPr/>
        </p:nvPicPr>
        <p:blipFill>
          <a:blip r:embed="rId2" cstate="print"/>
          <a:srcRect/>
          <a:stretch>
            <a:fillRect/>
          </a:stretch>
        </p:blipFill>
        <p:spPr bwMode="auto">
          <a:xfrm>
            <a:off x="7024906" y="1000114"/>
            <a:ext cx="1833373" cy="2291716"/>
          </a:xfrm>
          <a:prstGeom prst="rect">
            <a:avLst/>
          </a:prstGeom>
          <a:noFill/>
        </p:spPr>
      </p:pic>
      <p:pic>
        <p:nvPicPr>
          <p:cNvPr id="6" name="Picture 12" descr="BS00554_"/>
          <p:cNvPicPr>
            <a:picLocks noChangeAspect="1" noChangeArrowheads="1"/>
          </p:cNvPicPr>
          <p:nvPr/>
        </p:nvPicPr>
        <p:blipFill>
          <a:blip r:embed="rId3" cstate="print"/>
          <a:srcRect/>
          <a:stretch>
            <a:fillRect/>
          </a:stretch>
        </p:blipFill>
        <p:spPr bwMode="auto">
          <a:xfrm>
            <a:off x="5076056" y="3147814"/>
            <a:ext cx="1584176" cy="156674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42859"/>
            <a:ext cx="8452756" cy="446276"/>
          </a:xfrm>
        </p:spPr>
        <p:txBody>
          <a:bodyPr/>
          <a:lstStyle/>
          <a:p>
            <a:pPr algn="ctr"/>
            <a:r>
              <a:rPr lang="ru-RU" sz="2900" dirty="0" smtClean="0"/>
              <a:t>Задание для самостоятельного выполнения</a:t>
            </a:r>
            <a:endParaRPr lang="ru-RU" sz="2900" dirty="0"/>
          </a:p>
        </p:txBody>
      </p:sp>
      <p:sp>
        <p:nvSpPr>
          <p:cNvPr id="3" name="Текст 2"/>
          <p:cNvSpPr>
            <a:spLocks noGrp="1"/>
          </p:cNvSpPr>
          <p:nvPr>
            <p:ph type="body" idx="1"/>
          </p:nvPr>
        </p:nvSpPr>
        <p:spPr>
          <a:xfrm>
            <a:off x="642911" y="986415"/>
            <a:ext cx="3071834" cy="1154162"/>
          </a:xfrm>
        </p:spPr>
        <p:txBody>
          <a:bodyPr/>
          <a:lstStyle/>
          <a:p>
            <a:endParaRPr lang="ru-RU" sz="2500" dirty="0" smtClean="0">
              <a:solidFill>
                <a:schemeClr val="tx1"/>
              </a:solidFill>
            </a:endParaRPr>
          </a:p>
          <a:p>
            <a:endParaRPr lang="ru-RU" sz="2500" dirty="0" smtClean="0">
              <a:solidFill>
                <a:schemeClr val="tx1"/>
              </a:solidFill>
            </a:endParaRPr>
          </a:p>
          <a:p>
            <a:endParaRPr lang="ru-RU" sz="2500" dirty="0">
              <a:solidFill>
                <a:schemeClr val="tx1"/>
              </a:solidFill>
            </a:endParaRPr>
          </a:p>
        </p:txBody>
      </p:sp>
      <p:pic>
        <p:nvPicPr>
          <p:cNvPr id="7" name="Picture 10" descr="545428"/>
          <p:cNvPicPr>
            <a:picLocks noChangeAspect="1" noChangeArrowheads="1"/>
          </p:cNvPicPr>
          <p:nvPr/>
        </p:nvPicPr>
        <p:blipFill>
          <a:blip r:embed="rId2" cstate="print"/>
          <a:srcRect/>
          <a:stretch>
            <a:fillRect/>
          </a:stretch>
        </p:blipFill>
        <p:spPr bwMode="auto">
          <a:xfrm rot="1336043">
            <a:off x="14219524" y="563671"/>
            <a:ext cx="5287004" cy="5284418"/>
          </a:xfrm>
          <a:prstGeom prst="rect">
            <a:avLst/>
          </a:prstGeom>
          <a:noFill/>
          <a:ln w="9525">
            <a:noFill/>
            <a:miter lim="800000"/>
            <a:headEnd/>
            <a:tailEnd/>
          </a:ln>
        </p:spPr>
      </p:pic>
      <p:pic>
        <p:nvPicPr>
          <p:cNvPr id="8" name="Picture 10" descr="545428"/>
          <p:cNvPicPr>
            <a:picLocks noChangeAspect="1" noChangeArrowheads="1"/>
          </p:cNvPicPr>
          <p:nvPr/>
        </p:nvPicPr>
        <p:blipFill>
          <a:blip r:embed="rId2" cstate="print"/>
          <a:srcRect/>
          <a:stretch>
            <a:fillRect/>
          </a:stretch>
        </p:blipFill>
        <p:spPr bwMode="auto">
          <a:xfrm rot="1336043">
            <a:off x="13502885" y="1265172"/>
            <a:ext cx="5287004" cy="4053887"/>
          </a:xfrm>
          <a:prstGeom prst="rect">
            <a:avLst/>
          </a:prstGeom>
          <a:noFill/>
          <a:ln w="9525">
            <a:noFill/>
            <a:miter lim="800000"/>
            <a:headEnd/>
            <a:tailEnd/>
          </a:ln>
        </p:spPr>
      </p:pic>
      <p:pic>
        <p:nvPicPr>
          <p:cNvPr id="9" name="Picture 10" descr="545428"/>
          <p:cNvPicPr>
            <a:picLocks noChangeAspect="1" noChangeArrowheads="1"/>
          </p:cNvPicPr>
          <p:nvPr/>
        </p:nvPicPr>
        <p:blipFill>
          <a:blip r:embed="rId2" cstate="print"/>
          <a:srcRect/>
          <a:stretch>
            <a:fillRect/>
          </a:stretch>
        </p:blipFill>
        <p:spPr bwMode="auto">
          <a:xfrm rot="1336043">
            <a:off x="14506215" y="1503397"/>
            <a:ext cx="3789301" cy="4062137"/>
          </a:xfrm>
          <a:prstGeom prst="rect">
            <a:avLst/>
          </a:prstGeom>
          <a:noFill/>
          <a:ln w="9525">
            <a:noFill/>
            <a:miter lim="800000"/>
            <a:headEnd/>
            <a:tailEnd/>
          </a:ln>
        </p:spPr>
      </p:pic>
      <p:sp>
        <p:nvSpPr>
          <p:cNvPr id="10" name="Прямоугольник 9"/>
          <p:cNvSpPr/>
          <p:nvPr/>
        </p:nvSpPr>
        <p:spPr>
          <a:xfrm>
            <a:off x="4643439" y="1214430"/>
            <a:ext cx="3214710" cy="1323427"/>
          </a:xfrm>
          <a:prstGeom prst="rect">
            <a:avLst/>
          </a:prstGeom>
        </p:spPr>
        <p:txBody>
          <a:bodyPr wrap="square" lIns="91429" tIns="45714" rIns="91429" bIns="45714">
            <a:spAutoFit/>
          </a:bodyPr>
          <a:lstStyle/>
          <a:p>
            <a:endParaRPr lang="ru-RU" sz="1600" b="1" dirty="0" smtClean="0">
              <a:latin typeface="Arial" pitchFamily="34" charset="0"/>
              <a:cs typeface="Arial" pitchFamily="34" charset="0"/>
            </a:endParaRPr>
          </a:p>
          <a:p>
            <a:endParaRPr lang="ru-RU" sz="1600" b="1" dirty="0" smtClean="0">
              <a:latin typeface="Arial" pitchFamily="34" charset="0"/>
              <a:cs typeface="Arial" pitchFamily="34" charset="0"/>
            </a:endParaRPr>
          </a:p>
          <a:p>
            <a:endParaRPr lang="ru-RU" sz="1600" b="1" dirty="0" smtClean="0">
              <a:latin typeface="Arial" pitchFamily="34" charset="0"/>
              <a:cs typeface="Arial" pitchFamily="34" charset="0"/>
            </a:endParaRPr>
          </a:p>
          <a:p>
            <a:endParaRPr lang="ru-RU" sz="1600" b="1" dirty="0" smtClean="0">
              <a:latin typeface="Arial" pitchFamily="34" charset="0"/>
              <a:cs typeface="Arial" pitchFamily="34" charset="0"/>
            </a:endParaRPr>
          </a:p>
          <a:p>
            <a:endParaRPr lang="ru-RU" sz="1600" b="1" dirty="0" smtClean="0">
              <a:latin typeface="Arial" pitchFamily="34" charset="0"/>
              <a:cs typeface="Arial" pitchFamily="34" charset="0"/>
            </a:endParaRPr>
          </a:p>
        </p:txBody>
      </p:sp>
      <p:sp>
        <p:nvSpPr>
          <p:cNvPr id="11" name="Прямоугольник 10"/>
          <p:cNvSpPr/>
          <p:nvPr/>
        </p:nvSpPr>
        <p:spPr>
          <a:xfrm>
            <a:off x="4286247" y="2094697"/>
            <a:ext cx="3857652" cy="1877425"/>
          </a:xfrm>
          <a:prstGeom prst="rect">
            <a:avLst/>
          </a:prstGeom>
        </p:spPr>
        <p:txBody>
          <a:bodyPr wrap="square" lIns="91429" tIns="45714" rIns="91429" bIns="45714">
            <a:spAutoFit/>
          </a:bodyPr>
          <a:lstStyle/>
          <a:p>
            <a:r>
              <a:rPr lang="ru-RU" b="1" dirty="0" smtClean="0">
                <a:solidFill>
                  <a:srgbClr val="002060"/>
                </a:solidFill>
                <a:latin typeface="Arial" pitchFamily="34" charset="0"/>
                <a:cs typeface="Arial" pitchFamily="34" charset="0"/>
              </a:rPr>
              <a:t>Выучить наизусть стихотворение А.А.Блока «Ветер принёс издалёка». </a:t>
            </a:r>
            <a:endParaRPr lang="ru-RU" b="1" dirty="0">
              <a:latin typeface="Arial" pitchFamily="34" charset="0"/>
              <a:cs typeface="Arial" pitchFamily="34" charset="0"/>
            </a:endParaRPr>
          </a:p>
        </p:txBody>
      </p:sp>
      <p:pic>
        <p:nvPicPr>
          <p:cNvPr id="2052" name="Picture 4" descr="Александр Блок. Малое собрание сочинений (Блок А.) - купить книгу с  доставкой в интернет-магазине «Читай-город». ISBN: 978-5-389-08001-0"/>
          <p:cNvPicPr>
            <a:picLocks noChangeAspect="1" noChangeArrowheads="1"/>
          </p:cNvPicPr>
          <p:nvPr/>
        </p:nvPicPr>
        <p:blipFill>
          <a:blip r:embed="rId3"/>
          <a:srcRect/>
          <a:stretch>
            <a:fillRect/>
          </a:stretch>
        </p:blipFill>
        <p:spPr bwMode="auto">
          <a:xfrm>
            <a:off x="1000100" y="1142990"/>
            <a:ext cx="2643206" cy="35719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style.rotation</p:attrName>
                                        </p:attrNameLst>
                                      </p:cBhvr>
                                      <p:tavLst>
                                        <p:tav tm="0">
                                          <p:val>
                                            <p:fltVal val="360"/>
                                          </p:val>
                                        </p:tav>
                                        <p:tav tm="100000">
                                          <p:val>
                                            <p:fltVal val="0"/>
                                          </p:val>
                                        </p:tav>
                                      </p:tavLst>
                                    </p:anim>
                                    <p:animEffect transition="in" filter="fade">
                                      <p:cBhvr>
                                        <p:cTn id="16" dur="500"/>
                                        <p:tgtEl>
                                          <p:spTgt spid="8"/>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 calcmode="lin" valueType="num">
                                      <p:cBhvr>
                                        <p:cTn id="21" dur="500" fill="hold"/>
                                        <p:tgtEl>
                                          <p:spTgt spid="9"/>
                                        </p:tgtEl>
                                        <p:attrNameLst>
                                          <p:attrName>style.rotation</p:attrName>
                                        </p:attrNameLst>
                                      </p:cBhvr>
                                      <p:tavLst>
                                        <p:tav tm="0">
                                          <p:val>
                                            <p:fltVal val="360"/>
                                          </p:val>
                                        </p:tav>
                                        <p:tav tm="100000">
                                          <p:val>
                                            <p:fltVal val="0"/>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6968" y="143803"/>
            <a:ext cx="8190071" cy="561045"/>
          </a:xfrm>
        </p:spPr>
        <p:txBody>
          <a:bodyPr anchor="ctr"/>
          <a:lstStyle/>
          <a:p>
            <a:pPr algn="ctr"/>
            <a:r>
              <a:rPr lang="ru-RU" sz="3600" dirty="0" smtClean="0"/>
              <a:t>История создания стихотворения </a:t>
            </a:r>
            <a:endParaRPr lang="ru-RU" sz="3600" dirty="0"/>
          </a:p>
        </p:txBody>
      </p:sp>
      <p:sp>
        <p:nvSpPr>
          <p:cNvPr id="3" name="Текст 2"/>
          <p:cNvSpPr>
            <a:spLocks noGrp="1"/>
          </p:cNvSpPr>
          <p:nvPr>
            <p:ph type="body" idx="1"/>
          </p:nvPr>
        </p:nvSpPr>
        <p:spPr>
          <a:xfrm>
            <a:off x="4786314" y="1071552"/>
            <a:ext cx="4204143" cy="585438"/>
          </a:xfrm>
        </p:spPr>
        <p:txBody>
          <a:bodyPr/>
          <a:lstStyle/>
          <a:p>
            <a:r>
              <a:rPr lang="ru-RU" dirty="0" smtClean="0">
                <a:solidFill>
                  <a:schemeClr val="tx1"/>
                </a:solidFill>
              </a:rPr>
              <a:t> </a:t>
            </a:r>
          </a:p>
        </p:txBody>
      </p:sp>
      <p:sp>
        <p:nvSpPr>
          <p:cNvPr id="5" name="Прямоугольник 4"/>
          <p:cNvSpPr/>
          <p:nvPr/>
        </p:nvSpPr>
        <p:spPr>
          <a:xfrm>
            <a:off x="428597" y="928678"/>
            <a:ext cx="4143403" cy="4031861"/>
          </a:xfrm>
          <a:prstGeom prst="rect">
            <a:avLst/>
          </a:prstGeom>
        </p:spPr>
        <p:txBody>
          <a:bodyPr wrap="square" lIns="91429" tIns="45714" rIns="91429" bIns="45714">
            <a:spAutoFit/>
          </a:bodyPr>
          <a:lstStyle/>
          <a:p>
            <a:r>
              <a:rPr lang="ru-RU" sz="1600" b="1" dirty="0" smtClean="0">
                <a:latin typeface="Arial" pitchFamily="34" charset="0"/>
                <a:cs typeface="Arial" pitchFamily="34" charset="0"/>
              </a:rPr>
              <a:t>      </a:t>
            </a:r>
            <a:r>
              <a:rPr lang="ru-RU" sz="1600" b="1" dirty="0" smtClean="0">
                <a:solidFill>
                  <a:schemeClr val="tx2">
                    <a:lumMod val="75000"/>
                  </a:schemeClr>
                </a:solidFill>
                <a:latin typeface="Arial" pitchFamily="34" charset="0"/>
                <a:cs typeface="Arial" pitchFamily="34" charset="0"/>
              </a:rPr>
              <a:t>Стихотворение «Ветер принёс издалёка» было написано поэтом в 1901 году. Именно тогда Александр Блок познакомился со своей возлюбленной и будущей супругой — Любовью Менделеевой. Тогда девушка отказала ему, официальных заявлений об отношениях не последовало. В те времена к простым романтическим встречам молодых людей относились очень строго. Разлука любимых была настолько длительна, что он написал для девушки чувственное лирическое стихотворение.</a:t>
            </a:r>
          </a:p>
          <a:p>
            <a:endParaRPr lang="ru-RU" sz="1600" b="1" dirty="0">
              <a:solidFill>
                <a:schemeClr val="tx2">
                  <a:lumMod val="75000"/>
                </a:schemeClr>
              </a:solidFill>
              <a:latin typeface="Arial" pitchFamily="34" charset="0"/>
              <a:cs typeface="Arial" pitchFamily="34" charset="0"/>
            </a:endParaRPr>
          </a:p>
        </p:txBody>
      </p:sp>
      <p:pic>
        <p:nvPicPr>
          <p:cNvPr id="27650" name="Picture 2" descr="Стихотворение «Ветер принес издалека» Блок – читать полностью онлайн или  скачать текст"/>
          <p:cNvPicPr>
            <a:picLocks noChangeAspect="1" noChangeArrowheads="1"/>
          </p:cNvPicPr>
          <p:nvPr/>
        </p:nvPicPr>
        <p:blipFill>
          <a:blip r:embed="rId3"/>
          <a:srcRect/>
          <a:stretch>
            <a:fillRect/>
          </a:stretch>
        </p:blipFill>
        <p:spPr bwMode="auto">
          <a:xfrm>
            <a:off x="5072066" y="1071552"/>
            <a:ext cx="3500462" cy="317181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6968" y="143803"/>
            <a:ext cx="8190071" cy="561045"/>
          </a:xfrm>
        </p:spPr>
        <p:txBody>
          <a:bodyPr anchor="ctr"/>
          <a:lstStyle/>
          <a:p>
            <a:pPr algn="ctr"/>
            <a:r>
              <a:rPr lang="ru-RU" sz="3600" dirty="0" smtClean="0"/>
              <a:t>История создания стихотворения </a:t>
            </a:r>
            <a:endParaRPr lang="ru-RU" sz="3600" dirty="0"/>
          </a:p>
        </p:txBody>
      </p:sp>
      <p:sp>
        <p:nvSpPr>
          <p:cNvPr id="3" name="Текст 2"/>
          <p:cNvSpPr>
            <a:spLocks noGrp="1"/>
          </p:cNvSpPr>
          <p:nvPr>
            <p:ph type="body" idx="1"/>
          </p:nvPr>
        </p:nvSpPr>
        <p:spPr>
          <a:xfrm>
            <a:off x="4786314" y="1071552"/>
            <a:ext cx="4204143" cy="585438"/>
          </a:xfrm>
        </p:spPr>
        <p:txBody>
          <a:bodyPr/>
          <a:lstStyle/>
          <a:p>
            <a:r>
              <a:rPr lang="ru-RU" dirty="0" smtClean="0">
                <a:solidFill>
                  <a:schemeClr val="tx1"/>
                </a:solidFill>
              </a:rPr>
              <a:t> </a:t>
            </a:r>
          </a:p>
        </p:txBody>
      </p:sp>
      <p:sp>
        <p:nvSpPr>
          <p:cNvPr id="5" name="Прямоугольник 4"/>
          <p:cNvSpPr/>
          <p:nvPr/>
        </p:nvSpPr>
        <p:spPr>
          <a:xfrm>
            <a:off x="4929190" y="928678"/>
            <a:ext cx="3857652" cy="3293197"/>
          </a:xfrm>
          <a:prstGeom prst="rect">
            <a:avLst/>
          </a:prstGeom>
        </p:spPr>
        <p:txBody>
          <a:bodyPr wrap="square" lIns="91429" tIns="45714" rIns="91429" bIns="45714">
            <a:spAutoFit/>
          </a:bodyPr>
          <a:lstStyle/>
          <a:p>
            <a:endParaRPr lang="ru-RU" sz="1600" b="1" dirty="0" smtClean="0">
              <a:latin typeface="Arial" pitchFamily="34" charset="0"/>
              <a:cs typeface="Arial" pitchFamily="34" charset="0"/>
            </a:endParaRPr>
          </a:p>
          <a:p>
            <a:endParaRPr lang="ru-RU" sz="1600" b="1" dirty="0" smtClean="0">
              <a:latin typeface="Arial" pitchFamily="34" charset="0"/>
              <a:cs typeface="Arial" pitchFamily="34" charset="0"/>
            </a:endParaRPr>
          </a:p>
          <a:p>
            <a:r>
              <a:rPr lang="ru-RU" sz="1600" b="1" dirty="0" smtClean="0">
                <a:latin typeface="Arial" pitchFamily="34" charset="0"/>
                <a:cs typeface="Arial" pitchFamily="34" charset="0"/>
              </a:rPr>
              <a:t>     </a:t>
            </a:r>
            <a:r>
              <a:rPr lang="ru-RU" sz="1600" b="1" dirty="0" smtClean="0">
                <a:solidFill>
                  <a:schemeClr val="tx2">
                    <a:lumMod val="75000"/>
                  </a:schemeClr>
                </a:solidFill>
                <a:latin typeface="Arial" pitchFamily="34" charset="0"/>
                <a:cs typeface="Arial" pitchFamily="34" charset="0"/>
              </a:rPr>
              <a:t> Примечательно то, что девушка не испытывала романтических чувств к Блоку. Более того, её не вдохновляло творчество писателя. Она же, напротив, стала для Александра музой, вдохновлявшей его долгие годы. Знаменитая </a:t>
            </a:r>
            <a:r>
              <a:rPr lang="ru-RU" sz="1600" b="1" dirty="0" err="1" smtClean="0">
                <a:solidFill>
                  <a:schemeClr val="tx2">
                    <a:lumMod val="75000"/>
                  </a:schemeClr>
                </a:solidFill>
                <a:latin typeface="Arial" pitchFamily="34" charset="0"/>
                <a:cs typeface="Arial" pitchFamily="34" charset="0"/>
              </a:rPr>
              <a:t>блоковская</a:t>
            </a:r>
            <a:r>
              <a:rPr lang="ru-RU" sz="1600" b="1" dirty="0" smtClean="0">
                <a:solidFill>
                  <a:schemeClr val="tx2">
                    <a:lumMod val="75000"/>
                  </a:schemeClr>
                </a:solidFill>
                <a:latin typeface="Arial" pitchFamily="34" charset="0"/>
                <a:cs typeface="Arial" pitchFamily="34" charset="0"/>
              </a:rPr>
              <a:t> прекрасная дама — это писательское воплощение Любови Менделеевой.</a:t>
            </a:r>
          </a:p>
          <a:p>
            <a:endParaRPr lang="ru-RU" sz="1600" b="1" dirty="0">
              <a:solidFill>
                <a:srgbClr val="0070C0"/>
              </a:solidFill>
              <a:latin typeface="Arial" pitchFamily="34" charset="0"/>
              <a:cs typeface="Arial" pitchFamily="34" charset="0"/>
            </a:endParaRPr>
          </a:p>
        </p:txBody>
      </p:sp>
      <p:pic>
        <p:nvPicPr>
          <p:cNvPr id="26626" name="Picture 2" descr="Весна!! Ветер перемен!!. Обсуждение на LiveInternet - Российский Сервис  Онлайн-Дневников"/>
          <p:cNvPicPr>
            <a:picLocks noChangeAspect="1" noChangeArrowheads="1"/>
          </p:cNvPicPr>
          <p:nvPr/>
        </p:nvPicPr>
        <p:blipFill>
          <a:blip r:embed="rId3"/>
          <a:srcRect/>
          <a:stretch>
            <a:fillRect/>
          </a:stretch>
        </p:blipFill>
        <p:spPr bwMode="auto">
          <a:xfrm>
            <a:off x="714348" y="1214429"/>
            <a:ext cx="3686171" cy="278608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6968" y="143803"/>
            <a:ext cx="8190071" cy="561045"/>
          </a:xfrm>
        </p:spPr>
        <p:txBody>
          <a:bodyPr anchor="ctr"/>
          <a:lstStyle/>
          <a:p>
            <a:pPr algn="ctr"/>
            <a:r>
              <a:rPr lang="ru-RU" sz="3600" dirty="0" smtClean="0"/>
              <a:t>История создания стихотворения </a:t>
            </a:r>
            <a:endParaRPr lang="ru-RU" sz="3600" dirty="0"/>
          </a:p>
        </p:txBody>
      </p:sp>
      <p:sp>
        <p:nvSpPr>
          <p:cNvPr id="3" name="Текст 2"/>
          <p:cNvSpPr>
            <a:spLocks noGrp="1"/>
          </p:cNvSpPr>
          <p:nvPr>
            <p:ph type="body" idx="1"/>
          </p:nvPr>
        </p:nvSpPr>
        <p:spPr>
          <a:xfrm>
            <a:off x="4786314" y="1071552"/>
            <a:ext cx="4204143" cy="585438"/>
          </a:xfrm>
        </p:spPr>
        <p:txBody>
          <a:bodyPr/>
          <a:lstStyle/>
          <a:p>
            <a:r>
              <a:rPr lang="ru-RU" dirty="0" smtClean="0">
                <a:solidFill>
                  <a:schemeClr val="tx1"/>
                </a:solidFill>
              </a:rPr>
              <a:t> </a:t>
            </a:r>
          </a:p>
        </p:txBody>
      </p:sp>
      <p:sp>
        <p:nvSpPr>
          <p:cNvPr id="5" name="Прямоугольник 4"/>
          <p:cNvSpPr/>
          <p:nvPr/>
        </p:nvSpPr>
        <p:spPr>
          <a:xfrm>
            <a:off x="3357554" y="1000114"/>
            <a:ext cx="3214710" cy="3046976"/>
          </a:xfrm>
          <a:prstGeom prst="rect">
            <a:avLst/>
          </a:prstGeom>
        </p:spPr>
        <p:txBody>
          <a:bodyPr wrap="square" lIns="91429" tIns="45714" rIns="91429" bIns="45714">
            <a:spAutoFit/>
          </a:bodyPr>
          <a:lstStyle/>
          <a:p>
            <a:r>
              <a:rPr lang="ru-RU" sz="1600" b="1" dirty="0" smtClean="0">
                <a:latin typeface="Arial" pitchFamily="34" charset="0"/>
                <a:cs typeface="Arial" pitchFamily="34" charset="0"/>
              </a:rPr>
              <a:t>     </a:t>
            </a:r>
            <a:r>
              <a:rPr lang="ru-RU" sz="1600" b="1" dirty="0" smtClean="0">
                <a:solidFill>
                  <a:schemeClr val="tx2">
                    <a:lumMod val="75000"/>
                  </a:schemeClr>
                </a:solidFill>
                <a:latin typeface="Arial" pitchFamily="34" charset="0"/>
                <a:cs typeface="Arial" pitchFamily="34" charset="0"/>
              </a:rPr>
              <a:t>Редкие свидания были приятными и долгожданными. Александр виделся с Любовью только</a:t>
            </a:r>
            <a:r>
              <a:rPr lang="ru-RU" sz="1600" b="1" dirty="0" smtClean="0">
                <a:solidFill>
                  <a:srgbClr val="00B050"/>
                </a:solidFill>
                <a:latin typeface="Arial" pitchFamily="34" charset="0"/>
                <a:cs typeface="Arial" pitchFamily="34" charset="0"/>
              </a:rPr>
              <a:t> </a:t>
            </a:r>
            <a:r>
              <a:rPr lang="ru-RU" sz="1600" b="1" dirty="0" smtClean="0">
                <a:solidFill>
                  <a:schemeClr val="accent6">
                    <a:lumMod val="75000"/>
                  </a:schemeClr>
                </a:solidFill>
                <a:latin typeface="Arial" pitchFamily="34" charset="0"/>
                <a:cs typeface="Arial" pitchFamily="34" charset="0"/>
              </a:rPr>
              <a:t>весенней порой</a:t>
            </a:r>
            <a:r>
              <a:rPr lang="ru-RU" sz="1600" b="1" dirty="0" smtClean="0">
                <a:solidFill>
                  <a:schemeClr val="tx2">
                    <a:lumMod val="75000"/>
                  </a:schemeClr>
                </a:solidFill>
                <a:latin typeface="Arial" pitchFamily="34" charset="0"/>
                <a:cs typeface="Arial" pitchFamily="34" charset="0"/>
              </a:rPr>
              <a:t>, когда семейство Менделеевых посещало дачу. </a:t>
            </a:r>
          </a:p>
          <a:p>
            <a:r>
              <a:rPr lang="ru-RU" sz="1600" b="1" dirty="0" smtClean="0">
                <a:solidFill>
                  <a:schemeClr val="tx2">
                    <a:lumMod val="75000"/>
                  </a:schemeClr>
                </a:solidFill>
                <a:latin typeface="Arial" pitchFamily="34" charset="0"/>
                <a:cs typeface="Arial" pitchFamily="34" charset="0"/>
              </a:rPr>
              <a:t>     Блок дружил с ними, поэтому часто гостевал в кругу семьи будущей жены.</a:t>
            </a:r>
          </a:p>
          <a:p>
            <a:r>
              <a:rPr lang="ru-RU" sz="1600" dirty="0" smtClean="0"/>
              <a:t/>
            </a:r>
            <a:br>
              <a:rPr lang="ru-RU" sz="1600" dirty="0" smtClean="0"/>
            </a:br>
            <a:endParaRPr lang="ru-RU" sz="1600" b="1" dirty="0">
              <a:solidFill>
                <a:srgbClr val="0070C0"/>
              </a:solidFill>
              <a:latin typeface="Arial" pitchFamily="34" charset="0"/>
              <a:cs typeface="Arial" pitchFamily="34" charset="0"/>
            </a:endParaRPr>
          </a:p>
        </p:txBody>
      </p:sp>
      <p:pic>
        <p:nvPicPr>
          <p:cNvPr id="37892" name="Picture 4" descr="IMG_2900"/>
          <p:cNvPicPr>
            <a:picLocks noChangeAspect="1" noChangeArrowheads="1"/>
          </p:cNvPicPr>
          <p:nvPr/>
        </p:nvPicPr>
        <p:blipFill>
          <a:blip r:embed="rId3" cstate="print"/>
          <a:srcRect/>
          <a:stretch>
            <a:fillRect/>
          </a:stretch>
        </p:blipFill>
        <p:spPr bwMode="auto">
          <a:xfrm>
            <a:off x="357159" y="3071816"/>
            <a:ext cx="2857520" cy="1785950"/>
          </a:xfrm>
          <a:prstGeom prst="rect">
            <a:avLst/>
          </a:prstGeom>
          <a:noFill/>
        </p:spPr>
      </p:pic>
      <p:pic>
        <p:nvPicPr>
          <p:cNvPr id="37894" name="Picture 6" descr="OLYMPUS DIGITAL CAMERA"/>
          <p:cNvPicPr>
            <a:picLocks noChangeAspect="1" noChangeArrowheads="1"/>
          </p:cNvPicPr>
          <p:nvPr/>
        </p:nvPicPr>
        <p:blipFill>
          <a:blip r:embed="rId4" cstate="print"/>
          <a:srcRect/>
          <a:stretch>
            <a:fillRect/>
          </a:stretch>
        </p:blipFill>
        <p:spPr bwMode="auto">
          <a:xfrm>
            <a:off x="357159" y="1000114"/>
            <a:ext cx="2857520" cy="1857389"/>
          </a:xfrm>
          <a:prstGeom prst="rect">
            <a:avLst/>
          </a:prstGeom>
          <a:noFill/>
        </p:spPr>
      </p:pic>
      <p:sp>
        <p:nvSpPr>
          <p:cNvPr id="11" name="Прямоугольник 10"/>
          <p:cNvSpPr/>
          <p:nvPr/>
        </p:nvSpPr>
        <p:spPr>
          <a:xfrm>
            <a:off x="3286116" y="3714759"/>
            <a:ext cx="5643603" cy="1323427"/>
          </a:xfrm>
          <a:prstGeom prst="rect">
            <a:avLst/>
          </a:prstGeom>
        </p:spPr>
        <p:txBody>
          <a:bodyPr wrap="square" lIns="91429" tIns="45714" rIns="91429" bIns="45714">
            <a:spAutoFit/>
          </a:bodyPr>
          <a:lstStyle/>
          <a:p>
            <a:r>
              <a:rPr lang="ru-RU" sz="1600" b="1" dirty="0" smtClean="0">
                <a:solidFill>
                  <a:srgbClr val="FF0000"/>
                </a:solidFill>
                <a:latin typeface="Arial" pitchFamily="34" charset="0"/>
                <a:cs typeface="Arial" pitchFamily="34" charset="0"/>
              </a:rPr>
              <a:t>                                                   Усадьба</a:t>
            </a:r>
            <a:r>
              <a:rPr lang="ru-RU" sz="1600" dirty="0" smtClean="0">
                <a:solidFill>
                  <a:srgbClr val="FF0000"/>
                </a:solidFill>
              </a:rPr>
              <a:t> </a:t>
            </a:r>
            <a:r>
              <a:rPr lang="ru-RU" sz="1600" b="1" dirty="0" smtClean="0">
                <a:solidFill>
                  <a:srgbClr val="FF0000"/>
                </a:solidFill>
                <a:latin typeface="Arial" pitchFamily="34" charset="0"/>
                <a:cs typeface="Arial" pitchFamily="34" charset="0"/>
              </a:rPr>
              <a:t>Д.И.Менделеева      </a:t>
            </a:r>
          </a:p>
          <a:p>
            <a:r>
              <a:rPr lang="ru-RU" sz="1600" b="1" dirty="0" smtClean="0">
                <a:solidFill>
                  <a:srgbClr val="FF0000"/>
                </a:solidFill>
                <a:latin typeface="Arial" pitchFamily="34" charset="0"/>
                <a:cs typeface="Arial" pitchFamily="34" charset="0"/>
              </a:rPr>
              <a:t>                                                                в </a:t>
            </a:r>
            <a:r>
              <a:rPr lang="ru-RU" sz="1600" b="1" dirty="0" err="1" smtClean="0">
                <a:solidFill>
                  <a:srgbClr val="FF0000"/>
                </a:solidFill>
                <a:latin typeface="Arial" pitchFamily="34" charset="0"/>
                <a:cs typeface="Arial" pitchFamily="34" charset="0"/>
              </a:rPr>
              <a:t>Боблово</a:t>
            </a:r>
            <a:r>
              <a:rPr lang="ru-RU" sz="1600" b="1" dirty="0" smtClean="0">
                <a:solidFill>
                  <a:srgbClr val="FF0000"/>
                </a:solidFill>
                <a:latin typeface="Arial" pitchFamily="34" charset="0"/>
                <a:cs typeface="Arial" pitchFamily="34" charset="0"/>
              </a:rPr>
              <a:t>. </a:t>
            </a:r>
          </a:p>
          <a:p>
            <a:endParaRPr lang="ru-RU" sz="1600" b="1" dirty="0" smtClean="0">
              <a:solidFill>
                <a:srgbClr val="FF0000"/>
              </a:solidFill>
              <a:latin typeface="Arial" pitchFamily="34" charset="0"/>
              <a:cs typeface="Arial" pitchFamily="34" charset="0"/>
            </a:endParaRPr>
          </a:p>
          <a:p>
            <a:endParaRPr lang="ru-RU" sz="1600" b="1" dirty="0" smtClean="0">
              <a:solidFill>
                <a:srgbClr val="FF0000"/>
              </a:solidFill>
              <a:latin typeface="Arial" pitchFamily="34" charset="0"/>
              <a:cs typeface="Arial" pitchFamily="34" charset="0"/>
            </a:endParaRPr>
          </a:p>
          <a:p>
            <a:r>
              <a:rPr lang="ru-RU" sz="1600" b="1" dirty="0" smtClean="0">
                <a:solidFill>
                  <a:srgbClr val="FF0000"/>
                </a:solidFill>
                <a:latin typeface="Arial" pitchFamily="34" charset="0"/>
                <a:cs typeface="Arial" pitchFamily="34" charset="0"/>
              </a:rPr>
              <a:t>Усадьба А.Бекетова в </a:t>
            </a:r>
            <a:r>
              <a:rPr lang="ru-RU" sz="1600" b="1" dirty="0" err="1" smtClean="0">
                <a:solidFill>
                  <a:srgbClr val="FF0000"/>
                </a:solidFill>
                <a:latin typeface="Arial" pitchFamily="34" charset="0"/>
                <a:cs typeface="Arial" pitchFamily="34" charset="0"/>
              </a:rPr>
              <a:t>Шахматово</a:t>
            </a:r>
            <a:r>
              <a:rPr lang="ru-RU" sz="1600" b="1" dirty="0" smtClean="0">
                <a:solidFill>
                  <a:srgbClr val="FF0000"/>
                </a:solidFill>
                <a:latin typeface="Arial" pitchFamily="34" charset="0"/>
                <a:cs typeface="Arial" pitchFamily="34" charset="0"/>
              </a:rPr>
              <a:t>. </a:t>
            </a:r>
            <a:endParaRPr lang="ru-RU" sz="1600" b="1" dirty="0">
              <a:solidFill>
                <a:srgbClr val="FF0000"/>
              </a:solidFill>
              <a:latin typeface="Arial" pitchFamily="34" charset="0"/>
              <a:cs typeface="Arial" pitchFamily="34" charset="0"/>
            </a:endParaRPr>
          </a:p>
        </p:txBody>
      </p:sp>
      <p:pic>
        <p:nvPicPr>
          <p:cNvPr id="37896" name="Picture 8" descr="Усадьба «Боблово»"/>
          <p:cNvPicPr>
            <a:picLocks noChangeAspect="1" noChangeArrowheads="1"/>
          </p:cNvPicPr>
          <p:nvPr/>
        </p:nvPicPr>
        <p:blipFill>
          <a:blip r:embed="rId5"/>
          <a:srcRect/>
          <a:stretch>
            <a:fillRect/>
          </a:stretch>
        </p:blipFill>
        <p:spPr bwMode="auto">
          <a:xfrm>
            <a:off x="6357951" y="1000114"/>
            <a:ext cx="2500290" cy="266699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6968" y="162356"/>
            <a:ext cx="8190071" cy="1015662"/>
          </a:xfrm>
        </p:spPr>
        <p:txBody>
          <a:bodyPr/>
          <a:lstStyle/>
          <a:p>
            <a:r>
              <a:rPr lang="ru-RU" dirty="0" smtClean="0"/>
              <a:t>                 Жанр произведения</a:t>
            </a:r>
            <a:br>
              <a:rPr lang="ru-RU" dirty="0" smtClean="0"/>
            </a:br>
            <a:endParaRPr lang="ru-RU" dirty="0"/>
          </a:p>
        </p:txBody>
      </p:sp>
      <p:sp>
        <p:nvSpPr>
          <p:cNvPr id="3" name="Текст 2"/>
          <p:cNvSpPr>
            <a:spLocks noGrp="1"/>
          </p:cNvSpPr>
          <p:nvPr>
            <p:ph type="body" idx="1"/>
          </p:nvPr>
        </p:nvSpPr>
        <p:spPr>
          <a:xfrm>
            <a:off x="4857754" y="1238188"/>
            <a:ext cx="3571899" cy="2215991"/>
          </a:xfrm>
        </p:spPr>
        <p:txBody>
          <a:bodyPr/>
          <a:lstStyle/>
          <a:p>
            <a:r>
              <a:rPr lang="ru-RU" sz="1600" i="0" dirty="0" smtClean="0">
                <a:solidFill>
                  <a:schemeClr val="tx2">
                    <a:lumMod val="75000"/>
                  </a:schemeClr>
                </a:solidFill>
              </a:rPr>
              <a:t>«Ветер принёс издалёка» –  </a:t>
            </a:r>
          </a:p>
          <a:p>
            <a:r>
              <a:rPr lang="ru-RU" sz="1600" i="0" dirty="0" smtClean="0">
                <a:solidFill>
                  <a:schemeClr val="tx2">
                    <a:lumMod val="75000"/>
                  </a:schemeClr>
                </a:solidFill>
              </a:rPr>
              <a:t>это лирическое стихотворение несмотря на пейзажные элементы, поэтические строки служат для того, чтобы передать чувства поэта, испытываемые им эмоции. Этот жанр помогает Блоку выразить то, что мучает его и то, что он хотел бы открыть миру.</a:t>
            </a:r>
            <a:endParaRPr lang="ru-RU" sz="1600" dirty="0">
              <a:solidFill>
                <a:schemeClr val="tx2">
                  <a:lumMod val="75000"/>
                </a:schemeClr>
              </a:solidFill>
            </a:endParaRPr>
          </a:p>
        </p:txBody>
      </p:sp>
      <p:pic>
        <p:nvPicPr>
          <p:cNvPr id="31746" name="Picture 2" descr="Какие опасности принесет ранняя и теплая весна — Российская газета"/>
          <p:cNvPicPr>
            <a:picLocks noChangeAspect="1" noChangeArrowheads="1"/>
          </p:cNvPicPr>
          <p:nvPr/>
        </p:nvPicPr>
        <p:blipFill>
          <a:blip r:embed="rId2"/>
          <a:srcRect/>
          <a:stretch>
            <a:fillRect/>
          </a:stretch>
        </p:blipFill>
        <p:spPr bwMode="auto">
          <a:xfrm>
            <a:off x="357159" y="1000114"/>
            <a:ext cx="2857520" cy="1743076"/>
          </a:xfrm>
          <a:prstGeom prst="rect">
            <a:avLst/>
          </a:prstGeom>
          <a:noFill/>
        </p:spPr>
      </p:pic>
      <p:pic>
        <p:nvPicPr>
          <p:cNvPr id="31748" name="Picture 4" descr="В Великий Новгород весна придет, когда не ждали - Пароход Онлайн"/>
          <p:cNvPicPr>
            <a:picLocks noChangeAspect="1" noChangeArrowheads="1"/>
          </p:cNvPicPr>
          <p:nvPr/>
        </p:nvPicPr>
        <p:blipFill>
          <a:blip r:embed="rId3"/>
          <a:srcRect/>
          <a:stretch>
            <a:fillRect/>
          </a:stretch>
        </p:blipFill>
        <p:spPr bwMode="auto">
          <a:xfrm>
            <a:off x="1643042" y="2857502"/>
            <a:ext cx="3000395" cy="1857389"/>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6968" y="143803"/>
            <a:ext cx="8190071" cy="561045"/>
          </a:xfrm>
        </p:spPr>
        <p:txBody>
          <a:bodyPr anchor="ctr"/>
          <a:lstStyle/>
          <a:p>
            <a:pPr algn="ctr"/>
            <a:r>
              <a:rPr lang="ru-RU" sz="3600" dirty="0" smtClean="0"/>
              <a:t>Тематика стихотворения</a:t>
            </a:r>
            <a:endParaRPr lang="ru-RU" sz="3600" dirty="0"/>
          </a:p>
        </p:txBody>
      </p:sp>
      <p:sp>
        <p:nvSpPr>
          <p:cNvPr id="3" name="Текст 2"/>
          <p:cNvSpPr>
            <a:spLocks noGrp="1"/>
          </p:cNvSpPr>
          <p:nvPr>
            <p:ph type="body" idx="1"/>
          </p:nvPr>
        </p:nvSpPr>
        <p:spPr>
          <a:xfrm>
            <a:off x="4786314" y="1071552"/>
            <a:ext cx="4204143" cy="585438"/>
          </a:xfrm>
        </p:spPr>
        <p:txBody>
          <a:bodyPr/>
          <a:lstStyle/>
          <a:p>
            <a:r>
              <a:rPr lang="ru-RU" dirty="0" smtClean="0">
                <a:solidFill>
                  <a:schemeClr val="tx1"/>
                </a:solidFill>
              </a:rPr>
              <a:t> </a:t>
            </a:r>
          </a:p>
        </p:txBody>
      </p:sp>
      <p:sp>
        <p:nvSpPr>
          <p:cNvPr id="5" name="Прямоугольник 4"/>
          <p:cNvSpPr/>
          <p:nvPr/>
        </p:nvSpPr>
        <p:spPr>
          <a:xfrm>
            <a:off x="3214678" y="714364"/>
            <a:ext cx="3214710" cy="4278082"/>
          </a:xfrm>
          <a:prstGeom prst="rect">
            <a:avLst/>
          </a:prstGeom>
        </p:spPr>
        <p:txBody>
          <a:bodyPr wrap="square" lIns="91429" tIns="45714" rIns="91429" bIns="45714">
            <a:spAutoFit/>
          </a:bodyPr>
          <a:lstStyle/>
          <a:p>
            <a:r>
              <a:rPr lang="ru-RU" sz="1600" b="1" dirty="0" smtClean="0">
                <a:latin typeface="Arial" pitchFamily="34" charset="0"/>
                <a:cs typeface="Arial" pitchFamily="34" charset="0"/>
              </a:rPr>
              <a:t>     </a:t>
            </a:r>
          </a:p>
          <a:p>
            <a:r>
              <a:rPr lang="ru-RU" sz="1600" b="1" dirty="0" smtClean="0">
                <a:latin typeface="Arial" pitchFamily="34" charset="0"/>
                <a:cs typeface="Arial" pitchFamily="34" charset="0"/>
              </a:rPr>
              <a:t>     </a:t>
            </a:r>
            <a:r>
              <a:rPr lang="ru-RU" sz="1600" b="1" dirty="0" smtClean="0">
                <a:solidFill>
                  <a:schemeClr val="tx2">
                    <a:lumMod val="75000"/>
                  </a:schemeClr>
                </a:solidFill>
                <a:latin typeface="Arial" pitchFamily="34" charset="0"/>
                <a:cs typeface="Arial" pitchFamily="34" charset="0"/>
              </a:rPr>
              <a:t>Главная тема основана на предчувствии весны, ассоциирующейся у лирического персонажа не просто с приятным временем года, а с ожиданием долгожданной встречи с возлюбленной. Его одновременно переполняет тревога, мрачные ощущения и радость. Все чувства сменяют друг друга в каждой строчке. Всё это символично высказывается автором в стихотворных строках. </a:t>
            </a:r>
            <a:br>
              <a:rPr lang="ru-RU" sz="1600" b="1" dirty="0" smtClean="0">
                <a:solidFill>
                  <a:schemeClr val="tx2">
                    <a:lumMod val="75000"/>
                  </a:schemeClr>
                </a:solidFill>
                <a:latin typeface="Arial" pitchFamily="34" charset="0"/>
                <a:cs typeface="Arial" pitchFamily="34" charset="0"/>
              </a:rPr>
            </a:br>
            <a:endParaRPr lang="ru-RU" sz="1600" b="1" dirty="0">
              <a:solidFill>
                <a:schemeClr val="tx2">
                  <a:lumMod val="75000"/>
                </a:schemeClr>
              </a:solidFill>
              <a:latin typeface="Arial" pitchFamily="34" charset="0"/>
              <a:cs typeface="Arial" pitchFamily="34" charset="0"/>
            </a:endParaRPr>
          </a:p>
        </p:txBody>
      </p:sp>
      <p:pic>
        <p:nvPicPr>
          <p:cNvPr id="16390" name="Picture 6" descr="Весна природа - открытка весна анимационная гиф картинка №3692"/>
          <p:cNvPicPr>
            <a:picLocks noChangeAspect="1" noChangeArrowheads="1" noCrop="1"/>
          </p:cNvPicPr>
          <p:nvPr/>
        </p:nvPicPr>
        <p:blipFill>
          <a:blip r:embed="rId3"/>
          <a:srcRect/>
          <a:stretch>
            <a:fillRect/>
          </a:stretch>
        </p:blipFill>
        <p:spPr bwMode="auto">
          <a:xfrm>
            <a:off x="357159" y="1071555"/>
            <a:ext cx="2571769" cy="3071832"/>
          </a:xfrm>
          <a:prstGeom prst="rect">
            <a:avLst/>
          </a:prstGeom>
          <a:noFill/>
        </p:spPr>
      </p:pic>
      <p:pic>
        <p:nvPicPr>
          <p:cNvPr id="16392" name="Picture 8" descr="lh5.googleusercontent.com--YcNj61e-fcA-VPnlJh_F5YI-AAAAAAACqFU-wJ_ZQTyezPE-w240-h320-25D025B225D025B525D1258125D025…  | Beautiful gif, Nature images, Beautiful photo"/>
          <p:cNvPicPr>
            <a:picLocks noChangeAspect="1" noChangeArrowheads="1" noCrop="1"/>
          </p:cNvPicPr>
          <p:nvPr/>
        </p:nvPicPr>
        <p:blipFill>
          <a:blip r:embed="rId4"/>
          <a:srcRect/>
          <a:stretch>
            <a:fillRect/>
          </a:stretch>
        </p:blipFill>
        <p:spPr bwMode="auto">
          <a:xfrm>
            <a:off x="6500826" y="1071553"/>
            <a:ext cx="2286000" cy="3048001"/>
          </a:xfrm>
          <a:prstGeom prst="rect">
            <a:avLst/>
          </a:prstGeom>
          <a:noFill/>
        </p:spPr>
      </p:pic>
    </p:spTree>
  </p:cSld>
  <p:clrMapOvr>
    <a:masterClrMapping/>
  </p:clrMapOvr>
  <p:transition>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6968" y="143803"/>
            <a:ext cx="8190071" cy="561045"/>
          </a:xfrm>
        </p:spPr>
        <p:txBody>
          <a:bodyPr anchor="ctr"/>
          <a:lstStyle/>
          <a:p>
            <a:pPr algn="ctr"/>
            <a:r>
              <a:rPr lang="ru-RU" sz="3600" dirty="0" smtClean="0"/>
              <a:t>Основная идея стихотворения</a:t>
            </a:r>
            <a:endParaRPr lang="ru-RU" sz="3600" dirty="0"/>
          </a:p>
        </p:txBody>
      </p:sp>
      <p:sp>
        <p:nvSpPr>
          <p:cNvPr id="3" name="Текст 2"/>
          <p:cNvSpPr>
            <a:spLocks noGrp="1"/>
          </p:cNvSpPr>
          <p:nvPr>
            <p:ph type="body" idx="1"/>
          </p:nvPr>
        </p:nvSpPr>
        <p:spPr>
          <a:xfrm>
            <a:off x="4786314" y="1071552"/>
            <a:ext cx="4204143" cy="585438"/>
          </a:xfrm>
        </p:spPr>
        <p:txBody>
          <a:bodyPr/>
          <a:lstStyle/>
          <a:p>
            <a:r>
              <a:rPr lang="ru-RU" dirty="0" smtClean="0">
                <a:solidFill>
                  <a:schemeClr val="tx1"/>
                </a:solidFill>
              </a:rPr>
              <a:t> </a:t>
            </a:r>
          </a:p>
        </p:txBody>
      </p:sp>
      <p:sp>
        <p:nvSpPr>
          <p:cNvPr id="5" name="Прямоугольник 4"/>
          <p:cNvSpPr/>
          <p:nvPr/>
        </p:nvSpPr>
        <p:spPr>
          <a:xfrm>
            <a:off x="285719" y="928676"/>
            <a:ext cx="3929091" cy="3539418"/>
          </a:xfrm>
          <a:prstGeom prst="rect">
            <a:avLst/>
          </a:prstGeom>
        </p:spPr>
        <p:txBody>
          <a:bodyPr wrap="square" lIns="91429" tIns="45714" rIns="91429" bIns="45714">
            <a:spAutoFit/>
          </a:bodyPr>
          <a:lstStyle/>
          <a:p>
            <a:r>
              <a:rPr lang="ru-RU" sz="1600" b="1" dirty="0" smtClean="0">
                <a:latin typeface="Arial" pitchFamily="34" charset="0"/>
                <a:cs typeface="Arial" pitchFamily="34" charset="0"/>
              </a:rPr>
              <a:t>     </a:t>
            </a:r>
          </a:p>
          <a:p>
            <a:r>
              <a:rPr lang="ru-RU" sz="1600" b="1" dirty="0" smtClean="0">
                <a:latin typeface="Arial" pitchFamily="34" charset="0"/>
                <a:cs typeface="Arial" pitchFamily="34" charset="0"/>
              </a:rPr>
              <a:t>     </a:t>
            </a:r>
            <a:r>
              <a:rPr lang="ru-RU" sz="1600" b="1" dirty="0" smtClean="0">
                <a:solidFill>
                  <a:schemeClr val="tx2">
                    <a:lumMod val="75000"/>
                  </a:schemeClr>
                </a:solidFill>
                <a:latin typeface="Arial" pitchFamily="34" charset="0"/>
                <a:cs typeface="Arial" pitchFamily="34" charset="0"/>
              </a:rPr>
              <a:t>Что касается основной идеи, то она заключается в ощущениях и чувствах влюблённого человека, неспособного говорить о них открыто. Слова стиха пронизаны внутренним миром томящегося в ожидании мужчины, который сам не знает, к чему приведёт его любовь. Ему лишь остаётся надеяться на взаимность. Именно весна символизирует все те надежды на счастливое совместное далёкое будущее.</a:t>
            </a:r>
            <a:endParaRPr lang="ru-RU" sz="1600" b="1" dirty="0">
              <a:solidFill>
                <a:schemeClr val="tx2">
                  <a:lumMod val="75000"/>
                </a:schemeClr>
              </a:solidFill>
              <a:latin typeface="Arial" pitchFamily="34" charset="0"/>
              <a:cs typeface="Arial" pitchFamily="34" charset="0"/>
            </a:endParaRPr>
          </a:p>
        </p:txBody>
      </p:sp>
      <p:pic>
        <p:nvPicPr>
          <p:cNvPr id="14344" name="Picture 8" descr="Ангарский Портал Новостей | Все новости Ангарска и области"/>
          <p:cNvPicPr>
            <a:picLocks noChangeAspect="1" noChangeArrowheads="1"/>
          </p:cNvPicPr>
          <p:nvPr/>
        </p:nvPicPr>
        <p:blipFill>
          <a:blip r:embed="rId3"/>
          <a:srcRect/>
          <a:stretch>
            <a:fillRect/>
          </a:stretch>
        </p:blipFill>
        <p:spPr bwMode="auto">
          <a:xfrm>
            <a:off x="6286513" y="1000114"/>
            <a:ext cx="2595538" cy="1857389"/>
          </a:xfrm>
          <a:prstGeom prst="rect">
            <a:avLst/>
          </a:prstGeom>
          <a:noFill/>
        </p:spPr>
      </p:pic>
      <p:pic>
        <p:nvPicPr>
          <p:cNvPr id="14346" name="Picture 10" descr="Красивые картинки весны в большом разрешении. Природа, пейзажи"/>
          <p:cNvPicPr>
            <a:picLocks noChangeAspect="1" noChangeArrowheads="1"/>
          </p:cNvPicPr>
          <p:nvPr/>
        </p:nvPicPr>
        <p:blipFill>
          <a:blip r:embed="rId4" cstate="print"/>
          <a:srcRect/>
          <a:stretch>
            <a:fillRect/>
          </a:stretch>
        </p:blipFill>
        <p:spPr bwMode="auto">
          <a:xfrm>
            <a:off x="4214811" y="2857503"/>
            <a:ext cx="2928958" cy="186211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6968" y="143803"/>
            <a:ext cx="8190071" cy="1107996"/>
          </a:xfrm>
        </p:spPr>
        <p:txBody>
          <a:bodyPr anchor="ctr"/>
          <a:lstStyle/>
          <a:p>
            <a:pPr algn="ctr"/>
            <a:r>
              <a:rPr lang="ru-RU" sz="3600" dirty="0" smtClean="0"/>
              <a:t>Композиция стихотворения</a:t>
            </a:r>
            <a:br>
              <a:rPr lang="ru-RU" sz="3600" dirty="0" smtClean="0"/>
            </a:br>
            <a:endParaRPr lang="ru-RU" sz="3600" dirty="0"/>
          </a:p>
        </p:txBody>
      </p:sp>
      <p:sp>
        <p:nvSpPr>
          <p:cNvPr id="3" name="Текст 2"/>
          <p:cNvSpPr>
            <a:spLocks noGrp="1"/>
          </p:cNvSpPr>
          <p:nvPr>
            <p:ph type="body" idx="1"/>
          </p:nvPr>
        </p:nvSpPr>
        <p:spPr>
          <a:xfrm>
            <a:off x="4786314" y="1071552"/>
            <a:ext cx="4204143" cy="585438"/>
          </a:xfrm>
        </p:spPr>
        <p:txBody>
          <a:bodyPr/>
          <a:lstStyle/>
          <a:p>
            <a:r>
              <a:rPr lang="ru-RU" dirty="0" smtClean="0">
                <a:solidFill>
                  <a:schemeClr val="tx1"/>
                </a:solidFill>
              </a:rPr>
              <a:t> </a:t>
            </a:r>
          </a:p>
        </p:txBody>
      </p:sp>
      <p:sp>
        <p:nvSpPr>
          <p:cNvPr id="5" name="Прямоугольник 4"/>
          <p:cNvSpPr/>
          <p:nvPr/>
        </p:nvSpPr>
        <p:spPr>
          <a:xfrm>
            <a:off x="2285984" y="642924"/>
            <a:ext cx="4572032" cy="4278082"/>
          </a:xfrm>
          <a:prstGeom prst="rect">
            <a:avLst/>
          </a:prstGeom>
        </p:spPr>
        <p:txBody>
          <a:bodyPr wrap="square" lIns="91429" tIns="45714" rIns="91429" bIns="45714">
            <a:spAutoFit/>
          </a:bodyPr>
          <a:lstStyle/>
          <a:p>
            <a:r>
              <a:rPr lang="ru-RU" sz="1600" b="1" dirty="0" smtClean="0">
                <a:latin typeface="Arial" pitchFamily="34" charset="0"/>
                <a:cs typeface="Arial" pitchFamily="34" charset="0"/>
              </a:rPr>
              <a:t>     </a:t>
            </a:r>
          </a:p>
          <a:p>
            <a:r>
              <a:rPr lang="ru-RU" sz="1600" b="1" dirty="0" smtClean="0">
                <a:latin typeface="Arial" pitchFamily="34" charset="0"/>
                <a:cs typeface="Arial" pitchFamily="34" charset="0"/>
              </a:rPr>
              <a:t>    </a:t>
            </a:r>
            <a:r>
              <a:rPr lang="ru-RU" sz="1600" dirty="0" smtClean="0"/>
              <a:t>  </a:t>
            </a:r>
            <a:r>
              <a:rPr lang="ru-RU" sz="1600" b="1" dirty="0" smtClean="0">
                <a:solidFill>
                  <a:schemeClr val="tx2">
                    <a:lumMod val="75000"/>
                  </a:schemeClr>
                </a:solidFill>
                <a:latin typeface="Arial" pitchFamily="34" charset="0"/>
                <a:cs typeface="Arial" pitchFamily="34" charset="0"/>
              </a:rPr>
              <a:t>Стихотворение состоит из трёх строф. В самом начале писатель настроен пессимистично. В конце он словно пробуждается ото сна, снова начинает верить в любовь и ожидает встречи с любимой женщиной. </a:t>
            </a:r>
            <a:r>
              <a:rPr lang="ru-RU" sz="1600" b="1" dirty="0" smtClean="0">
                <a:solidFill>
                  <a:schemeClr val="accent6">
                    <a:lumMod val="75000"/>
                  </a:schemeClr>
                </a:solidFill>
                <a:latin typeface="Arial" pitchFamily="34" charset="0"/>
                <a:cs typeface="Arial" pitchFamily="34" charset="0"/>
              </a:rPr>
              <a:t>Ветер</a:t>
            </a:r>
            <a:r>
              <a:rPr lang="ru-RU" sz="1600" b="1" dirty="0" smtClean="0">
                <a:solidFill>
                  <a:srgbClr val="00B050"/>
                </a:solidFill>
                <a:latin typeface="Arial" pitchFamily="34" charset="0"/>
                <a:cs typeface="Arial" pitchFamily="34" charset="0"/>
              </a:rPr>
              <a:t> </a:t>
            </a:r>
            <a:r>
              <a:rPr lang="ru-RU" sz="1600" b="1" dirty="0" smtClean="0">
                <a:solidFill>
                  <a:schemeClr val="tx2">
                    <a:lumMod val="75000"/>
                  </a:schemeClr>
                </a:solidFill>
                <a:latin typeface="Arial" pitchFamily="34" charset="0"/>
                <a:cs typeface="Arial" pitchFamily="34" charset="0"/>
              </a:rPr>
              <a:t>символизирует в произведении приход скорой весны, предвещает её. Лирический герой не видит пока чистого неба, но ощущает, что скоро наступит момент, когда можно будет насладиться наступлением весны. Он хочет, чтобы это время пришло поскорее </a:t>
            </a:r>
          </a:p>
          <a:p>
            <a:r>
              <a:rPr lang="ru-RU" sz="1600" b="1" dirty="0" smtClean="0">
                <a:solidFill>
                  <a:schemeClr val="tx2">
                    <a:lumMod val="75000"/>
                  </a:schemeClr>
                </a:solidFill>
                <a:latin typeface="Arial" pitchFamily="34" charset="0"/>
                <a:cs typeface="Arial" pitchFamily="34" charset="0"/>
              </a:rPr>
              <a:t>и говорит о том, что зимние бури плачут – как будто чувствуя, что им недолго осталось царить на земле. Таким настроением овеяна </a:t>
            </a:r>
            <a:r>
              <a:rPr lang="ru-RU" sz="1600" b="1" dirty="0" smtClean="0">
                <a:solidFill>
                  <a:srgbClr val="FF0000"/>
                </a:solidFill>
                <a:latin typeface="Arial" pitchFamily="34" charset="0"/>
                <a:cs typeface="Arial" pitchFamily="34" charset="0"/>
              </a:rPr>
              <a:t>первая строфа.</a:t>
            </a:r>
            <a:endParaRPr lang="ru-RU" sz="1600" b="1" dirty="0">
              <a:solidFill>
                <a:srgbClr val="FF0000"/>
              </a:solidFill>
              <a:latin typeface="Arial" pitchFamily="34" charset="0"/>
              <a:cs typeface="Arial" pitchFamily="34" charset="0"/>
            </a:endParaRPr>
          </a:p>
        </p:txBody>
      </p:sp>
      <p:pic>
        <p:nvPicPr>
          <p:cNvPr id="12290" name="Picture 2" descr="Встречаем Весну / Фотопрогулки за городом в вечернем свете Март 2016 г «Ветер  принес издалёка Песни весенней намек, Гдето светло и глубоко Неба открылся  клочок В этой бездонной лазури, В сумерках близкой"/>
          <p:cNvPicPr>
            <a:picLocks noChangeAspect="1" noChangeArrowheads="1"/>
          </p:cNvPicPr>
          <p:nvPr/>
        </p:nvPicPr>
        <p:blipFill>
          <a:blip r:embed="rId3" cstate="print"/>
          <a:srcRect/>
          <a:stretch>
            <a:fillRect/>
          </a:stretch>
        </p:blipFill>
        <p:spPr bwMode="auto">
          <a:xfrm>
            <a:off x="214283" y="1000115"/>
            <a:ext cx="2071702" cy="2857520"/>
          </a:xfrm>
          <a:prstGeom prst="rect">
            <a:avLst/>
          </a:prstGeom>
          <a:noFill/>
        </p:spPr>
      </p:pic>
      <p:pic>
        <p:nvPicPr>
          <p:cNvPr id="7" name="Picture 2" descr="Анализ стихотворения Блока Ветер принес издалека"/>
          <p:cNvPicPr>
            <a:picLocks noChangeAspect="1" noChangeArrowheads="1"/>
          </p:cNvPicPr>
          <p:nvPr/>
        </p:nvPicPr>
        <p:blipFill>
          <a:blip r:embed="rId4"/>
          <a:srcRect/>
          <a:stretch>
            <a:fillRect/>
          </a:stretch>
        </p:blipFill>
        <p:spPr bwMode="auto">
          <a:xfrm>
            <a:off x="6858016" y="1000115"/>
            <a:ext cx="2071702" cy="285752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6968" y="143803"/>
            <a:ext cx="8190071" cy="561045"/>
          </a:xfrm>
        </p:spPr>
        <p:txBody>
          <a:bodyPr anchor="ctr"/>
          <a:lstStyle/>
          <a:p>
            <a:pPr algn="ctr"/>
            <a:r>
              <a:rPr lang="ru-RU" sz="3600" dirty="0" smtClean="0"/>
              <a:t> </a:t>
            </a:r>
            <a:endParaRPr lang="ru-RU" sz="3600" dirty="0"/>
          </a:p>
        </p:txBody>
      </p:sp>
      <p:sp>
        <p:nvSpPr>
          <p:cNvPr id="3" name="Текст 2"/>
          <p:cNvSpPr>
            <a:spLocks noGrp="1"/>
          </p:cNvSpPr>
          <p:nvPr>
            <p:ph type="body" idx="1"/>
          </p:nvPr>
        </p:nvSpPr>
        <p:spPr>
          <a:xfrm>
            <a:off x="4786314" y="1071552"/>
            <a:ext cx="4204143" cy="585438"/>
          </a:xfrm>
        </p:spPr>
        <p:txBody>
          <a:bodyPr/>
          <a:lstStyle/>
          <a:p>
            <a:r>
              <a:rPr lang="ru-RU" dirty="0" smtClean="0">
                <a:solidFill>
                  <a:schemeClr val="tx1"/>
                </a:solidFill>
              </a:rPr>
              <a:t> </a:t>
            </a:r>
          </a:p>
        </p:txBody>
      </p:sp>
      <p:sp>
        <p:nvSpPr>
          <p:cNvPr id="5" name="Прямоугольник 4"/>
          <p:cNvSpPr/>
          <p:nvPr/>
        </p:nvSpPr>
        <p:spPr>
          <a:xfrm>
            <a:off x="214283" y="1000115"/>
            <a:ext cx="4357718" cy="3046976"/>
          </a:xfrm>
          <a:prstGeom prst="rect">
            <a:avLst/>
          </a:prstGeom>
        </p:spPr>
        <p:txBody>
          <a:bodyPr wrap="square" lIns="91429" tIns="45714" rIns="91429" bIns="45714">
            <a:spAutoFit/>
          </a:bodyPr>
          <a:lstStyle/>
          <a:p>
            <a:r>
              <a:rPr lang="ru-RU" sz="1600" b="1" dirty="0" smtClean="0">
                <a:latin typeface="Arial" pitchFamily="34" charset="0"/>
                <a:cs typeface="Arial" pitchFamily="34" charset="0"/>
              </a:rPr>
              <a:t>    </a:t>
            </a:r>
            <a:r>
              <a:rPr lang="ru-RU" sz="1600" b="1" dirty="0" smtClean="0">
                <a:solidFill>
                  <a:schemeClr val="tx2">
                    <a:lumMod val="75000"/>
                  </a:schemeClr>
                </a:solidFill>
                <a:latin typeface="Arial" pitchFamily="34" charset="0"/>
                <a:cs typeface="Arial" pitchFamily="34" charset="0"/>
              </a:rPr>
              <a:t> </a:t>
            </a:r>
            <a:r>
              <a:rPr lang="ru-RU" sz="1600" b="1" dirty="0" smtClean="0">
                <a:solidFill>
                  <a:srgbClr val="FF0000"/>
                </a:solidFill>
                <a:latin typeface="Arial" pitchFamily="34" charset="0"/>
                <a:cs typeface="Arial" pitchFamily="34" charset="0"/>
              </a:rPr>
              <a:t>Вторая строфа</a:t>
            </a:r>
            <a:r>
              <a:rPr lang="ru-RU" sz="1600" b="1" dirty="0" smtClean="0">
                <a:solidFill>
                  <a:schemeClr val="tx2">
                    <a:lumMod val="75000"/>
                  </a:schemeClr>
                </a:solidFill>
                <a:latin typeface="Arial" pitchFamily="34" charset="0"/>
                <a:cs typeface="Arial" pitchFamily="34" charset="0"/>
              </a:rPr>
              <a:t> иносказательно говорит о том, что Блок страдает из-за невозможности выразить свои чувства, которые пока что прячутся “робко, темно и глубоко”. </a:t>
            </a:r>
          </a:p>
          <a:p>
            <a:r>
              <a:rPr lang="ru-RU" sz="1600" b="1" dirty="0" smtClean="0">
                <a:solidFill>
                  <a:schemeClr val="tx2">
                    <a:lumMod val="75000"/>
                  </a:schemeClr>
                </a:solidFill>
                <a:latin typeface="Arial" pitchFamily="34" charset="0"/>
                <a:cs typeface="Arial" pitchFamily="34" charset="0"/>
              </a:rPr>
              <a:t>Наконец, </a:t>
            </a:r>
            <a:r>
              <a:rPr lang="ru-RU" sz="1600" b="1" dirty="0" smtClean="0">
                <a:solidFill>
                  <a:srgbClr val="FF0000"/>
                </a:solidFill>
                <a:latin typeface="Arial" pitchFamily="34" charset="0"/>
                <a:cs typeface="Arial" pitchFamily="34" charset="0"/>
              </a:rPr>
              <a:t>третья строфа </a:t>
            </a:r>
            <a:r>
              <a:rPr lang="ru-RU" sz="1600" b="1" dirty="0" smtClean="0">
                <a:solidFill>
                  <a:schemeClr val="tx2">
                    <a:lumMod val="75000"/>
                  </a:schemeClr>
                </a:solidFill>
                <a:latin typeface="Arial" pitchFamily="34" charset="0"/>
                <a:cs typeface="Arial" pitchFamily="34" charset="0"/>
              </a:rPr>
              <a:t>показывает, что тоска поэта понемногу рассеивается, он уже слышит звучные песни и чувствует, что впереди его ждёт что-то хорошее. И действительно – в 1903 году А.А.Блок и Л.Д.Менделеева поженились.</a:t>
            </a:r>
          </a:p>
          <a:p>
            <a:endParaRPr lang="ru-RU" sz="1600" b="1" dirty="0">
              <a:solidFill>
                <a:schemeClr val="tx2">
                  <a:lumMod val="75000"/>
                </a:schemeClr>
              </a:solidFill>
              <a:latin typeface="Arial" pitchFamily="34" charset="0"/>
              <a:cs typeface="Arial" pitchFamily="34" charset="0"/>
            </a:endParaRPr>
          </a:p>
        </p:txBody>
      </p:sp>
      <p:sp>
        <p:nvSpPr>
          <p:cNvPr id="41986" name="AutoShape 2" descr="Ветер принес издалека» 🖋️ анализ стихотворения Александра Блока, тематика,  жанр"/>
          <p:cNvSpPr>
            <a:spLocks noChangeAspect="1" noChangeArrowheads="1"/>
          </p:cNvSpPr>
          <p:nvPr/>
        </p:nvSpPr>
        <p:spPr bwMode="auto">
          <a:xfrm>
            <a:off x="155577" y="-144462"/>
            <a:ext cx="304799" cy="304801"/>
          </a:xfrm>
          <a:prstGeom prst="rect">
            <a:avLst/>
          </a:prstGeom>
          <a:noFill/>
        </p:spPr>
        <p:txBody>
          <a:bodyPr vert="horz" wrap="square" lIns="91429" tIns="45714" rIns="91429" bIns="45714" numCol="1" anchor="t" anchorCtr="0" compatLnSpc="1">
            <a:prstTxWarp prst="textNoShape">
              <a:avLst/>
            </a:prstTxWarp>
          </a:bodyPr>
          <a:lstStyle/>
          <a:p>
            <a:endParaRPr lang="ru-RU"/>
          </a:p>
        </p:txBody>
      </p:sp>
      <p:sp>
        <p:nvSpPr>
          <p:cNvPr id="41988" name="AutoShape 4" descr="Ветер принес издалека» 🖋️ анализ стихотворения Александра Блока, тематика,  жанр"/>
          <p:cNvSpPr>
            <a:spLocks noChangeAspect="1" noChangeArrowheads="1"/>
          </p:cNvSpPr>
          <p:nvPr/>
        </p:nvSpPr>
        <p:spPr bwMode="auto">
          <a:xfrm>
            <a:off x="155577" y="-144462"/>
            <a:ext cx="304799" cy="304801"/>
          </a:xfrm>
          <a:prstGeom prst="rect">
            <a:avLst/>
          </a:prstGeom>
          <a:noFill/>
        </p:spPr>
        <p:txBody>
          <a:bodyPr vert="horz" wrap="square" lIns="91429" tIns="45714" rIns="91429" bIns="45714" numCol="1" anchor="t" anchorCtr="0" compatLnSpc="1">
            <a:prstTxWarp prst="textNoShape">
              <a:avLst/>
            </a:prstTxWarp>
          </a:bodyPr>
          <a:lstStyle/>
          <a:p>
            <a:endParaRPr lang="ru-RU"/>
          </a:p>
        </p:txBody>
      </p:sp>
      <p:sp>
        <p:nvSpPr>
          <p:cNvPr id="41990" name="AutoShape 6" descr="C:\Users\HOME\Desktop\aleksandr_blok_lyubov_mendeleeva.webp"/>
          <p:cNvSpPr>
            <a:spLocks noChangeAspect="1" noChangeArrowheads="1"/>
          </p:cNvSpPr>
          <p:nvPr/>
        </p:nvSpPr>
        <p:spPr bwMode="auto">
          <a:xfrm>
            <a:off x="155577" y="-144462"/>
            <a:ext cx="304799" cy="304801"/>
          </a:xfrm>
          <a:prstGeom prst="rect">
            <a:avLst/>
          </a:prstGeom>
          <a:noFill/>
        </p:spPr>
        <p:txBody>
          <a:bodyPr vert="horz" wrap="square" lIns="91429" tIns="45714" rIns="91429" bIns="45714" numCol="1" anchor="t" anchorCtr="0" compatLnSpc="1">
            <a:prstTxWarp prst="textNoShape">
              <a:avLst/>
            </a:prstTxWarp>
          </a:bodyPr>
          <a:lstStyle/>
          <a:p>
            <a:endParaRPr lang="ru-RU"/>
          </a:p>
        </p:txBody>
      </p:sp>
      <p:sp>
        <p:nvSpPr>
          <p:cNvPr id="41992" name="AutoShape 8" descr="C:\Users\HOME\Desktop\aleksandr_blok_lyubov_mendeleeva.webp"/>
          <p:cNvSpPr>
            <a:spLocks noChangeAspect="1" noChangeArrowheads="1"/>
          </p:cNvSpPr>
          <p:nvPr/>
        </p:nvSpPr>
        <p:spPr bwMode="auto">
          <a:xfrm>
            <a:off x="155577" y="-144462"/>
            <a:ext cx="304799" cy="304801"/>
          </a:xfrm>
          <a:prstGeom prst="rect">
            <a:avLst/>
          </a:prstGeom>
          <a:noFill/>
        </p:spPr>
        <p:txBody>
          <a:bodyPr vert="horz" wrap="square" lIns="91429" tIns="45714" rIns="91429" bIns="45714" numCol="1" anchor="t" anchorCtr="0" compatLnSpc="1">
            <a:prstTxWarp prst="textNoShape">
              <a:avLst/>
            </a:prstTxWarp>
          </a:bodyPr>
          <a:lstStyle/>
          <a:p>
            <a:endParaRPr lang="ru-RU"/>
          </a:p>
        </p:txBody>
      </p:sp>
      <p:sp>
        <p:nvSpPr>
          <p:cNvPr id="41994" name="AutoShape 10" descr="C:\Users\HOME\Desktop\aleksandr_blok_lyubov_mendeleeva.webp"/>
          <p:cNvSpPr>
            <a:spLocks noChangeAspect="1" noChangeArrowheads="1"/>
          </p:cNvSpPr>
          <p:nvPr/>
        </p:nvSpPr>
        <p:spPr bwMode="auto">
          <a:xfrm>
            <a:off x="155577" y="-144462"/>
            <a:ext cx="304799" cy="304801"/>
          </a:xfrm>
          <a:prstGeom prst="rect">
            <a:avLst/>
          </a:prstGeom>
          <a:noFill/>
        </p:spPr>
        <p:txBody>
          <a:bodyPr vert="horz" wrap="square" lIns="91429" tIns="45714" rIns="91429" bIns="45714" numCol="1" anchor="t" anchorCtr="0" compatLnSpc="1">
            <a:prstTxWarp prst="textNoShape">
              <a:avLst/>
            </a:prstTxWarp>
          </a:bodyPr>
          <a:lstStyle/>
          <a:p>
            <a:endParaRPr lang="ru-RU"/>
          </a:p>
        </p:txBody>
      </p:sp>
      <p:sp>
        <p:nvSpPr>
          <p:cNvPr id="41996" name="AutoShape 12" descr="Александр Блок и Любовь Менделеева"/>
          <p:cNvSpPr>
            <a:spLocks noChangeAspect="1" noChangeArrowheads="1"/>
          </p:cNvSpPr>
          <p:nvPr/>
        </p:nvSpPr>
        <p:spPr bwMode="auto">
          <a:xfrm>
            <a:off x="155577" y="-144462"/>
            <a:ext cx="304799" cy="304801"/>
          </a:xfrm>
          <a:prstGeom prst="rect">
            <a:avLst/>
          </a:prstGeom>
          <a:noFill/>
        </p:spPr>
        <p:txBody>
          <a:bodyPr vert="horz" wrap="square" lIns="91429" tIns="45714" rIns="91429" bIns="45714" numCol="1" anchor="t" anchorCtr="0" compatLnSpc="1">
            <a:prstTxWarp prst="textNoShape">
              <a:avLst/>
            </a:prstTxWarp>
          </a:bodyPr>
          <a:lstStyle/>
          <a:p>
            <a:endParaRPr lang="ru-RU"/>
          </a:p>
        </p:txBody>
      </p:sp>
      <p:sp>
        <p:nvSpPr>
          <p:cNvPr id="41998" name="AutoShape 14" descr="C:\Users\HOME\Desktop\aleksandr_blok_lyubov_mendeleeva.webp"/>
          <p:cNvSpPr>
            <a:spLocks noChangeAspect="1" noChangeArrowheads="1"/>
          </p:cNvSpPr>
          <p:nvPr/>
        </p:nvSpPr>
        <p:spPr bwMode="auto">
          <a:xfrm>
            <a:off x="155577" y="-144462"/>
            <a:ext cx="304799" cy="304801"/>
          </a:xfrm>
          <a:prstGeom prst="rect">
            <a:avLst/>
          </a:prstGeom>
          <a:noFill/>
        </p:spPr>
        <p:txBody>
          <a:bodyPr vert="horz" wrap="square" lIns="91429" tIns="45714" rIns="91429" bIns="45714" numCol="1" anchor="t" anchorCtr="0" compatLnSpc="1">
            <a:prstTxWarp prst="textNoShape">
              <a:avLst/>
            </a:prstTxWarp>
          </a:bodyPr>
          <a:lstStyle/>
          <a:p>
            <a:endParaRPr lang="ru-RU"/>
          </a:p>
        </p:txBody>
      </p:sp>
      <p:sp>
        <p:nvSpPr>
          <p:cNvPr id="42000" name="AutoShape 16" descr="https://nauka.club/wp-content/auploads/895189/fullsize.webp"/>
          <p:cNvSpPr>
            <a:spLocks noChangeAspect="1" noChangeArrowheads="1"/>
          </p:cNvSpPr>
          <p:nvPr/>
        </p:nvSpPr>
        <p:spPr bwMode="auto">
          <a:xfrm>
            <a:off x="155577" y="-144462"/>
            <a:ext cx="304799" cy="304801"/>
          </a:xfrm>
          <a:prstGeom prst="rect">
            <a:avLst/>
          </a:prstGeom>
          <a:noFill/>
        </p:spPr>
        <p:txBody>
          <a:bodyPr vert="horz" wrap="square" lIns="91429" tIns="45714" rIns="91429" bIns="45714" numCol="1" anchor="t" anchorCtr="0" compatLnSpc="1">
            <a:prstTxWarp prst="textNoShape">
              <a:avLst/>
            </a:prstTxWarp>
          </a:bodyPr>
          <a:lstStyle/>
          <a:p>
            <a:endParaRPr lang="ru-RU"/>
          </a:p>
        </p:txBody>
      </p:sp>
      <p:sp>
        <p:nvSpPr>
          <p:cNvPr id="42002" name="AutoShape 18" descr="https://nauka.club/wp-content/auploads/895189/fullsize.webp"/>
          <p:cNvSpPr>
            <a:spLocks noChangeAspect="1" noChangeArrowheads="1"/>
          </p:cNvSpPr>
          <p:nvPr/>
        </p:nvSpPr>
        <p:spPr bwMode="auto">
          <a:xfrm>
            <a:off x="155577" y="-144462"/>
            <a:ext cx="304799" cy="304801"/>
          </a:xfrm>
          <a:prstGeom prst="rect">
            <a:avLst/>
          </a:prstGeom>
          <a:noFill/>
        </p:spPr>
        <p:txBody>
          <a:bodyPr vert="horz" wrap="square" lIns="91429" tIns="45714" rIns="91429" bIns="45714" numCol="1" anchor="t" anchorCtr="0" compatLnSpc="1">
            <a:prstTxWarp prst="textNoShape">
              <a:avLst/>
            </a:prstTxWarp>
          </a:bodyPr>
          <a:lstStyle/>
          <a:p>
            <a:endParaRPr lang="ru-RU"/>
          </a:p>
        </p:txBody>
      </p:sp>
      <p:sp>
        <p:nvSpPr>
          <p:cNvPr id="42004" name="AutoShape 20" descr="C:\Users\HOME\Desktop\aleksandr_blok_lyubov_mendeleeva.webp"/>
          <p:cNvSpPr>
            <a:spLocks noChangeAspect="1" noChangeArrowheads="1"/>
          </p:cNvSpPr>
          <p:nvPr/>
        </p:nvSpPr>
        <p:spPr bwMode="auto">
          <a:xfrm>
            <a:off x="155577" y="-144462"/>
            <a:ext cx="304799" cy="304801"/>
          </a:xfrm>
          <a:prstGeom prst="rect">
            <a:avLst/>
          </a:prstGeom>
          <a:noFill/>
        </p:spPr>
        <p:txBody>
          <a:bodyPr vert="horz" wrap="square" lIns="91429" tIns="45714" rIns="91429" bIns="45714" numCol="1" anchor="t" anchorCtr="0" compatLnSpc="1">
            <a:prstTxWarp prst="textNoShape">
              <a:avLst/>
            </a:prstTxWarp>
          </a:bodyPr>
          <a:lstStyle/>
          <a:p>
            <a:endParaRPr lang="ru-RU"/>
          </a:p>
        </p:txBody>
      </p:sp>
      <p:sp>
        <p:nvSpPr>
          <p:cNvPr id="42006" name="AutoShape 22" descr="Александр Блок и Любовь Менделеева"/>
          <p:cNvSpPr>
            <a:spLocks noChangeAspect="1" noChangeArrowheads="1"/>
          </p:cNvSpPr>
          <p:nvPr/>
        </p:nvSpPr>
        <p:spPr bwMode="auto">
          <a:xfrm>
            <a:off x="155577" y="-144462"/>
            <a:ext cx="304799" cy="304801"/>
          </a:xfrm>
          <a:prstGeom prst="rect">
            <a:avLst/>
          </a:prstGeom>
          <a:noFill/>
        </p:spPr>
        <p:txBody>
          <a:bodyPr vert="horz" wrap="square" lIns="91429" tIns="45714" rIns="91429" bIns="45714" numCol="1" anchor="t" anchorCtr="0" compatLnSpc="1">
            <a:prstTxWarp prst="textNoShape">
              <a:avLst/>
            </a:prstTxWarp>
          </a:bodyPr>
          <a:lstStyle/>
          <a:p>
            <a:endParaRPr lang="ru-RU"/>
          </a:p>
        </p:txBody>
      </p:sp>
      <p:sp>
        <p:nvSpPr>
          <p:cNvPr id="42008" name="AutoShape 24" descr="C:\Users\HOME\Desktop\aleksandr_blok_lyubov_mendeleeva (2).webp"/>
          <p:cNvSpPr>
            <a:spLocks noChangeAspect="1" noChangeArrowheads="1"/>
          </p:cNvSpPr>
          <p:nvPr/>
        </p:nvSpPr>
        <p:spPr bwMode="auto">
          <a:xfrm>
            <a:off x="155577" y="-144462"/>
            <a:ext cx="304799" cy="304801"/>
          </a:xfrm>
          <a:prstGeom prst="rect">
            <a:avLst/>
          </a:prstGeom>
          <a:noFill/>
        </p:spPr>
        <p:txBody>
          <a:bodyPr vert="horz" wrap="square" lIns="91429" tIns="45714" rIns="91429" bIns="45714" numCol="1" anchor="t" anchorCtr="0" compatLnSpc="1">
            <a:prstTxWarp prst="textNoShape">
              <a:avLst/>
            </a:prstTxWarp>
          </a:bodyPr>
          <a:lstStyle/>
          <a:p>
            <a:endParaRPr lang="ru-RU"/>
          </a:p>
        </p:txBody>
      </p:sp>
      <p:sp>
        <p:nvSpPr>
          <p:cNvPr id="42010" name="AutoShape 26" descr="C:\Users\HOME\Desktop\fullsize.webp"/>
          <p:cNvSpPr>
            <a:spLocks noChangeAspect="1" noChangeArrowheads="1"/>
          </p:cNvSpPr>
          <p:nvPr/>
        </p:nvSpPr>
        <p:spPr bwMode="auto">
          <a:xfrm>
            <a:off x="155577" y="-144462"/>
            <a:ext cx="304799" cy="304801"/>
          </a:xfrm>
          <a:prstGeom prst="rect">
            <a:avLst/>
          </a:prstGeom>
          <a:noFill/>
        </p:spPr>
        <p:txBody>
          <a:bodyPr vert="horz" wrap="square" lIns="91429" tIns="45714" rIns="91429" bIns="45714" numCol="1" anchor="t" anchorCtr="0" compatLnSpc="1">
            <a:prstTxWarp prst="textNoShape">
              <a:avLst/>
            </a:prstTxWarp>
          </a:bodyPr>
          <a:lstStyle/>
          <a:p>
            <a:endParaRPr lang="ru-RU"/>
          </a:p>
        </p:txBody>
      </p:sp>
      <p:sp>
        <p:nvSpPr>
          <p:cNvPr id="42012" name="AutoShape 28" descr="C:\Users\HOME\Desktop\aleksandr_blok_lyubov_mendeleeva (1).webp"/>
          <p:cNvSpPr>
            <a:spLocks noChangeAspect="1" noChangeArrowheads="1"/>
          </p:cNvSpPr>
          <p:nvPr/>
        </p:nvSpPr>
        <p:spPr bwMode="auto">
          <a:xfrm>
            <a:off x="155577" y="-144462"/>
            <a:ext cx="304799" cy="304801"/>
          </a:xfrm>
          <a:prstGeom prst="rect">
            <a:avLst/>
          </a:prstGeom>
          <a:noFill/>
        </p:spPr>
        <p:txBody>
          <a:bodyPr vert="horz" wrap="square" lIns="91429" tIns="45714" rIns="91429" bIns="45714" numCol="1" anchor="t" anchorCtr="0" compatLnSpc="1">
            <a:prstTxWarp prst="textNoShape">
              <a:avLst/>
            </a:prstTxWarp>
          </a:bodyPr>
          <a:lstStyle/>
          <a:p>
            <a:endParaRPr lang="ru-RU"/>
          </a:p>
        </p:txBody>
      </p:sp>
      <p:sp>
        <p:nvSpPr>
          <p:cNvPr id="42014" name="AutoShape 30" descr="Александр Блок и Любовь Менделеева"/>
          <p:cNvSpPr>
            <a:spLocks noChangeAspect="1" noChangeArrowheads="1"/>
          </p:cNvSpPr>
          <p:nvPr/>
        </p:nvSpPr>
        <p:spPr bwMode="auto">
          <a:xfrm>
            <a:off x="155577" y="-144462"/>
            <a:ext cx="304799" cy="304801"/>
          </a:xfrm>
          <a:prstGeom prst="rect">
            <a:avLst/>
          </a:prstGeom>
          <a:noFill/>
        </p:spPr>
        <p:txBody>
          <a:bodyPr vert="horz" wrap="square" lIns="91429" tIns="45714" rIns="91429" bIns="45714" numCol="1" anchor="t" anchorCtr="0" compatLnSpc="1">
            <a:prstTxWarp prst="textNoShape">
              <a:avLst/>
            </a:prstTxWarp>
          </a:bodyPr>
          <a:lstStyle/>
          <a:p>
            <a:endParaRPr lang="ru-RU"/>
          </a:p>
        </p:txBody>
      </p:sp>
      <p:sp>
        <p:nvSpPr>
          <p:cNvPr id="42016" name="AutoShape 32" descr="C:\Users\HOME\Desktop\aleksandr_blok_lyubov_mendeleeva (2).webp"/>
          <p:cNvSpPr>
            <a:spLocks noChangeAspect="1" noChangeArrowheads="1"/>
          </p:cNvSpPr>
          <p:nvPr/>
        </p:nvSpPr>
        <p:spPr bwMode="auto">
          <a:xfrm>
            <a:off x="155577" y="-144462"/>
            <a:ext cx="304799" cy="304801"/>
          </a:xfrm>
          <a:prstGeom prst="rect">
            <a:avLst/>
          </a:prstGeom>
          <a:noFill/>
        </p:spPr>
        <p:txBody>
          <a:bodyPr vert="horz" wrap="square" lIns="91429" tIns="45714" rIns="91429" bIns="45714" numCol="1" anchor="t" anchorCtr="0" compatLnSpc="1">
            <a:prstTxWarp prst="textNoShape">
              <a:avLst/>
            </a:prstTxWarp>
          </a:bodyPr>
          <a:lstStyle/>
          <a:p>
            <a:endParaRPr lang="ru-RU"/>
          </a:p>
        </p:txBody>
      </p:sp>
      <p:sp>
        <p:nvSpPr>
          <p:cNvPr id="42018" name="AutoShape 34" descr="C:\Users\HOME\Desktop\aleksandr_blok_lyubov_mendeleeva (2).webp"/>
          <p:cNvSpPr>
            <a:spLocks noChangeAspect="1" noChangeArrowheads="1"/>
          </p:cNvSpPr>
          <p:nvPr/>
        </p:nvSpPr>
        <p:spPr bwMode="auto">
          <a:xfrm>
            <a:off x="155577" y="-144462"/>
            <a:ext cx="304799" cy="304801"/>
          </a:xfrm>
          <a:prstGeom prst="rect">
            <a:avLst/>
          </a:prstGeom>
          <a:noFill/>
        </p:spPr>
        <p:txBody>
          <a:bodyPr vert="horz" wrap="square" lIns="91429" tIns="45714" rIns="91429" bIns="45714" numCol="1" anchor="t" anchorCtr="0" compatLnSpc="1">
            <a:prstTxWarp prst="textNoShape">
              <a:avLst/>
            </a:prstTxWarp>
          </a:bodyPr>
          <a:lstStyle/>
          <a:p>
            <a:endParaRPr lang="ru-RU"/>
          </a:p>
        </p:txBody>
      </p:sp>
      <p:pic>
        <p:nvPicPr>
          <p:cNvPr id="24" name="Picture 2" descr="Александр Блок с женой Людмилой Менделеевой"/>
          <p:cNvPicPr>
            <a:picLocks noChangeAspect="1" noChangeArrowheads="1"/>
          </p:cNvPicPr>
          <p:nvPr/>
        </p:nvPicPr>
        <p:blipFill>
          <a:blip r:embed="rId3"/>
          <a:srcRect/>
          <a:stretch>
            <a:fillRect/>
          </a:stretch>
        </p:blipFill>
        <p:spPr bwMode="auto">
          <a:xfrm>
            <a:off x="4643440" y="1214428"/>
            <a:ext cx="4071966" cy="2714644"/>
          </a:xfrm>
          <a:prstGeom prst="rect">
            <a:avLst/>
          </a:prstGeom>
          <a:noFill/>
        </p:spPr>
      </p:pic>
      <p:sp>
        <p:nvSpPr>
          <p:cNvPr id="25" name="Прямоугольник 24"/>
          <p:cNvSpPr/>
          <p:nvPr/>
        </p:nvSpPr>
        <p:spPr>
          <a:xfrm>
            <a:off x="357158" y="214296"/>
            <a:ext cx="8072494" cy="646319"/>
          </a:xfrm>
          <a:prstGeom prst="rect">
            <a:avLst/>
          </a:prstGeom>
        </p:spPr>
        <p:txBody>
          <a:bodyPr wrap="square" lIns="91429" tIns="45714" rIns="91429" bIns="45714">
            <a:spAutoFit/>
          </a:bodyPr>
          <a:lstStyle/>
          <a:p>
            <a:r>
              <a:rPr lang="ru-RU" sz="3200" dirty="0" smtClean="0"/>
              <a:t>             </a:t>
            </a:r>
            <a:r>
              <a:rPr lang="ru-RU" sz="3600" b="1" dirty="0" smtClean="0">
                <a:solidFill>
                  <a:schemeClr val="bg1"/>
                </a:solidFill>
                <a:latin typeface="Arial" pitchFamily="34" charset="0"/>
                <a:cs typeface="Arial" pitchFamily="34" charset="0"/>
              </a:rPr>
              <a:t>Композиция стихотворения</a:t>
            </a:r>
            <a:endParaRPr lang="ru-RU" sz="3600"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4376</TotalTime>
  <Words>923</Words>
  <Application>Microsoft Office PowerPoint</Application>
  <PresentationFormat>Экран (16:9)</PresentationFormat>
  <Paragraphs>126</Paragraphs>
  <Slides>19</Slides>
  <Notes>7</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19</vt:i4>
      </vt:variant>
    </vt:vector>
  </HeadingPairs>
  <TitlesOfParts>
    <vt:vector size="23" baseType="lpstr">
      <vt:lpstr>맑은 고딕</vt:lpstr>
      <vt:lpstr>Arial</vt:lpstr>
      <vt:lpstr>Calibri</vt:lpstr>
      <vt:lpstr>Office Theme</vt:lpstr>
      <vt:lpstr>     Литературное                     чтение</vt:lpstr>
      <vt:lpstr>История создания стихотворения </vt:lpstr>
      <vt:lpstr>История создания стихотворения </vt:lpstr>
      <vt:lpstr>История создания стихотворения </vt:lpstr>
      <vt:lpstr>                 Жанр произведения </vt:lpstr>
      <vt:lpstr>Тематика стихотворения</vt:lpstr>
      <vt:lpstr>Основная идея стихотворения</vt:lpstr>
      <vt:lpstr>Композиция стихотворения </vt:lpstr>
      <vt:lpstr> </vt:lpstr>
      <vt:lpstr>               А.А.Блок - символист     </vt:lpstr>
      <vt:lpstr>                         Символизм</vt:lpstr>
      <vt:lpstr>                         Символ</vt:lpstr>
      <vt:lpstr>    Для поэтики символизма характерны:</vt:lpstr>
      <vt:lpstr>             Старшие символисты</vt:lpstr>
      <vt:lpstr>             Младшие символисты</vt:lpstr>
      <vt:lpstr>          Лингвистическая задача</vt:lpstr>
      <vt:lpstr>  Лингвистическая задача. Проверьте!</vt:lpstr>
      <vt:lpstr>                 Словарная работа</vt:lpstr>
      <vt:lpstr>Задание для самостоятельного выполнения</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Русский язык</dc:title>
  <cp:lastModifiedBy>Пользователь</cp:lastModifiedBy>
  <cp:revision>428</cp:revision>
  <dcterms:created xsi:type="dcterms:W3CDTF">2020-04-13T08:05:42Z</dcterms:created>
  <dcterms:modified xsi:type="dcterms:W3CDTF">2020-11-21T11:28:49Z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2020-04-13T00:00:00Z</vt:filetime>
  </property>
</Properties>
</file>