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56" r:id="rId2"/>
    <p:sldId id="264" r:id="rId3"/>
    <p:sldId id="280" r:id="rId4"/>
    <p:sldId id="281" r:id="rId5"/>
    <p:sldId id="266" r:id="rId6"/>
    <p:sldId id="263" r:id="rId7"/>
    <p:sldId id="273" r:id="rId8"/>
    <p:sldId id="274" r:id="rId9"/>
    <p:sldId id="275" r:id="rId10"/>
    <p:sldId id="276" r:id="rId11"/>
    <p:sldId id="277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91" r:id="rId22"/>
    <p:sldId id="262" r:id="rId23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16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45" d="100"/>
          <a:sy n="145" d="100"/>
        </p:scale>
        <p:origin x="-702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09DDE-7DC6-4E58-AA15-CCA294CB0FE1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A3135-111F-4A1B-B929-7BE29EF0C1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7879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20755" y="228108"/>
            <a:ext cx="3390337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5" dirty="0"/>
              <a:t>Русский</a:t>
            </a:r>
            <a:r>
              <a:rPr sz="3400" spc="-55" dirty="0"/>
              <a:t> </a:t>
            </a:r>
            <a:r>
              <a:rPr sz="3400" spc="10" dirty="0"/>
              <a:t>язык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596884" y="1050921"/>
            <a:ext cx="5572163" cy="80919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175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2400" b="1" spc="-20" dirty="0" err="1" smtClean="0">
                <a:solidFill>
                  <a:srgbClr val="0070C0"/>
                </a:solidFill>
                <a:latin typeface="Arial"/>
                <a:cs typeface="Arial"/>
              </a:rPr>
              <a:t>Тема</a:t>
            </a:r>
            <a:r>
              <a:rPr sz="2400" b="1" spc="-20" dirty="0" smtClean="0">
                <a:solidFill>
                  <a:srgbClr val="0070C0"/>
                </a:solidFill>
                <a:latin typeface="Arial"/>
                <a:cs typeface="Arial"/>
              </a:rPr>
              <a:t>:</a:t>
            </a:r>
            <a:r>
              <a:rPr lang="ru-RU" sz="2400" spc="-20" dirty="0" smtClean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ru-RU" sz="2400" b="1" spc="-20" dirty="0" smtClean="0">
                <a:solidFill>
                  <a:srgbClr val="0070C0"/>
                </a:solidFill>
                <a:latin typeface="Arial"/>
                <a:cs typeface="Arial"/>
              </a:rPr>
              <a:t>Повторение изученного 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en-US" sz="2400" b="1" spc="-20" dirty="0" smtClean="0">
                <a:solidFill>
                  <a:srgbClr val="0070C0"/>
                </a:solidFill>
                <a:latin typeface="Arial"/>
                <a:cs typeface="Arial"/>
              </a:rPr>
              <a:t>    </a:t>
            </a:r>
            <a:r>
              <a:rPr lang="ru-RU" sz="2400" b="1" spc="-20" dirty="0" smtClean="0">
                <a:solidFill>
                  <a:srgbClr val="0070C0"/>
                </a:solidFill>
                <a:latin typeface="Arial"/>
                <a:cs typeface="Arial"/>
              </a:rPr>
              <a:t>грамматического</a:t>
            </a:r>
            <a:r>
              <a:rPr lang="ru-RU" sz="2400" b="1" spc="-1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материала.</a:t>
            </a:r>
          </a:p>
        </p:txBody>
      </p:sp>
      <p:sp>
        <p:nvSpPr>
          <p:cNvPr id="5" name="object 5"/>
          <p:cNvSpPr/>
          <p:nvPr/>
        </p:nvSpPr>
        <p:spPr>
          <a:xfrm>
            <a:off x="96818" y="1122359"/>
            <a:ext cx="344170" cy="983198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6818" y="2265367"/>
            <a:ext cx="344170" cy="86148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dirty="0" smtClean="0">
                <a:solidFill>
                  <a:schemeClr val="bg1"/>
                </a:solidFill>
                <a:latin typeface="Arial"/>
                <a:cs typeface="Arial"/>
              </a:rPr>
              <a:t>8</a:t>
            </a:r>
            <a:endParaRPr sz="225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b="1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b="1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b="1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b="1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b="1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b="1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b="1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b="1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b="1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b="1"/>
            </a:p>
          </p:txBody>
        </p:sp>
      </p:grpSp>
      <p:pic>
        <p:nvPicPr>
          <p:cNvPr id="21506" name="Picture 2" descr="20 польза черного винограда для здоровья - PolzaotVrachey.co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54206" y="1908177"/>
            <a:ext cx="1714512" cy="1073395"/>
          </a:xfrm>
          <a:prstGeom prst="rect">
            <a:avLst/>
          </a:prstGeom>
          <a:noFill/>
        </p:spPr>
      </p:pic>
      <p:pic>
        <p:nvPicPr>
          <p:cNvPr id="21510" name="Picture 6" descr="Download Grape Transparent Png - White Grape - Full Size PNG Image - PNGki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97280" y="1979615"/>
            <a:ext cx="1704971" cy="1081082"/>
          </a:xfrm>
          <a:prstGeom prst="rect">
            <a:avLst/>
          </a:prstGeom>
          <a:noFill/>
        </p:spPr>
      </p:pic>
      <p:pic>
        <p:nvPicPr>
          <p:cNvPr id="21514" name="Picture 10" descr="Красный виноград, изолированных на белом фоне | Премиум Фото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4008" y="1836739"/>
            <a:ext cx="1533494" cy="11858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2570" y="2051053"/>
            <a:ext cx="5072098" cy="738664"/>
          </a:xfrm>
        </p:spPr>
        <p:txBody>
          <a:bodyPr/>
          <a:lstStyle/>
          <a:p>
            <a:r>
              <a:rPr lang="ru-RU" sz="1600" i="0" dirty="0" smtClean="0">
                <a:solidFill>
                  <a:schemeClr val="tx1"/>
                </a:solidFill>
              </a:rPr>
              <a:t>   </a:t>
            </a:r>
            <a:r>
              <a:rPr lang="en-US" sz="1600" i="0" dirty="0" smtClean="0">
                <a:solidFill>
                  <a:schemeClr val="tx1"/>
                </a:solidFill>
              </a:rPr>
              <a:t>       </a:t>
            </a:r>
            <a:endParaRPr lang="ru-RU" sz="1600" i="0" dirty="0" smtClean="0">
              <a:solidFill>
                <a:schemeClr val="tx1"/>
              </a:solidFill>
            </a:endParaRPr>
          </a:p>
          <a:p>
            <a:r>
              <a:rPr lang="ru-RU" sz="1600" i="0" dirty="0" smtClean="0">
                <a:solidFill>
                  <a:schemeClr val="tx1"/>
                </a:solidFill>
              </a:rPr>
              <a:t>  </a:t>
            </a:r>
            <a:r>
              <a:rPr lang="ru-RU" sz="1600" dirty="0" smtClean="0">
                <a:solidFill>
                  <a:srgbClr val="0070C0"/>
                </a:solidFill>
              </a:rPr>
              <a:t>яйца (как?)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rgbClr val="FF0000"/>
                </a:solidFill>
              </a:rPr>
              <a:t>всмятку;  </a:t>
            </a:r>
            <a:r>
              <a:rPr lang="ru-RU" sz="1600" dirty="0" smtClean="0">
                <a:solidFill>
                  <a:srgbClr val="0070C0"/>
                </a:solidFill>
              </a:rPr>
              <a:t>шапка (как?)</a:t>
            </a:r>
            <a:r>
              <a:rPr lang="ru-RU" sz="1600" dirty="0" smtClean="0">
                <a:solidFill>
                  <a:srgbClr val="FF0000"/>
                </a:solidFill>
              </a:rPr>
              <a:t>набекрень;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                                 </a:t>
            </a:r>
            <a:r>
              <a:rPr lang="ru-RU" sz="1600" i="0" dirty="0" smtClean="0">
                <a:solidFill>
                  <a:schemeClr val="tx1"/>
                </a:solidFill>
              </a:rPr>
              <a:t> </a:t>
            </a:r>
            <a:endParaRPr lang="ru-RU" sz="1600" i="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143536" cy="11430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143008">
                <a:tc>
                  <a:txBody>
                    <a:bodyPr/>
                    <a:lstStyle/>
                    <a:p>
                      <a:pPr lvl="0"/>
                      <a:r>
                        <a:rPr lang="ru-RU" sz="16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Несогласованные определения связываются с главным словом при помощи: 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примыкания</a:t>
                      </a:r>
                      <a:r>
                        <a:rPr lang="ru-RU" sz="16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– дополнение является неизменяемой частью речи или неизменяемой формой.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5710" y="1765301"/>
            <a:ext cx="642942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68322" y="2051053"/>
            <a:ext cx="4500594" cy="1231106"/>
          </a:xfrm>
        </p:spPr>
        <p:txBody>
          <a:bodyPr/>
          <a:lstStyle/>
          <a:p>
            <a:r>
              <a:rPr lang="ru-RU" sz="1600" i="0" dirty="0" smtClean="0">
                <a:solidFill>
                  <a:schemeClr val="tx1"/>
                </a:solidFill>
              </a:rPr>
              <a:t>   </a:t>
            </a:r>
            <a:r>
              <a:rPr lang="en-US" sz="1600" i="0" dirty="0" smtClean="0">
                <a:solidFill>
                  <a:schemeClr val="tx1"/>
                </a:solidFill>
              </a:rPr>
              <a:t>       </a:t>
            </a:r>
            <a:endParaRPr lang="ru-RU" sz="1600" i="0" dirty="0" smtClean="0">
              <a:solidFill>
                <a:schemeClr val="tx1"/>
              </a:solidFill>
            </a:endParaRPr>
          </a:p>
          <a:p>
            <a:r>
              <a:rPr lang="ru-RU" sz="1600" i="0" dirty="0" smtClean="0">
                <a:solidFill>
                  <a:schemeClr val="tx1"/>
                </a:solidFill>
              </a:rPr>
              <a:t>           </a:t>
            </a:r>
            <a:r>
              <a:rPr lang="ru-RU" sz="1600" dirty="0" smtClean="0">
                <a:solidFill>
                  <a:schemeClr val="tx1"/>
                </a:solidFill>
              </a:rPr>
              <a:t>            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      </a:t>
            </a:r>
            <a:r>
              <a:rPr lang="ru-RU" sz="1600" i="0" dirty="0" smtClean="0">
                <a:solidFill>
                  <a:srgbClr val="002060"/>
                </a:solidFill>
              </a:rPr>
              <a:t>варенье </a:t>
            </a:r>
            <a:r>
              <a:rPr lang="ru-RU" sz="1600" i="0" dirty="0" smtClean="0">
                <a:solidFill>
                  <a:srgbClr val="FF0000"/>
                </a:solidFill>
              </a:rPr>
              <a:t>из айвы;</a:t>
            </a:r>
            <a:r>
              <a:rPr lang="ru-RU" sz="1600" i="0" dirty="0" smtClean="0">
                <a:solidFill>
                  <a:schemeClr val="tx1"/>
                </a:solidFill>
              </a:rPr>
              <a:t> </a:t>
            </a:r>
            <a:r>
              <a:rPr lang="ru-RU" sz="1600" i="0" dirty="0" smtClean="0">
                <a:solidFill>
                  <a:srgbClr val="002060"/>
                </a:solidFill>
              </a:rPr>
              <a:t>костюм </a:t>
            </a:r>
            <a:r>
              <a:rPr lang="ru-RU" sz="1600" i="0" dirty="0" smtClean="0">
                <a:solidFill>
                  <a:srgbClr val="FF0000"/>
                </a:solidFill>
              </a:rPr>
              <a:t>в клетку;</a:t>
            </a:r>
            <a:r>
              <a:rPr lang="ru-RU" sz="1600" i="0" dirty="0" smtClean="0">
                <a:solidFill>
                  <a:schemeClr val="tx1"/>
                </a:solidFill>
              </a:rPr>
              <a:t> 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          но:</a:t>
            </a:r>
            <a:r>
              <a:rPr lang="ru-RU" sz="1600" i="0" dirty="0" smtClean="0">
                <a:solidFill>
                  <a:srgbClr val="00B050"/>
                </a:solidFill>
              </a:rPr>
              <a:t>  </a:t>
            </a:r>
            <a:r>
              <a:rPr lang="ru-RU" sz="1600" i="0" dirty="0" smtClean="0">
                <a:solidFill>
                  <a:srgbClr val="FF0000"/>
                </a:solidFill>
              </a:rPr>
              <a:t>их</a:t>
            </a:r>
            <a:r>
              <a:rPr lang="ru-RU" sz="1600" i="0" dirty="0" smtClean="0">
                <a:solidFill>
                  <a:schemeClr val="tx1"/>
                </a:solidFill>
              </a:rPr>
              <a:t> </a:t>
            </a:r>
            <a:r>
              <a:rPr lang="ru-RU" sz="1600" i="0" dirty="0" smtClean="0">
                <a:solidFill>
                  <a:srgbClr val="002060"/>
                </a:solidFill>
              </a:rPr>
              <a:t>автомобиль;</a:t>
            </a:r>
            <a:r>
              <a:rPr lang="ru-RU" sz="1600" i="0" dirty="0" smtClean="0">
                <a:solidFill>
                  <a:schemeClr val="tx1"/>
                </a:solidFill>
              </a:rPr>
              <a:t> </a:t>
            </a:r>
            <a:r>
              <a:rPr lang="ru-RU" sz="1600" i="0" dirty="0" smtClean="0">
                <a:solidFill>
                  <a:srgbClr val="FF0000"/>
                </a:solidFill>
              </a:rPr>
              <a:t>его</a:t>
            </a:r>
            <a:r>
              <a:rPr lang="ru-RU" sz="1600" i="0" dirty="0" smtClean="0">
                <a:solidFill>
                  <a:schemeClr val="tx1"/>
                </a:solidFill>
              </a:rPr>
              <a:t> </a:t>
            </a:r>
            <a:r>
              <a:rPr lang="ru-RU" sz="1600" i="0" dirty="0" smtClean="0">
                <a:solidFill>
                  <a:srgbClr val="002060"/>
                </a:solidFill>
              </a:rPr>
              <a:t>планы. 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endParaRPr lang="ru-RU" sz="1600" i="0" dirty="0" smtClean="0">
              <a:solidFill>
                <a:srgbClr val="002060"/>
              </a:solidFill>
            </a:endParaRPr>
          </a:p>
          <a:p>
            <a:r>
              <a:rPr lang="ru-RU" sz="1600" i="0" dirty="0" smtClean="0">
                <a:solidFill>
                  <a:srgbClr val="FF0000"/>
                </a:solidFill>
              </a:rPr>
              <a:t>           </a:t>
            </a:r>
            <a:endParaRPr lang="ru-RU" sz="1600" i="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82570" y="622293"/>
          <a:ext cx="4857784" cy="131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5778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285884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Несогласованные определения при прямом порядке слов стоят после главного слова. </a:t>
                      </a: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Исключение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составляют притяжательные местоимения </a:t>
                      </a:r>
                      <a:r>
                        <a:rPr lang="ru-RU" sz="1600" b="1" i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его, её, их</a:t>
                      </a: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которые занимают положение перед главным словом.</a:t>
                      </a:r>
                      <a:endParaRPr lang="ru-RU" sz="1400" b="1" dirty="0" smtClean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5710" y="1908177"/>
            <a:ext cx="714380" cy="428628"/>
          </a:xfrm>
          <a:prstGeom prst="downArrow">
            <a:avLst>
              <a:gd name="adj1" fmla="val 50000"/>
              <a:gd name="adj2" fmla="val 53388"/>
            </a:avLst>
          </a:prstGeom>
          <a:solidFill>
            <a:srgbClr val="92D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80" y="102424"/>
            <a:ext cx="5439667" cy="315471"/>
          </a:xfrm>
        </p:spPr>
        <p:txBody>
          <a:bodyPr/>
          <a:lstStyle/>
          <a:p>
            <a:r>
              <a:rPr lang="ru-RU" dirty="0" smtClean="0"/>
              <a:t>                             Внимание!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97148" y="342751"/>
            <a:ext cx="3000396" cy="2779872"/>
          </a:xfrm>
        </p:spPr>
        <p:txBody>
          <a:bodyPr/>
          <a:lstStyle/>
          <a:p>
            <a:endParaRPr lang="ru-RU" sz="1600" i="0" dirty="0" smtClean="0"/>
          </a:p>
          <a:p>
            <a:r>
              <a:rPr lang="ru-RU" sz="1600" i="0" dirty="0" smtClean="0">
                <a:solidFill>
                  <a:schemeClr val="tx1"/>
                </a:solidFill>
              </a:rPr>
              <a:t>    </a:t>
            </a:r>
            <a:r>
              <a:rPr lang="ru-RU" sz="1200" dirty="0" smtClean="0">
                <a:solidFill>
                  <a:srgbClr val="1F16D4"/>
                </a:solidFill>
              </a:rPr>
              <a:t>Поскольку несогласованные определения могут выражаться различными частями речи, к которым можно задать соответствующие морфологические вопросы </a:t>
            </a:r>
            <a:r>
              <a:rPr lang="ru-RU" sz="1200" dirty="0" smtClean="0">
                <a:solidFill>
                  <a:srgbClr val="FF0000"/>
                </a:solidFill>
              </a:rPr>
              <a:t>(ср.: мебель (какая? / </a:t>
            </a:r>
            <a:r>
              <a:rPr lang="ru-RU" sz="1200" dirty="0" smtClean="0">
                <a:solidFill>
                  <a:srgbClr val="00B050"/>
                </a:solidFill>
              </a:rPr>
              <a:t>из чего?</a:t>
            </a:r>
            <a:r>
              <a:rPr lang="ru-RU" sz="1200" dirty="0" smtClean="0">
                <a:solidFill>
                  <a:srgbClr val="FF0000"/>
                </a:solidFill>
              </a:rPr>
              <a:t>) из берёзы; стремление (какое? / </a:t>
            </a:r>
            <a:r>
              <a:rPr lang="ru-RU" sz="1200" dirty="0" smtClean="0">
                <a:solidFill>
                  <a:srgbClr val="00B050"/>
                </a:solidFill>
              </a:rPr>
              <a:t>что сделать?</a:t>
            </a:r>
            <a:r>
              <a:rPr lang="ru-RU" sz="1200" dirty="0" smtClean="0">
                <a:solidFill>
                  <a:srgbClr val="FF0000"/>
                </a:solidFill>
              </a:rPr>
              <a:t>) увидеть; поворот (какой? / </a:t>
            </a:r>
            <a:r>
              <a:rPr lang="ru-RU" sz="1200" dirty="0" smtClean="0">
                <a:solidFill>
                  <a:srgbClr val="00B050"/>
                </a:solidFill>
              </a:rPr>
              <a:t>куда?</a:t>
            </a:r>
            <a:r>
              <a:rPr lang="ru-RU" sz="1200" dirty="0" smtClean="0">
                <a:solidFill>
                  <a:srgbClr val="FF0000"/>
                </a:solidFill>
              </a:rPr>
              <a:t>) налево)</a:t>
            </a:r>
            <a:r>
              <a:rPr lang="ru-RU" sz="1200" dirty="0" smtClean="0">
                <a:solidFill>
                  <a:srgbClr val="1F16D4"/>
                </a:solidFill>
              </a:rPr>
              <a:t>, то иногда бывает достаточно сложно разграничить несогласованные определения и дополнения, обстоятельства.</a:t>
            </a:r>
            <a:endParaRPr lang="ru-RU" sz="1200" dirty="0">
              <a:solidFill>
                <a:srgbClr val="1F16D4"/>
              </a:solidFill>
            </a:endParaRPr>
          </a:p>
        </p:txBody>
      </p:sp>
      <p:sp>
        <p:nvSpPr>
          <p:cNvPr id="4" name="Chevron 8">
            <a:extLst>
              <a:ext uri="{FF2B5EF4-FFF2-40B4-BE49-F238E27FC236}">
                <a16:creationId xmlns="" xmlns:a16="http://schemas.microsoft.com/office/drawing/2014/main" id="{87EE7965-A374-418B-BCC2-2E9CFD7EF71E}"/>
              </a:ext>
            </a:extLst>
          </p:cNvPr>
          <p:cNvSpPr/>
          <p:nvPr/>
        </p:nvSpPr>
        <p:spPr>
          <a:xfrm>
            <a:off x="168256" y="765169"/>
            <a:ext cx="2286016" cy="2000264"/>
          </a:xfrm>
          <a:custGeom>
            <a:avLst/>
            <a:gdLst/>
            <a:ahLst/>
            <a:cxnLst/>
            <a:rect l="l" t="t" r="r" b="b"/>
            <a:pathLst>
              <a:path w="4428064" h="2620001">
                <a:moveTo>
                  <a:pt x="2880320" y="0"/>
                </a:moveTo>
                <a:lnTo>
                  <a:pt x="3458511" y="0"/>
                </a:lnTo>
                <a:lnTo>
                  <a:pt x="4428064" y="1310001"/>
                </a:lnTo>
                <a:lnTo>
                  <a:pt x="3458511" y="2620001"/>
                </a:lnTo>
                <a:lnTo>
                  <a:pt x="2880320" y="2620001"/>
                </a:lnTo>
                <a:lnTo>
                  <a:pt x="3680013" y="1539505"/>
                </a:lnTo>
                <a:lnTo>
                  <a:pt x="0" y="1539505"/>
                </a:lnTo>
                <a:lnTo>
                  <a:pt x="0" y="1071505"/>
                </a:lnTo>
                <a:lnTo>
                  <a:pt x="3673358" y="1071505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rgbClr val="7030A0"/>
              </a:solidFill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="" xmlns:a16="http://schemas.microsoft.com/office/drawing/2014/main" id="{7792BD7F-5BF0-436D-A1CF-1B2CD1482B4F}"/>
              </a:ext>
            </a:extLst>
          </p:cNvPr>
          <p:cNvSpPr/>
          <p:nvPr/>
        </p:nvSpPr>
        <p:spPr>
          <a:xfrm rot="10800000" flipH="1">
            <a:off x="168256" y="1979615"/>
            <a:ext cx="1814124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0" y="981444"/>
                </a:moveTo>
                <a:lnTo>
                  <a:pt x="3170262" y="981444"/>
                </a:lnTo>
                <a:lnTo>
                  <a:pt x="3170262" y="979483"/>
                </a:lnTo>
                <a:lnTo>
                  <a:pt x="3513998" y="979483"/>
                </a:lnTo>
                <a:lnTo>
                  <a:pt x="3170262" y="515048"/>
                </a:lnTo>
                <a:lnTo>
                  <a:pt x="3170262" y="513444"/>
                </a:lnTo>
                <a:lnTo>
                  <a:pt x="3169075" y="513444"/>
                </a:lnTo>
                <a:lnTo>
                  <a:pt x="2789067" y="0"/>
                </a:lnTo>
                <a:lnTo>
                  <a:pt x="2210876" y="0"/>
                </a:lnTo>
                <a:lnTo>
                  <a:pt x="2590884" y="513444"/>
                </a:lnTo>
                <a:lnTo>
                  <a:pt x="0" y="513444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rgbClr val="FF0000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="" xmlns:a16="http://schemas.microsoft.com/office/drawing/2014/main" id="{4B387AA6-5812-4CB6-B051-053647FDDCD0}"/>
              </a:ext>
            </a:extLst>
          </p:cNvPr>
          <p:cNvSpPr/>
          <p:nvPr/>
        </p:nvSpPr>
        <p:spPr>
          <a:xfrm>
            <a:off x="168256" y="765169"/>
            <a:ext cx="1814123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2210876" y="0"/>
                </a:moveTo>
                <a:lnTo>
                  <a:pt x="2789067" y="0"/>
                </a:lnTo>
                <a:lnTo>
                  <a:pt x="3169075" y="513444"/>
                </a:lnTo>
                <a:lnTo>
                  <a:pt x="3170262" y="513444"/>
                </a:lnTo>
                <a:lnTo>
                  <a:pt x="3170262" y="515048"/>
                </a:lnTo>
                <a:lnTo>
                  <a:pt x="3513998" y="979483"/>
                </a:lnTo>
                <a:lnTo>
                  <a:pt x="3170262" y="979483"/>
                </a:lnTo>
                <a:lnTo>
                  <a:pt x="3170262" y="981444"/>
                </a:lnTo>
                <a:lnTo>
                  <a:pt x="0" y="981444"/>
                </a:lnTo>
                <a:lnTo>
                  <a:pt x="0" y="513444"/>
                </a:lnTo>
                <a:lnTo>
                  <a:pt x="2590884" y="513444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6000792" cy="646331"/>
          </a:xfrm>
        </p:spPr>
        <p:txBody>
          <a:bodyPr/>
          <a:lstStyle/>
          <a:p>
            <a:r>
              <a:rPr lang="ru-RU" sz="1400" dirty="0" smtClean="0"/>
              <a:t>      Способы разграничения несогласованных определений</a:t>
            </a:r>
            <a:br>
              <a:rPr lang="ru-RU" sz="1400" dirty="0" smtClean="0"/>
            </a:br>
            <a:r>
              <a:rPr lang="ru-RU" sz="1400" dirty="0" smtClean="0"/>
              <a:t>                          и  дополнений, обстоятельств</a:t>
            </a:r>
            <a:br>
              <a:rPr lang="ru-RU" sz="1400" dirty="0" smtClean="0"/>
            </a:br>
            <a:endParaRPr lang="ru-RU" sz="1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380" y="2051053"/>
            <a:ext cx="5929354" cy="1723549"/>
          </a:xfrm>
        </p:spPr>
        <p:txBody>
          <a:bodyPr/>
          <a:lstStyle/>
          <a:p>
            <a:r>
              <a:rPr lang="ru-RU" sz="1600" i="0" dirty="0" smtClean="0">
                <a:solidFill>
                  <a:schemeClr val="tx1"/>
                </a:solidFill>
              </a:rPr>
              <a:t>   </a:t>
            </a:r>
            <a:r>
              <a:rPr lang="ru-RU" sz="1600" i="0" dirty="0" smtClean="0">
                <a:solidFill>
                  <a:srgbClr val="FF0000"/>
                </a:solidFill>
              </a:rPr>
              <a:t>клетчатое</a:t>
            </a:r>
            <a:r>
              <a:rPr lang="ru-RU" sz="1600" i="0" dirty="0" smtClean="0">
                <a:solidFill>
                  <a:schemeClr val="tx1"/>
                </a:solidFill>
              </a:rPr>
              <a:t> </a:t>
            </a:r>
            <a:r>
              <a:rPr lang="ru-RU" sz="1600" i="0" dirty="0" smtClean="0">
                <a:solidFill>
                  <a:srgbClr val="1F16D4"/>
                </a:solidFill>
              </a:rPr>
              <a:t>(какое?) платье – </a:t>
            </a:r>
            <a:r>
              <a:rPr lang="ru-RU" sz="1600" i="0" dirty="0" err="1" smtClean="0">
                <a:solidFill>
                  <a:srgbClr val="1F16D4"/>
                </a:solidFill>
              </a:rPr>
              <a:t>платье</a:t>
            </a:r>
            <a:r>
              <a:rPr lang="ru-RU" sz="1600" i="0" dirty="0" smtClean="0">
                <a:solidFill>
                  <a:srgbClr val="1F16D4"/>
                </a:solidFill>
              </a:rPr>
              <a:t> (какое?)</a:t>
            </a:r>
            <a:r>
              <a:rPr lang="ru-RU" sz="1600" i="0" dirty="0" smtClean="0">
                <a:solidFill>
                  <a:schemeClr val="tx1"/>
                </a:solidFill>
              </a:rPr>
              <a:t> </a:t>
            </a:r>
            <a:r>
              <a:rPr lang="ru-RU" sz="1600" i="0" dirty="0" smtClean="0">
                <a:solidFill>
                  <a:srgbClr val="FF0000"/>
                </a:solidFill>
              </a:rPr>
              <a:t>в клетку;</a:t>
            </a:r>
            <a:r>
              <a:rPr lang="ru-RU" sz="1600" i="0" dirty="0" smtClean="0">
                <a:solidFill>
                  <a:schemeClr val="tx1"/>
                </a:solidFill>
              </a:rPr>
              <a:t> </a:t>
            </a:r>
          </a:p>
          <a:p>
            <a:r>
              <a:rPr lang="ru-RU" sz="1600" i="0" dirty="0" smtClean="0">
                <a:solidFill>
                  <a:srgbClr val="FF0000"/>
                </a:solidFill>
              </a:rPr>
              <a:t>      мамина</a:t>
            </a:r>
            <a:r>
              <a:rPr lang="ru-RU" sz="1600" i="0" dirty="0" smtClean="0">
                <a:solidFill>
                  <a:schemeClr val="tx1"/>
                </a:solidFill>
              </a:rPr>
              <a:t> </a:t>
            </a:r>
            <a:r>
              <a:rPr lang="ru-RU" sz="1600" i="0" dirty="0" smtClean="0">
                <a:solidFill>
                  <a:srgbClr val="1F16D4"/>
                </a:solidFill>
              </a:rPr>
              <a:t>(чья?) кофта – </a:t>
            </a:r>
            <a:r>
              <a:rPr lang="ru-RU" sz="1600" i="0" dirty="0" err="1" smtClean="0">
                <a:solidFill>
                  <a:srgbClr val="1F16D4"/>
                </a:solidFill>
              </a:rPr>
              <a:t>кофта</a:t>
            </a:r>
            <a:r>
              <a:rPr lang="ru-RU" sz="1600" i="0" dirty="0" smtClean="0">
                <a:solidFill>
                  <a:srgbClr val="1F16D4"/>
                </a:solidFill>
              </a:rPr>
              <a:t> (чья?) </a:t>
            </a:r>
            <a:r>
              <a:rPr lang="ru-RU" sz="1600" i="0" dirty="0" smtClean="0">
                <a:solidFill>
                  <a:srgbClr val="FF0000"/>
                </a:solidFill>
              </a:rPr>
              <a:t>мамы.</a:t>
            </a:r>
            <a:r>
              <a:rPr lang="ru-RU" sz="1600" dirty="0" smtClean="0"/>
              <a:t>   </a:t>
            </a:r>
          </a:p>
          <a:p>
            <a:r>
              <a:rPr lang="ru-RU" sz="1600" dirty="0" smtClean="0"/>
              <a:t>   </a:t>
            </a:r>
            <a:r>
              <a:rPr lang="ru-RU" sz="1600" dirty="0" smtClean="0">
                <a:solidFill>
                  <a:srgbClr val="FF0000"/>
                </a:solidFill>
              </a:rPr>
              <a:t>дружеские</a:t>
            </a:r>
            <a:r>
              <a:rPr lang="ru-RU" sz="1600" dirty="0" smtClean="0"/>
              <a:t> </a:t>
            </a:r>
            <a:r>
              <a:rPr lang="ru-RU" sz="1600" dirty="0" smtClean="0">
                <a:solidFill>
                  <a:srgbClr val="1F16D4"/>
                </a:solidFill>
              </a:rPr>
              <a:t>(какие?) отношения –  </a:t>
            </a:r>
            <a:r>
              <a:rPr lang="ru-RU" sz="1600" dirty="0" err="1" smtClean="0">
                <a:solidFill>
                  <a:srgbClr val="1F16D4"/>
                </a:solidFill>
              </a:rPr>
              <a:t>отношения</a:t>
            </a:r>
            <a:r>
              <a:rPr lang="ru-RU" sz="1600" dirty="0" smtClean="0">
                <a:solidFill>
                  <a:srgbClr val="1F16D4"/>
                </a:solidFill>
              </a:rPr>
              <a:t> </a:t>
            </a:r>
          </a:p>
          <a:p>
            <a:r>
              <a:rPr lang="ru-RU" sz="1600" dirty="0" smtClean="0">
                <a:solidFill>
                  <a:srgbClr val="1F16D4"/>
                </a:solidFill>
              </a:rPr>
              <a:t>                                                               (какие?)</a:t>
            </a:r>
            <a:r>
              <a:rPr lang="ru-RU" sz="1600" dirty="0" smtClean="0"/>
              <a:t> </a:t>
            </a:r>
            <a:r>
              <a:rPr lang="ru-RU" sz="1600" dirty="0" smtClean="0">
                <a:solidFill>
                  <a:srgbClr val="FF0000"/>
                </a:solidFill>
              </a:rPr>
              <a:t>дружбы </a:t>
            </a:r>
            <a:r>
              <a:rPr lang="ru-RU" sz="1600" dirty="0" smtClean="0"/>
              <a:t>   </a:t>
            </a:r>
          </a:p>
          <a:p>
            <a:r>
              <a:rPr lang="ru-RU" sz="1600" dirty="0" smtClean="0"/>
              <a:t> </a:t>
            </a:r>
            <a:endParaRPr lang="ru-RU" sz="1600" i="0" dirty="0" smtClean="0">
              <a:solidFill>
                <a:srgbClr val="FF0000"/>
              </a:solidFill>
            </a:endParaRPr>
          </a:p>
          <a:p>
            <a:r>
              <a:rPr lang="ru-RU" sz="1600" i="0" dirty="0" smtClean="0">
                <a:solidFill>
                  <a:srgbClr val="FF0000"/>
                </a:solidFill>
              </a:rPr>
              <a:t>  </a:t>
            </a:r>
            <a:r>
              <a:rPr lang="ru-RU" sz="1600" i="0" dirty="0" smtClean="0">
                <a:solidFill>
                  <a:schemeClr val="tx1"/>
                </a:solidFill>
              </a:rPr>
              <a:t>            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    </a:t>
            </a:r>
            <a:endParaRPr lang="ru-RU" sz="1600" i="0" dirty="0">
              <a:solidFill>
                <a:schemeClr val="tx1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54008" y="622293"/>
          <a:ext cx="5143536" cy="9286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928694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Arial" pitchFamily="34" charset="0"/>
                          <a:cs typeface="Arial" pitchFamily="34" charset="0"/>
                        </a:rPr>
                        <a:t>Многие (</a:t>
                      </a:r>
                      <a:r>
                        <a:rPr lang="ru-RU" sz="1800" dirty="0" smtClean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но не все!</a:t>
                      </a:r>
                      <a:r>
                        <a:rPr lang="ru-RU" sz="1800" dirty="0" smtClean="0">
                          <a:latin typeface="Arial" pitchFamily="34" charset="0"/>
                          <a:cs typeface="Arial" pitchFamily="34" charset="0"/>
                        </a:rPr>
                        <a:t>) несогласованные определения можно заменить согласованными определениями.</a:t>
                      </a:r>
                      <a:endParaRPr lang="ru-RU" sz="1400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1F16D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97148" y="1550987"/>
            <a:ext cx="642942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rgbClr val="1F16D4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1F16D4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1908177"/>
            <a:ext cx="5572164" cy="1723549"/>
          </a:xfrm>
        </p:spPr>
        <p:txBody>
          <a:bodyPr/>
          <a:lstStyle/>
          <a:p>
            <a:r>
              <a:rPr lang="en-US" sz="1600" i="0" dirty="0" smtClean="0">
                <a:solidFill>
                  <a:schemeClr val="tx1"/>
                </a:solidFill>
              </a:rPr>
              <a:t> </a:t>
            </a:r>
            <a:endParaRPr lang="ru-RU" sz="1600" i="0" dirty="0" smtClean="0">
              <a:solidFill>
                <a:schemeClr val="tx1"/>
              </a:solidFill>
            </a:endParaRPr>
          </a:p>
          <a:p>
            <a:r>
              <a:rPr lang="ru-RU" sz="1600" i="0" dirty="0" smtClean="0">
                <a:solidFill>
                  <a:srgbClr val="FF0000"/>
                </a:solidFill>
              </a:rPr>
              <a:t>                     </a:t>
            </a:r>
            <a:r>
              <a:rPr lang="ru-RU" sz="1600" i="0" dirty="0" smtClean="0"/>
              <a:t>баночка (какая?) </a:t>
            </a:r>
            <a:r>
              <a:rPr lang="ru-RU" sz="1600" i="0" dirty="0" smtClean="0">
                <a:solidFill>
                  <a:srgbClr val="FF0000"/>
                </a:solidFill>
              </a:rPr>
              <a:t>из-под крема;</a:t>
            </a:r>
          </a:p>
          <a:p>
            <a:r>
              <a:rPr lang="ru-RU" sz="1600" i="0" dirty="0" smtClean="0"/>
              <a:t>                         юбка (какая?) </a:t>
            </a:r>
            <a:r>
              <a:rPr lang="ru-RU" sz="1600" i="0" dirty="0" smtClean="0">
                <a:solidFill>
                  <a:srgbClr val="FF0000"/>
                </a:solidFill>
              </a:rPr>
              <a:t>в складку;</a:t>
            </a:r>
            <a:r>
              <a:rPr lang="ru-RU" sz="1600" i="0" dirty="0" smtClean="0">
                <a:solidFill>
                  <a:srgbClr val="7030A0"/>
                </a:solidFill>
              </a:rPr>
              <a:t> </a:t>
            </a:r>
          </a:p>
          <a:p>
            <a:r>
              <a:rPr lang="ru-RU" sz="1600" i="0" dirty="0" smtClean="0"/>
              <a:t>                        желание (какое?) </a:t>
            </a:r>
            <a:r>
              <a:rPr lang="ru-RU" sz="1600" i="0" dirty="0" smtClean="0">
                <a:solidFill>
                  <a:srgbClr val="FF0000"/>
                </a:solidFill>
              </a:rPr>
              <a:t>познать;</a:t>
            </a:r>
          </a:p>
          <a:p>
            <a:r>
              <a:rPr lang="ru-RU" sz="1600" i="0" dirty="0" smtClean="0"/>
              <a:t>                         поворот (какой?) </a:t>
            </a:r>
            <a:r>
              <a:rPr lang="ru-RU" sz="1600" i="0" dirty="0" smtClean="0">
                <a:solidFill>
                  <a:srgbClr val="FF0000"/>
                </a:solidFill>
              </a:rPr>
              <a:t>налево. </a:t>
            </a:r>
            <a:r>
              <a:rPr lang="ru-RU" sz="1600" i="0" dirty="0" smtClean="0">
                <a:solidFill>
                  <a:srgbClr val="7030A0"/>
                </a:solidFill>
              </a:rPr>
              <a:t> 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  </a:t>
            </a:r>
            <a:r>
              <a:rPr lang="ru-RU" sz="1600" dirty="0" smtClean="0">
                <a:solidFill>
                  <a:schemeClr val="tx1"/>
                </a:solidFill>
              </a:rPr>
              <a:t>             </a:t>
            </a:r>
            <a:endParaRPr lang="ru-RU" sz="1600" dirty="0" smtClean="0">
              <a:solidFill>
                <a:srgbClr val="FF0000"/>
              </a:solidFill>
            </a:endParaRPr>
          </a:p>
          <a:p>
            <a:endParaRPr lang="ru-RU" sz="1600" i="0" dirty="0">
              <a:solidFill>
                <a:schemeClr val="tx1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82570" y="622294"/>
          <a:ext cx="5143536" cy="10001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000131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Далеко не всегда </a:t>
                      </a:r>
                      <a:r>
                        <a:rPr lang="ru-RU" sz="1400" b="1" u="none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несогласованные</a:t>
                      </a:r>
                      <a:r>
                        <a:rPr lang="ru-RU" sz="1400" b="1" u="none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определения можно заменить </a:t>
                      </a:r>
                      <a:r>
                        <a:rPr lang="ru-RU" sz="1400" b="1" u="none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согласованными</a:t>
                      </a:r>
                      <a:r>
                        <a:rPr lang="ru-RU" sz="1400" b="1" u="none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определениями. Поэтому отсутствие замены ещё не свидетельствует о том, что данная форма не является определением.</a:t>
                      </a:r>
                      <a:endParaRPr lang="ru-RU" sz="1400" u="none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97148" y="1622425"/>
            <a:ext cx="642942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1693863"/>
            <a:ext cx="5572164" cy="1231106"/>
          </a:xfrm>
        </p:spPr>
        <p:txBody>
          <a:bodyPr/>
          <a:lstStyle/>
          <a:p>
            <a:r>
              <a:rPr lang="en-US" sz="1600" i="0" dirty="0" smtClean="0">
                <a:solidFill>
                  <a:schemeClr val="tx1"/>
                </a:solidFill>
              </a:rPr>
              <a:t> </a:t>
            </a:r>
            <a:endParaRPr lang="ru-RU" sz="1600" i="0" dirty="0" smtClean="0">
              <a:solidFill>
                <a:schemeClr val="tx1"/>
              </a:solidFill>
            </a:endParaRPr>
          </a:p>
          <a:p>
            <a:r>
              <a:rPr lang="ru-RU" sz="1600" i="0" dirty="0" smtClean="0">
                <a:solidFill>
                  <a:srgbClr val="FF0000"/>
                </a:solidFill>
              </a:rPr>
              <a:t>            </a:t>
            </a:r>
            <a:r>
              <a:rPr lang="ru-RU" sz="1600" dirty="0" smtClean="0">
                <a:solidFill>
                  <a:srgbClr val="002060"/>
                </a:solidFill>
              </a:rPr>
              <a:t>Мужчина шёл </a:t>
            </a:r>
            <a:r>
              <a:rPr lang="ru-RU" sz="1600" dirty="0" smtClean="0">
                <a:solidFill>
                  <a:srgbClr val="7030A0"/>
                </a:solidFill>
              </a:rPr>
              <a:t>(с чем?)</a:t>
            </a:r>
            <a:r>
              <a:rPr lang="ru-RU" sz="1600" dirty="0" smtClean="0"/>
              <a:t> </a:t>
            </a:r>
            <a:r>
              <a:rPr lang="ru-RU" sz="1600" dirty="0" smtClean="0">
                <a:solidFill>
                  <a:srgbClr val="FF0000"/>
                </a:solidFill>
              </a:rPr>
              <a:t>с чемоданом. </a:t>
            </a:r>
            <a:br>
              <a:rPr lang="ru-RU" sz="1600" dirty="0" smtClean="0">
                <a:solidFill>
                  <a:srgbClr val="FF0000"/>
                </a:solidFill>
              </a:rPr>
            </a:br>
            <a:r>
              <a:rPr lang="ru-RU" sz="1600" dirty="0" smtClean="0"/>
              <a:t>          </a:t>
            </a:r>
            <a:r>
              <a:rPr lang="ru-RU" sz="1600" dirty="0" smtClean="0">
                <a:solidFill>
                  <a:srgbClr val="002060"/>
                </a:solidFill>
              </a:rPr>
              <a:t>Я встала в очередь за мужчиной </a:t>
            </a:r>
            <a:r>
              <a:rPr lang="ru-RU" sz="1600" dirty="0" smtClean="0">
                <a:solidFill>
                  <a:srgbClr val="7030A0"/>
                </a:solidFill>
              </a:rPr>
              <a:t>(каким?)</a:t>
            </a:r>
          </a:p>
          <a:p>
            <a:r>
              <a:rPr lang="ru-RU" sz="1600" dirty="0" smtClean="0"/>
              <a:t>                                                               </a:t>
            </a:r>
            <a:r>
              <a:rPr lang="ru-RU" sz="1600" dirty="0" smtClean="0">
                <a:solidFill>
                  <a:srgbClr val="FF0000"/>
                </a:solidFill>
              </a:rPr>
              <a:t>с чемоданом.</a:t>
            </a:r>
          </a:p>
          <a:p>
            <a:endParaRPr lang="ru-RU" sz="1600" i="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143536" cy="7143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71437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u="none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Определение указывает на признак, тогда как дополнение указывает на объект.</a:t>
                      </a:r>
                      <a:endParaRPr lang="ru-RU" sz="1400" u="none" dirty="0" smtClean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5710" y="1336673"/>
            <a:ext cx="642942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2408243"/>
            <a:ext cx="5572164" cy="677108"/>
          </a:xfrm>
        </p:spPr>
        <p:txBody>
          <a:bodyPr/>
          <a:lstStyle/>
          <a:p>
            <a:r>
              <a:rPr lang="en-US" sz="1600" i="0" dirty="0" smtClean="0">
                <a:solidFill>
                  <a:schemeClr val="tx1"/>
                </a:solidFill>
              </a:rPr>
              <a:t> </a:t>
            </a:r>
            <a:r>
              <a:rPr lang="ru-RU" sz="1600" i="0" dirty="0" smtClean="0">
                <a:solidFill>
                  <a:srgbClr val="FF0000"/>
                </a:solidFill>
              </a:rPr>
              <a:t>    </a:t>
            </a:r>
            <a:r>
              <a:rPr lang="ru-RU" sz="1400" i="0" dirty="0" smtClean="0">
                <a:solidFill>
                  <a:srgbClr val="1F16D4"/>
                </a:solidFill>
              </a:rPr>
              <a:t>Скамейка стоит</a:t>
            </a:r>
            <a:r>
              <a:rPr lang="ru-RU" sz="1400" i="0" dirty="0" smtClean="0"/>
              <a:t> </a:t>
            </a:r>
            <a:r>
              <a:rPr lang="ru-RU" sz="1400" i="0" dirty="0" smtClean="0">
                <a:solidFill>
                  <a:srgbClr val="7030A0"/>
                </a:solidFill>
              </a:rPr>
              <a:t>(где?)</a:t>
            </a:r>
            <a:r>
              <a:rPr lang="ru-RU" sz="1400" i="0" dirty="0" smtClean="0"/>
              <a:t> </a:t>
            </a:r>
            <a:r>
              <a:rPr lang="ru-RU" sz="1400" i="0" dirty="0" smtClean="0">
                <a:solidFill>
                  <a:srgbClr val="FF0000"/>
                </a:solidFill>
              </a:rPr>
              <a:t>у дома.</a:t>
            </a:r>
            <a:r>
              <a:rPr lang="ru-RU" sz="1400" i="0" dirty="0" smtClean="0"/>
              <a:t> </a:t>
            </a:r>
            <a:r>
              <a:rPr lang="ru-RU" sz="1400" i="0" dirty="0" smtClean="0">
                <a:solidFill>
                  <a:srgbClr val="1F16D4"/>
                </a:solidFill>
              </a:rPr>
              <a:t>– На скамейке</a:t>
            </a:r>
            <a:r>
              <a:rPr lang="ru-RU" sz="1400" i="0" dirty="0" smtClean="0"/>
              <a:t> </a:t>
            </a:r>
            <a:r>
              <a:rPr lang="ru-RU" sz="1400" i="0" dirty="0" smtClean="0">
                <a:solidFill>
                  <a:srgbClr val="7030A0"/>
                </a:solidFill>
              </a:rPr>
              <a:t>(какой?)</a:t>
            </a:r>
            <a:r>
              <a:rPr lang="ru-RU" sz="1400" i="0" dirty="0" smtClean="0">
                <a:solidFill>
                  <a:srgbClr val="FF0000"/>
                </a:solidFill>
              </a:rPr>
              <a:t> у </a:t>
            </a:r>
          </a:p>
          <a:p>
            <a:r>
              <a:rPr lang="ru-RU" sz="1400" i="0" dirty="0" smtClean="0">
                <a:solidFill>
                  <a:srgbClr val="FF0000"/>
                </a:solidFill>
              </a:rPr>
              <a:t>      дома</a:t>
            </a:r>
            <a:r>
              <a:rPr lang="ru-RU" sz="1400" i="0" dirty="0" smtClean="0"/>
              <a:t> </a:t>
            </a:r>
            <a:r>
              <a:rPr lang="ru-RU" sz="1400" i="0" dirty="0" smtClean="0">
                <a:solidFill>
                  <a:srgbClr val="1F16D4"/>
                </a:solidFill>
              </a:rPr>
              <a:t>сидели три подружки;</a:t>
            </a:r>
            <a:r>
              <a:rPr lang="ru-RU" sz="1400" i="0" dirty="0" smtClean="0"/>
              <a:t> </a:t>
            </a:r>
          </a:p>
          <a:p>
            <a:r>
              <a:rPr lang="ru-RU" sz="1400" i="0" dirty="0" smtClean="0"/>
              <a:t>      </a:t>
            </a:r>
            <a:r>
              <a:rPr lang="ru-RU" sz="1400" i="0" dirty="0" smtClean="0">
                <a:solidFill>
                  <a:srgbClr val="1F16D4"/>
                </a:solidFill>
              </a:rPr>
              <a:t>Мы вошли </a:t>
            </a:r>
            <a:r>
              <a:rPr lang="ru-RU" sz="1400" i="0" dirty="0" smtClean="0">
                <a:solidFill>
                  <a:srgbClr val="7030A0"/>
                </a:solidFill>
              </a:rPr>
              <a:t>(куда?) </a:t>
            </a:r>
            <a:r>
              <a:rPr lang="ru-RU" sz="1400" i="0" dirty="0" smtClean="0">
                <a:solidFill>
                  <a:srgbClr val="FF0000"/>
                </a:solidFill>
              </a:rPr>
              <a:t>в зал.</a:t>
            </a:r>
            <a:r>
              <a:rPr lang="ru-RU" sz="1400" i="0" dirty="0" smtClean="0"/>
              <a:t> </a:t>
            </a:r>
            <a:r>
              <a:rPr lang="ru-RU" sz="1400" i="0" dirty="0" smtClean="0">
                <a:solidFill>
                  <a:srgbClr val="1F16D4"/>
                </a:solidFill>
              </a:rPr>
              <a:t>– Вход</a:t>
            </a:r>
            <a:r>
              <a:rPr lang="ru-RU" sz="1400" i="0" dirty="0" smtClean="0"/>
              <a:t> </a:t>
            </a:r>
            <a:r>
              <a:rPr lang="ru-RU" sz="1400" i="0" dirty="0" smtClean="0">
                <a:solidFill>
                  <a:srgbClr val="7030A0"/>
                </a:solidFill>
              </a:rPr>
              <a:t>(какой?) </a:t>
            </a:r>
            <a:r>
              <a:rPr lang="ru-RU" sz="1400" i="0" dirty="0" smtClean="0">
                <a:solidFill>
                  <a:srgbClr val="FF0000"/>
                </a:solidFill>
              </a:rPr>
              <a:t>в зал </a:t>
            </a:r>
            <a:r>
              <a:rPr lang="ru-RU" sz="1400" i="0" dirty="0" smtClean="0">
                <a:solidFill>
                  <a:srgbClr val="1F16D4"/>
                </a:solidFill>
              </a:rPr>
              <a:t>был закрыт.</a:t>
            </a:r>
            <a:endParaRPr lang="ru-RU" sz="1400" i="0" dirty="0">
              <a:solidFill>
                <a:srgbClr val="1F16D4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143536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71437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Если в предложении существительное с предлогом или наречие относятся к глаголу и являются обстоятельством, то при существительном они обычно становятся несогласованным определением, указывая на признак предмета по положению в пространстве, по времени, по цели, по причине и др.</a:t>
                      </a:r>
                      <a:endParaRPr lang="ru-RU" sz="1400" u="none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454272" y="1979615"/>
            <a:ext cx="642942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rgbClr val="7030A0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02424"/>
            <a:ext cx="5500726" cy="315471"/>
          </a:xfrm>
        </p:spPr>
        <p:txBody>
          <a:bodyPr/>
          <a:lstStyle/>
          <a:p>
            <a:r>
              <a:rPr lang="ru-RU" dirty="0" smtClean="0"/>
              <a:t>               Приложение  (</a:t>
            </a:r>
            <a:r>
              <a:rPr lang="en-US" dirty="0" err="1" smtClean="0"/>
              <a:t>izohlovchi</a:t>
            </a:r>
            <a:r>
              <a:rPr lang="en-US" dirty="0" smtClean="0"/>
              <a:t>)</a:t>
            </a:r>
            <a:endParaRPr lang="ru-RU" dirty="0"/>
          </a:p>
        </p:txBody>
      </p:sp>
      <p:sp>
        <p:nvSpPr>
          <p:cNvPr id="4" name="object 5"/>
          <p:cNvSpPr/>
          <p:nvPr/>
        </p:nvSpPr>
        <p:spPr>
          <a:xfrm>
            <a:off x="525446" y="622293"/>
            <a:ext cx="4736587" cy="418400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             </a:t>
            </a:r>
            <a:r>
              <a:rPr lang="ru-RU" b="1" spc="-1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Особый вид определения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168256" y="1193797"/>
            <a:ext cx="5500726" cy="642942"/>
          </a:xfrm>
          <a:custGeom>
            <a:avLst/>
            <a:gdLst/>
            <a:ahLst/>
            <a:cxnLst/>
            <a:rect l="l" t="t" r="r" b="b"/>
            <a:pathLst>
              <a:path w="4396740" h="510539">
                <a:moveTo>
                  <a:pt x="4141472" y="0"/>
                </a:moveTo>
                <a:lnTo>
                  <a:pt x="255268" y="0"/>
                </a:lnTo>
                <a:lnTo>
                  <a:pt x="209536" y="4131"/>
                </a:lnTo>
                <a:lnTo>
                  <a:pt x="166431" y="16037"/>
                </a:lnTo>
                <a:lnTo>
                  <a:pt x="126688" y="34980"/>
                </a:lnTo>
                <a:lnTo>
                  <a:pt x="91041" y="60227"/>
                </a:lnTo>
                <a:lnTo>
                  <a:pt x="60227" y="91041"/>
                </a:lnTo>
                <a:lnTo>
                  <a:pt x="34980" y="126688"/>
                </a:lnTo>
                <a:lnTo>
                  <a:pt x="16037" y="166431"/>
                </a:lnTo>
                <a:lnTo>
                  <a:pt x="4131" y="209536"/>
                </a:lnTo>
                <a:lnTo>
                  <a:pt x="0" y="255268"/>
                </a:lnTo>
                <a:lnTo>
                  <a:pt x="4131" y="301004"/>
                </a:lnTo>
                <a:lnTo>
                  <a:pt x="16037" y="344109"/>
                </a:lnTo>
                <a:lnTo>
                  <a:pt x="34980" y="383853"/>
                </a:lnTo>
                <a:lnTo>
                  <a:pt x="60227" y="419499"/>
                </a:lnTo>
                <a:lnTo>
                  <a:pt x="91041" y="450313"/>
                </a:lnTo>
                <a:lnTo>
                  <a:pt x="126688" y="475560"/>
                </a:lnTo>
                <a:lnTo>
                  <a:pt x="166431" y="494504"/>
                </a:lnTo>
                <a:lnTo>
                  <a:pt x="209536" y="506409"/>
                </a:lnTo>
                <a:lnTo>
                  <a:pt x="255268" y="510541"/>
                </a:lnTo>
                <a:lnTo>
                  <a:pt x="4141472" y="510541"/>
                </a:lnTo>
                <a:lnTo>
                  <a:pt x="4187204" y="506409"/>
                </a:lnTo>
                <a:lnTo>
                  <a:pt x="4230309" y="494504"/>
                </a:lnTo>
                <a:lnTo>
                  <a:pt x="4270053" y="475560"/>
                </a:lnTo>
                <a:lnTo>
                  <a:pt x="4305699" y="450313"/>
                </a:lnTo>
                <a:lnTo>
                  <a:pt x="4336513" y="419499"/>
                </a:lnTo>
                <a:lnTo>
                  <a:pt x="4361760" y="383853"/>
                </a:lnTo>
                <a:lnTo>
                  <a:pt x="4380704" y="344109"/>
                </a:lnTo>
                <a:lnTo>
                  <a:pt x="4392609" y="301004"/>
                </a:lnTo>
                <a:lnTo>
                  <a:pt x="4396741" y="255272"/>
                </a:lnTo>
                <a:lnTo>
                  <a:pt x="4392609" y="209536"/>
                </a:lnTo>
                <a:lnTo>
                  <a:pt x="4380704" y="166431"/>
                </a:lnTo>
                <a:lnTo>
                  <a:pt x="4361760" y="126688"/>
                </a:lnTo>
                <a:lnTo>
                  <a:pt x="4336513" y="91041"/>
                </a:lnTo>
                <a:lnTo>
                  <a:pt x="4305699" y="60227"/>
                </a:lnTo>
                <a:lnTo>
                  <a:pt x="4270053" y="34980"/>
                </a:lnTo>
                <a:lnTo>
                  <a:pt x="4230309" y="16037"/>
                </a:lnTo>
                <a:lnTo>
                  <a:pt x="4187204" y="4131"/>
                </a:lnTo>
                <a:lnTo>
                  <a:pt x="4141472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   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Даёт другое название, характеризующее    </a:t>
            </a:r>
          </a:p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    предмет </a:t>
            </a:r>
            <a:endParaRPr b="1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25446" y="1979615"/>
            <a:ext cx="4786346" cy="595080"/>
          </a:xfrm>
          <a:custGeom>
            <a:avLst/>
            <a:gdLst/>
            <a:ahLst/>
            <a:cxnLst/>
            <a:rect l="l" t="t" r="r" b="b"/>
            <a:pathLst>
              <a:path w="3505200" h="495300">
                <a:moveTo>
                  <a:pt x="3257553" y="0"/>
                </a:moveTo>
                <a:lnTo>
                  <a:pt x="247651" y="0"/>
                </a:lnTo>
                <a:lnTo>
                  <a:pt x="197902" y="5054"/>
                </a:lnTo>
                <a:lnTo>
                  <a:pt x="151492" y="19541"/>
                </a:lnTo>
                <a:lnTo>
                  <a:pt x="109434" y="42443"/>
                </a:lnTo>
                <a:lnTo>
                  <a:pt x="72746" y="72747"/>
                </a:lnTo>
                <a:lnTo>
                  <a:pt x="42443" y="109435"/>
                </a:lnTo>
                <a:lnTo>
                  <a:pt x="19540" y="151492"/>
                </a:lnTo>
                <a:lnTo>
                  <a:pt x="5054" y="197903"/>
                </a:lnTo>
                <a:lnTo>
                  <a:pt x="0" y="247651"/>
                </a:lnTo>
                <a:lnTo>
                  <a:pt x="5054" y="297399"/>
                </a:lnTo>
                <a:lnTo>
                  <a:pt x="19540" y="343810"/>
                </a:lnTo>
                <a:lnTo>
                  <a:pt x="42443" y="385867"/>
                </a:lnTo>
                <a:lnTo>
                  <a:pt x="72746" y="422555"/>
                </a:lnTo>
                <a:lnTo>
                  <a:pt x="109434" y="452858"/>
                </a:lnTo>
                <a:lnTo>
                  <a:pt x="151492" y="475761"/>
                </a:lnTo>
                <a:lnTo>
                  <a:pt x="197902" y="490248"/>
                </a:lnTo>
                <a:lnTo>
                  <a:pt x="247651" y="495302"/>
                </a:lnTo>
                <a:lnTo>
                  <a:pt x="3257553" y="495302"/>
                </a:lnTo>
                <a:lnTo>
                  <a:pt x="3307301" y="490248"/>
                </a:lnTo>
                <a:lnTo>
                  <a:pt x="3353712" y="475761"/>
                </a:lnTo>
                <a:lnTo>
                  <a:pt x="3395769" y="452858"/>
                </a:lnTo>
                <a:lnTo>
                  <a:pt x="3432457" y="422555"/>
                </a:lnTo>
                <a:lnTo>
                  <a:pt x="3462761" y="385867"/>
                </a:lnTo>
                <a:lnTo>
                  <a:pt x="3485663" y="343810"/>
                </a:lnTo>
                <a:lnTo>
                  <a:pt x="3500150" y="297399"/>
                </a:lnTo>
                <a:lnTo>
                  <a:pt x="3505205" y="247651"/>
                </a:lnTo>
                <a:lnTo>
                  <a:pt x="3500150" y="197903"/>
                </a:lnTo>
                <a:lnTo>
                  <a:pt x="3485663" y="151492"/>
                </a:lnTo>
                <a:lnTo>
                  <a:pt x="3462761" y="109435"/>
                </a:lnTo>
                <a:lnTo>
                  <a:pt x="3432457" y="72747"/>
                </a:lnTo>
                <a:lnTo>
                  <a:pt x="3395769" y="42443"/>
                </a:lnTo>
                <a:lnTo>
                  <a:pt x="3353712" y="19541"/>
                </a:lnTo>
                <a:lnTo>
                  <a:pt x="3307301" y="5054"/>
                </a:lnTo>
                <a:lnTo>
                  <a:pt x="3257553" y="0"/>
                </a:lnTo>
                <a:close/>
              </a:path>
            </a:pathLst>
          </a:custGeom>
          <a:solidFill>
            <a:srgbClr val="1F16D4"/>
          </a:solidFill>
        </p:spPr>
        <p:txBody>
          <a:bodyPr wrap="square" lIns="0" tIns="0" rIns="0" bIns="0" rtlCol="0"/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endParaRPr lang="en-US" b="1" spc="-5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b="1" spc="-5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Отвечает </a:t>
            </a:r>
            <a:r>
              <a:rPr lang="ru-RU" b="1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на вопросы </a:t>
            </a: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b="1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какой? какой именно? что за?</a:t>
            </a: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bject 11"/>
          <p:cNvSpPr/>
          <p:nvPr/>
        </p:nvSpPr>
        <p:spPr>
          <a:xfrm>
            <a:off x="1025512" y="2622557"/>
            <a:ext cx="3786214" cy="500066"/>
          </a:xfrm>
          <a:custGeom>
            <a:avLst/>
            <a:gdLst/>
            <a:ahLst/>
            <a:cxnLst/>
            <a:rect l="l" t="t" r="r" b="b"/>
            <a:pathLst>
              <a:path w="1245870" h="269239">
                <a:moveTo>
                  <a:pt x="1110960" y="0"/>
                </a:moveTo>
                <a:lnTo>
                  <a:pt x="134599" y="0"/>
                </a:lnTo>
                <a:lnTo>
                  <a:pt x="92173" y="6891"/>
                </a:lnTo>
                <a:lnTo>
                  <a:pt x="55239" y="26058"/>
                </a:lnTo>
                <a:lnTo>
                  <a:pt x="26058" y="55240"/>
                </a:lnTo>
                <a:lnTo>
                  <a:pt x="6891" y="92174"/>
                </a:lnTo>
                <a:lnTo>
                  <a:pt x="0" y="134600"/>
                </a:lnTo>
                <a:lnTo>
                  <a:pt x="6891" y="177034"/>
                </a:lnTo>
                <a:lnTo>
                  <a:pt x="26058" y="213968"/>
                </a:lnTo>
                <a:lnTo>
                  <a:pt x="55239" y="243149"/>
                </a:lnTo>
                <a:lnTo>
                  <a:pt x="92173" y="262316"/>
                </a:lnTo>
                <a:lnTo>
                  <a:pt x="134599" y="269208"/>
                </a:lnTo>
                <a:lnTo>
                  <a:pt x="1110960" y="269208"/>
                </a:lnTo>
                <a:lnTo>
                  <a:pt x="1153386" y="262316"/>
                </a:lnTo>
                <a:lnTo>
                  <a:pt x="1190320" y="243149"/>
                </a:lnTo>
                <a:lnTo>
                  <a:pt x="1219501" y="213968"/>
                </a:lnTo>
                <a:lnTo>
                  <a:pt x="1238668" y="177034"/>
                </a:lnTo>
                <a:lnTo>
                  <a:pt x="1245560" y="134608"/>
                </a:lnTo>
                <a:lnTo>
                  <a:pt x="1238668" y="92174"/>
                </a:lnTo>
                <a:lnTo>
                  <a:pt x="1219501" y="55240"/>
                </a:lnTo>
                <a:lnTo>
                  <a:pt x="1190320" y="26058"/>
                </a:lnTo>
                <a:lnTo>
                  <a:pt x="1153386" y="6891"/>
                </a:lnTo>
                <a:lnTo>
                  <a:pt x="1110960" y="0"/>
                </a:lnTo>
                <a:close/>
              </a:path>
            </a:pathLst>
          </a:custGeom>
          <a:solidFill>
            <a:srgbClr val="00B0F0"/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FFFFFF"/>
                </a:solidFill>
                <a:latin typeface="Arial"/>
                <a:cs typeface="Arial"/>
              </a:rPr>
              <a:t>       </a:t>
            </a: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диван-кровать, платье-</a:t>
            </a:r>
          </a:p>
          <a:p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         костюм, хлеб-соль</a:t>
            </a:r>
            <a:r>
              <a:rPr lang="ru-RU" b="1" spc="-1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    </a:t>
            </a:r>
            <a:endParaRPr b="1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16"/>
          <p:cNvSpPr/>
          <p:nvPr/>
        </p:nvSpPr>
        <p:spPr>
          <a:xfrm>
            <a:off x="2597148" y="1765301"/>
            <a:ext cx="285752" cy="21431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6"/>
          <p:cNvSpPr/>
          <p:nvPr/>
        </p:nvSpPr>
        <p:spPr>
          <a:xfrm>
            <a:off x="2597148" y="979483"/>
            <a:ext cx="285752" cy="21431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6"/>
          <p:cNvSpPr/>
          <p:nvPr/>
        </p:nvSpPr>
        <p:spPr>
          <a:xfrm>
            <a:off x="2611389" y="2574695"/>
            <a:ext cx="285752" cy="12386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Приложения относятся:</a:t>
            </a:r>
            <a:endParaRPr lang="ru-RU" dirty="0"/>
          </a:p>
        </p:txBody>
      </p:sp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168256" y="1265235"/>
            <a:ext cx="1785950" cy="1857388"/>
          </a:xfrm>
          <a:prstGeom prst="flowChartAlternateProcess">
            <a:avLst/>
          </a:prstGeom>
          <a:solidFill>
            <a:srgbClr val="FF0000"/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kern="0" dirty="0" smtClean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rgbClr val="0070C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rgbClr val="FFFF00"/>
              </a:solidFill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FFFF00"/>
                </a:solidFill>
              </a:rPr>
              <a:t>к именам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FFFF00"/>
                </a:solidFill>
              </a:rPr>
              <a:t>существительным: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i="1" dirty="0" smtClean="0">
                <a:solidFill>
                  <a:schemeClr val="bg1"/>
                </a:solidFill>
              </a:rPr>
              <a:t>От полка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i="1" dirty="0" smtClean="0">
                <a:solidFill>
                  <a:schemeClr val="bg1"/>
                </a:solidFill>
              </a:rPr>
              <a:t>спасибо наше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i="1" dirty="0" smtClean="0">
                <a:solidFill>
                  <a:schemeClr val="bg1"/>
                </a:solidFill>
              </a:rPr>
              <a:t>вам за 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i="1" dirty="0" smtClean="0">
                <a:solidFill>
                  <a:schemeClr val="bg1"/>
                </a:solidFill>
              </a:rPr>
              <a:t>сына</a:t>
            </a:r>
            <a:r>
              <a:rPr lang="ru-RU" sz="1400" b="1" i="1" dirty="0" smtClean="0">
                <a:solidFill>
                  <a:srgbClr val="FFFF00"/>
                </a:solidFill>
              </a:rPr>
              <a:t>-храбреца;</a:t>
            </a:r>
            <a:endParaRPr lang="ru-RU" sz="1400" b="1" dirty="0" smtClean="0">
              <a:solidFill>
                <a:srgbClr val="FFFF0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FFFF0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0070C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kern="0" dirty="0" smtClean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3811594" y="1272575"/>
            <a:ext cx="1785950" cy="1850048"/>
          </a:xfrm>
          <a:prstGeom prst="flowChartAlternateProcess">
            <a:avLst/>
          </a:prstGeom>
          <a:solidFill>
            <a:srgbClr val="1F16D4"/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0070C0"/>
              </a:solidFill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dirty="0" smtClean="0">
                <a:solidFill>
                  <a:srgbClr val="FFFF00"/>
                </a:solidFill>
              </a:rPr>
              <a:t>к прилагательным,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dirty="0" smtClean="0">
                <a:solidFill>
                  <a:srgbClr val="FFFF00"/>
                </a:solidFill>
              </a:rPr>
              <a:t>причастиям,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dirty="0" smtClean="0">
                <a:solidFill>
                  <a:srgbClr val="FFFF00"/>
                </a:solidFill>
              </a:rPr>
              <a:t> числительным,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dirty="0" smtClean="0">
                <a:solidFill>
                  <a:schemeClr val="bg1"/>
                </a:solidFill>
              </a:rPr>
              <a:t>выступающим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dirty="0" smtClean="0">
                <a:solidFill>
                  <a:schemeClr val="bg1"/>
                </a:solidFill>
              </a:rPr>
              <a:t> в роли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dirty="0" smtClean="0">
                <a:solidFill>
                  <a:schemeClr val="bg1"/>
                </a:solidFill>
              </a:rPr>
              <a:t>существительного: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i="1" dirty="0" smtClean="0">
                <a:solidFill>
                  <a:srgbClr val="00B0F0"/>
                </a:solidFill>
              </a:rPr>
              <a:t>Лицо</a:t>
            </a:r>
            <a:r>
              <a:rPr lang="ru-RU" sz="1200" b="1" i="1" dirty="0" smtClean="0"/>
              <a:t> </a:t>
            </a:r>
            <a:r>
              <a:rPr lang="ru-RU" sz="12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третьего,</a:t>
            </a:r>
            <a:r>
              <a:rPr lang="ru-RU" sz="1200" b="1" i="1" dirty="0" smtClean="0"/>
              <a:t> 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i="1" dirty="0" smtClean="0">
                <a:solidFill>
                  <a:srgbClr val="FF0000"/>
                </a:solidFill>
              </a:rPr>
              <a:t>Илюши,</a:t>
            </a:r>
            <a:r>
              <a:rPr lang="ru-RU" sz="1200" b="1" i="1" dirty="0" smtClean="0"/>
              <a:t>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i="1" dirty="0" smtClean="0">
                <a:solidFill>
                  <a:srgbClr val="00B0F0"/>
                </a:solidFill>
              </a:rPr>
              <a:t>было мне знакомо.</a:t>
            </a:r>
            <a:endParaRPr lang="ru-RU" sz="1200" b="1" dirty="0" smtClean="0">
              <a:solidFill>
                <a:srgbClr val="00B0F0"/>
              </a:solidFill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200" b="1" kern="0" dirty="0" smtClean="0">
              <a:solidFill>
                <a:srgbClr val="FF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cs typeface="Arial" charset="0"/>
              </a:rPr>
              <a:t> 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1925" y="618079"/>
            <a:ext cx="1527922" cy="642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56" y="622293"/>
            <a:ext cx="1527922" cy="642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2025644" y="1265235"/>
            <a:ext cx="1714512" cy="1857388"/>
          </a:xfrm>
          <a:prstGeom prst="flowChartAlternateProcess">
            <a:avLst/>
          </a:prstGeom>
          <a:solidFill>
            <a:srgbClr val="00B050"/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kern="0" dirty="0" smtClean="0">
              <a:solidFill>
                <a:srgbClr val="000000"/>
              </a:solidFill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FFFF00"/>
                </a:solidFill>
              </a:rPr>
              <a:t>к личным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FFFF00"/>
                </a:solidFill>
              </a:rPr>
              <a:t>местоимениям: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i="1" dirty="0" smtClean="0">
                <a:solidFill>
                  <a:schemeClr val="bg1"/>
                </a:solidFill>
              </a:rPr>
              <a:t>Это</a:t>
            </a:r>
            <a:r>
              <a:rPr lang="ru-RU" sz="1400" b="1" i="1" dirty="0" smtClean="0"/>
              <a:t> </a:t>
            </a:r>
            <a:r>
              <a:rPr lang="ru-RU" sz="1400" b="1" i="1" dirty="0" smtClean="0">
                <a:solidFill>
                  <a:srgbClr val="FFFF00"/>
                </a:solidFill>
              </a:rPr>
              <a:t>она,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i="1" dirty="0" smtClean="0"/>
              <a:t> </a:t>
            </a:r>
            <a:r>
              <a:rPr lang="ru-RU" sz="1400" b="1" i="1" dirty="0" smtClean="0">
                <a:solidFill>
                  <a:srgbClr val="FF0000"/>
                </a:solidFill>
              </a:rPr>
              <a:t>моя незнакомка;</a:t>
            </a:r>
            <a:endParaRPr lang="ru-RU" sz="1400" b="1" dirty="0" smtClean="0">
              <a:solidFill>
                <a:srgbClr val="FF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4206" y="622293"/>
            <a:ext cx="1527922" cy="642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5699" y="110526"/>
            <a:ext cx="5373283" cy="1070806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Способы выражения приложения</a:t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400" dirty="0" smtClean="0"/>
              <a:t> внимание!</a:t>
            </a:r>
            <a:br>
              <a:rPr lang="ru-RU" sz="2400" dirty="0" smtClean="0"/>
            </a:br>
            <a:endParaRPr spc="-5" dirty="0"/>
          </a:p>
        </p:txBody>
      </p:sp>
      <p:sp>
        <p:nvSpPr>
          <p:cNvPr id="6" name="object 6"/>
          <p:cNvSpPr txBox="1"/>
          <p:nvPr/>
        </p:nvSpPr>
        <p:spPr>
          <a:xfrm>
            <a:off x="1666880" y="788221"/>
            <a:ext cx="24218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Обозначает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действие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предмета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96950" y="622293"/>
            <a:ext cx="3555449" cy="50006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Приложение </a:t>
            </a:r>
            <a:r>
              <a:rPr lang="ru-RU" sz="1600" b="1" dirty="0" smtClean="0">
                <a:solidFill>
                  <a:srgbClr val="1F16D4"/>
                </a:solidFill>
              </a:rPr>
              <a:t>может быть выражено:</a:t>
            </a:r>
            <a:endParaRPr lang="ru-RU" sz="1600" b="1" dirty="0" smtClean="0">
              <a:solidFill>
                <a:srgbClr val="1F16D4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68256" y="1336673"/>
            <a:ext cx="2786652" cy="1785949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</a:t>
            </a:r>
          </a:p>
          <a:p>
            <a:r>
              <a:rPr lang="ru-RU" sz="1400" b="1" dirty="0" smtClean="0">
                <a:solidFill>
                  <a:srgbClr val="1F16D4"/>
                </a:solidFill>
                <a:latin typeface="Arial" pitchFamily="34" charset="0"/>
                <a:cs typeface="Arial" pitchFamily="34" charset="0"/>
              </a:rPr>
              <a:t>существительным </a:t>
            </a:r>
            <a:r>
              <a:rPr lang="en-US" sz="1400" b="1" dirty="0" smtClean="0">
                <a:solidFill>
                  <a:srgbClr val="1F16D4"/>
                </a:solidFill>
                <a:latin typeface="Arial" pitchFamily="34" charset="0"/>
                <a:cs typeface="Arial" pitchFamily="34" charset="0"/>
              </a:rPr>
              <a:t>            </a:t>
            </a:r>
            <a:r>
              <a:rPr lang="ru-RU" sz="1400" b="1" dirty="0" smtClean="0">
                <a:solidFill>
                  <a:srgbClr val="1F16D4"/>
                </a:solidFill>
                <a:latin typeface="Arial" pitchFamily="34" charset="0"/>
                <a:cs typeface="Arial" pitchFamily="34" charset="0"/>
              </a:rPr>
              <a:t>(с зависимыми словами или без них) с</a:t>
            </a:r>
            <a:r>
              <a:rPr lang="en-US" sz="1400" b="1" dirty="0" smtClean="0">
                <a:solidFill>
                  <a:srgbClr val="1F16D4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1F16D4"/>
                </a:solidFill>
                <a:latin typeface="Arial" pitchFamily="34" charset="0"/>
                <a:cs typeface="Arial" pitchFamily="34" charset="0"/>
              </a:rPr>
              <a:t>союзом </a:t>
            </a:r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как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fontAlgn="base"/>
            <a:r>
              <a:rPr lang="ru-RU" sz="1400" b="1" i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Мне,</a:t>
            </a:r>
            <a:r>
              <a:rPr lang="ru-RU" sz="14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как человеку любопытному, </a:t>
            </a:r>
            <a:r>
              <a:rPr lang="ru-RU" sz="1400" b="1" i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совсем не хочется уходить из комнаты;</a:t>
            </a:r>
            <a:endParaRPr lang="ru-RU" sz="1400" b="1" dirty="0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25776" y="1336673"/>
            <a:ext cx="2571767" cy="1785950"/>
          </a:xfrm>
          <a:prstGeom prst="roundRect">
            <a:avLst/>
          </a:prstGeom>
          <a:noFill/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ru-RU" sz="1400" b="1" dirty="0" smtClean="0">
                <a:solidFill>
                  <a:srgbClr val="1F16D4"/>
                </a:solidFill>
                <a:latin typeface="Arial" pitchFamily="34" charset="0"/>
                <a:cs typeface="Arial" pitchFamily="34" charset="0"/>
              </a:rPr>
              <a:t>существительным </a:t>
            </a:r>
            <a:r>
              <a:rPr lang="en-US" sz="1400" b="1" dirty="0" smtClean="0">
                <a:solidFill>
                  <a:srgbClr val="1F16D4"/>
                </a:solidFill>
                <a:latin typeface="Arial" pitchFamily="34" charset="0"/>
                <a:cs typeface="Arial" pitchFamily="34" charset="0"/>
              </a:rPr>
              <a:t>         </a:t>
            </a:r>
            <a:r>
              <a:rPr lang="ru-RU" sz="1400" b="1" dirty="0" smtClean="0">
                <a:solidFill>
                  <a:srgbClr val="1F16D4"/>
                </a:solidFill>
                <a:latin typeface="Arial" pitchFamily="34" charset="0"/>
                <a:cs typeface="Arial" pitchFamily="34" charset="0"/>
              </a:rPr>
              <a:t>(с зависимыми словами или без них) со словами 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 имени, по фамилии, по прозвищу, родом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400" b="1" dirty="0" smtClean="0">
                <a:solidFill>
                  <a:srgbClr val="1F16D4"/>
                </a:solidFill>
                <a:latin typeface="Arial" pitchFamily="34" charset="0"/>
                <a:cs typeface="Arial" pitchFamily="34" charset="0"/>
              </a:rPr>
              <a:t>и др.</a:t>
            </a:r>
          </a:p>
          <a:p>
            <a:pPr fontAlgn="base"/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Была у него собака,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 прозвищу Шайтан.</a:t>
            </a:r>
          </a:p>
          <a:p>
            <a:pPr algn="just"/>
            <a:endParaRPr lang="ru-RU" sz="1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единительная линия 9"/>
          <p:cNvCxnSpPr>
            <a:endCxn id="5" idx="2"/>
          </p:cNvCxnSpPr>
          <p:nvPr/>
        </p:nvCxnSpPr>
        <p:spPr>
          <a:xfrm flipV="1">
            <a:off x="1597016" y="1122359"/>
            <a:ext cx="1277659" cy="214314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stCxn id="5" idx="2"/>
          </p:cNvCxnSpPr>
          <p:nvPr/>
        </p:nvCxnSpPr>
        <p:spPr>
          <a:xfrm rot="16200000" flipH="1">
            <a:off x="3561561" y="435473"/>
            <a:ext cx="214315" cy="1588086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02424"/>
            <a:ext cx="5500726" cy="315471"/>
          </a:xfrm>
        </p:spPr>
        <p:txBody>
          <a:bodyPr/>
          <a:lstStyle/>
          <a:p>
            <a:r>
              <a:rPr lang="ru-RU" dirty="0" smtClean="0"/>
              <a:t>               Определение  (</a:t>
            </a:r>
            <a:r>
              <a:rPr lang="en-US" dirty="0" err="1" smtClean="0"/>
              <a:t>aniqlovchi</a:t>
            </a:r>
            <a:r>
              <a:rPr lang="en-US" dirty="0" smtClean="0"/>
              <a:t>)</a:t>
            </a:r>
            <a:endParaRPr lang="ru-RU" dirty="0"/>
          </a:p>
        </p:txBody>
      </p:sp>
      <p:sp>
        <p:nvSpPr>
          <p:cNvPr id="4" name="object 5"/>
          <p:cNvSpPr/>
          <p:nvPr/>
        </p:nvSpPr>
        <p:spPr>
          <a:xfrm>
            <a:off x="525446" y="622293"/>
            <a:ext cx="4736587" cy="418400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</p:spPr>
        <p:txBody>
          <a:bodyPr wrap="square" lIns="0" tIns="0" rIns="0" bIns="0" rtlCol="0"/>
          <a:lstStyle/>
          <a:p>
            <a:r>
              <a:rPr lang="ru-RU" sz="1600" b="1" spc="-1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Второстепенный член предложения</a:t>
            </a:r>
            <a:endParaRPr sz="1600" dirty="0">
              <a:solidFill>
                <a:schemeClr val="bg1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168256" y="1193797"/>
            <a:ext cx="5500726" cy="525443"/>
          </a:xfrm>
          <a:custGeom>
            <a:avLst/>
            <a:gdLst/>
            <a:ahLst/>
            <a:cxnLst/>
            <a:rect l="l" t="t" r="r" b="b"/>
            <a:pathLst>
              <a:path w="4396740" h="510539">
                <a:moveTo>
                  <a:pt x="4141472" y="0"/>
                </a:moveTo>
                <a:lnTo>
                  <a:pt x="255268" y="0"/>
                </a:lnTo>
                <a:lnTo>
                  <a:pt x="209536" y="4131"/>
                </a:lnTo>
                <a:lnTo>
                  <a:pt x="166431" y="16037"/>
                </a:lnTo>
                <a:lnTo>
                  <a:pt x="126688" y="34980"/>
                </a:lnTo>
                <a:lnTo>
                  <a:pt x="91041" y="60227"/>
                </a:lnTo>
                <a:lnTo>
                  <a:pt x="60227" y="91041"/>
                </a:lnTo>
                <a:lnTo>
                  <a:pt x="34980" y="126688"/>
                </a:lnTo>
                <a:lnTo>
                  <a:pt x="16037" y="166431"/>
                </a:lnTo>
                <a:lnTo>
                  <a:pt x="4131" y="209536"/>
                </a:lnTo>
                <a:lnTo>
                  <a:pt x="0" y="255268"/>
                </a:lnTo>
                <a:lnTo>
                  <a:pt x="4131" y="301004"/>
                </a:lnTo>
                <a:lnTo>
                  <a:pt x="16037" y="344109"/>
                </a:lnTo>
                <a:lnTo>
                  <a:pt x="34980" y="383853"/>
                </a:lnTo>
                <a:lnTo>
                  <a:pt x="60227" y="419499"/>
                </a:lnTo>
                <a:lnTo>
                  <a:pt x="91041" y="450313"/>
                </a:lnTo>
                <a:lnTo>
                  <a:pt x="126688" y="475560"/>
                </a:lnTo>
                <a:lnTo>
                  <a:pt x="166431" y="494504"/>
                </a:lnTo>
                <a:lnTo>
                  <a:pt x="209536" y="506409"/>
                </a:lnTo>
                <a:lnTo>
                  <a:pt x="255268" y="510541"/>
                </a:lnTo>
                <a:lnTo>
                  <a:pt x="4141472" y="510541"/>
                </a:lnTo>
                <a:lnTo>
                  <a:pt x="4187204" y="506409"/>
                </a:lnTo>
                <a:lnTo>
                  <a:pt x="4230309" y="494504"/>
                </a:lnTo>
                <a:lnTo>
                  <a:pt x="4270053" y="475560"/>
                </a:lnTo>
                <a:lnTo>
                  <a:pt x="4305699" y="450313"/>
                </a:lnTo>
                <a:lnTo>
                  <a:pt x="4336513" y="419499"/>
                </a:lnTo>
                <a:lnTo>
                  <a:pt x="4361760" y="383853"/>
                </a:lnTo>
                <a:lnTo>
                  <a:pt x="4380704" y="344109"/>
                </a:lnTo>
                <a:lnTo>
                  <a:pt x="4392609" y="301004"/>
                </a:lnTo>
                <a:lnTo>
                  <a:pt x="4396741" y="255272"/>
                </a:lnTo>
                <a:lnTo>
                  <a:pt x="4392609" y="209536"/>
                </a:lnTo>
                <a:lnTo>
                  <a:pt x="4380704" y="166431"/>
                </a:lnTo>
                <a:lnTo>
                  <a:pt x="4361760" y="126688"/>
                </a:lnTo>
                <a:lnTo>
                  <a:pt x="4336513" y="91041"/>
                </a:lnTo>
                <a:lnTo>
                  <a:pt x="4305699" y="60227"/>
                </a:lnTo>
                <a:lnTo>
                  <a:pt x="4270053" y="34980"/>
                </a:lnTo>
                <a:lnTo>
                  <a:pt x="4230309" y="16037"/>
                </a:lnTo>
                <a:lnTo>
                  <a:pt x="4187204" y="4131"/>
                </a:lnTo>
                <a:lnTo>
                  <a:pt x="4141472" y="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</p:spPr>
        <p:txBody>
          <a:bodyPr wrap="square" lIns="0" tIns="0" rIns="0" bIns="0" rtlCol="0"/>
          <a:lstStyle/>
          <a:p>
            <a:r>
              <a:rPr lang="ru-RU" sz="1600" dirty="0" smtClean="0"/>
              <a:t>    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Грамматически подчинён члену предложения,    </a:t>
            </a:r>
          </a:p>
          <a:p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выраженному существительным </a:t>
            </a:r>
            <a:endParaRPr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22660" y="1910457"/>
            <a:ext cx="4517694" cy="497786"/>
          </a:xfrm>
          <a:custGeom>
            <a:avLst/>
            <a:gdLst/>
            <a:ahLst/>
            <a:cxnLst/>
            <a:rect l="l" t="t" r="r" b="b"/>
            <a:pathLst>
              <a:path w="3505200" h="495300">
                <a:moveTo>
                  <a:pt x="3257553" y="0"/>
                </a:moveTo>
                <a:lnTo>
                  <a:pt x="247651" y="0"/>
                </a:lnTo>
                <a:lnTo>
                  <a:pt x="197902" y="5054"/>
                </a:lnTo>
                <a:lnTo>
                  <a:pt x="151492" y="19541"/>
                </a:lnTo>
                <a:lnTo>
                  <a:pt x="109434" y="42443"/>
                </a:lnTo>
                <a:lnTo>
                  <a:pt x="72746" y="72747"/>
                </a:lnTo>
                <a:lnTo>
                  <a:pt x="42443" y="109435"/>
                </a:lnTo>
                <a:lnTo>
                  <a:pt x="19540" y="151492"/>
                </a:lnTo>
                <a:lnTo>
                  <a:pt x="5054" y="197903"/>
                </a:lnTo>
                <a:lnTo>
                  <a:pt x="0" y="247651"/>
                </a:lnTo>
                <a:lnTo>
                  <a:pt x="5054" y="297399"/>
                </a:lnTo>
                <a:lnTo>
                  <a:pt x="19540" y="343810"/>
                </a:lnTo>
                <a:lnTo>
                  <a:pt x="42443" y="385867"/>
                </a:lnTo>
                <a:lnTo>
                  <a:pt x="72746" y="422555"/>
                </a:lnTo>
                <a:lnTo>
                  <a:pt x="109434" y="452858"/>
                </a:lnTo>
                <a:lnTo>
                  <a:pt x="151492" y="475761"/>
                </a:lnTo>
                <a:lnTo>
                  <a:pt x="197902" y="490248"/>
                </a:lnTo>
                <a:lnTo>
                  <a:pt x="247651" y="495302"/>
                </a:lnTo>
                <a:lnTo>
                  <a:pt x="3257553" y="495302"/>
                </a:lnTo>
                <a:lnTo>
                  <a:pt x="3307301" y="490248"/>
                </a:lnTo>
                <a:lnTo>
                  <a:pt x="3353712" y="475761"/>
                </a:lnTo>
                <a:lnTo>
                  <a:pt x="3395769" y="452858"/>
                </a:lnTo>
                <a:lnTo>
                  <a:pt x="3432457" y="422555"/>
                </a:lnTo>
                <a:lnTo>
                  <a:pt x="3462761" y="385867"/>
                </a:lnTo>
                <a:lnTo>
                  <a:pt x="3485663" y="343810"/>
                </a:lnTo>
                <a:lnTo>
                  <a:pt x="3500150" y="297399"/>
                </a:lnTo>
                <a:lnTo>
                  <a:pt x="3505205" y="247651"/>
                </a:lnTo>
                <a:lnTo>
                  <a:pt x="3500150" y="197903"/>
                </a:lnTo>
                <a:lnTo>
                  <a:pt x="3485663" y="151492"/>
                </a:lnTo>
                <a:lnTo>
                  <a:pt x="3462761" y="109435"/>
                </a:lnTo>
                <a:lnTo>
                  <a:pt x="3432457" y="72747"/>
                </a:lnTo>
                <a:lnTo>
                  <a:pt x="3395769" y="42443"/>
                </a:lnTo>
                <a:lnTo>
                  <a:pt x="3353712" y="19541"/>
                </a:lnTo>
                <a:lnTo>
                  <a:pt x="3307301" y="5054"/>
                </a:lnTo>
                <a:lnTo>
                  <a:pt x="3257553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</p:spPr>
        <p:txBody>
          <a:bodyPr wrap="square" lIns="0" tIns="0" rIns="0" bIns="0" rtlCol="0"/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endParaRPr lang="en-US" sz="1600" b="1" spc="-5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bject 11"/>
          <p:cNvSpPr/>
          <p:nvPr/>
        </p:nvSpPr>
        <p:spPr>
          <a:xfrm>
            <a:off x="954074" y="2622557"/>
            <a:ext cx="4143404" cy="500066"/>
          </a:xfrm>
          <a:custGeom>
            <a:avLst/>
            <a:gdLst/>
            <a:ahLst/>
            <a:cxnLst/>
            <a:rect l="l" t="t" r="r" b="b"/>
            <a:pathLst>
              <a:path w="1245870" h="269239">
                <a:moveTo>
                  <a:pt x="1110960" y="0"/>
                </a:moveTo>
                <a:lnTo>
                  <a:pt x="134599" y="0"/>
                </a:lnTo>
                <a:lnTo>
                  <a:pt x="92173" y="6891"/>
                </a:lnTo>
                <a:lnTo>
                  <a:pt x="55239" y="26058"/>
                </a:lnTo>
                <a:lnTo>
                  <a:pt x="26058" y="55240"/>
                </a:lnTo>
                <a:lnTo>
                  <a:pt x="6891" y="92174"/>
                </a:lnTo>
                <a:lnTo>
                  <a:pt x="0" y="134600"/>
                </a:lnTo>
                <a:lnTo>
                  <a:pt x="6891" y="177034"/>
                </a:lnTo>
                <a:lnTo>
                  <a:pt x="26058" y="213968"/>
                </a:lnTo>
                <a:lnTo>
                  <a:pt x="55239" y="243149"/>
                </a:lnTo>
                <a:lnTo>
                  <a:pt x="92173" y="262316"/>
                </a:lnTo>
                <a:lnTo>
                  <a:pt x="134599" y="269208"/>
                </a:lnTo>
                <a:lnTo>
                  <a:pt x="1110960" y="269208"/>
                </a:lnTo>
                <a:lnTo>
                  <a:pt x="1153386" y="262316"/>
                </a:lnTo>
                <a:lnTo>
                  <a:pt x="1190320" y="243149"/>
                </a:lnTo>
                <a:lnTo>
                  <a:pt x="1219501" y="213968"/>
                </a:lnTo>
                <a:lnTo>
                  <a:pt x="1238668" y="177034"/>
                </a:lnTo>
                <a:lnTo>
                  <a:pt x="1245560" y="134608"/>
                </a:lnTo>
                <a:lnTo>
                  <a:pt x="1238668" y="92174"/>
                </a:lnTo>
                <a:lnTo>
                  <a:pt x="1219501" y="55240"/>
                </a:lnTo>
                <a:lnTo>
                  <a:pt x="1190320" y="26058"/>
                </a:lnTo>
                <a:lnTo>
                  <a:pt x="1153386" y="6891"/>
                </a:lnTo>
                <a:lnTo>
                  <a:pt x="111096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</p:spPr>
        <p:txBody>
          <a:bodyPr wrap="square" lIns="0" tIns="0" rIns="0" bIns="0" rtlCol="0"/>
          <a:lstStyle/>
          <a:p>
            <a:r>
              <a:rPr lang="ru-RU" sz="1600" b="1" spc="-10" dirty="0" smtClean="0">
                <a:solidFill>
                  <a:srgbClr val="FFFFFF"/>
                </a:solidFill>
                <a:latin typeface="Arial"/>
                <a:cs typeface="Arial"/>
              </a:rPr>
              <a:t>     высокое здание; седьмой дом;      </a:t>
            </a:r>
          </a:p>
          <a:p>
            <a:r>
              <a:rPr lang="ru-RU" sz="1600" b="1" spc="-10" dirty="0" smtClean="0">
                <a:solidFill>
                  <a:srgbClr val="FFFFFF"/>
                </a:solidFill>
                <a:latin typeface="Arial"/>
                <a:cs typeface="Arial"/>
              </a:rPr>
              <a:t>     наша квартира; мудрые люди.       </a:t>
            </a:r>
            <a:endParaRPr sz="1600"/>
          </a:p>
        </p:txBody>
      </p:sp>
      <p:sp>
        <p:nvSpPr>
          <p:cNvPr id="11" name="object 16"/>
          <p:cNvSpPr/>
          <p:nvPr/>
        </p:nvSpPr>
        <p:spPr>
          <a:xfrm>
            <a:off x="2740024" y="2408243"/>
            <a:ext cx="357190" cy="26146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6"/>
          <p:cNvSpPr/>
          <p:nvPr/>
        </p:nvSpPr>
        <p:spPr>
          <a:xfrm>
            <a:off x="2740024" y="979483"/>
            <a:ext cx="357190" cy="26146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6"/>
          <p:cNvSpPr/>
          <p:nvPr/>
        </p:nvSpPr>
        <p:spPr>
          <a:xfrm>
            <a:off x="2740024" y="1693863"/>
            <a:ext cx="357190" cy="2857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Прямоугольник 4"/>
          <p:cNvSpPr/>
          <p:nvPr/>
        </p:nvSpPr>
        <p:spPr>
          <a:xfrm>
            <a:off x="1082700" y="1923351"/>
            <a:ext cx="4104456" cy="656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1370"/>
              </a:lnSpc>
              <a:spcBef>
                <a:spcPts val="100"/>
              </a:spcBef>
            </a:pPr>
            <a:r>
              <a:rPr lang="ru-RU" sz="1600" b="1" spc="-5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Отвечает на вопросы </a:t>
            </a:r>
          </a:p>
          <a:p>
            <a:pPr lvl="0" algn="ctr">
              <a:lnSpc>
                <a:spcPts val="1370"/>
              </a:lnSpc>
              <a:spcBef>
                <a:spcPts val="100"/>
              </a:spcBef>
            </a:pPr>
            <a:r>
              <a:rPr lang="ru-RU" sz="1600" b="1" spc="-5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какой? который? чей?</a:t>
            </a:r>
          </a:p>
          <a:p>
            <a:pPr lvl="0" algn="ctr">
              <a:lnSpc>
                <a:spcPts val="1370"/>
              </a:lnSpc>
              <a:spcBef>
                <a:spcPts val="100"/>
              </a:spcBef>
            </a:pPr>
            <a:endParaRPr lang="ru-RU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Цифровой диктант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550855"/>
            <a:ext cx="5929354" cy="2431435"/>
          </a:xfrm>
        </p:spPr>
        <p:txBody>
          <a:bodyPr/>
          <a:lstStyle/>
          <a:p>
            <a:r>
              <a:rPr lang="ru-RU" sz="1400" dirty="0" smtClean="0"/>
              <a:t>    </a:t>
            </a:r>
            <a:r>
              <a:rPr lang="ru-RU" sz="1200" i="0" dirty="0" smtClean="0">
                <a:solidFill>
                  <a:schemeClr val="tx1"/>
                </a:solidFill>
              </a:rPr>
              <a:t>Укажите </a:t>
            </a:r>
            <a:r>
              <a:rPr lang="ru-RU" sz="1200" i="0" dirty="0" smtClean="0">
                <a:solidFill>
                  <a:srgbClr val="1F16D4"/>
                </a:solidFill>
              </a:rPr>
              <a:t>номера </a:t>
            </a:r>
            <a:r>
              <a:rPr lang="ru-RU" sz="1200" i="0" dirty="0" smtClean="0">
                <a:solidFill>
                  <a:schemeClr val="tx1"/>
                </a:solidFill>
              </a:rPr>
              <a:t> предложений с несогласованным  определением.</a:t>
            </a:r>
          </a:p>
          <a:p>
            <a:r>
              <a:rPr lang="ru-RU" sz="1200" i="0" dirty="0" smtClean="0">
                <a:solidFill>
                  <a:schemeClr val="tx1"/>
                </a:solidFill>
              </a:rPr>
              <a:t>  </a:t>
            </a:r>
          </a:p>
          <a:p>
            <a:r>
              <a:rPr lang="ru-RU" sz="1200" i="0" dirty="0" smtClean="0">
                <a:solidFill>
                  <a:schemeClr val="tx1"/>
                </a:solidFill>
              </a:rPr>
              <a:t>  </a:t>
            </a:r>
            <a:r>
              <a:rPr lang="ru-RU" sz="1200" i="0" dirty="0" smtClean="0">
                <a:solidFill>
                  <a:srgbClr val="FF0000"/>
                </a:solidFill>
              </a:rPr>
              <a:t>1) Небольшие живые чёрные глаза её смотрели без смущения.</a:t>
            </a:r>
          </a:p>
          <a:p>
            <a:r>
              <a:rPr lang="ru-RU" sz="1200" i="0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  <a:r>
              <a:rPr lang="ru-RU" sz="1200" i="0" dirty="0" smtClean="0">
                <a:solidFill>
                  <a:srgbClr val="1F16D4"/>
                </a:solidFill>
              </a:rPr>
              <a:t>2) Дети постарше опекали малышей.</a:t>
            </a:r>
          </a:p>
          <a:p>
            <a:r>
              <a:rPr lang="ru-RU" sz="1200" i="0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  <a:r>
              <a:rPr lang="ru-RU" sz="1200" i="0" dirty="0" smtClean="0">
                <a:solidFill>
                  <a:schemeClr val="accent6">
                    <a:lumMod val="50000"/>
                  </a:schemeClr>
                </a:solidFill>
              </a:rPr>
              <a:t>3) Беседа наедине доставила нам огромное </a:t>
            </a:r>
          </a:p>
          <a:p>
            <a:r>
              <a:rPr lang="ru-RU" sz="1200" i="0" dirty="0" smtClean="0">
                <a:solidFill>
                  <a:schemeClr val="accent6">
                    <a:lumMod val="50000"/>
                  </a:schemeClr>
                </a:solidFill>
              </a:rPr>
              <a:t>      удовольствие.</a:t>
            </a:r>
          </a:p>
          <a:p>
            <a:r>
              <a:rPr lang="ru-RU" sz="1200" i="0" dirty="0" smtClean="0">
                <a:solidFill>
                  <a:srgbClr val="00B050"/>
                </a:solidFill>
              </a:rPr>
              <a:t>  </a:t>
            </a:r>
            <a:r>
              <a:rPr lang="ru-RU" sz="1200" i="0" dirty="0" smtClean="0">
                <a:solidFill>
                  <a:srgbClr val="7030A0"/>
                </a:solidFill>
              </a:rPr>
              <a:t>4) Над костром висел закопчённый котелок с </a:t>
            </a:r>
          </a:p>
          <a:p>
            <a:r>
              <a:rPr lang="ru-RU" sz="1200" i="0" dirty="0" smtClean="0">
                <a:solidFill>
                  <a:srgbClr val="7030A0"/>
                </a:solidFill>
              </a:rPr>
              <a:t>      остро пахнущим варевом.</a:t>
            </a:r>
          </a:p>
          <a:p>
            <a:r>
              <a:rPr lang="ru-RU" sz="1200" i="0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  <a:r>
              <a:rPr lang="ru-RU" sz="1200" i="0" dirty="0" smtClean="0">
                <a:solidFill>
                  <a:schemeClr val="accent6">
                    <a:lumMod val="50000"/>
                  </a:schemeClr>
                </a:solidFill>
              </a:rPr>
              <a:t>5) Путь показался пятерым путникам бесконечным.</a:t>
            </a:r>
          </a:p>
          <a:p>
            <a:r>
              <a:rPr lang="ru-RU" sz="1200" i="0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  <a:r>
              <a:rPr lang="ru-RU" sz="1200" i="0" dirty="0" smtClean="0">
                <a:solidFill>
                  <a:srgbClr val="1F16D4"/>
                </a:solidFill>
              </a:rPr>
              <a:t>6) Книгу сказок можно взять в библиотеке.</a:t>
            </a:r>
            <a:br>
              <a:rPr lang="ru-RU" sz="1200" i="0" dirty="0" smtClean="0">
                <a:solidFill>
                  <a:srgbClr val="1F16D4"/>
                </a:solidFill>
              </a:rPr>
            </a:br>
            <a:r>
              <a:rPr lang="ru-RU" sz="1200" i="0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  <a:r>
              <a:rPr lang="ru-RU" sz="1200" i="0" dirty="0" smtClean="0">
                <a:solidFill>
                  <a:srgbClr val="FF0000"/>
                </a:solidFill>
              </a:rPr>
              <a:t>7) Восьмая телега въехала на подворье утром.</a:t>
            </a:r>
          </a:p>
          <a:p>
            <a:r>
              <a:rPr lang="ru-RU" sz="12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i="0" dirty="0" smtClean="0">
                <a:solidFill>
                  <a:srgbClr val="00B050"/>
                </a:solidFill>
              </a:rPr>
              <a:t> </a:t>
            </a:r>
            <a:r>
              <a:rPr lang="ru-RU" sz="1200" i="0" dirty="0" smtClean="0">
                <a:solidFill>
                  <a:srgbClr val="002060"/>
                </a:solidFill>
              </a:rPr>
              <a:t>8) О его способности писать никто пока не знал.</a:t>
            </a:r>
          </a:p>
          <a:p>
            <a:r>
              <a:rPr lang="ru-RU" sz="1200" i="0" dirty="0" smtClean="0">
                <a:solidFill>
                  <a:srgbClr val="002060"/>
                </a:solidFill>
              </a:rPr>
              <a:t> </a:t>
            </a:r>
            <a:endParaRPr lang="ru-RU" sz="1200" i="0" dirty="0">
              <a:solidFill>
                <a:srgbClr val="002060"/>
              </a:solidFill>
            </a:endParaRPr>
          </a:p>
        </p:txBody>
      </p:sp>
      <p:pic>
        <p:nvPicPr>
          <p:cNvPr id="6" name="Picture 8" descr="C:\Users\HOME\Desktop\sho_krashe_distancijne_navchannya_abo_tradicijna_shkol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68784" y="1193798"/>
            <a:ext cx="1428760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2" name="Picture 2" descr="Векторное кодирование графической информаци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25908" y="2265367"/>
            <a:ext cx="857256" cy="7619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Цифровой диктант. Проверьте!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550855"/>
            <a:ext cx="5668982" cy="2492990"/>
          </a:xfrm>
        </p:spPr>
        <p:txBody>
          <a:bodyPr/>
          <a:lstStyle/>
          <a:p>
            <a:r>
              <a:rPr lang="ru-RU" sz="1400" dirty="0" smtClean="0"/>
              <a:t>    </a:t>
            </a:r>
            <a:r>
              <a:rPr lang="ru-RU" sz="1200" i="0" dirty="0" smtClean="0">
                <a:solidFill>
                  <a:srgbClr val="FF0000"/>
                </a:solidFill>
              </a:rPr>
              <a:t>Укажите </a:t>
            </a:r>
            <a:r>
              <a:rPr lang="ru-RU" sz="1200" i="0" dirty="0" smtClean="0">
                <a:solidFill>
                  <a:schemeClr val="tx1"/>
                </a:solidFill>
              </a:rPr>
              <a:t>номера</a:t>
            </a:r>
            <a:r>
              <a:rPr lang="ru-RU" sz="1200" i="0" dirty="0" smtClean="0">
                <a:solidFill>
                  <a:srgbClr val="FF0000"/>
                </a:solidFill>
              </a:rPr>
              <a:t>  предложений с несогласованным   </a:t>
            </a:r>
          </a:p>
          <a:p>
            <a:r>
              <a:rPr lang="ru-RU" sz="1200" i="0" dirty="0" smtClean="0">
                <a:solidFill>
                  <a:srgbClr val="FF0000"/>
                </a:solidFill>
              </a:rPr>
              <a:t>                                                                                определением.</a:t>
            </a:r>
          </a:p>
          <a:p>
            <a:r>
              <a:rPr lang="ru-RU" sz="1200" i="0" dirty="0" smtClean="0">
                <a:solidFill>
                  <a:srgbClr val="FF0000"/>
                </a:solidFill>
              </a:rPr>
              <a:t>  </a:t>
            </a:r>
            <a:r>
              <a:rPr lang="ru-RU" sz="1200" i="0" dirty="0" smtClean="0">
                <a:solidFill>
                  <a:srgbClr val="1F16D4"/>
                </a:solidFill>
              </a:rPr>
              <a:t>1) Небольшие живые чёрные глаза её смотрели без смущения.</a:t>
            </a:r>
          </a:p>
          <a:p>
            <a:r>
              <a:rPr lang="ru-RU" sz="1200" i="0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  <a:r>
              <a:rPr lang="ru-RU" sz="1200" i="0" dirty="0" smtClean="0">
                <a:solidFill>
                  <a:srgbClr val="1F16D4"/>
                </a:solidFill>
              </a:rPr>
              <a:t>2) </a:t>
            </a:r>
            <a:r>
              <a:rPr lang="ru-RU" sz="1200" i="0" dirty="0" smtClean="0">
                <a:solidFill>
                  <a:schemeClr val="accent6">
                    <a:lumMod val="50000"/>
                  </a:schemeClr>
                </a:solidFill>
              </a:rPr>
              <a:t>Дети</a:t>
            </a:r>
            <a:r>
              <a:rPr lang="ru-RU" sz="12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i="0" dirty="0" smtClean="0">
                <a:solidFill>
                  <a:srgbClr val="FF0000"/>
                </a:solidFill>
              </a:rPr>
              <a:t>постарше </a:t>
            </a:r>
            <a:r>
              <a:rPr lang="ru-RU" sz="1200" i="0" dirty="0" smtClean="0">
                <a:solidFill>
                  <a:srgbClr val="1F16D4"/>
                </a:solidFill>
              </a:rPr>
              <a:t>опекали малышей.</a:t>
            </a:r>
            <a:r>
              <a:rPr lang="ru-RU" sz="1200" i="0" dirty="0" smtClean="0">
                <a:solidFill>
                  <a:srgbClr val="FF0000"/>
                </a:solidFill>
              </a:rPr>
              <a:t>                                    </a:t>
            </a:r>
            <a:r>
              <a:rPr lang="ru-RU" sz="1600" i="0" dirty="0" smtClean="0">
                <a:solidFill>
                  <a:schemeClr val="accent6">
                    <a:lumMod val="50000"/>
                  </a:schemeClr>
                </a:solidFill>
              </a:rPr>
              <a:t>2, 3, 6, 8.</a:t>
            </a:r>
          </a:p>
          <a:p>
            <a:r>
              <a:rPr lang="ru-RU" sz="1200" i="0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  <a:r>
              <a:rPr lang="ru-RU" sz="1200" i="0" dirty="0" smtClean="0">
                <a:solidFill>
                  <a:srgbClr val="1F16D4"/>
                </a:solidFill>
              </a:rPr>
              <a:t>3) </a:t>
            </a:r>
            <a:r>
              <a:rPr lang="ru-RU" sz="1200" i="0" dirty="0" smtClean="0">
                <a:solidFill>
                  <a:schemeClr val="accent6">
                    <a:lumMod val="50000"/>
                  </a:schemeClr>
                </a:solidFill>
              </a:rPr>
              <a:t>Беседа</a:t>
            </a:r>
            <a:r>
              <a:rPr lang="ru-RU" sz="12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i="0" dirty="0" smtClean="0">
                <a:solidFill>
                  <a:srgbClr val="FF0000"/>
                </a:solidFill>
              </a:rPr>
              <a:t>наедине</a:t>
            </a:r>
            <a:r>
              <a:rPr lang="ru-RU" sz="12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i="0" dirty="0" smtClean="0">
                <a:solidFill>
                  <a:srgbClr val="1F16D4"/>
                </a:solidFill>
              </a:rPr>
              <a:t>доставила нам огромное </a:t>
            </a:r>
          </a:p>
          <a:p>
            <a:r>
              <a:rPr lang="ru-RU" sz="1200" i="0" dirty="0" smtClean="0">
                <a:solidFill>
                  <a:srgbClr val="1F16D4"/>
                </a:solidFill>
              </a:rPr>
              <a:t>      удовольствие.</a:t>
            </a:r>
          </a:p>
          <a:p>
            <a:r>
              <a:rPr lang="ru-RU" sz="1200" i="0" dirty="0" smtClean="0">
                <a:solidFill>
                  <a:srgbClr val="1F16D4"/>
                </a:solidFill>
              </a:rPr>
              <a:t>  4) Над костром висел закопчённый котелок с  </a:t>
            </a:r>
            <a:endParaRPr lang="ru-RU" sz="1800" i="0" dirty="0" smtClean="0">
              <a:solidFill>
                <a:srgbClr val="1F16D4"/>
              </a:solidFill>
            </a:endParaRPr>
          </a:p>
          <a:p>
            <a:r>
              <a:rPr lang="ru-RU" sz="1200" i="0" dirty="0" smtClean="0">
                <a:solidFill>
                  <a:srgbClr val="1F16D4"/>
                </a:solidFill>
              </a:rPr>
              <a:t>      остро пахнущим варевом.</a:t>
            </a:r>
          </a:p>
          <a:p>
            <a:r>
              <a:rPr lang="ru-RU" sz="1200" i="0" dirty="0" smtClean="0">
                <a:solidFill>
                  <a:srgbClr val="1F16D4"/>
                </a:solidFill>
              </a:rPr>
              <a:t>  5) Путь показался пятерым путникам бесконечным.</a:t>
            </a:r>
          </a:p>
          <a:p>
            <a:r>
              <a:rPr lang="ru-RU" sz="1200" i="0" dirty="0" smtClean="0">
                <a:solidFill>
                  <a:srgbClr val="1F16D4"/>
                </a:solidFill>
              </a:rPr>
              <a:t> </a:t>
            </a:r>
            <a:r>
              <a:rPr lang="ru-RU" sz="12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i="0" dirty="0" smtClean="0">
                <a:solidFill>
                  <a:srgbClr val="1F16D4"/>
                </a:solidFill>
              </a:rPr>
              <a:t>6) </a:t>
            </a:r>
            <a:r>
              <a:rPr lang="ru-RU" sz="1200" i="0" dirty="0" smtClean="0">
                <a:solidFill>
                  <a:schemeClr val="accent6">
                    <a:lumMod val="50000"/>
                  </a:schemeClr>
                </a:solidFill>
              </a:rPr>
              <a:t>Книгу</a:t>
            </a:r>
            <a:r>
              <a:rPr lang="ru-RU" sz="12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i="0" dirty="0" smtClean="0">
                <a:solidFill>
                  <a:srgbClr val="FF0000"/>
                </a:solidFill>
              </a:rPr>
              <a:t>сказок</a:t>
            </a:r>
            <a:r>
              <a:rPr lang="ru-RU" sz="12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i="0" dirty="0" smtClean="0">
                <a:solidFill>
                  <a:srgbClr val="1F16D4"/>
                </a:solidFill>
              </a:rPr>
              <a:t>можно взять в библиотеке.</a:t>
            </a:r>
            <a:br>
              <a:rPr lang="ru-RU" sz="1200" i="0" dirty="0" smtClean="0">
                <a:solidFill>
                  <a:srgbClr val="1F16D4"/>
                </a:solidFill>
              </a:rPr>
            </a:br>
            <a:r>
              <a:rPr lang="ru-RU" sz="1200" i="0" dirty="0" smtClean="0">
                <a:solidFill>
                  <a:srgbClr val="1F16D4"/>
                </a:solidFill>
              </a:rPr>
              <a:t>  7) Восьмая телега въехала на подворье утром.</a:t>
            </a:r>
          </a:p>
          <a:p>
            <a:r>
              <a:rPr lang="ru-RU" sz="1200" i="0" dirty="0" smtClean="0">
                <a:solidFill>
                  <a:srgbClr val="1F16D4"/>
                </a:solidFill>
              </a:rPr>
              <a:t>  8) О его </a:t>
            </a:r>
            <a:r>
              <a:rPr lang="ru-RU" sz="1200" i="0" dirty="0" smtClean="0">
                <a:solidFill>
                  <a:schemeClr val="accent6">
                    <a:lumMod val="50000"/>
                  </a:schemeClr>
                </a:solidFill>
              </a:rPr>
              <a:t>способности</a:t>
            </a:r>
            <a:r>
              <a:rPr lang="ru-RU" sz="1200" i="0" dirty="0" smtClean="0">
                <a:solidFill>
                  <a:srgbClr val="00B050"/>
                </a:solidFill>
              </a:rPr>
              <a:t> </a:t>
            </a:r>
            <a:r>
              <a:rPr lang="ru-RU" sz="1200" i="0" dirty="0" smtClean="0">
                <a:solidFill>
                  <a:srgbClr val="FF0000"/>
                </a:solidFill>
              </a:rPr>
              <a:t>писать</a:t>
            </a:r>
            <a:r>
              <a:rPr lang="ru-RU" sz="12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i="0" dirty="0" smtClean="0">
                <a:solidFill>
                  <a:srgbClr val="1F16D4"/>
                </a:solidFill>
              </a:rPr>
              <a:t>никто пока не знал.</a:t>
            </a:r>
          </a:p>
          <a:p>
            <a:r>
              <a:rPr lang="ru-RU" sz="12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1200" i="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9700" name="Picture 4" descr="Инструкция (системный блок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68784" y="1408111"/>
            <a:ext cx="1428760" cy="15716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50789"/>
            <a:ext cx="5857916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  Задание для самостоятельного выполнения</a:t>
            </a:r>
            <a:endParaRPr sz="1800" spc="5" dirty="0"/>
          </a:p>
        </p:txBody>
      </p:sp>
      <p:sp>
        <p:nvSpPr>
          <p:cNvPr id="6" name="object 6"/>
          <p:cNvSpPr txBox="1"/>
          <p:nvPr/>
        </p:nvSpPr>
        <p:spPr>
          <a:xfrm>
            <a:off x="471086" y="704142"/>
            <a:ext cx="80010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140"/>
              </a:lnSpc>
              <a:spcBef>
                <a:spcPts val="100"/>
              </a:spcBef>
            </a:pPr>
            <a:r>
              <a:rPr sz="1000" b="1" i="1" spc="-3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000" b="1" i="1" dirty="0">
                <a:solidFill>
                  <a:srgbClr val="FFFFFF"/>
                </a:solidFill>
                <a:latin typeface="Arial"/>
                <a:cs typeface="Arial"/>
              </a:rPr>
              <a:t>пражнение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1620"/>
              </a:lnSpc>
            </a:pP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298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8604" y="765169"/>
            <a:ext cx="5164626" cy="874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 7.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Как охарактеризовать или указать на признак какого-либо предмета?</a:t>
            </a:r>
          </a:p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            Упражнение 63, 64 (стр. 28, 29).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" name="Picture 6" descr="Ilustración De Elementos De Tarea Dispersos - Descargar Vecto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323" y="1693863"/>
            <a:ext cx="4071966" cy="1285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2570" y="2122491"/>
            <a:ext cx="5143536" cy="1000132"/>
          </a:xfrm>
        </p:spPr>
        <p:txBody>
          <a:bodyPr/>
          <a:lstStyle/>
          <a:p>
            <a:r>
              <a:rPr lang="ru-RU" sz="1600" i="0" dirty="0" smtClean="0">
                <a:solidFill>
                  <a:schemeClr val="tx1"/>
                </a:solidFill>
              </a:rPr>
              <a:t>   </a:t>
            </a:r>
            <a:r>
              <a:rPr lang="en-US" sz="1600" i="0" dirty="0" smtClean="0">
                <a:solidFill>
                  <a:schemeClr val="tx1"/>
                </a:solidFill>
              </a:rPr>
              <a:t>       </a:t>
            </a:r>
            <a:endParaRPr lang="ru-RU" sz="1600" i="0" dirty="0" smtClean="0">
              <a:solidFill>
                <a:schemeClr val="tx1"/>
              </a:solidFill>
            </a:endParaRPr>
          </a:p>
          <a:p>
            <a:r>
              <a:rPr lang="ru-RU" sz="1600" i="0" dirty="0" smtClean="0">
                <a:solidFill>
                  <a:srgbClr val="FF0000"/>
                </a:solidFill>
              </a:rPr>
              <a:t>                 клетчатое</a:t>
            </a:r>
            <a:r>
              <a:rPr lang="ru-RU" sz="1600" i="0" dirty="0" smtClean="0">
                <a:solidFill>
                  <a:schemeClr val="tx1"/>
                </a:solidFill>
              </a:rPr>
              <a:t> </a:t>
            </a:r>
            <a:r>
              <a:rPr lang="ru-RU" sz="1600" i="0" dirty="0" smtClean="0">
                <a:solidFill>
                  <a:srgbClr val="7030A0"/>
                </a:solidFill>
              </a:rPr>
              <a:t>(какое?) платье;</a:t>
            </a:r>
            <a:r>
              <a:rPr lang="ru-RU" sz="1600" i="0" dirty="0" smtClean="0">
                <a:solidFill>
                  <a:schemeClr val="tx1"/>
                </a:solidFill>
              </a:rPr>
              <a:t> 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                 </a:t>
            </a:r>
            <a:r>
              <a:rPr lang="ru-RU" sz="1600" i="0" dirty="0" smtClean="0">
                <a:solidFill>
                  <a:srgbClr val="7030A0"/>
                </a:solidFill>
              </a:rPr>
              <a:t>платье (какое?)</a:t>
            </a:r>
            <a:r>
              <a:rPr lang="ru-RU" sz="1600" i="0" dirty="0" smtClean="0">
                <a:solidFill>
                  <a:schemeClr val="tx1"/>
                </a:solidFill>
              </a:rPr>
              <a:t> </a:t>
            </a:r>
            <a:r>
              <a:rPr lang="ru-RU" sz="1600" i="0" dirty="0" smtClean="0">
                <a:solidFill>
                  <a:srgbClr val="FF0000"/>
                </a:solidFill>
              </a:rPr>
              <a:t>в клетку</a:t>
            </a:r>
            <a:r>
              <a:rPr lang="ru-RU" sz="1600" i="0" dirty="0" smtClean="0">
                <a:solidFill>
                  <a:schemeClr val="tx1"/>
                </a:solidFill>
              </a:rPr>
              <a:t>; </a:t>
            </a:r>
          </a:p>
          <a:p>
            <a:r>
              <a:rPr lang="ru-RU" sz="1600" i="0" dirty="0" smtClean="0">
                <a:solidFill>
                  <a:srgbClr val="FF0000"/>
                </a:solidFill>
              </a:rPr>
              <a:t>      мамина</a:t>
            </a:r>
            <a:r>
              <a:rPr lang="ru-RU" sz="1600" i="0" dirty="0" smtClean="0">
                <a:solidFill>
                  <a:schemeClr val="tx1"/>
                </a:solidFill>
              </a:rPr>
              <a:t> </a:t>
            </a:r>
            <a:r>
              <a:rPr lang="ru-RU" sz="1600" i="0" dirty="0" smtClean="0">
                <a:solidFill>
                  <a:srgbClr val="0070C0"/>
                </a:solidFill>
              </a:rPr>
              <a:t>(чья?) кофта; кофта (чья?)</a:t>
            </a:r>
            <a:r>
              <a:rPr lang="ru-RU" sz="1600" i="0" dirty="0" smtClean="0">
                <a:solidFill>
                  <a:schemeClr val="tx1"/>
                </a:solidFill>
              </a:rPr>
              <a:t> </a:t>
            </a:r>
            <a:r>
              <a:rPr lang="ru-RU" sz="1600" i="0" dirty="0" smtClean="0">
                <a:solidFill>
                  <a:srgbClr val="FF0000"/>
                </a:solidFill>
              </a:rPr>
              <a:t>мамы.</a:t>
            </a:r>
            <a:r>
              <a:rPr lang="ru-RU" sz="1600" i="0" dirty="0" smtClean="0">
                <a:solidFill>
                  <a:schemeClr val="tx1"/>
                </a:solidFill>
              </a:rPr>
              <a:t>           </a:t>
            </a:r>
            <a:endParaRPr lang="ru-RU" sz="1600" i="0" dirty="0">
              <a:solidFill>
                <a:schemeClr val="tx1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82570" y="622293"/>
          <a:ext cx="5143536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463040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Определение всегда относится к имени существительному, местоимению-существительному или другому слову, которое выступает в значении существительного.</a:t>
                      </a:r>
                      <a:endParaRPr lang="ru-RU" sz="1400" dirty="0" smtClean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1496" y="2034592"/>
            <a:ext cx="756860" cy="373651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2570" y="1908177"/>
            <a:ext cx="5143536" cy="984885"/>
          </a:xfrm>
        </p:spPr>
        <p:txBody>
          <a:bodyPr/>
          <a:lstStyle/>
          <a:p>
            <a:r>
              <a:rPr lang="en-US" sz="1600" i="0" dirty="0" smtClean="0">
                <a:solidFill>
                  <a:schemeClr val="tx1"/>
                </a:solidFill>
              </a:rPr>
              <a:t> </a:t>
            </a:r>
            <a:endParaRPr lang="ru-RU" sz="1600" i="0" dirty="0" smtClean="0">
              <a:solidFill>
                <a:schemeClr val="tx1"/>
              </a:solidFill>
            </a:endParaRPr>
          </a:p>
          <a:p>
            <a:r>
              <a:rPr lang="ru-RU" sz="1600" i="0" dirty="0" smtClean="0">
                <a:solidFill>
                  <a:srgbClr val="FF0000"/>
                </a:solidFill>
              </a:rPr>
              <a:t>               </a:t>
            </a:r>
            <a:r>
              <a:rPr lang="ru-RU" sz="1600" dirty="0" smtClean="0">
                <a:solidFill>
                  <a:srgbClr val="0070C0"/>
                </a:solidFill>
              </a:rPr>
              <a:t>Я 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</a:rPr>
              <a:t>ушёл </a:t>
            </a:r>
            <a:r>
              <a:rPr lang="ru-RU" sz="1600" dirty="0" smtClean="0">
                <a:solidFill>
                  <a:srgbClr val="0070C0"/>
                </a:solidFill>
              </a:rPr>
              <a:t>(какой?) </a:t>
            </a:r>
            <a:r>
              <a:rPr lang="ru-RU" sz="1600" dirty="0" smtClean="0">
                <a:solidFill>
                  <a:srgbClr val="FF0000"/>
                </a:solidFill>
              </a:rPr>
              <a:t>расстроенный;</a:t>
            </a:r>
            <a:r>
              <a:rPr lang="ru-RU" sz="1600" dirty="0" smtClean="0">
                <a:solidFill>
                  <a:schemeClr val="tx1"/>
                </a:solidFill>
              </a:rPr>
              <a:t> 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             </a:t>
            </a:r>
            <a:r>
              <a:rPr lang="ru-RU" sz="1600" dirty="0" smtClean="0">
                <a:solidFill>
                  <a:srgbClr val="0070C0"/>
                </a:solidFill>
              </a:rPr>
              <a:t>Он</a:t>
            </a:r>
            <a:r>
              <a:rPr lang="ru-RU" sz="1600" dirty="0" smtClean="0">
                <a:solidFill>
                  <a:schemeClr val="tx1"/>
                </a:solidFill>
              </a:rPr>
              <a:t> 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</a:rPr>
              <a:t>сидел</a:t>
            </a:r>
            <a:r>
              <a:rPr lang="ru-RU" sz="1600" dirty="0" smtClean="0">
                <a:solidFill>
                  <a:schemeClr val="tx1"/>
                </a:solidFill>
              </a:rPr>
              <a:t> </a:t>
            </a:r>
            <a:r>
              <a:rPr lang="ru-RU" sz="1600" dirty="0" smtClean="0">
                <a:solidFill>
                  <a:srgbClr val="0070C0"/>
                </a:solidFill>
              </a:rPr>
              <a:t>(какой?)</a:t>
            </a:r>
            <a:r>
              <a:rPr lang="ru-RU" sz="1600" dirty="0" smtClean="0">
                <a:solidFill>
                  <a:schemeClr val="tx1"/>
                </a:solidFill>
              </a:rPr>
              <a:t> </a:t>
            </a:r>
            <a:r>
              <a:rPr lang="ru-RU" sz="1600" dirty="0" smtClean="0">
                <a:solidFill>
                  <a:srgbClr val="FF0000"/>
                </a:solidFill>
              </a:rPr>
              <a:t>усталый.</a:t>
            </a:r>
          </a:p>
          <a:p>
            <a:endParaRPr lang="ru-RU" sz="1600" i="0" dirty="0">
              <a:solidFill>
                <a:schemeClr val="tx1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82570" y="693729"/>
          <a:ext cx="5143536" cy="10715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071571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Если вопросы </a:t>
                      </a:r>
                      <a:r>
                        <a:rPr lang="ru-RU" sz="1800" b="1" i="1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какой? чей?</a:t>
                      </a:r>
                      <a:r>
                        <a:rPr lang="ru-RU" sz="1800" b="1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 задаются от глагола, то слово, отвечающее на этот вопрос, является именной частью сказуемого.</a:t>
                      </a:r>
                      <a:endParaRPr lang="ru-RU" sz="1600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5710" y="1693863"/>
            <a:ext cx="642942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Виды определений</a:t>
            </a:r>
            <a:endParaRPr lang="ru-RU" dirty="0"/>
          </a:p>
        </p:txBody>
      </p:sp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311132" y="1265235"/>
            <a:ext cx="2557464" cy="1857388"/>
          </a:xfrm>
          <a:prstGeom prst="flowChartAlternateProcess">
            <a:avLst/>
          </a:prstGeom>
          <a:solidFill>
            <a:srgbClr val="FFC000"/>
          </a:solidFill>
          <a:ln>
            <a:solidFill>
              <a:schemeClr val="accent6">
                <a:lumMod val="50000"/>
              </a:schemeClr>
            </a:solidFill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kern="0" dirty="0" smtClean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cs typeface="Arial" charset="0"/>
              </a:rPr>
              <a:t>Согласованное.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400" b="1" kern="0" dirty="0" smtClean="0">
                <a:solidFill>
                  <a:srgbClr val="000000"/>
                </a:solidFill>
              </a:rPr>
              <a:t>Существительное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400" b="1" kern="0" dirty="0" smtClean="0">
                <a:solidFill>
                  <a:srgbClr val="000000"/>
                </a:solidFill>
              </a:rPr>
              <a:t>(род, число, падеж)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400" b="1" kern="0" dirty="0" smtClean="0">
                <a:solidFill>
                  <a:srgbClr val="000000"/>
                </a:solidFill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400" b="1" kern="0" dirty="0" smtClean="0">
                <a:solidFill>
                  <a:srgbClr val="000000"/>
                </a:solidFill>
              </a:rPr>
              <a:t>Прилагательное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b="1" kern="0" dirty="0" smtClean="0">
                <a:solidFill>
                  <a:srgbClr val="000000"/>
                </a:solidFill>
              </a:rPr>
              <a:t>(род, число, падеж):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b="1" kern="0" dirty="0" smtClean="0">
                <a:solidFill>
                  <a:srgbClr val="FF0000"/>
                </a:solidFill>
              </a:rPr>
              <a:t>заграничн</a:t>
            </a:r>
            <a:r>
              <a:rPr lang="ru-RU" altLang="ru-RU" sz="1400" b="1" kern="0" dirty="0" smtClean="0"/>
              <a:t>ая</a:t>
            </a:r>
            <a:r>
              <a:rPr lang="ru-RU" altLang="ru-RU" sz="1400" b="1" kern="0" dirty="0" smtClean="0">
                <a:solidFill>
                  <a:srgbClr val="FF0000"/>
                </a:solidFill>
              </a:rPr>
              <a:t> поездк</a:t>
            </a:r>
            <a:r>
              <a:rPr lang="ru-RU" altLang="ru-RU" sz="1400" b="1" kern="0" dirty="0" smtClean="0"/>
              <a:t>а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400" kern="0" dirty="0" smtClean="0">
                <a:solidFill>
                  <a:srgbClr val="000000"/>
                </a:solidFill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3025776" y="1265235"/>
            <a:ext cx="2557464" cy="1857388"/>
          </a:xfrm>
          <a:prstGeom prst="flowChartAlternateProcess">
            <a:avLst/>
          </a:prstGeom>
          <a:solidFill>
            <a:srgbClr val="1F16D4"/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cs typeface="Arial" charset="0"/>
              </a:rPr>
              <a:t>Несогласованное.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b="1" kern="0" dirty="0" smtClean="0">
                <a:solidFill>
                  <a:schemeClr val="bg1"/>
                </a:solidFill>
              </a:rPr>
              <a:t>Существительное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b="1" kern="0" dirty="0" smtClean="0">
                <a:solidFill>
                  <a:schemeClr val="bg1"/>
                </a:solidFill>
              </a:rPr>
              <a:t>(род, число, падеж)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00000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00000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b="1" kern="0" dirty="0" smtClean="0">
                <a:solidFill>
                  <a:schemeClr val="bg1"/>
                </a:solidFill>
              </a:rPr>
              <a:t>Существительное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b="1" kern="0" dirty="0" smtClean="0">
                <a:solidFill>
                  <a:schemeClr val="bg1"/>
                </a:solidFill>
              </a:rPr>
              <a:t>(род, число, падеж):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b="1" kern="0" dirty="0" smtClean="0">
                <a:solidFill>
                  <a:srgbClr val="FFFF00"/>
                </a:solidFill>
              </a:rPr>
              <a:t>поездка</a:t>
            </a:r>
            <a:r>
              <a:rPr lang="ru-RU" altLang="ru-RU" sz="1400" b="1" kern="0" dirty="0" smtClean="0">
                <a:solidFill>
                  <a:srgbClr val="000000"/>
                </a:solidFill>
              </a:rPr>
              <a:t> </a:t>
            </a:r>
            <a:r>
              <a:rPr lang="ru-RU" altLang="ru-RU" sz="1400" b="1" kern="0" dirty="0" smtClean="0">
                <a:solidFill>
                  <a:srgbClr val="FF0000"/>
                </a:solidFill>
              </a:rPr>
              <a:t>за границу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cs typeface="Arial" charset="0"/>
              </a:rPr>
              <a:t> 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2966" y="550855"/>
            <a:ext cx="1813674" cy="714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884" y="550855"/>
            <a:ext cx="1956550" cy="714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Равно 7"/>
          <p:cNvSpPr/>
          <p:nvPr/>
        </p:nvSpPr>
        <p:spPr>
          <a:xfrm>
            <a:off x="1168388" y="1979615"/>
            <a:ext cx="714380" cy="357190"/>
          </a:xfrm>
          <a:prstGeom prst="mathEqual">
            <a:avLst/>
          </a:prstGeom>
          <a:solidFill>
            <a:srgbClr val="1F16D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9" name="Не равно 8"/>
          <p:cNvSpPr/>
          <p:nvPr/>
        </p:nvSpPr>
        <p:spPr>
          <a:xfrm>
            <a:off x="3891498" y="2017715"/>
            <a:ext cx="700086" cy="357190"/>
          </a:xfrm>
          <a:prstGeom prst="mathNotEqual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Способы выражения определения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8256" y="1122359"/>
            <a:ext cx="1714512" cy="1214446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Согласованные 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определения могут быть выражены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382834" y="622293"/>
            <a:ext cx="3214710" cy="50006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9875" indent="-269875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1) именем прилагательным. </a:t>
            </a:r>
            <a:r>
              <a:rPr lang="en-US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Брат изучает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русский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язык.</a:t>
            </a:r>
            <a:endParaRPr lang="ru-RU" sz="1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82834" y="1193797"/>
            <a:ext cx="3214710" cy="571504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2) порядковым числительным. </a:t>
            </a:r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Я учусь в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восьмом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классе.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82834" y="1836739"/>
            <a:ext cx="3214710" cy="571504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7800" indent="-177800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3) местоимением.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Наша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страна независимая. Это</a:t>
            </a:r>
            <a:r>
              <a:rPr lang="ru-RU" sz="1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её</a:t>
            </a:r>
            <a:r>
              <a:rPr lang="ru-RU" sz="1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дом.</a:t>
            </a:r>
            <a:endParaRPr lang="ru-RU" sz="1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382834" y="2479681"/>
            <a:ext cx="3214710" cy="642942"/>
          </a:xfrm>
          <a:prstGeom prst="roundRect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7800" indent="-177800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4) причастием.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Подрастающее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поколение будет использовать новые технологии.</a:t>
            </a:r>
            <a:endParaRPr lang="ru-RU" sz="1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>
            <a:stCxn id="4" idx="3"/>
            <a:endCxn id="5" idx="1"/>
          </p:cNvCxnSpPr>
          <p:nvPr/>
        </p:nvCxnSpPr>
        <p:spPr>
          <a:xfrm flipV="1">
            <a:off x="1882768" y="872326"/>
            <a:ext cx="500066" cy="85725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6" idx="1"/>
            <a:endCxn id="4" idx="3"/>
          </p:cNvCxnSpPr>
          <p:nvPr/>
        </p:nvCxnSpPr>
        <p:spPr>
          <a:xfrm rot="10800000" flipV="1">
            <a:off x="1882768" y="1479548"/>
            <a:ext cx="500066" cy="250033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endCxn id="4" idx="3"/>
          </p:cNvCxnSpPr>
          <p:nvPr/>
        </p:nvCxnSpPr>
        <p:spPr>
          <a:xfrm rot="10800000">
            <a:off x="1882768" y="1729583"/>
            <a:ext cx="500068" cy="428657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endCxn id="4" idx="3"/>
          </p:cNvCxnSpPr>
          <p:nvPr/>
        </p:nvCxnSpPr>
        <p:spPr>
          <a:xfrm rot="16200000" flipV="1">
            <a:off x="1579157" y="2033194"/>
            <a:ext cx="1107291" cy="500068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Способы выражения определения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8256" y="1122359"/>
            <a:ext cx="1714512" cy="1214446"/>
          </a:xfrm>
          <a:prstGeom prst="roundRect">
            <a:avLst>
              <a:gd name="adj" fmla="val 16667"/>
            </a:avLst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Несогласованные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1F16D4"/>
                </a:solidFill>
                <a:latin typeface="Arial" pitchFamily="34" charset="0"/>
                <a:cs typeface="Arial" pitchFamily="34" charset="0"/>
              </a:rPr>
              <a:t>определения могут быть выражены</a:t>
            </a:r>
            <a:endParaRPr lang="ru-RU" sz="1200" b="1" dirty="0">
              <a:solidFill>
                <a:srgbClr val="1F16D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68520" y="622293"/>
            <a:ext cx="3429024" cy="1143008"/>
          </a:xfrm>
          <a:prstGeom prst="round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1F16D4"/>
                </a:solidFill>
                <a:latin typeface="Arial" pitchFamily="34" charset="0"/>
                <a:cs typeface="Arial" pitchFamily="34" charset="0"/>
              </a:rPr>
              <a:t>1) именем существительным, местоимением-существительным в косвенном падеже с предлогом или без предлога.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Полёт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лётчика;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блузка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горошек;</a:t>
            </a:r>
            <a:r>
              <a:rPr lang="ru-RU" sz="1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дама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шляпе;</a:t>
            </a:r>
            <a:r>
              <a:rPr lang="ru-RU" sz="1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юбка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складками;</a:t>
            </a:r>
            <a:endParaRPr lang="ru-RU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168520" y="1836739"/>
            <a:ext cx="3429024" cy="571504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1F16D4"/>
                </a:solidFill>
                <a:latin typeface="Arial" pitchFamily="34" charset="0"/>
                <a:cs typeface="Arial" pitchFamily="34" charset="0"/>
              </a:rPr>
              <a:t>2) инфинитивом.</a:t>
            </a:r>
            <a:r>
              <a:rPr lang="ru-RU" sz="1200" i="1" dirty="0" smtClean="0"/>
              <a:t> </a:t>
            </a:r>
            <a:r>
              <a:rPr lang="ru-RU" sz="1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Жажда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познать;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стремление 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увидеть;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 </a:t>
            </a:r>
            <a:r>
              <a:rPr lang="ru-RU" sz="1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желание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научиться; </a:t>
            </a:r>
            <a:r>
              <a:rPr lang="ru-RU" sz="1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умение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вышивать. </a:t>
            </a:r>
            <a:endParaRPr lang="ru-RU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168520" y="2479681"/>
            <a:ext cx="3429024" cy="642942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1F16D4"/>
                </a:solidFill>
                <a:latin typeface="Arial" pitchFamily="34" charset="0"/>
                <a:cs typeface="Arial" pitchFamily="34" charset="0"/>
              </a:rPr>
              <a:t>3)</a:t>
            </a:r>
            <a:r>
              <a:rPr lang="ru-RU" sz="1400" b="1" dirty="0" smtClean="0">
                <a:solidFill>
                  <a:srgbClr val="1F16D4"/>
                </a:solidFill>
                <a:latin typeface="Arial" pitchFamily="34" charset="0"/>
                <a:cs typeface="Arial" pitchFamily="34" charset="0"/>
              </a:rPr>
              <a:t> н</a:t>
            </a:r>
            <a:r>
              <a:rPr lang="ru-RU" sz="1200" b="1" dirty="0" smtClean="0">
                <a:solidFill>
                  <a:srgbClr val="1F16D4"/>
                </a:solidFill>
                <a:latin typeface="Arial" pitchFamily="34" charset="0"/>
                <a:cs typeface="Arial" pitchFamily="34" charset="0"/>
              </a:rPr>
              <a:t>аречием. </a:t>
            </a:r>
            <a:r>
              <a:rPr lang="ru-RU" sz="1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Поворот 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налево;</a:t>
            </a:r>
            <a:r>
              <a:rPr lang="ru-RU" sz="1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глаза 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навыкате;</a:t>
            </a:r>
            <a:r>
              <a:rPr lang="ru-RU" sz="1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яйца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всмятку;</a:t>
            </a:r>
            <a:r>
              <a:rPr lang="ru-RU" sz="1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4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>
            <a:stCxn id="4" idx="3"/>
            <a:endCxn id="5" idx="1"/>
          </p:cNvCxnSpPr>
          <p:nvPr/>
        </p:nvCxnSpPr>
        <p:spPr>
          <a:xfrm flipV="1">
            <a:off x="1882768" y="1193797"/>
            <a:ext cx="285752" cy="535785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7" idx="1"/>
            <a:endCxn id="4" idx="3"/>
          </p:cNvCxnSpPr>
          <p:nvPr/>
        </p:nvCxnSpPr>
        <p:spPr>
          <a:xfrm rot="10800000">
            <a:off x="1882768" y="1729583"/>
            <a:ext cx="285752" cy="392909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stCxn id="8" idx="1"/>
            <a:endCxn id="4" idx="3"/>
          </p:cNvCxnSpPr>
          <p:nvPr/>
        </p:nvCxnSpPr>
        <p:spPr>
          <a:xfrm rot="10800000">
            <a:off x="1882768" y="1729582"/>
            <a:ext cx="285752" cy="107157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Способы выражения определения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8256" y="1122359"/>
            <a:ext cx="1714512" cy="1214446"/>
          </a:xfrm>
          <a:prstGeom prst="round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Несогласованные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1F16D4"/>
                </a:solidFill>
                <a:latin typeface="Arial" pitchFamily="34" charset="0"/>
                <a:cs typeface="Arial" pitchFamily="34" charset="0"/>
              </a:rPr>
              <a:t>определения могут быть выражены</a:t>
            </a:r>
            <a:endParaRPr lang="ru-RU" sz="1200" b="1" dirty="0">
              <a:solidFill>
                <a:srgbClr val="1F16D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68520" y="622293"/>
            <a:ext cx="3429024" cy="785818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1F16D4"/>
                </a:solidFill>
                <a:latin typeface="Arial" pitchFamily="34" charset="0"/>
                <a:cs typeface="Arial" pitchFamily="34" charset="0"/>
              </a:rPr>
              <a:t>4) прилагательным в сравнительной степени.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Деревья</a:t>
            </a:r>
            <a:r>
              <a:rPr lang="ru-RU" sz="1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поменьше;</a:t>
            </a:r>
            <a:r>
              <a:rPr lang="ru-RU" sz="1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арбузы</a:t>
            </a:r>
            <a:r>
              <a:rPr lang="ru-RU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поспелее; </a:t>
            </a:r>
            <a:r>
              <a:rPr lang="ru-RU" sz="12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здания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повыше;</a:t>
            </a:r>
            <a:r>
              <a:rPr lang="ru-RU" sz="1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книги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поинтереснее.</a:t>
            </a:r>
            <a:endParaRPr lang="ru-RU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168520" y="1479549"/>
            <a:ext cx="3429024" cy="64294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1F16D4"/>
                </a:solidFill>
                <a:latin typeface="Arial" pitchFamily="34" charset="0"/>
                <a:cs typeface="Arial" pitchFamily="34" charset="0"/>
              </a:rPr>
              <a:t>5)  притяжательными местоимениями </a:t>
            </a:r>
            <a:r>
              <a:rPr lang="ru-RU" sz="1200" b="1" i="1" dirty="0" smtClean="0">
                <a:solidFill>
                  <a:srgbClr val="1F16D4"/>
                </a:solidFill>
                <a:latin typeface="Arial" pitchFamily="34" charset="0"/>
                <a:cs typeface="Arial" pitchFamily="34" charset="0"/>
              </a:rPr>
              <a:t>его, её, их.</a:t>
            </a:r>
            <a:r>
              <a:rPr lang="ru-RU" sz="1200" b="1" dirty="0" smtClean="0">
                <a:solidFill>
                  <a:srgbClr val="1F16D4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Её </a:t>
            </a:r>
            <a:r>
              <a:rPr lang="ru-RU" sz="12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брат;</a:t>
            </a:r>
            <a:r>
              <a:rPr lang="ru-RU" sz="1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их</a:t>
            </a:r>
            <a:r>
              <a:rPr lang="ru-RU" sz="1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2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забота; в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его</a:t>
            </a:r>
            <a:r>
              <a:rPr lang="ru-RU" sz="1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интересах. </a:t>
            </a:r>
            <a:r>
              <a:rPr lang="ru-RU" sz="1200" b="1" i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200" b="1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168520" y="2193929"/>
            <a:ext cx="3429024" cy="857256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1F16D4"/>
                </a:solidFill>
                <a:latin typeface="Arial" pitchFamily="34" charset="0"/>
                <a:cs typeface="Arial" pitchFamily="34" charset="0"/>
              </a:rPr>
              <a:t>6)</a:t>
            </a:r>
            <a:r>
              <a:rPr lang="ru-RU" sz="1400" i="1" dirty="0" smtClean="0">
                <a:solidFill>
                  <a:srgbClr val="1F16D4"/>
                </a:solidFill>
              </a:rPr>
              <a:t> </a:t>
            </a:r>
            <a:r>
              <a:rPr lang="ru-RU" sz="1200" b="1" dirty="0" smtClean="0">
                <a:solidFill>
                  <a:srgbClr val="1F16D4"/>
                </a:solidFill>
                <a:latin typeface="Arial" pitchFamily="34" charset="0"/>
                <a:cs typeface="Arial" pitchFamily="34" charset="0"/>
              </a:rPr>
              <a:t>цельным словосочетанием с главным словом – существительным. </a:t>
            </a:r>
            <a:r>
              <a:rPr lang="ru-RU" sz="12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Девушка</a:t>
            </a:r>
            <a:r>
              <a:rPr lang="ru-RU" sz="1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ru-RU" sz="1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голубыми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глазами;</a:t>
            </a:r>
            <a:r>
              <a:rPr lang="ru-RU" sz="1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парень 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высокого роста;</a:t>
            </a:r>
            <a:r>
              <a:rPr lang="ru-RU" sz="1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человек б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ольшого ума;</a:t>
            </a:r>
            <a:r>
              <a:rPr lang="ru-RU" sz="1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>
            <a:stCxn id="4" idx="3"/>
            <a:endCxn id="5" idx="1"/>
          </p:cNvCxnSpPr>
          <p:nvPr/>
        </p:nvCxnSpPr>
        <p:spPr>
          <a:xfrm flipV="1">
            <a:off x="1882768" y="1015202"/>
            <a:ext cx="285752" cy="7143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7" idx="1"/>
            <a:endCxn id="4" idx="3"/>
          </p:cNvCxnSpPr>
          <p:nvPr/>
        </p:nvCxnSpPr>
        <p:spPr>
          <a:xfrm rot="10800000">
            <a:off x="1882768" y="1729582"/>
            <a:ext cx="285752" cy="7143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stCxn id="8" idx="1"/>
            <a:endCxn id="4" idx="3"/>
          </p:cNvCxnSpPr>
          <p:nvPr/>
        </p:nvCxnSpPr>
        <p:spPr>
          <a:xfrm rot="10800000">
            <a:off x="1882768" y="1729583"/>
            <a:ext cx="285752" cy="892975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68322" y="2051053"/>
            <a:ext cx="4714908" cy="738664"/>
          </a:xfrm>
        </p:spPr>
        <p:txBody>
          <a:bodyPr/>
          <a:lstStyle/>
          <a:p>
            <a:r>
              <a:rPr lang="ru-RU" sz="1600" i="0" dirty="0" smtClean="0">
                <a:solidFill>
                  <a:schemeClr val="tx1"/>
                </a:solidFill>
              </a:rPr>
              <a:t>   </a:t>
            </a:r>
            <a:r>
              <a:rPr lang="en-US" sz="1600" i="0" dirty="0" smtClean="0">
                <a:solidFill>
                  <a:schemeClr val="tx1"/>
                </a:solidFill>
              </a:rPr>
              <a:t>       </a:t>
            </a:r>
            <a:endParaRPr lang="ru-RU" sz="1600" i="0" dirty="0" smtClean="0">
              <a:solidFill>
                <a:schemeClr val="tx1"/>
              </a:solidFill>
            </a:endParaRPr>
          </a:p>
          <a:p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дом</a:t>
            </a:r>
            <a:r>
              <a:rPr lang="ru-RU" sz="1600" i="0" dirty="0" smtClean="0">
                <a:solidFill>
                  <a:srgbClr val="7030A0"/>
                </a:solidFill>
              </a:rPr>
              <a:t> </a:t>
            </a:r>
            <a:r>
              <a:rPr lang="ru-RU" sz="1600" i="0" dirty="0" smtClean="0">
                <a:solidFill>
                  <a:srgbClr val="002060"/>
                </a:solidFill>
              </a:rPr>
              <a:t>из</a:t>
            </a:r>
            <a:r>
              <a:rPr lang="ru-RU" sz="1600" i="0" dirty="0" smtClean="0">
                <a:solidFill>
                  <a:schemeClr val="tx1"/>
                </a:solidFill>
              </a:rPr>
              <a:t> </a:t>
            </a:r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камн</a:t>
            </a:r>
            <a:r>
              <a:rPr lang="ru-RU" sz="1600" i="0" dirty="0" smtClean="0">
                <a:solidFill>
                  <a:srgbClr val="002060"/>
                </a:solidFill>
              </a:rPr>
              <a:t>я</a:t>
            </a:r>
            <a:r>
              <a:rPr lang="ru-RU" sz="1600" i="0" dirty="0" smtClean="0">
                <a:solidFill>
                  <a:srgbClr val="00B050"/>
                </a:solidFill>
              </a:rPr>
              <a:t>;</a:t>
            </a:r>
            <a:r>
              <a:rPr lang="ru-RU" sz="1600" i="0" dirty="0" smtClean="0">
                <a:solidFill>
                  <a:srgbClr val="FF0000"/>
                </a:solidFill>
              </a:rPr>
              <a:t> </a:t>
            </a:r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костюм </a:t>
            </a:r>
            <a:r>
              <a:rPr lang="ru-RU" sz="1600" i="0" dirty="0" smtClean="0">
                <a:solidFill>
                  <a:srgbClr val="002060"/>
                </a:solidFill>
              </a:rPr>
              <a:t>для</a:t>
            </a:r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 занят</a:t>
            </a:r>
            <a:r>
              <a:rPr lang="ru-RU" sz="1600" i="0" dirty="0" smtClean="0">
                <a:solidFill>
                  <a:srgbClr val="002060"/>
                </a:solidFill>
              </a:rPr>
              <a:t>ий</a:t>
            </a:r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 спорт</a:t>
            </a:r>
            <a:r>
              <a:rPr lang="ru-RU" sz="1600" i="0" dirty="0" smtClean="0">
                <a:solidFill>
                  <a:srgbClr val="002060"/>
                </a:solidFill>
              </a:rPr>
              <a:t>ом</a:t>
            </a:r>
            <a:r>
              <a:rPr lang="en-US" sz="1600" i="0" dirty="0" smtClean="0">
                <a:solidFill>
                  <a:srgbClr val="002060"/>
                </a:solidFill>
              </a:rPr>
              <a:t>.</a:t>
            </a:r>
            <a:endParaRPr lang="ru-RU" sz="1600" i="0" dirty="0" smtClean="0">
              <a:solidFill>
                <a:srgbClr val="00B050"/>
              </a:solidFill>
            </a:endParaRPr>
          </a:p>
          <a:p>
            <a:r>
              <a:rPr lang="ru-RU" sz="1600" i="0" dirty="0" smtClean="0">
                <a:solidFill>
                  <a:srgbClr val="FF0000"/>
                </a:solidFill>
              </a:rPr>
              <a:t>          </a:t>
            </a:r>
            <a:endParaRPr lang="ru-RU" sz="1600" i="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0131368"/>
              </p:ext>
            </p:extLst>
          </p:nvPr>
        </p:nvGraphicFramePr>
        <p:xfrm>
          <a:off x="382570" y="693729"/>
          <a:ext cx="5143536" cy="10715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071571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Несогласованные определения связываются с главным словом при помощи:</a:t>
                      </a:r>
                    </a:p>
                    <a:p>
                      <a:pPr lvl="0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управления </a:t>
                      </a: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– дополнение ставится при главном слове в определённом падеже.</a:t>
                      </a:r>
                      <a:endParaRPr lang="ru-RU" sz="1600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5710" y="1765301"/>
            <a:ext cx="642942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4037</TotalTime>
  <Words>757</Words>
  <Application>Microsoft Office PowerPoint</Application>
  <PresentationFormat>Произвольный</PresentationFormat>
  <Paragraphs>209</Paragraphs>
  <Slides>22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Office Theme</vt:lpstr>
      <vt:lpstr>Русский язык</vt:lpstr>
      <vt:lpstr>               Определение  (aniqlovchi)</vt:lpstr>
      <vt:lpstr>              Внимание! Запомните!</vt:lpstr>
      <vt:lpstr>              Внимание! Запомните!</vt:lpstr>
      <vt:lpstr>                   Виды определений</vt:lpstr>
      <vt:lpstr>     Способы выражения определения</vt:lpstr>
      <vt:lpstr>     Способы выражения определения</vt:lpstr>
      <vt:lpstr>     Способы выражения определения</vt:lpstr>
      <vt:lpstr>              Внимание! Запомните!</vt:lpstr>
      <vt:lpstr>              Внимание! Запомните!</vt:lpstr>
      <vt:lpstr>              Внимание! Запомните!</vt:lpstr>
      <vt:lpstr>                             Внимание!</vt:lpstr>
      <vt:lpstr>      Способы разграничения несогласованных определений                           и  дополнений, обстоятельств </vt:lpstr>
      <vt:lpstr>              Внимание! Запомните!</vt:lpstr>
      <vt:lpstr>              Внимание! Запомните!</vt:lpstr>
      <vt:lpstr>              Внимание! Запомните!</vt:lpstr>
      <vt:lpstr>               Приложение  (izohlovchi)</vt:lpstr>
      <vt:lpstr>             Приложения относятся:</vt:lpstr>
      <vt:lpstr>Способы выражения приложения  внимание! </vt:lpstr>
      <vt:lpstr>                 Цифровой диктант</vt:lpstr>
      <vt:lpstr>      Цифровой диктант. Проверьте!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User</cp:lastModifiedBy>
  <cp:revision>225</cp:revision>
  <dcterms:created xsi:type="dcterms:W3CDTF">2020-04-13T08:05:42Z</dcterms:created>
  <dcterms:modified xsi:type="dcterms:W3CDTF">2020-12-21T18:50:54Z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