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64" r:id="rId3"/>
    <p:sldId id="280" r:id="rId4"/>
    <p:sldId id="281" r:id="rId5"/>
    <p:sldId id="266" r:id="rId6"/>
    <p:sldId id="263" r:id="rId7"/>
    <p:sldId id="273" r:id="rId8"/>
    <p:sldId id="274" r:id="rId9"/>
    <p:sldId id="275" r:id="rId10"/>
    <p:sldId id="276" r:id="rId11"/>
    <p:sldId id="277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62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5" d="100"/>
          <a:sy n="145" d="100"/>
        </p:scale>
        <p:origin x="-70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787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20755" y="228108"/>
            <a:ext cx="3390337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96884" y="1050921"/>
            <a:ext cx="5572163" cy="80919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175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r>
              <a:rPr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:</a:t>
            </a:r>
            <a:r>
              <a:rPr lang="ru-RU" sz="2400" spc="-2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ru-RU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Повторение изученного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en-US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    </a:t>
            </a:r>
            <a:r>
              <a:rPr lang="ru-RU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грамматического</a:t>
            </a:r>
            <a:r>
              <a:rPr lang="ru-RU" sz="2400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материала.</a:t>
            </a:r>
          </a:p>
        </p:txBody>
      </p:sp>
      <p:sp>
        <p:nvSpPr>
          <p:cNvPr id="5" name="object 5"/>
          <p:cNvSpPr/>
          <p:nvPr/>
        </p:nvSpPr>
        <p:spPr>
          <a:xfrm>
            <a:off x="96818" y="1122359"/>
            <a:ext cx="344170" cy="98319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818" y="2265367"/>
            <a:ext cx="344170" cy="86148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 b="1"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/>
            </a:p>
          </p:txBody>
        </p:sp>
      </p:grpSp>
      <p:pic>
        <p:nvPicPr>
          <p:cNvPr id="21506" name="Picture 2" descr="20 польза черного винограда для здоровья - PolzaotVrachey.co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54206" y="1908177"/>
            <a:ext cx="1714512" cy="1073395"/>
          </a:xfrm>
          <a:prstGeom prst="rect">
            <a:avLst/>
          </a:prstGeom>
          <a:noFill/>
        </p:spPr>
      </p:pic>
      <p:pic>
        <p:nvPicPr>
          <p:cNvPr id="21510" name="Picture 6" descr="Download Grape Transparent Png - White Grape - Full Size PNG Image - PNGki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97280" y="1979615"/>
            <a:ext cx="1704971" cy="1081082"/>
          </a:xfrm>
          <a:prstGeom prst="rect">
            <a:avLst/>
          </a:prstGeom>
          <a:noFill/>
        </p:spPr>
      </p:pic>
      <p:pic>
        <p:nvPicPr>
          <p:cNvPr id="21514" name="Picture 10" descr="Красный виноград, изолированных на белом фоне | Премиум Фото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4008" y="1836739"/>
            <a:ext cx="1533494" cy="11858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051053"/>
            <a:ext cx="5072098" cy="738664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 </a:t>
            </a:r>
            <a:r>
              <a:rPr lang="ru-RU" sz="1600" dirty="0" smtClean="0">
                <a:solidFill>
                  <a:srgbClr val="0070C0"/>
                </a:solidFill>
              </a:rPr>
              <a:t>яйца (как?)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всмятку;  </a:t>
            </a:r>
            <a:r>
              <a:rPr lang="ru-RU" sz="1600" dirty="0" smtClean="0">
                <a:solidFill>
                  <a:srgbClr val="0070C0"/>
                </a:solidFill>
              </a:rPr>
              <a:t>шапка (как?)</a:t>
            </a:r>
            <a:r>
              <a:rPr lang="ru-RU" sz="1600" dirty="0" smtClean="0">
                <a:solidFill>
                  <a:srgbClr val="FF0000"/>
                </a:solidFill>
              </a:rPr>
              <a:t>набекрень;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                                 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lvl="0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Несогласованные определения связываются с главным словом при помощи: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примыкания</a:t>
                      </a:r>
                      <a:r>
                        <a:rPr lang="ru-RU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– дополнение является неизменяемой частью речи или неизменяемой формой.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765301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8322" y="2051053"/>
            <a:ext cx="4500594" cy="1231106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     </a:t>
            </a:r>
            <a:r>
              <a:rPr lang="ru-RU" sz="1600" dirty="0" smtClean="0">
                <a:solidFill>
                  <a:schemeClr val="tx1"/>
                </a:solidFill>
              </a:rPr>
              <a:t>         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</a:t>
            </a:r>
            <a:r>
              <a:rPr lang="ru-RU" sz="1600" i="0" dirty="0" smtClean="0">
                <a:solidFill>
                  <a:srgbClr val="002060"/>
                </a:solidFill>
              </a:rPr>
              <a:t>варенье </a:t>
            </a:r>
            <a:r>
              <a:rPr lang="ru-RU" sz="1600" i="0" dirty="0" smtClean="0">
                <a:solidFill>
                  <a:srgbClr val="FF0000"/>
                </a:solidFill>
              </a:rPr>
              <a:t>из айвы;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002060"/>
                </a:solidFill>
              </a:rPr>
              <a:t>костюм </a:t>
            </a:r>
            <a:r>
              <a:rPr lang="ru-RU" sz="1600" i="0" dirty="0" smtClean="0">
                <a:solidFill>
                  <a:srgbClr val="FF0000"/>
                </a:solidFill>
              </a:rPr>
              <a:t>в клетку;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    но:</a:t>
            </a:r>
            <a:r>
              <a:rPr lang="ru-RU" sz="1600" i="0" dirty="0" smtClean="0">
                <a:solidFill>
                  <a:srgbClr val="00B050"/>
                </a:solidFill>
              </a:rPr>
              <a:t>  </a:t>
            </a:r>
            <a:r>
              <a:rPr lang="ru-RU" sz="1600" i="0" dirty="0" smtClean="0">
                <a:solidFill>
                  <a:srgbClr val="FF0000"/>
                </a:solidFill>
              </a:rPr>
              <a:t>их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002060"/>
                </a:solidFill>
              </a:rPr>
              <a:t>автомобиль;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его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002060"/>
                </a:solidFill>
              </a:rPr>
              <a:t>планы. 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endParaRPr lang="ru-RU" sz="1600" i="0" dirty="0" smtClean="0">
              <a:solidFill>
                <a:srgbClr val="00206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22293"/>
          <a:ext cx="4857784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77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Несогласованные определения при прямом порядке слов стоят после главного слова.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Исключение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составляют притяжательные местоимения </a:t>
                      </a:r>
                      <a:r>
                        <a:rPr lang="ru-RU" sz="1600" b="1" i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его, её, их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которые занимают положение перед главным словом.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714380" cy="428628"/>
          </a:xfrm>
          <a:prstGeom prst="downArrow">
            <a:avLst>
              <a:gd name="adj1" fmla="val 50000"/>
              <a:gd name="adj2" fmla="val 53388"/>
            </a:avLst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                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342751"/>
            <a:ext cx="3000396" cy="2779872"/>
          </a:xfrm>
        </p:spPr>
        <p:txBody>
          <a:bodyPr/>
          <a:lstStyle/>
          <a:p>
            <a:endParaRPr lang="ru-RU" sz="1600" i="0" dirty="0" smtClean="0"/>
          </a:p>
          <a:p>
            <a:r>
              <a:rPr lang="ru-RU" sz="1600" i="0" dirty="0" smtClean="0">
                <a:solidFill>
                  <a:schemeClr val="tx1"/>
                </a:solidFill>
              </a:rPr>
              <a:t>    </a:t>
            </a:r>
            <a:r>
              <a:rPr lang="ru-RU" sz="1200" dirty="0" smtClean="0">
                <a:solidFill>
                  <a:srgbClr val="1F16D4"/>
                </a:solidFill>
              </a:rPr>
              <a:t>Поскольку несогласованные определения могут выражаться различными частями речи, к которым можно задать соответствующие морфологические вопросы </a:t>
            </a:r>
            <a:r>
              <a:rPr lang="ru-RU" sz="1200" dirty="0" smtClean="0">
                <a:solidFill>
                  <a:srgbClr val="FF0000"/>
                </a:solidFill>
              </a:rPr>
              <a:t>(ср.: мебель (какая? / </a:t>
            </a:r>
            <a:r>
              <a:rPr lang="ru-RU" sz="1200" dirty="0" smtClean="0">
                <a:solidFill>
                  <a:srgbClr val="00B050"/>
                </a:solidFill>
              </a:rPr>
              <a:t>из чего?</a:t>
            </a:r>
            <a:r>
              <a:rPr lang="ru-RU" sz="1200" dirty="0" smtClean="0">
                <a:solidFill>
                  <a:srgbClr val="FF0000"/>
                </a:solidFill>
              </a:rPr>
              <a:t>) из берёзы; стремление (какое? / </a:t>
            </a:r>
            <a:r>
              <a:rPr lang="ru-RU" sz="1200" dirty="0" smtClean="0">
                <a:solidFill>
                  <a:srgbClr val="00B050"/>
                </a:solidFill>
              </a:rPr>
              <a:t>что сделать?</a:t>
            </a:r>
            <a:r>
              <a:rPr lang="ru-RU" sz="1200" dirty="0" smtClean="0">
                <a:solidFill>
                  <a:srgbClr val="FF0000"/>
                </a:solidFill>
              </a:rPr>
              <a:t>) увидеть; поворот (какой? / </a:t>
            </a:r>
            <a:r>
              <a:rPr lang="ru-RU" sz="1200" dirty="0" smtClean="0">
                <a:solidFill>
                  <a:srgbClr val="00B050"/>
                </a:solidFill>
              </a:rPr>
              <a:t>куда?</a:t>
            </a:r>
            <a:r>
              <a:rPr lang="ru-RU" sz="1200" dirty="0" smtClean="0">
                <a:solidFill>
                  <a:srgbClr val="FF0000"/>
                </a:solidFill>
              </a:rPr>
              <a:t>) налево)</a:t>
            </a:r>
            <a:r>
              <a:rPr lang="ru-RU" sz="1200" dirty="0" smtClean="0">
                <a:solidFill>
                  <a:srgbClr val="1F16D4"/>
                </a:solidFill>
              </a:rPr>
              <a:t>, то иногда бывает достаточно сложно разграничить несогласованные определения и дополнения, обстоятельства.</a:t>
            </a:r>
            <a:endParaRPr lang="ru-RU" sz="1200" dirty="0">
              <a:solidFill>
                <a:srgbClr val="1F16D4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=""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7030A0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6000792" cy="646331"/>
          </a:xfrm>
        </p:spPr>
        <p:txBody>
          <a:bodyPr/>
          <a:lstStyle/>
          <a:p>
            <a:r>
              <a:rPr lang="ru-RU" sz="1400" dirty="0" smtClean="0"/>
              <a:t>      Способы разграничения несогласованных определений</a:t>
            </a:r>
            <a:br>
              <a:rPr lang="ru-RU" sz="1400" dirty="0" smtClean="0"/>
            </a:br>
            <a:r>
              <a:rPr lang="ru-RU" sz="1400" dirty="0" smtClean="0"/>
              <a:t>                          и  дополнений, обстоятельств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380" y="2051053"/>
            <a:ext cx="5929354" cy="1723549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ru-RU" sz="1600" i="0" dirty="0" smtClean="0">
                <a:solidFill>
                  <a:srgbClr val="FF0000"/>
                </a:solidFill>
              </a:rPr>
              <a:t>клетчатое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1F16D4"/>
                </a:solidFill>
              </a:rPr>
              <a:t>(какое?) платье – </a:t>
            </a:r>
            <a:r>
              <a:rPr lang="ru-RU" sz="1600" i="0" dirty="0" err="1" smtClean="0">
                <a:solidFill>
                  <a:srgbClr val="1F16D4"/>
                </a:solidFill>
              </a:rPr>
              <a:t>платье</a:t>
            </a:r>
            <a:r>
              <a:rPr lang="ru-RU" sz="1600" i="0" dirty="0" smtClean="0">
                <a:solidFill>
                  <a:srgbClr val="1F16D4"/>
                </a:solidFill>
              </a:rPr>
              <a:t> (какое?)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в клетку;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мамина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1F16D4"/>
                </a:solidFill>
              </a:rPr>
              <a:t>(чья?) кофта – </a:t>
            </a:r>
            <a:r>
              <a:rPr lang="ru-RU" sz="1600" i="0" dirty="0" err="1" smtClean="0">
                <a:solidFill>
                  <a:srgbClr val="1F16D4"/>
                </a:solidFill>
              </a:rPr>
              <a:t>кофта</a:t>
            </a:r>
            <a:r>
              <a:rPr lang="ru-RU" sz="1600" i="0" dirty="0" smtClean="0">
                <a:solidFill>
                  <a:srgbClr val="1F16D4"/>
                </a:solidFill>
              </a:rPr>
              <a:t> (чья?) </a:t>
            </a:r>
            <a:r>
              <a:rPr lang="ru-RU" sz="1600" i="0" dirty="0" smtClean="0">
                <a:solidFill>
                  <a:srgbClr val="FF0000"/>
                </a:solidFill>
              </a:rPr>
              <a:t>мамы.</a:t>
            </a:r>
            <a:r>
              <a:rPr lang="ru-RU" sz="1600" dirty="0" smtClean="0"/>
              <a:t>   </a:t>
            </a:r>
          </a:p>
          <a:p>
            <a:r>
              <a:rPr lang="ru-RU" sz="1600" dirty="0" smtClean="0"/>
              <a:t>   </a:t>
            </a:r>
            <a:r>
              <a:rPr lang="ru-RU" sz="1600" dirty="0" smtClean="0">
                <a:solidFill>
                  <a:srgbClr val="FF0000"/>
                </a:solidFill>
              </a:rPr>
              <a:t>дружеские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rgbClr val="1F16D4"/>
                </a:solidFill>
              </a:rPr>
              <a:t>(какие?) отношения –  </a:t>
            </a:r>
            <a:r>
              <a:rPr lang="ru-RU" sz="1600" dirty="0" err="1" smtClean="0">
                <a:solidFill>
                  <a:srgbClr val="1F16D4"/>
                </a:solidFill>
              </a:rPr>
              <a:t>отношения</a:t>
            </a:r>
            <a:r>
              <a:rPr lang="ru-RU" sz="1600" dirty="0" smtClean="0">
                <a:solidFill>
                  <a:srgbClr val="1F16D4"/>
                </a:solidFill>
              </a:rPr>
              <a:t> </a:t>
            </a:r>
          </a:p>
          <a:p>
            <a:r>
              <a:rPr lang="ru-RU" sz="1600" dirty="0" smtClean="0">
                <a:solidFill>
                  <a:srgbClr val="1F16D4"/>
                </a:solidFill>
              </a:rPr>
              <a:t>                                                               (какие?)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rgbClr val="FF0000"/>
                </a:solidFill>
              </a:rPr>
              <a:t>дружбы </a:t>
            </a:r>
            <a:r>
              <a:rPr lang="ru-RU" sz="1600" dirty="0" smtClean="0"/>
              <a:t>   </a:t>
            </a:r>
          </a:p>
          <a:p>
            <a:r>
              <a:rPr lang="ru-RU" sz="1600" dirty="0" smtClean="0"/>
              <a:t> </a:t>
            </a:r>
            <a:endParaRPr lang="ru-RU" sz="1600" i="0" dirty="0" smtClean="0">
              <a:solidFill>
                <a:srgbClr val="FF000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</a:t>
            </a:r>
            <a:r>
              <a:rPr lang="ru-RU" sz="1600" i="0" dirty="0" smtClean="0">
                <a:solidFill>
                  <a:schemeClr val="tx1"/>
                </a:solidFill>
              </a:rPr>
              <a:t>         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4008" y="622293"/>
          <a:ext cx="5143536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Многие (</a:t>
                      </a:r>
                      <a:r>
                        <a:rPr lang="ru-RU" sz="18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но не все!</a:t>
                      </a: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) несогласованные определения можно заменить согласованными определениями.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1F16D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550987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1F16D4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1F16D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908177"/>
            <a:ext cx="5572164" cy="1723549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    </a:t>
            </a:r>
            <a:r>
              <a:rPr lang="ru-RU" sz="1600" i="0" dirty="0" smtClean="0"/>
              <a:t>баночка (какая?) </a:t>
            </a:r>
            <a:r>
              <a:rPr lang="ru-RU" sz="1600" i="0" dirty="0" smtClean="0">
                <a:solidFill>
                  <a:srgbClr val="FF0000"/>
                </a:solidFill>
              </a:rPr>
              <a:t>из-под крема;</a:t>
            </a:r>
          </a:p>
          <a:p>
            <a:r>
              <a:rPr lang="ru-RU" sz="1600" i="0" dirty="0" smtClean="0"/>
              <a:t>                         юбка (какая?) </a:t>
            </a:r>
            <a:r>
              <a:rPr lang="ru-RU" sz="1600" i="0" dirty="0" smtClean="0">
                <a:solidFill>
                  <a:srgbClr val="FF0000"/>
                </a:solidFill>
              </a:rPr>
              <a:t>в складку;</a:t>
            </a:r>
            <a:r>
              <a:rPr lang="ru-RU" sz="1600" i="0" dirty="0" smtClean="0">
                <a:solidFill>
                  <a:srgbClr val="7030A0"/>
                </a:solidFill>
              </a:rPr>
              <a:t> </a:t>
            </a:r>
          </a:p>
          <a:p>
            <a:r>
              <a:rPr lang="ru-RU" sz="1600" i="0" dirty="0" smtClean="0"/>
              <a:t>                        желание (какое?) </a:t>
            </a:r>
            <a:r>
              <a:rPr lang="ru-RU" sz="1600" i="0" dirty="0" smtClean="0">
                <a:solidFill>
                  <a:srgbClr val="FF0000"/>
                </a:solidFill>
              </a:rPr>
              <a:t>познать;</a:t>
            </a:r>
          </a:p>
          <a:p>
            <a:r>
              <a:rPr lang="ru-RU" sz="1600" i="0" dirty="0" smtClean="0"/>
              <a:t>                         поворот (какой?) </a:t>
            </a:r>
            <a:r>
              <a:rPr lang="ru-RU" sz="1600" i="0" dirty="0" smtClean="0">
                <a:solidFill>
                  <a:srgbClr val="FF0000"/>
                </a:solidFill>
              </a:rPr>
              <a:t>налево. </a:t>
            </a:r>
            <a:r>
              <a:rPr lang="ru-RU" sz="1600" i="0" dirty="0" smtClean="0">
                <a:solidFill>
                  <a:srgbClr val="7030A0"/>
                </a:solidFill>
              </a:rPr>
              <a:t> 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</a:t>
            </a:r>
            <a:r>
              <a:rPr lang="ru-RU" sz="1600" dirty="0" smtClean="0">
                <a:solidFill>
                  <a:schemeClr val="tx1"/>
                </a:solidFill>
              </a:rPr>
              <a:t>             </a:t>
            </a:r>
            <a:endParaRPr lang="ru-RU" sz="1600" dirty="0" smtClean="0">
              <a:solidFill>
                <a:srgbClr val="FF0000"/>
              </a:solidFill>
            </a:endParaRPr>
          </a:p>
          <a:p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22294"/>
          <a:ext cx="5143536" cy="1000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00013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Далеко не всегда </a:t>
                      </a:r>
                      <a:r>
                        <a:rPr lang="ru-RU" sz="1400" b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несогласованные</a:t>
                      </a:r>
                      <a:r>
                        <a:rPr lang="ru-RU" sz="1400" b="1" u="none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определения можно заменить </a:t>
                      </a:r>
                      <a:r>
                        <a:rPr lang="ru-RU" sz="1400" b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согласованными</a:t>
                      </a:r>
                      <a:r>
                        <a:rPr lang="ru-RU" sz="1400" b="1" u="none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определениями. Поэтому отсутствие замены ещё не свидетельствует о том, что данная форма не является определением.</a:t>
                      </a:r>
                      <a:endParaRPr lang="ru-RU" sz="1400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693863"/>
            <a:ext cx="5572164" cy="1231106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</a:t>
            </a:r>
            <a:r>
              <a:rPr lang="ru-RU" sz="1600" dirty="0" smtClean="0">
                <a:solidFill>
                  <a:srgbClr val="002060"/>
                </a:solidFill>
              </a:rPr>
              <a:t>Мужчина шёл </a:t>
            </a:r>
            <a:r>
              <a:rPr lang="ru-RU" sz="1600" dirty="0" smtClean="0">
                <a:solidFill>
                  <a:srgbClr val="7030A0"/>
                </a:solidFill>
              </a:rPr>
              <a:t>(с чем?)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rgbClr val="FF0000"/>
                </a:solidFill>
              </a:rPr>
              <a:t>с чемоданом. 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/>
              <a:t>          </a:t>
            </a:r>
            <a:r>
              <a:rPr lang="ru-RU" sz="1600" dirty="0" smtClean="0">
                <a:solidFill>
                  <a:srgbClr val="002060"/>
                </a:solidFill>
              </a:rPr>
              <a:t>Я встала в очередь за мужчиной </a:t>
            </a:r>
            <a:r>
              <a:rPr lang="ru-RU" sz="1600" dirty="0" smtClean="0">
                <a:solidFill>
                  <a:srgbClr val="7030A0"/>
                </a:solidFill>
              </a:rPr>
              <a:t>(каким?)</a:t>
            </a:r>
          </a:p>
          <a:p>
            <a:r>
              <a:rPr lang="ru-RU" sz="1600" dirty="0" smtClean="0"/>
              <a:t>                                                               </a:t>
            </a:r>
            <a:r>
              <a:rPr lang="ru-RU" sz="1600" dirty="0" smtClean="0">
                <a:solidFill>
                  <a:srgbClr val="FF0000"/>
                </a:solidFill>
              </a:rPr>
              <a:t>с чемоданом.</a:t>
            </a:r>
          </a:p>
          <a:p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Определение указывает на признак, тогда как дополнение указывает на объект.</a:t>
                      </a:r>
                      <a:endParaRPr lang="ru-RU" sz="1400" u="none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33667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408243"/>
            <a:ext cx="5572164" cy="677108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    </a:t>
            </a:r>
            <a:r>
              <a:rPr lang="ru-RU" sz="1400" i="0" dirty="0" smtClean="0">
                <a:solidFill>
                  <a:srgbClr val="1F16D4"/>
                </a:solidFill>
              </a:rPr>
              <a:t>Скамейка стоит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7030A0"/>
                </a:solidFill>
              </a:rPr>
              <a:t>(где?)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FF0000"/>
                </a:solidFill>
              </a:rPr>
              <a:t>у дома.</a:t>
            </a:r>
            <a:r>
              <a:rPr lang="ru-RU" sz="1400" i="0" dirty="0" smtClean="0"/>
              <a:t> </a:t>
            </a:r>
            <a:r>
              <a:rPr lang="ru-RU" sz="1400" i="0" dirty="0" smtClean="0">
                <a:solidFill>
                  <a:srgbClr val="1F16D4"/>
                </a:solidFill>
              </a:rPr>
              <a:t>– На скамейке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7030A0"/>
                </a:solidFill>
              </a:rPr>
              <a:t>(какой?)</a:t>
            </a:r>
            <a:r>
              <a:rPr lang="ru-RU" sz="1400" i="0" dirty="0" smtClean="0">
                <a:solidFill>
                  <a:srgbClr val="FF0000"/>
                </a:solidFill>
              </a:rPr>
              <a:t> у </a:t>
            </a:r>
          </a:p>
          <a:p>
            <a:r>
              <a:rPr lang="ru-RU" sz="1400" i="0" dirty="0" smtClean="0">
                <a:solidFill>
                  <a:srgbClr val="FF0000"/>
                </a:solidFill>
              </a:rPr>
              <a:t>      дома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1F16D4"/>
                </a:solidFill>
              </a:rPr>
              <a:t>сидели три подружки;</a:t>
            </a:r>
            <a:r>
              <a:rPr lang="ru-RU" sz="1400" i="0" dirty="0" smtClean="0"/>
              <a:t> </a:t>
            </a:r>
          </a:p>
          <a:p>
            <a:r>
              <a:rPr lang="ru-RU" sz="1400" i="0" dirty="0" smtClean="0"/>
              <a:t>      </a:t>
            </a:r>
            <a:r>
              <a:rPr lang="ru-RU" sz="1400" i="0" dirty="0" smtClean="0">
                <a:solidFill>
                  <a:srgbClr val="1F16D4"/>
                </a:solidFill>
              </a:rPr>
              <a:t>Мы вошли </a:t>
            </a:r>
            <a:r>
              <a:rPr lang="ru-RU" sz="1400" i="0" dirty="0" smtClean="0">
                <a:solidFill>
                  <a:srgbClr val="7030A0"/>
                </a:solidFill>
              </a:rPr>
              <a:t>(куда?) </a:t>
            </a:r>
            <a:r>
              <a:rPr lang="ru-RU" sz="1400" i="0" dirty="0" smtClean="0">
                <a:solidFill>
                  <a:srgbClr val="FF0000"/>
                </a:solidFill>
              </a:rPr>
              <a:t>в зал.</a:t>
            </a:r>
            <a:r>
              <a:rPr lang="ru-RU" sz="1400" i="0" dirty="0" smtClean="0"/>
              <a:t> </a:t>
            </a:r>
            <a:r>
              <a:rPr lang="ru-RU" sz="1400" i="0" dirty="0" smtClean="0">
                <a:solidFill>
                  <a:srgbClr val="1F16D4"/>
                </a:solidFill>
              </a:rPr>
              <a:t>– Вход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7030A0"/>
                </a:solidFill>
              </a:rPr>
              <a:t>(какой?) </a:t>
            </a:r>
            <a:r>
              <a:rPr lang="ru-RU" sz="1400" i="0" dirty="0" smtClean="0">
                <a:solidFill>
                  <a:srgbClr val="FF0000"/>
                </a:solidFill>
              </a:rPr>
              <a:t>в зал </a:t>
            </a:r>
            <a:r>
              <a:rPr lang="ru-RU" sz="1400" i="0" dirty="0" smtClean="0">
                <a:solidFill>
                  <a:srgbClr val="1F16D4"/>
                </a:solidFill>
              </a:rPr>
              <a:t>был закрыт.</a:t>
            </a:r>
            <a:endParaRPr lang="ru-RU" sz="1400" i="0" dirty="0">
              <a:solidFill>
                <a:srgbClr val="1F16D4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в предложении существительное с предлогом или наречие относятся к глаголу и являются обстоятельством, то при существительном они обычно становятся несогласованным определением, указывая на признак предмета по положению в пространстве, по времени, по цели, по причине и др.</a:t>
                      </a:r>
                      <a:endParaRPr lang="ru-RU" sz="1400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97961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      Приложение  (</a:t>
            </a:r>
            <a:r>
              <a:rPr lang="en-US" dirty="0" err="1" smtClean="0"/>
              <a:t>izohlovchi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Особый вид определения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8256" y="1193797"/>
            <a:ext cx="5500726" cy="64294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Даёт другое название, характеризующее    </a:t>
            </a:r>
          </a:p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предмет </a:t>
            </a:r>
            <a:endParaRPr b="1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5446" y="1979615"/>
            <a:ext cx="4786346" cy="595080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1F16D4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en-US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Отвечает </a:t>
            </a:r>
            <a:r>
              <a:rPr lang="ru-RU" b="1" spc="-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на вопросы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какой? какой именно? что за?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11"/>
          <p:cNvSpPr/>
          <p:nvPr/>
        </p:nvSpPr>
        <p:spPr>
          <a:xfrm>
            <a:off x="1025512" y="2622557"/>
            <a:ext cx="3786214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B0F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диван-кровать, платье-</a:t>
            </a:r>
          </a:p>
          <a:p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костюм, хлеб-соль</a:t>
            </a:r>
            <a:r>
              <a:rPr lang="ru-RU" b="1" spc="-1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6"/>
          <p:cNvSpPr/>
          <p:nvPr/>
        </p:nvSpPr>
        <p:spPr>
          <a:xfrm>
            <a:off x="2597148" y="1765301"/>
            <a:ext cx="285752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6"/>
          <p:cNvSpPr/>
          <p:nvPr/>
        </p:nvSpPr>
        <p:spPr>
          <a:xfrm>
            <a:off x="2597148" y="979483"/>
            <a:ext cx="285752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6"/>
          <p:cNvSpPr/>
          <p:nvPr/>
        </p:nvSpPr>
        <p:spPr>
          <a:xfrm>
            <a:off x="2611389" y="2574695"/>
            <a:ext cx="285752" cy="1238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Приложения относятся: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265235"/>
            <a:ext cx="1785950" cy="1857388"/>
          </a:xfrm>
          <a:prstGeom prst="flowChartAlternateProcess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FF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к именам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существительным: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bg1"/>
                </a:solidFill>
              </a:rPr>
              <a:t>От полка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bg1"/>
                </a:solidFill>
              </a:rPr>
              <a:t>спасибо наше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bg1"/>
                </a:solidFill>
              </a:rPr>
              <a:t>вам за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bg1"/>
                </a:solidFill>
              </a:rPr>
              <a:t>сына</a:t>
            </a:r>
            <a:r>
              <a:rPr lang="ru-RU" sz="1400" b="1" i="1" dirty="0" smtClean="0">
                <a:solidFill>
                  <a:srgbClr val="FFFF00"/>
                </a:solidFill>
              </a:rPr>
              <a:t>-храбреца;</a:t>
            </a:r>
            <a:endParaRPr lang="ru-RU" sz="1400" b="1" dirty="0" smtClean="0">
              <a:solidFill>
                <a:srgbClr val="FFFF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FF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811594" y="1272575"/>
            <a:ext cx="1785950" cy="1850048"/>
          </a:xfrm>
          <a:prstGeom prst="flowChartAlternateProcess">
            <a:avLst/>
          </a:prstGeom>
          <a:solidFill>
            <a:srgbClr val="1F16D4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FF00"/>
                </a:solidFill>
              </a:rPr>
              <a:t>к прилагательным,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FF00"/>
                </a:solidFill>
              </a:rPr>
              <a:t>причастиям,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FF00"/>
                </a:solidFill>
              </a:rPr>
              <a:t> числительным,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выступающим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 в роли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существительного: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i="1" dirty="0" smtClean="0">
                <a:solidFill>
                  <a:srgbClr val="00B0F0"/>
                </a:solidFill>
              </a:rPr>
              <a:t>Лицо</a:t>
            </a:r>
            <a:r>
              <a:rPr lang="ru-RU" sz="1200" b="1" i="1" dirty="0" smtClean="0"/>
              <a:t> </a:t>
            </a:r>
            <a:r>
              <a:rPr lang="ru-RU" sz="1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третьего,</a:t>
            </a:r>
            <a:r>
              <a:rPr lang="ru-RU" sz="1200" b="1" i="1" dirty="0" smtClean="0"/>
              <a:t>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i="1" dirty="0" smtClean="0">
                <a:solidFill>
                  <a:srgbClr val="FF0000"/>
                </a:solidFill>
              </a:rPr>
              <a:t>Илюши,</a:t>
            </a:r>
            <a:r>
              <a:rPr lang="ru-RU" sz="1200" b="1" i="1" dirty="0" smtClean="0"/>
              <a:t>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i="1" dirty="0" smtClean="0">
                <a:solidFill>
                  <a:srgbClr val="00B0F0"/>
                </a:solidFill>
              </a:rPr>
              <a:t>было мне знакомо.</a:t>
            </a:r>
            <a:endParaRPr lang="ru-RU" sz="1200" b="1" dirty="0" smtClean="0">
              <a:solidFill>
                <a:srgbClr val="00B0F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2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925" y="618079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5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2025644" y="1265235"/>
            <a:ext cx="1714512" cy="1857388"/>
          </a:xfrm>
          <a:prstGeom prst="flowChartAlternateProcess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к личным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местоимениям: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bg1"/>
                </a:solidFill>
              </a:rPr>
              <a:t>Это</a:t>
            </a:r>
            <a:r>
              <a:rPr lang="ru-RU" sz="1400" b="1" i="1" dirty="0" smtClean="0"/>
              <a:t> </a:t>
            </a:r>
            <a:r>
              <a:rPr lang="ru-RU" sz="1400" b="1" i="1" dirty="0" smtClean="0">
                <a:solidFill>
                  <a:srgbClr val="FFFF00"/>
                </a:solidFill>
              </a:rPr>
              <a:t>она,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/>
              <a:t> </a:t>
            </a:r>
            <a:r>
              <a:rPr lang="ru-RU" sz="1400" b="1" i="1" dirty="0" smtClean="0">
                <a:solidFill>
                  <a:srgbClr val="FF0000"/>
                </a:solidFill>
              </a:rPr>
              <a:t>моя незнакомка;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0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73283" cy="107080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Способы выражения приложения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/>
              <a:t> внимание!</a:t>
            </a:r>
            <a:br>
              <a:rPr lang="ru-RU" sz="2400" dirty="0" smtClean="0"/>
            </a:b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96950" y="622293"/>
            <a:ext cx="3555449" cy="5000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Приложение </a:t>
            </a:r>
            <a:r>
              <a:rPr lang="ru-RU" sz="1600" b="1" dirty="0" smtClean="0">
                <a:solidFill>
                  <a:srgbClr val="1F16D4"/>
                </a:solidFill>
              </a:rPr>
              <a:t>может быть выражено:</a:t>
            </a:r>
            <a:endParaRPr lang="ru-RU" sz="1600" b="1" dirty="0" smtClean="0">
              <a:solidFill>
                <a:srgbClr val="1F16D4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1336673"/>
            <a:ext cx="2786652" cy="1785949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r>
              <a:rPr lang="ru-RU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существительным </a:t>
            </a:r>
            <a:r>
              <a:rPr lang="en-US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(с зависимыми словами или без них) с</a:t>
            </a:r>
            <a:r>
              <a:rPr lang="en-US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союзом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sz="1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Мне,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 человеку любопытному, </a:t>
            </a:r>
            <a:r>
              <a:rPr lang="ru-RU" sz="1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совсем не хочется уходить из комнаты;</a:t>
            </a:r>
            <a:endParaRPr lang="ru-RU" sz="14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25776" y="1336673"/>
            <a:ext cx="2571767" cy="1785950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существительным </a:t>
            </a:r>
            <a:r>
              <a:rPr lang="en-US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(с зависимыми словами или без них) со словами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имени, по фамилии, по прозвищу, родом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и др.</a:t>
            </a:r>
          </a:p>
          <a:p>
            <a:pPr fontAlgn="base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Была у него собака,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прозвищу Шайтан.</a:t>
            </a:r>
          </a:p>
          <a:p>
            <a:pPr algn="just"/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endCxn id="5" idx="2"/>
          </p:cNvCxnSpPr>
          <p:nvPr/>
        </p:nvCxnSpPr>
        <p:spPr>
          <a:xfrm flipV="1">
            <a:off x="1597016" y="1122359"/>
            <a:ext cx="1277659" cy="21431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561561" y="435473"/>
            <a:ext cx="214315" cy="1588086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      Определение  (</a:t>
            </a:r>
            <a:r>
              <a:rPr lang="en-US" dirty="0" err="1" smtClean="0"/>
              <a:t>aniqlovchi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Второстепенный член предложения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8256" y="1193797"/>
            <a:ext cx="5500726" cy="525443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sz="1600" dirty="0" smtClean="0"/>
              <a:t>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Грамматически подчинён члену предложения,   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выраженному существительным </a:t>
            </a:r>
            <a:endParaRPr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2660" y="1910457"/>
            <a:ext cx="4517694" cy="49778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en-US" sz="1600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11"/>
          <p:cNvSpPr/>
          <p:nvPr/>
        </p:nvSpPr>
        <p:spPr>
          <a:xfrm>
            <a:off x="954074" y="2622557"/>
            <a:ext cx="4143404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высокое здание; седьмой дом;      </a:t>
            </a: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наша квартира; мудрые люди.       </a:t>
            </a:r>
            <a:endParaRPr sz="1600"/>
          </a:p>
        </p:txBody>
      </p:sp>
      <p:sp>
        <p:nvSpPr>
          <p:cNvPr id="11" name="object 16"/>
          <p:cNvSpPr/>
          <p:nvPr/>
        </p:nvSpPr>
        <p:spPr>
          <a:xfrm>
            <a:off x="2740024" y="2408243"/>
            <a:ext cx="357190" cy="2614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6"/>
          <p:cNvSpPr/>
          <p:nvPr/>
        </p:nvSpPr>
        <p:spPr>
          <a:xfrm>
            <a:off x="2740024" y="979483"/>
            <a:ext cx="357190" cy="2614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6"/>
          <p:cNvSpPr/>
          <p:nvPr/>
        </p:nvSpPr>
        <p:spPr>
          <a:xfrm>
            <a:off x="2740024" y="1693863"/>
            <a:ext cx="357190" cy="285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1082700" y="1923351"/>
            <a:ext cx="4104456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 </a:t>
            </a: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какой? который? чей?</a:t>
            </a: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endParaRPr lang="ru-RU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550855"/>
            <a:ext cx="5929354" cy="2431435"/>
          </a:xfrm>
        </p:spPr>
        <p:txBody>
          <a:bodyPr/>
          <a:lstStyle/>
          <a:p>
            <a:r>
              <a:rPr lang="ru-RU" sz="1400" dirty="0" smtClean="0"/>
              <a:t>    </a:t>
            </a:r>
            <a:r>
              <a:rPr lang="ru-RU" sz="1200" i="0" dirty="0" smtClean="0">
                <a:solidFill>
                  <a:schemeClr val="tx1"/>
                </a:solidFill>
              </a:rPr>
              <a:t>Укажите </a:t>
            </a:r>
            <a:r>
              <a:rPr lang="ru-RU" sz="1200" i="0" dirty="0" smtClean="0">
                <a:solidFill>
                  <a:srgbClr val="1F16D4"/>
                </a:solidFill>
              </a:rPr>
              <a:t>номера </a:t>
            </a:r>
            <a:r>
              <a:rPr lang="ru-RU" sz="1200" i="0" dirty="0" smtClean="0">
                <a:solidFill>
                  <a:schemeClr val="tx1"/>
                </a:solidFill>
              </a:rPr>
              <a:t> предложений с несогласованным  определением.</a:t>
            </a:r>
          </a:p>
          <a:p>
            <a:r>
              <a:rPr lang="ru-RU" sz="1200" i="0" dirty="0" smtClean="0">
                <a:solidFill>
                  <a:schemeClr val="tx1"/>
                </a:solidFill>
              </a:rPr>
              <a:t>  </a:t>
            </a:r>
          </a:p>
          <a:p>
            <a:r>
              <a:rPr lang="ru-RU" sz="1200" i="0" dirty="0" smtClean="0">
                <a:solidFill>
                  <a:schemeClr val="tx1"/>
                </a:solidFill>
              </a:rPr>
              <a:t>  </a:t>
            </a:r>
            <a:r>
              <a:rPr lang="ru-RU" sz="1200" i="0" dirty="0" smtClean="0">
                <a:solidFill>
                  <a:srgbClr val="FF0000"/>
                </a:solidFill>
              </a:rPr>
              <a:t>1) Небольшие живые чёрные глаза её смотрели без смущения.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200" i="0" dirty="0" smtClean="0">
                <a:solidFill>
                  <a:srgbClr val="1F16D4"/>
                </a:solidFill>
              </a:rPr>
              <a:t>2) Дети постарше опекали малышей.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3) Беседа наедине доставила нам огромное </a:t>
            </a:r>
          </a:p>
          <a:p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      удовольствие.</a:t>
            </a:r>
          </a:p>
          <a:p>
            <a:r>
              <a:rPr lang="ru-RU" sz="1200" i="0" dirty="0" smtClean="0">
                <a:solidFill>
                  <a:srgbClr val="00B050"/>
                </a:solidFill>
              </a:rPr>
              <a:t>  </a:t>
            </a:r>
            <a:r>
              <a:rPr lang="ru-RU" sz="1200" i="0" dirty="0" smtClean="0">
                <a:solidFill>
                  <a:srgbClr val="7030A0"/>
                </a:solidFill>
              </a:rPr>
              <a:t>4) Над костром висел закопчённый котелок с </a:t>
            </a:r>
          </a:p>
          <a:p>
            <a:r>
              <a:rPr lang="ru-RU" sz="1200" i="0" dirty="0" smtClean="0">
                <a:solidFill>
                  <a:srgbClr val="7030A0"/>
                </a:solidFill>
              </a:rPr>
              <a:t>      остро пахнущим варевом.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5) Путь показался пятерым путникам бесконечным.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200" i="0" dirty="0" smtClean="0">
                <a:solidFill>
                  <a:srgbClr val="1F16D4"/>
                </a:solidFill>
              </a:rPr>
              <a:t>6) Книгу сказок можно взять в библиотеке.</a:t>
            </a:r>
            <a:br>
              <a:rPr lang="ru-RU" sz="1200" i="0" dirty="0" smtClean="0">
                <a:solidFill>
                  <a:srgbClr val="1F16D4"/>
                </a:solidFill>
              </a:rPr>
            </a:b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200" i="0" dirty="0" smtClean="0">
                <a:solidFill>
                  <a:srgbClr val="FF0000"/>
                </a:solidFill>
              </a:rPr>
              <a:t>7) Восьмая телега въехала на подворье утром.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00B050"/>
                </a:solidFill>
              </a:rPr>
              <a:t> </a:t>
            </a:r>
            <a:r>
              <a:rPr lang="ru-RU" sz="1200" i="0" dirty="0" smtClean="0">
                <a:solidFill>
                  <a:srgbClr val="002060"/>
                </a:solidFill>
              </a:rPr>
              <a:t>8) О его способности писать никто пока не знал.</a:t>
            </a:r>
          </a:p>
          <a:p>
            <a:r>
              <a:rPr lang="ru-RU" sz="1200" i="0" dirty="0" smtClean="0">
                <a:solidFill>
                  <a:srgbClr val="002060"/>
                </a:solidFill>
              </a:rPr>
              <a:t> </a:t>
            </a:r>
            <a:endParaRPr lang="ru-RU" sz="1200" i="0" dirty="0">
              <a:solidFill>
                <a:srgbClr val="002060"/>
              </a:solidFill>
            </a:endParaRPr>
          </a:p>
        </p:txBody>
      </p:sp>
      <p:pic>
        <p:nvPicPr>
          <p:cNvPr id="6" name="Picture 8" descr="C:\Users\HOME\Desktop\sho_krashe_distancijne_navchannya_abo_tradicijna_shko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784" y="1193798"/>
            <a:ext cx="142876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 descr="Векторное кодирование графической информац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25908" y="2265367"/>
            <a:ext cx="857256" cy="761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550855"/>
            <a:ext cx="5668982" cy="2492990"/>
          </a:xfrm>
        </p:spPr>
        <p:txBody>
          <a:bodyPr/>
          <a:lstStyle/>
          <a:p>
            <a:r>
              <a:rPr lang="ru-RU" sz="1400" dirty="0" smtClean="0"/>
              <a:t>    </a:t>
            </a:r>
            <a:r>
              <a:rPr lang="ru-RU" sz="1200" i="0" dirty="0" smtClean="0">
                <a:solidFill>
                  <a:srgbClr val="FF0000"/>
                </a:solidFill>
              </a:rPr>
              <a:t>Укажите </a:t>
            </a:r>
            <a:r>
              <a:rPr lang="ru-RU" sz="1200" i="0" dirty="0" smtClean="0">
                <a:solidFill>
                  <a:schemeClr val="tx1"/>
                </a:solidFill>
              </a:rPr>
              <a:t>номера</a:t>
            </a:r>
            <a:r>
              <a:rPr lang="ru-RU" sz="1200" i="0" dirty="0" smtClean="0">
                <a:solidFill>
                  <a:srgbClr val="FF0000"/>
                </a:solidFill>
              </a:rPr>
              <a:t>  предложений с несогласованным   </a:t>
            </a:r>
          </a:p>
          <a:p>
            <a:r>
              <a:rPr lang="ru-RU" sz="1200" i="0" dirty="0" smtClean="0">
                <a:solidFill>
                  <a:srgbClr val="FF0000"/>
                </a:solidFill>
              </a:rPr>
              <a:t>                                                                                определением.</a:t>
            </a:r>
          </a:p>
          <a:p>
            <a:r>
              <a:rPr lang="ru-RU" sz="1200" i="0" dirty="0" smtClean="0">
                <a:solidFill>
                  <a:srgbClr val="FF0000"/>
                </a:solidFill>
              </a:rPr>
              <a:t>  </a:t>
            </a:r>
            <a:r>
              <a:rPr lang="ru-RU" sz="1200" i="0" dirty="0" smtClean="0">
                <a:solidFill>
                  <a:srgbClr val="1F16D4"/>
                </a:solidFill>
              </a:rPr>
              <a:t>1) Небольшие живые чёрные глаза её смотрели без смущения.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200" i="0" dirty="0" smtClean="0">
                <a:solidFill>
                  <a:srgbClr val="1F16D4"/>
                </a:solidFill>
              </a:rPr>
              <a:t>2) 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Дети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постарше </a:t>
            </a:r>
            <a:r>
              <a:rPr lang="ru-RU" sz="1200" i="0" dirty="0" smtClean="0">
                <a:solidFill>
                  <a:srgbClr val="1F16D4"/>
                </a:solidFill>
              </a:rPr>
              <a:t>опекали малышей.</a:t>
            </a:r>
            <a:r>
              <a:rPr lang="ru-RU" sz="1200" i="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</a:rPr>
              <a:t>2, 3, 6, 8.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1200" i="0" dirty="0" smtClean="0">
                <a:solidFill>
                  <a:srgbClr val="1F16D4"/>
                </a:solidFill>
              </a:rPr>
              <a:t>3) 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Беседа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наедине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1F16D4"/>
                </a:solidFill>
              </a:rPr>
              <a:t>доставила нам огромное </a:t>
            </a:r>
          </a:p>
          <a:p>
            <a:r>
              <a:rPr lang="ru-RU" sz="1200" i="0" dirty="0" smtClean="0">
                <a:solidFill>
                  <a:srgbClr val="1F16D4"/>
                </a:solidFill>
              </a:rPr>
              <a:t>      удовольствие.</a:t>
            </a:r>
          </a:p>
          <a:p>
            <a:r>
              <a:rPr lang="ru-RU" sz="1200" i="0" dirty="0" smtClean="0">
                <a:solidFill>
                  <a:srgbClr val="1F16D4"/>
                </a:solidFill>
              </a:rPr>
              <a:t>  4) Над костром висел закопчённый котелок с  </a:t>
            </a:r>
            <a:endParaRPr lang="ru-RU" sz="1800" i="0" dirty="0" smtClean="0">
              <a:solidFill>
                <a:srgbClr val="1F16D4"/>
              </a:solidFill>
            </a:endParaRPr>
          </a:p>
          <a:p>
            <a:r>
              <a:rPr lang="ru-RU" sz="1200" i="0" dirty="0" smtClean="0">
                <a:solidFill>
                  <a:srgbClr val="1F16D4"/>
                </a:solidFill>
              </a:rPr>
              <a:t>      остро пахнущим варевом.</a:t>
            </a:r>
          </a:p>
          <a:p>
            <a:r>
              <a:rPr lang="ru-RU" sz="1200" i="0" dirty="0" smtClean="0">
                <a:solidFill>
                  <a:srgbClr val="1F16D4"/>
                </a:solidFill>
              </a:rPr>
              <a:t>  5) Путь показался пятерым путникам бесконечным.</a:t>
            </a:r>
          </a:p>
          <a:p>
            <a:r>
              <a:rPr lang="ru-RU" sz="1200" i="0" dirty="0" smtClean="0">
                <a:solidFill>
                  <a:srgbClr val="1F16D4"/>
                </a:solidFill>
              </a:rPr>
              <a:t> 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1F16D4"/>
                </a:solidFill>
              </a:rPr>
              <a:t>6) 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Книгу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сказок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1F16D4"/>
                </a:solidFill>
              </a:rPr>
              <a:t>можно взять в библиотеке.</a:t>
            </a:r>
            <a:br>
              <a:rPr lang="ru-RU" sz="1200" i="0" dirty="0" smtClean="0">
                <a:solidFill>
                  <a:srgbClr val="1F16D4"/>
                </a:solidFill>
              </a:rPr>
            </a:br>
            <a:r>
              <a:rPr lang="ru-RU" sz="1200" i="0" dirty="0" smtClean="0">
                <a:solidFill>
                  <a:srgbClr val="1F16D4"/>
                </a:solidFill>
              </a:rPr>
              <a:t>  7) Восьмая телега въехала на подворье утром.</a:t>
            </a:r>
          </a:p>
          <a:p>
            <a:r>
              <a:rPr lang="ru-RU" sz="1200" i="0" dirty="0" smtClean="0">
                <a:solidFill>
                  <a:srgbClr val="1F16D4"/>
                </a:solidFill>
              </a:rPr>
              <a:t>  8) О его 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способности</a:t>
            </a:r>
            <a:r>
              <a:rPr lang="ru-RU" sz="1200" i="0" dirty="0" smtClean="0">
                <a:solidFill>
                  <a:srgbClr val="00B050"/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писать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1F16D4"/>
                </a:solidFill>
              </a:rPr>
              <a:t>никто пока не знал.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1200" i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9700" name="Picture 4" descr="Инструкция (системный блок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784" y="1408111"/>
            <a:ext cx="1428760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8604" y="765169"/>
            <a:ext cx="5164626" cy="874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7.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Как охарактеризовать или указать на признак какого-либо предмета?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            Упражнение 63, 64 (стр. 28, 29).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323" y="1693863"/>
            <a:ext cx="4071966" cy="128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122491"/>
            <a:ext cx="5143536" cy="1000132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клетчатое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7030A0"/>
                </a:solidFill>
              </a:rPr>
              <a:t>(какое?) платье;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           </a:t>
            </a:r>
            <a:r>
              <a:rPr lang="ru-RU" sz="1600" i="0" dirty="0" smtClean="0">
                <a:solidFill>
                  <a:srgbClr val="7030A0"/>
                </a:solidFill>
              </a:rPr>
              <a:t>платье (какое?)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в клетку</a:t>
            </a:r>
            <a:r>
              <a:rPr lang="ru-RU" sz="1600" i="0" dirty="0" smtClean="0">
                <a:solidFill>
                  <a:schemeClr val="tx1"/>
                </a:solidFill>
              </a:rPr>
              <a:t>; 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мамина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0070C0"/>
                </a:solidFill>
              </a:rPr>
              <a:t>(чья?) кофта; кофта (чья?)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мамы.</a:t>
            </a:r>
            <a:r>
              <a:rPr lang="ru-RU" sz="1600" i="0" dirty="0" smtClean="0">
                <a:solidFill>
                  <a:schemeClr val="tx1"/>
                </a:solidFill>
              </a:rPr>
              <a:t>         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4630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Определение всегда относится к имени существительному, местоимению-существительному или другому слову, которое выступает в значении существительного.</a:t>
                      </a:r>
                      <a:endParaRPr lang="ru-RU" sz="140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1496" y="2034592"/>
            <a:ext cx="756860" cy="373651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1908177"/>
            <a:ext cx="5143536" cy="984885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</a:t>
            </a:r>
            <a:r>
              <a:rPr lang="ru-RU" sz="1600" dirty="0" smtClean="0">
                <a:solidFill>
                  <a:srgbClr val="0070C0"/>
                </a:solidFill>
              </a:rPr>
              <a:t>Я 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ушёл </a:t>
            </a:r>
            <a:r>
              <a:rPr lang="ru-RU" sz="1600" dirty="0" smtClean="0">
                <a:solidFill>
                  <a:srgbClr val="0070C0"/>
                </a:solidFill>
              </a:rPr>
              <a:t>(какой?) </a:t>
            </a:r>
            <a:r>
              <a:rPr lang="ru-RU" sz="1600" dirty="0" smtClean="0">
                <a:solidFill>
                  <a:srgbClr val="FF0000"/>
                </a:solidFill>
              </a:rPr>
              <a:t>расстроенный;</a:t>
            </a:r>
            <a:r>
              <a:rPr lang="ru-RU" sz="1600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</a:t>
            </a:r>
            <a:r>
              <a:rPr lang="ru-RU" sz="1600" dirty="0" smtClean="0">
                <a:solidFill>
                  <a:srgbClr val="0070C0"/>
                </a:solidFill>
              </a:rPr>
              <a:t>Он</a:t>
            </a:r>
            <a:r>
              <a:rPr lang="ru-RU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сидел</a:t>
            </a:r>
            <a:r>
              <a:rPr lang="ru-RU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rgbClr val="0070C0"/>
                </a:solidFill>
              </a:rPr>
              <a:t>(какой?)</a:t>
            </a:r>
            <a:r>
              <a:rPr lang="ru-RU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rgbClr val="FF0000"/>
                </a:solidFill>
              </a:rPr>
              <a:t>усталый.</a:t>
            </a:r>
          </a:p>
          <a:p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93729"/>
          <a:ext cx="5143536" cy="1071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7157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Если вопросы </a:t>
                      </a:r>
                      <a:r>
                        <a:rPr lang="ru-RU" sz="1800" b="1" i="1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какой? чей?</a:t>
                      </a: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 задаются от глагола, то слово, отвечающее на этот вопрос, является именной частью сказуемого.</a:t>
                      </a:r>
                      <a:endParaRPr lang="ru-RU" sz="16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69386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Виды определений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311132" y="1265235"/>
            <a:ext cx="2557464" cy="1857388"/>
          </a:xfrm>
          <a:prstGeom prst="flowChartAlternateProcess">
            <a:avLst/>
          </a:prstGeom>
          <a:solidFill>
            <a:srgbClr val="FFC000"/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Согласованное.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Существительное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(род, число, падеж)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Прилагательное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(род, число, падеж):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заграничн</a:t>
            </a:r>
            <a:r>
              <a:rPr lang="ru-RU" altLang="ru-RU" sz="1400" b="1" kern="0" dirty="0" smtClean="0"/>
              <a:t>ая</a:t>
            </a:r>
            <a:r>
              <a:rPr lang="ru-RU" altLang="ru-RU" sz="1400" b="1" kern="0" dirty="0" smtClean="0">
                <a:solidFill>
                  <a:srgbClr val="FF0000"/>
                </a:solidFill>
              </a:rPr>
              <a:t> поездк</a:t>
            </a:r>
            <a:r>
              <a:rPr lang="ru-RU" altLang="ru-RU" sz="1400" b="1" kern="0" dirty="0" smtClean="0"/>
              <a:t>а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025776" y="1265235"/>
            <a:ext cx="2557464" cy="1857388"/>
          </a:xfrm>
          <a:prstGeom prst="flowChartAlternateProcess">
            <a:avLst/>
          </a:prstGeom>
          <a:solidFill>
            <a:srgbClr val="1F16D4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cs typeface="Arial" charset="0"/>
              </a:rPr>
              <a:t>Несогласованное.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chemeClr val="bg1"/>
                </a:solidFill>
              </a:rPr>
              <a:t>Существительное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chemeClr val="bg1"/>
                </a:solidFill>
              </a:rPr>
              <a:t>(род, число, падеж)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chemeClr val="bg1"/>
                </a:solidFill>
              </a:rPr>
              <a:t>Существительное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chemeClr val="bg1"/>
                </a:solidFill>
              </a:rPr>
              <a:t>(род, число, падеж):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FF00"/>
                </a:solidFill>
              </a:rPr>
              <a:t>поездка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  <a:r>
              <a:rPr lang="ru-RU" altLang="ru-RU" sz="1400" b="1" kern="0" dirty="0" smtClean="0">
                <a:solidFill>
                  <a:srgbClr val="FF0000"/>
                </a:solidFill>
              </a:rPr>
              <a:t>за границу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6" y="550855"/>
            <a:ext cx="1813674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84" y="550855"/>
            <a:ext cx="1956550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Равно 7"/>
          <p:cNvSpPr/>
          <p:nvPr/>
        </p:nvSpPr>
        <p:spPr>
          <a:xfrm>
            <a:off x="1168388" y="1979615"/>
            <a:ext cx="714380" cy="357190"/>
          </a:xfrm>
          <a:prstGeom prst="mathEqual">
            <a:avLst/>
          </a:prstGeom>
          <a:solidFill>
            <a:srgbClr val="1F16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Не равно 8"/>
          <p:cNvSpPr/>
          <p:nvPr/>
        </p:nvSpPr>
        <p:spPr>
          <a:xfrm>
            <a:off x="3891498" y="2017715"/>
            <a:ext cx="700086" cy="357190"/>
          </a:xfrm>
          <a:prstGeom prst="mathNotEqua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Способы выражения определения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14512" cy="1214446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Согласованные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определения могут быть выражены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5000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9875" indent="-269875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1) именем прилагательным.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Брат изучает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русский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язык.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193797"/>
            <a:ext cx="3214710" cy="571504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2) порядковым числительным.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Я учусь в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восьмом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классе.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1836739"/>
            <a:ext cx="3214710" cy="571504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3) местоимением.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Наша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страна независимая. Это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её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дом.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479681"/>
            <a:ext cx="3214710" cy="642942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4) причастием.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Подрастающее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поколение будет использовать новые технологии.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872326"/>
            <a:ext cx="500066" cy="8572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882768" y="1479548"/>
            <a:ext cx="500066" cy="25003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3"/>
          </p:cNvCxnSpPr>
          <p:nvPr/>
        </p:nvCxnSpPr>
        <p:spPr>
          <a:xfrm rot="10800000">
            <a:off x="1882768" y="1729583"/>
            <a:ext cx="500068" cy="428657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579157" y="2033194"/>
            <a:ext cx="1107291" cy="50006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Способы выражения определения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14512" cy="121444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Несогласованные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определения могут быть выражены</a:t>
            </a:r>
            <a:endParaRPr lang="ru-RU" sz="1200" b="1" dirty="0">
              <a:solidFill>
                <a:srgbClr val="1F16D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68520" y="622293"/>
            <a:ext cx="3429024" cy="1143008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1) именем существительным, местоимением-существительным в косвенном падеже с предлогом или без предлога.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Полёт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лётчика;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блузка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горошек;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дама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шляпе;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юбка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складками;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68520" y="1836739"/>
            <a:ext cx="3429024" cy="571504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2) инфинитивом.</a:t>
            </a:r>
            <a:r>
              <a:rPr lang="ru-RU" sz="1200" i="1" dirty="0" smtClean="0"/>
              <a:t>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Жажда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познать;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стремление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увидеть;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 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желание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научиться;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умение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вышивать.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68520" y="2479681"/>
            <a:ext cx="3429024" cy="642942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4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 н</a:t>
            </a:r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аречием.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Поворот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налево;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глаза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навыкате;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яйца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всмятку;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1193797"/>
            <a:ext cx="285752" cy="53578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1"/>
            <a:endCxn id="4" idx="3"/>
          </p:cNvCxnSpPr>
          <p:nvPr/>
        </p:nvCxnSpPr>
        <p:spPr>
          <a:xfrm rot="10800000">
            <a:off x="1882768" y="1729583"/>
            <a:ext cx="285752" cy="39290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1"/>
            <a:endCxn id="4" idx="3"/>
          </p:cNvCxnSpPr>
          <p:nvPr/>
        </p:nvCxnSpPr>
        <p:spPr>
          <a:xfrm rot="10800000">
            <a:off x="1882768" y="1729582"/>
            <a:ext cx="285752" cy="107157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Способы выражения определения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14512" cy="121444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Несогласованные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определения могут быть выражены</a:t>
            </a:r>
            <a:endParaRPr lang="ru-RU" sz="1200" b="1" dirty="0">
              <a:solidFill>
                <a:srgbClr val="1F16D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68520" y="622293"/>
            <a:ext cx="3429024" cy="785818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4) прилагательным в сравнительной степени.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Деревья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поменьше;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арбузы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поспелее;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здания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повыше;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книги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поинтереснее.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68520" y="1479549"/>
            <a:ext cx="3429024" cy="64294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5)  притяжательными местоимениями </a:t>
            </a:r>
            <a:r>
              <a:rPr lang="ru-RU" sz="1200" b="1" i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его, её, их.</a:t>
            </a:r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Её 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брат;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их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забота; в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его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интересах. </a:t>
            </a:r>
            <a:r>
              <a:rPr lang="ru-RU" sz="1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68520" y="2193929"/>
            <a:ext cx="3429024" cy="857256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6)</a:t>
            </a:r>
            <a:r>
              <a:rPr lang="ru-RU" sz="1400" i="1" dirty="0" smtClean="0">
                <a:solidFill>
                  <a:srgbClr val="1F16D4"/>
                </a:solidFill>
              </a:rPr>
              <a:t> </a:t>
            </a:r>
            <a:r>
              <a:rPr lang="ru-RU" sz="1200" b="1" dirty="0" smtClean="0">
                <a:solidFill>
                  <a:srgbClr val="1F16D4"/>
                </a:solidFill>
                <a:latin typeface="Arial" pitchFamily="34" charset="0"/>
                <a:cs typeface="Arial" pitchFamily="34" charset="0"/>
              </a:rPr>
              <a:t>цельным словосочетанием с главным словом – существительным.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Девушка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голубыми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глазами;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парень 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высокого роста;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человек б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ольшого ума;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1015202"/>
            <a:ext cx="285752" cy="71438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1"/>
            <a:endCxn id="4" idx="3"/>
          </p:cNvCxnSpPr>
          <p:nvPr/>
        </p:nvCxnSpPr>
        <p:spPr>
          <a:xfrm rot="10800000">
            <a:off x="1882768" y="1729582"/>
            <a:ext cx="285752" cy="714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1"/>
            <a:endCxn id="4" idx="3"/>
          </p:cNvCxnSpPr>
          <p:nvPr/>
        </p:nvCxnSpPr>
        <p:spPr>
          <a:xfrm rot="10800000">
            <a:off x="1882768" y="1729583"/>
            <a:ext cx="285752" cy="89297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8322" y="2051053"/>
            <a:ext cx="4714908" cy="738664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дом</a:t>
            </a:r>
            <a:r>
              <a:rPr lang="ru-RU" sz="1600" i="0" dirty="0" smtClean="0">
                <a:solidFill>
                  <a:srgbClr val="7030A0"/>
                </a:solidFill>
              </a:rPr>
              <a:t> </a:t>
            </a:r>
            <a:r>
              <a:rPr lang="ru-RU" sz="1600" i="0" dirty="0" smtClean="0">
                <a:solidFill>
                  <a:srgbClr val="002060"/>
                </a:solidFill>
              </a:rPr>
              <a:t>из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камн</a:t>
            </a:r>
            <a:r>
              <a:rPr lang="ru-RU" sz="1600" i="0" dirty="0" smtClean="0">
                <a:solidFill>
                  <a:srgbClr val="002060"/>
                </a:solidFill>
              </a:rPr>
              <a:t>я</a:t>
            </a:r>
            <a:r>
              <a:rPr lang="ru-RU" sz="1600" i="0" dirty="0" smtClean="0">
                <a:solidFill>
                  <a:srgbClr val="00B050"/>
                </a:solidFill>
              </a:rPr>
              <a:t>;</a:t>
            </a:r>
            <a:r>
              <a:rPr lang="ru-RU" sz="1600" i="0" dirty="0" smtClean="0">
                <a:solidFill>
                  <a:srgbClr val="FF0000"/>
                </a:solidFill>
              </a:rPr>
              <a:t>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костюм </a:t>
            </a:r>
            <a:r>
              <a:rPr lang="ru-RU" sz="1600" i="0" dirty="0" smtClean="0">
                <a:solidFill>
                  <a:srgbClr val="002060"/>
                </a:solidFill>
              </a:rPr>
              <a:t>для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занят</a:t>
            </a:r>
            <a:r>
              <a:rPr lang="ru-RU" sz="1600" i="0" dirty="0" smtClean="0">
                <a:solidFill>
                  <a:srgbClr val="002060"/>
                </a:solidFill>
              </a:rPr>
              <a:t>ий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спорт</a:t>
            </a:r>
            <a:r>
              <a:rPr lang="ru-RU" sz="1600" i="0" dirty="0" smtClean="0">
                <a:solidFill>
                  <a:srgbClr val="002060"/>
                </a:solidFill>
              </a:rPr>
              <a:t>ом</a:t>
            </a:r>
            <a:r>
              <a:rPr lang="en-US" sz="1600" i="0" dirty="0" smtClean="0">
                <a:solidFill>
                  <a:srgbClr val="002060"/>
                </a:solidFill>
              </a:rPr>
              <a:t>.</a:t>
            </a:r>
            <a:endParaRPr lang="ru-RU" sz="1600" i="0" dirty="0" smtClean="0">
              <a:solidFill>
                <a:srgbClr val="00B05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131368"/>
              </p:ext>
            </p:extLst>
          </p:nvPr>
        </p:nvGraphicFramePr>
        <p:xfrm>
          <a:off x="382570" y="693729"/>
          <a:ext cx="5143536" cy="1071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7157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Несогласованные определения связываются с главным словом при помощи:</a:t>
                      </a:r>
                    </a:p>
                    <a:p>
                      <a:pPr lvl="0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управления 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дополнение ставится при главном слове в определённом падеже.</a:t>
                      </a:r>
                      <a:endParaRPr lang="ru-RU" sz="16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765301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4037</TotalTime>
  <Words>757</Words>
  <Application>Microsoft Office PowerPoint</Application>
  <PresentationFormat>Произвольный</PresentationFormat>
  <Paragraphs>209</Paragraphs>
  <Slides>22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Office Theme</vt:lpstr>
      <vt:lpstr>Русский язык</vt:lpstr>
      <vt:lpstr>               Определение  (aniqlovchi)</vt:lpstr>
      <vt:lpstr>              Внимание! Запомните!</vt:lpstr>
      <vt:lpstr>              Внимание! Запомните!</vt:lpstr>
      <vt:lpstr>                   Виды определений</vt:lpstr>
      <vt:lpstr>     Способы выражения определения</vt:lpstr>
      <vt:lpstr>     Способы выражения определения</vt:lpstr>
      <vt:lpstr>     Способы выражения определения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              Внимание!</vt:lpstr>
      <vt:lpstr>      Способы разграничения несогласованных определений                           и  дополнений, обстоятельств 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Приложение  (izohlovchi)</vt:lpstr>
      <vt:lpstr>             Приложения относятся:</vt:lpstr>
      <vt:lpstr>Способы выражения приложения  внимание! </vt:lpstr>
      <vt:lpstr>                 Цифровой диктант</vt:lpstr>
      <vt:lpstr>      Цифровой диктант. Проверьте!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225</cp:revision>
  <dcterms:created xsi:type="dcterms:W3CDTF">2020-04-13T08:05:42Z</dcterms:created>
  <dcterms:modified xsi:type="dcterms:W3CDTF">2020-12-21T18:50:54Z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