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23"/>
  </p:notesMasterIdLst>
  <p:sldIdLst>
    <p:sldId id="256" r:id="rId2"/>
    <p:sldId id="257" r:id="rId3"/>
    <p:sldId id="270" r:id="rId4"/>
    <p:sldId id="288" r:id="rId5"/>
    <p:sldId id="281" r:id="rId6"/>
    <p:sldId id="289" r:id="rId7"/>
    <p:sldId id="310" r:id="rId8"/>
    <p:sldId id="311" r:id="rId9"/>
    <p:sldId id="302" r:id="rId10"/>
    <p:sldId id="304" r:id="rId11"/>
    <p:sldId id="312" r:id="rId12"/>
    <p:sldId id="313" r:id="rId13"/>
    <p:sldId id="314" r:id="rId14"/>
    <p:sldId id="282" r:id="rId15"/>
    <p:sldId id="315" r:id="rId16"/>
    <p:sldId id="319" r:id="rId17"/>
    <p:sldId id="317" r:id="rId18"/>
    <p:sldId id="321" r:id="rId19"/>
    <p:sldId id="320" r:id="rId20"/>
    <p:sldId id="286" r:id="rId21"/>
    <p:sldId id="287" r:id="rId22"/>
  </p:sldIdLst>
  <p:sldSz cx="5765800" cy="3244850"/>
  <p:notesSz cx="5765800" cy="324485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27" d="100"/>
          <a:sy n="127" d="100"/>
        </p:scale>
        <p:origin x="812" y="7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265488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909DDE-7DC6-4E58-AA15-CCA294CB0FE1}" type="datetimeFigureOut">
              <a:rPr lang="ru-RU" smtClean="0"/>
              <a:pPr/>
              <a:t>16.12.2020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801813" y="242888"/>
            <a:ext cx="2162175" cy="12176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576263" y="1541463"/>
            <a:ext cx="4613275" cy="14605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265488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9CA3135-111F-4A1B-B929-7BE29EF0C17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289065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CA3135-111F-4A1B-B929-7BE29EF0C175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CA3135-111F-4A1B-B929-7BE29EF0C175}" type="slidenum">
              <a:rPr lang="ru-RU" smtClean="0"/>
              <a:pPr/>
              <a:t>2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432435" y="1005903"/>
            <a:ext cx="4900930" cy="68141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864870" y="1817116"/>
            <a:ext cx="4036060" cy="8112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12/16/2020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400" b="1" i="1">
                <a:solidFill>
                  <a:srgbClr val="2365C7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12/16/2020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288290" y="746315"/>
            <a:ext cx="2508123" cy="21416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2969387" y="746315"/>
            <a:ext cx="2508123" cy="21416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12/16/2020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12/16/2020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8" y="71163"/>
            <a:ext cx="5650865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5257166" y="159367"/>
            <a:ext cx="252729" cy="252729"/>
          </a:xfrm>
          <a:custGeom>
            <a:avLst/>
            <a:gdLst/>
            <a:ahLst/>
            <a:cxnLst/>
            <a:rect l="l" t="t" r="r" b="b"/>
            <a:pathLst>
              <a:path w="252729" h="252729">
                <a:moveTo>
                  <a:pt x="252464" y="0"/>
                </a:moveTo>
                <a:lnTo>
                  <a:pt x="0" y="0"/>
                </a:lnTo>
                <a:lnTo>
                  <a:pt x="0" y="252464"/>
                </a:lnTo>
                <a:lnTo>
                  <a:pt x="252464" y="252464"/>
                </a:lnTo>
                <a:lnTo>
                  <a:pt x="25246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12/16/2020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0" y="536168"/>
            <a:ext cx="5650865" cy="2649220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66848" y="71163"/>
            <a:ext cx="5650865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4353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17313" y="781128"/>
            <a:ext cx="4531172" cy="209423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1">
                <a:solidFill>
                  <a:srgbClr val="2365C7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1960372" y="3017710"/>
            <a:ext cx="1845056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288290" y="3017710"/>
            <a:ext cx="1326134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12/16/2020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4151376" y="3017710"/>
            <a:ext cx="1326134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jpe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5760085" cy="1021080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2"/>
                </a:lnTo>
                <a:lnTo>
                  <a:pt x="5759640" y="1020952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298724" y="222930"/>
            <a:ext cx="3168352" cy="537967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3400" spc="-5" dirty="0" err="1"/>
              <a:t>Русский</a:t>
            </a:r>
            <a:r>
              <a:rPr sz="3400" spc="-55" dirty="0"/>
              <a:t> </a:t>
            </a:r>
            <a:r>
              <a:rPr lang="ru-RU" sz="3400" spc="-55" dirty="0" smtClean="0"/>
              <a:t> </a:t>
            </a:r>
            <a:r>
              <a:rPr sz="3400" spc="10" dirty="0" err="1" smtClean="0"/>
              <a:t>язык</a:t>
            </a:r>
            <a:endParaRPr sz="3400" dirty="0"/>
          </a:p>
        </p:txBody>
      </p:sp>
      <p:sp>
        <p:nvSpPr>
          <p:cNvPr id="4" name="object 4"/>
          <p:cNvSpPr txBox="1"/>
          <p:nvPr/>
        </p:nvSpPr>
        <p:spPr>
          <a:xfrm>
            <a:off x="454008" y="831993"/>
            <a:ext cx="4857784" cy="796372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8415">
              <a:lnSpc>
                <a:spcPts val="1950"/>
              </a:lnSpc>
              <a:spcBef>
                <a:spcPts val="110"/>
              </a:spcBef>
            </a:pPr>
            <a:endParaRPr lang="ru-RU" b="1" spc="-10" dirty="0" smtClean="0">
              <a:solidFill>
                <a:srgbClr val="2365C7"/>
              </a:solidFill>
              <a:latin typeface="Arial" pitchFamily="34" charset="0"/>
              <a:cs typeface="Arial" pitchFamily="34" charset="0"/>
            </a:endParaRPr>
          </a:p>
          <a:p>
            <a:pPr marL="18415" algn="ctr">
              <a:lnSpc>
                <a:spcPts val="1950"/>
              </a:lnSpc>
              <a:spcBef>
                <a:spcPts val="110"/>
              </a:spcBef>
            </a:pPr>
            <a:r>
              <a:rPr lang="ru-RU" b="1" spc="-1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Тема: Как указать</a:t>
            </a:r>
            <a:r>
              <a:rPr lang="ru-RU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на количественную характеристику действия.</a:t>
            </a:r>
            <a:endParaRPr lang="ru-RU" b="1" spc="-10" dirty="0" smtClean="0">
              <a:solidFill>
                <a:srgbClr val="2365C7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95791" y="1122359"/>
            <a:ext cx="344170" cy="860106"/>
          </a:xfrm>
          <a:custGeom>
            <a:avLst/>
            <a:gdLst/>
            <a:ahLst/>
            <a:cxnLst/>
            <a:rect l="l" t="t" r="r" b="b"/>
            <a:pathLst>
              <a:path w="344170" h="676275">
                <a:moveTo>
                  <a:pt x="343828" y="0"/>
                </a:moveTo>
                <a:lnTo>
                  <a:pt x="0" y="0"/>
                </a:lnTo>
                <a:lnTo>
                  <a:pt x="0" y="675751"/>
                </a:lnTo>
                <a:lnTo>
                  <a:pt x="343828" y="675751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144592" y="2169848"/>
            <a:ext cx="344170" cy="860106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10" name="object 10"/>
          <p:cNvGrpSpPr/>
          <p:nvPr/>
        </p:nvGrpSpPr>
        <p:grpSpPr>
          <a:xfrm>
            <a:off x="4686759" y="212868"/>
            <a:ext cx="696471" cy="634365"/>
            <a:chOff x="4686759" y="212868"/>
            <a:chExt cx="634365" cy="634365"/>
          </a:xfrm>
        </p:grpSpPr>
        <p:sp>
          <p:nvSpPr>
            <p:cNvPr id="11" name="object 11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603608" y="0"/>
                  </a:moveTo>
                  <a:lnTo>
                    <a:pt x="0" y="0"/>
                  </a:lnTo>
                  <a:lnTo>
                    <a:pt x="0" y="603609"/>
                  </a:lnTo>
                  <a:lnTo>
                    <a:pt x="603608" y="603609"/>
                  </a:lnTo>
                  <a:lnTo>
                    <a:pt x="603608" y="0"/>
                  </a:lnTo>
                  <a:close/>
                </a:path>
              </a:pathLst>
            </a:custGeom>
            <a:solidFill>
              <a:srgbClr val="00A65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8" y="0"/>
                  </a:lnTo>
                  <a:lnTo>
                    <a:pt x="603608" y="603609"/>
                  </a:lnTo>
                  <a:lnTo>
                    <a:pt x="0" y="603609"/>
                  </a:lnTo>
                  <a:lnTo>
                    <a:pt x="0" y="0"/>
                  </a:lnTo>
                  <a:close/>
                </a:path>
              </a:pathLst>
            </a:custGeom>
            <a:ln w="30481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3" name="object 13"/>
          <p:cNvSpPr txBox="1"/>
          <p:nvPr/>
        </p:nvSpPr>
        <p:spPr>
          <a:xfrm>
            <a:off x="4924206" y="249024"/>
            <a:ext cx="173355" cy="37274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25"/>
              </a:spcBef>
            </a:pPr>
            <a:r>
              <a:rPr lang="ru-RU" sz="2250" dirty="0" smtClean="0">
                <a:solidFill>
                  <a:schemeClr val="bg1"/>
                </a:solidFill>
                <a:latin typeface="Arial"/>
                <a:cs typeface="Arial"/>
              </a:rPr>
              <a:t>8</a:t>
            </a:r>
            <a:endParaRPr sz="225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4798296" y="541953"/>
            <a:ext cx="584934" cy="212238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95"/>
              </a:spcBef>
            </a:pPr>
            <a:r>
              <a:rPr sz="1300" b="1" spc="5" dirty="0">
                <a:solidFill>
                  <a:srgbClr val="FFFFFF"/>
                </a:solidFill>
                <a:latin typeface="Arial"/>
                <a:cs typeface="Arial"/>
              </a:rPr>
              <a:t>к</a:t>
            </a:r>
            <a:r>
              <a:rPr sz="1300" b="1" spc="-5" dirty="0">
                <a:solidFill>
                  <a:srgbClr val="FFFFFF"/>
                </a:solidFill>
                <a:latin typeface="Arial"/>
                <a:cs typeface="Arial"/>
              </a:rPr>
              <a:t>ласс</a:t>
            </a:r>
            <a:endParaRPr sz="1300" b="1">
              <a:latin typeface="Arial"/>
              <a:cs typeface="Arial"/>
            </a:endParaRPr>
          </a:p>
        </p:txBody>
      </p:sp>
      <p:grpSp>
        <p:nvGrpSpPr>
          <p:cNvPr id="15" name="object 15"/>
          <p:cNvGrpSpPr/>
          <p:nvPr/>
        </p:nvGrpSpPr>
        <p:grpSpPr>
          <a:xfrm>
            <a:off x="346532" y="289010"/>
            <a:ext cx="467359" cy="466725"/>
            <a:chOff x="346532" y="289010"/>
            <a:chExt cx="467359" cy="466725"/>
          </a:xfrm>
        </p:grpSpPr>
        <p:sp>
          <p:nvSpPr>
            <p:cNvPr id="16" name="object 16"/>
            <p:cNvSpPr/>
            <p:nvPr/>
          </p:nvSpPr>
          <p:spPr>
            <a:xfrm>
              <a:off x="347903" y="290381"/>
              <a:ext cx="325120" cy="464184"/>
            </a:xfrm>
            <a:custGeom>
              <a:avLst/>
              <a:gdLst/>
              <a:ahLst/>
              <a:cxnLst/>
              <a:rect l="l" t="t" r="r" b="b"/>
              <a:pathLst>
                <a:path w="325120" h="464184">
                  <a:moveTo>
                    <a:pt x="301975" y="0"/>
                  </a:moveTo>
                  <a:lnTo>
                    <a:pt x="22673" y="0"/>
                  </a:lnTo>
                  <a:lnTo>
                    <a:pt x="13828" y="1961"/>
                  </a:lnTo>
                  <a:lnTo>
                    <a:pt x="6623" y="6956"/>
                  </a:lnTo>
                  <a:lnTo>
                    <a:pt x="1775" y="14269"/>
                  </a:lnTo>
                  <a:lnTo>
                    <a:pt x="0" y="23183"/>
                  </a:lnTo>
                  <a:lnTo>
                    <a:pt x="0" y="440585"/>
                  </a:lnTo>
                  <a:lnTo>
                    <a:pt x="1822" y="449613"/>
                  </a:lnTo>
                  <a:lnTo>
                    <a:pt x="6791" y="456985"/>
                  </a:lnTo>
                  <a:lnTo>
                    <a:pt x="14162" y="461954"/>
                  </a:lnTo>
                  <a:lnTo>
                    <a:pt x="23187" y="463777"/>
                  </a:lnTo>
                  <a:lnTo>
                    <a:pt x="301457" y="463777"/>
                  </a:lnTo>
                  <a:lnTo>
                    <a:pt x="310484" y="461954"/>
                  </a:lnTo>
                  <a:lnTo>
                    <a:pt x="317856" y="456985"/>
                  </a:lnTo>
                  <a:lnTo>
                    <a:pt x="322826" y="449613"/>
                  </a:lnTo>
                  <a:lnTo>
                    <a:pt x="324648" y="440585"/>
                  </a:lnTo>
                  <a:lnTo>
                    <a:pt x="324648" y="250804"/>
                  </a:lnTo>
                  <a:lnTo>
                    <a:pt x="321185" y="247345"/>
                  </a:lnTo>
                  <a:lnTo>
                    <a:pt x="312649" y="247345"/>
                  </a:lnTo>
                  <a:lnTo>
                    <a:pt x="309190" y="250804"/>
                  </a:lnTo>
                  <a:lnTo>
                    <a:pt x="309190" y="444855"/>
                  </a:lnTo>
                  <a:lnTo>
                    <a:pt x="305727" y="448318"/>
                  </a:lnTo>
                  <a:lnTo>
                    <a:pt x="18921" y="448318"/>
                  </a:lnTo>
                  <a:lnTo>
                    <a:pt x="15458" y="444855"/>
                  </a:lnTo>
                  <a:lnTo>
                    <a:pt x="15458" y="18914"/>
                  </a:lnTo>
                  <a:lnTo>
                    <a:pt x="18921" y="15454"/>
                  </a:lnTo>
                  <a:lnTo>
                    <a:pt x="305727" y="15454"/>
                  </a:lnTo>
                  <a:lnTo>
                    <a:pt x="309190" y="18914"/>
                  </a:lnTo>
                  <a:lnTo>
                    <a:pt x="309190" y="73832"/>
                  </a:lnTo>
                  <a:lnTo>
                    <a:pt x="312649" y="77292"/>
                  </a:lnTo>
                  <a:lnTo>
                    <a:pt x="321185" y="77292"/>
                  </a:lnTo>
                  <a:lnTo>
                    <a:pt x="324648" y="73832"/>
                  </a:lnTo>
                  <a:lnTo>
                    <a:pt x="324648" y="23183"/>
                  </a:lnTo>
                  <a:lnTo>
                    <a:pt x="322873" y="14269"/>
                  </a:lnTo>
                  <a:lnTo>
                    <a:pt x="318025" y="6956"/>
                  </a:lnTo>
                  <a:lnTo>
                    <a:pt x="310820" y="1961"/>
                  </a:lnTo>
                  <a:lnTo>
                    <a:pt x="301975" y="0"/>
                  </a:lnTo>
                  <a:close/>
                </a:path>
              </a:pathLst>
            </a:custGeom>
            <a:solidFill>
              <a:srgbClr val="00AEE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347903" y="290381"/>
              <a:ext cx="325120" cy="464184"/>
            </a:xfrm>
            <a:custGeom>
              <a:avLst/>
              <a:gdLst/>
              <a:ahLst/>
              <a:cxnLst/>
              <a:rect l="l" t="t" r="r" b="b"/>
              <a:pathLst>
                <a:path w="325120" h="464184">
                  <a:moveTo>
                    <a:pt x="23187" y="463777"/>
                  </a:moveTo>
                  <a:lnTo>
                    <a:pt x="301457" y="463777"/>
                  </a:lnTo>
                  <a:lnTo>
                    <a:pt x="310484" y="461954"/>
                  </a:lnTo>
                  <a:lnTo>
                    <a:pt x="317856" y="456985"/>
                  </a:lnTo>
                  <a:lnTo>
                    <a:pt x="322826" y="449613"/>
                  </a:lnTo>
                  <a:lnTo>
                    <a:pt x="324648" y="440585"/>
                  </a:lnTo>
                  <a:lnTo>
                    <a:pt x="324648" y="255074"/>
                  </a:lnTo>
                  <a:lnTo>
                    <a:pt x="324648" y="250804"/>
                  </a:lnTo>
                  <a:lnTo>
                    <a:pt x="321185" y="247345"/>
                  </a:lnTo>
                  <a:lnTo>
                    <a:pt x="316919" y="247345"/>
                  </a:lnTo>
                  <a:lnTo>
                    <a:pt x="312649" y="247345"/>
                  </a:lnTo>
                  <a:lnTo>
                    <a:pt x="309190" y="250804"/>
                  </a:lnTo>
                  <a:lnTo>
                    <a:pt x="309190" y="255074"/>
                  </a:lnTo>
                  <a:lnTo>
                    <a:pt x="309190" y="440585"/>
                  </a:lnTo>
                  <a:lnTo>
                    <a:pt x="309190" y="444855"/>
                  </a:lnTo>
                  <a:lnTo>
                    <a:pt x="305727" y="448318"/>
                  </a:lnTo>
                  <a:lnTo>
                    <a:pt x="301457" y="448318"/>
                  </a:lnTo>
                  <a:lnTo>
                    <a:pt x="23187" y="448318"/>
                  </a:lnTo>
                  <a:lnTo>
                    <a:pt x="18921" y="448318"/>
                  </a:lnTo>
                  <a:lnTo>
                    <a:pt x="15458" y="444855"/>
                  </a:lnTo>
                  <a:lnTo>
                    <a:pt x="15458" y="440585"/>
                  </a:lnTo>
                  <a:lnTo>
                    <a:pt x="15458" y="23183"/>
                  </a:lnTo>
                  <a:lnTo>
                    <a:pt x="15458" y="18914"/>
                  </a:lnTo>
                  <a:lnTo>
                    <a:pt x="18921" y="15454"/>
                  </a:lnTo>
                  <a:lnTo>
                    <a:pt x="23187" y="15454"/>
                  </a:lnTo>
                  <a:lnTo>
                    <a:pt x="301457" y="15454"/>
                  </a:lnTo>
                  <a:lnTo>
                    <a:pt x="305727" y="15454"/>
                  </a:lnTo>
                  <a:lnTo>
                    <a:pt x="309190" y="18914"/>
                  </a:lnTo>
                  <a:lnTo>
                    <a:pt x="309190" y="23183"/>
                  </a:lnTo>
                  <a:lnTo>
                    <a:pt x="309190" y="69562"/>
                  </a:lnTo>
                  <a:lnTo>
                    <a:pt x="309190" y="73832"/>
                  </a:lnTo>
                  <a:lnTo>
                    <a:pt x="312649" y="77292"/>
                  </a:lnTo>
                  <a:lnTo>
                    <a:pt x="316919" y="77292"/>
                  </a:lnTo>
                  <a:lnTo>
                    <a:pt x="321185" y="77292"/>
                  </a:lnTo>
                  <a:lnTo>
                    <a:pt x="324648" y="73832"/>
                  </a:lnTo>
                  <a:lnTo>
                    <a:pt x="324648" y="69562"/>
                  </a:lnTo>
                  <a:lnTo>
                    <a:pt x="324648" y="23183"/>
                  </a:lnTo>
                  <a:lnTo>
                    <a:pt x="322873" y="14269"/>
                  </a:lnTo>
                  <a:lnTo>
                    <a:pt x="318025" y="6956"/>
                  </a:lnTo>
                  <a:lnTo>
                    <a:pt x="310820" y="1961"/>
                  </a:lnTo>
                  <a:lnTo>
                    <a:pt x="301975" y="0"/>
                  </a:lnTo>
                  <a:lnTo>
                    <a:pt x="22673" y="0"/>
                  </a:lnTo>
                  <a:lnTo>
                    <a:pt x="13828" y="1961"/>
                  </a:lnTo>
                  <a:lnTo>
                    <a:pt x="6623" y="6956"/>
                  </a:lnTo>
                  <a:lnTo>
                    <a:pt x="1775" y="14269"/>
                  </a:lnTo>
                  <a:lnTo>
                    <a:pt x="0" y="23183"/>
                  </a:lnTo>
                  <a:lnTo>
                    <a:pt x="0" y="440585"/>
                  </a:lnTo>
                  <a:lnTo>
                    <a:pt x="1822" y="449613"/>
                  </a:lnTo>
                  <a:lnTo>
                    <a:pt x="6791" y="456985"/>
                  </a:lnTo>
                  <a:lnTo>
                    <a:pt x="14162" y="461954"/>
                  </a:lnTo>
                  <a:lnTo>
                    <a:pt x="23187" y="463777"/>
                  </a:lnTo>
                  <a:close/>
                </a:path>
              </a:pathLst>
            </a:custGeom>
            <a:ln w="3175">
              <a:solidFill>
                <a:srgbClr val="00AEE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393882" y="305318"/>
              <a:ext cx="418465" cy="418465"/>
            </a:xfrm>
            <a:custGeom>
              <a:avLst/>
              <a:gdLst/>
              <a:ahLst/>
              <a:cxnLst/>
              <a:rect l="l" t="t" r="r" b="b"/>
              <a:pathLst>
                <a:path w="418465" h="418465">
                  <a:moveTo>
                    <a:pt x="406805" y="11192"/>
                  </a:moveTo>
                  <a:lnTo>
                    <a:pt x="352473" y="11192"/>
                  </a:lnTo>
                  <a:lnTo>
                    <a:pt x="35384" y="328280"/>
                  </a:lnTo>
                  <a:lnTo>
                    <a:pt x="34678" y="329086"/>
                  </a:lnTo>
                  <a:lnTo>
                    <a:pt x="34182" y="329825"/>
                  </a:lnTo>
                  <a:lnTo>
                    <a:pt x="33761" y="330761"/>
                  </a:lnTo>
                  <a:lnTo>
                    <a:pt x="0" y="409531"/>
                  </a:lnTo>
                  <a:lnTo>
                    <a:pt x="245" y="412274"/>
                  </a:lnTo>
                  <a:lnTo>
                    <a:pt x="3107" y="416613"/>
                  </a:lnTo>
                  <a:lnTo>
                    <a:pt x="5529" y="417920"/>
                  </a:lnTo>
                  <a:lnTo>
                    <a:pt x="9195" y="417920"/>
                  </a:lnTo>
                  <a:lnTo>
                    <a:pt x="10213" y="417711"/>
                  </a:lnTo>
                  <a:lnTo>
                    <a:pt x="61990" y="395507"/>
                  </a:lnTo>
                  <a:lnTo>
                    <a:pt x="22816" y="395507"/>
                  </a:lnTo>
                  <a:lnTo>
                    <a:pt x="43498" y="347241"/>
                  </a:lnTo>
                  <a:lnTo>
                    <a:pt x="65430" y="347241"/>
                  </a:lnTo>
                  <a:lnTo>
                    <a:pt x="51854" y="333665"/>
                  </a:lnTo>
                  <a:lnTo>
                    <a:pt x="307051" y="78479"/>
                  </a:lnTo>
                  <a:lnTo>
                    <a:pt x="328910" y="78479"/>
                  </a:lnTo>
                  <a:lnTo>
                    <a:pt x="317981" y="67549"/>
                  </a:lnTo>
                  <a:lnTo>
                    <a:pt x="330602" y="54918"/>
                  </a:lnTo>
                  <a:lnTo>
                    <a:pt x="352438" y="54918"/>
                  </a:lnTo>
                  <a:lnTo>
                    <a:pt x="341532" y="43988"/>
                  </a:lnTo>
                  <a:lnTo>
                    <a:pt x="369260" y="16300"/>
                  </a:lnTo>
                  <a:lnTo>
                    <a:pt x="377798" y="14014"/>
                  </a:lnTo>
                  <a:lnTo>
                    <a:pt x="408786" y="14014"/>
                  </a:lnTo>
                  <a:lnTo>
                    <a:pt x="406994" y="11318"/>
                  </a:lnTo>
                  <a:lnTo>
                    <a:pt x="406805" y="11192"/>
                  </a:lnTo>
                  <a:close/>
                </a:path>
                <a:path w="418465" h="418465">
                  <a:moveTo>
                    <a:pt x="65430" y="347241"/>
                  </a:moveTo>
                  <a:lnTo>
                    <a:pt x="43498" y="347241"/>
                  </a:lnTo>
                  <a:lnTo>
                    <a:pt x="71078" y="374821"/>
                  </a:lnTo>
                  <a:lnTo>
                    <a:pt x="22816" y="395507"/>
                  </a:lnTo>
                  <a:lnTo>
                    <a:pt x="61990" y="395507"/>
                  </a:lnTo>
                  <a:lnTo>
                    <a:pt x="88492" y="384141"/>
                  </a:lnTo>
                  <a:lnTo>
                    <a:pt x="89226" y="383641"/>
                  </a:lnTo>
                  <a:lnTo>
                    <a:pt x="89932" y="382960"/>
                  </a:lnTo>
                  <a:lnTo>
                    <a:pt x="106502" y="366465"/>
                  </a:lnTo>
                  <a:lnTo>
                    <a:pt x="84654" y="366465"/>
                  </a:lnTo>
                  <a:lnTo>
                    <a:pt x="65430" y="347241"/>
                  </a:lnTo>
                  <a:close/>
                </a:path>
                <a:path w="418465" h="418465">
                  <a:moveTo>
                    <a:pt x="328910" y="78479"/>
                  </a:moveTo>
                  <a:lnTo>
                    <a:pt x="307051" y="78479"/>
                  </a:lnTo>
                  <a:lnTo>
                    <a:pt x="339840" y="111268"/>
                  </a:lnTo>
                  <a:lnTo>
                    <a:pt x="84654" y="366465"/>
                  </a:lnTo>
                  <a:lnTo>
                    <a:pt x="106502" y="366465"/>
                  </a:lnTo>
                  <a:lnTo>
                    <a:pt x="372632" y="100338"/>
                  </a:lnTo>
                  <a:lnTo>
                    <a:pt x="350770" y="100338"/>
                  </a:lnTo>
                  <a:lnTo>
                    <a:pt x="328910" y="78479"/>
                  </a:lnTo>
                  <a:close/>
                </a:path>
                <a:path w="418465" h="418465">
                  <a:moveTo>
                    <a:pt x="352438" y="54918"/>
                  </a:moveTo>
                  <a:lnTo>
                    <a:pt x="330602" y="54918"/>
                  </a:lnTo>
                  <a:lnTo>
                    <a:pt x="363402" y="87713"/>
                  </a:lnTo>
                  <a:lnTo>
                    <a:pt x="350770" y="100338"/>
                  </a:lnTo>
                  <a:lnTo>
                    <a:pt x="372632" y="100338"/>
                  </a:lnTo>
                  <a:lnTo>
                    <a:pt x="396154" y="76817"/>
                  </a:lnTo>
                  <a:lnTo>
                    <a:pt x="374291" y="76817"/>
                  </a:lnTo>
                  <a:lnTo>
                    <a:pt x="352438" y="54918"/>
                  </a:lnTo>
                  <a:close/>
                </a:path>
                <a:path w="418465" h="418465">
                  <a:moveTo>
                    <a:pt x="408786" y="14014"/>
                  </a:moveTo>
                  <a:lnTo>
                    <a:pt x="377798" y="14014"/>
                  </a:lnTo>
                  <a:lnTo>
                    <a:pt x="393804" y="18301"/>
                  </a:lnTo>
                  <a:lnTo>
                    <a:pt x="400057" y="24551"/>
                  </a:lnTo>
                  <a:lnTo>
                    <a:pt x="404345" y="40561"/>
                  </a:lnTo>
                  <a:lnTo>
                    <a:pt x="402059" y="49100"/>
                  </a:lnTo>
                  <a:lnTo>
                    <a:pt x="396198" y="54957"/>
                  </a:lnTo>
                  <a:lnTo>
                    <a:pt x="374291" y="76817"/>
                  </a:lnTo>
                  <a:lnTo>
                    <a:pt x="396154" y="76817"/>
                  </a:lnTo>
                  <a:lnTo>
                    <a:pt x="407113" y="65858"/>
                  </a:lnTo>
                  <a:lnTo>
                    <a:pt x="415530" y="53076"/>
                  </a:lnTo>
                  <a:lnTo>
                    <a:pt x="418313" y="38563"/>
                  </a:lnTo>
                  <a:lnTo>
                    <a:pt x="415466" y="24063"/>
                  </a:lnTo>
                  <a:lnTo>
                    <a:pt x="408786" y="14014"/>
                  </a:lnTo>
                  <a:close/>
                </a:path>
                <a:path w="418465" h="418465">
                  <a:moveTo>
                    <a:pt x="396158" y="54950"/>
                  </a:moveTo>
                  <a:close/>
                </a:path>
                <a:path w="418465" h="418465">
                  <a:moveTo>
                    <a:pt x="379748" y="0"/>
                  </a:moveTo>
                  <a:lnTo>
                    <a:pt x="365235" y="2783"/>
                  </a:lnTo>
                  <a:lnTo>
                    <a:pt x="352454" y="11199"/>
                  </a:lnTo>
                  <a:lnTo>
                    <a:pt x="406805" y="11192"/>
                  </a:lnTo>
                  <a:lnTo>
                    <a:pt x="394249" y="2846"/>
                  </a:lnTo>
                  <a:lnTo>
                    <a:pt x="379748" y="0"/>
                  </a:lnTo>
                  <a:close/>
                </a:path>
              </a:pathLst>
            </a:custGeom>
            <a:solidFill>
              <a:srgbClr val="00AEE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734043" y="317960"/>
              <a:ext cx="65556" cy="65545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393882" y="305318"/>
              <a:ext cx="418465" cy="418465"/>
            </a:xfrm>
            <a:custGeom>
              <a:avLst/>
              <a:gdLst/>
              <a:ahLst/>
              <a:cxnLst/>
              <a:rect l="l" t="t" r="r" b="b"/>
              <a:pathLst>
                <a:path w="418465" h="418465">
                  <a:moveTo>
                    <a:pt x="22816" y="395507"/>
                  </a:moveTo>
                  <a:lnTo>
                    <a:pt x="43498" y="347241"/>
                  </a:lnTo>
                  <a:lnTo>
                    <a:pt x="71078" y="374821"/>
                  </a:lnTo>
                  <a:lnTo>
                    <a:pt x="22816" y="395507"/>
                  </a:lnTo>
                  <a:close/>
                </a:path>
                <a:path w="418465" h="418465">
                  <a:moveTo>
                    <a:pt x="307051" y="78479"/>
                  </a:moveTo>
                  <a:lnTo>
                    <a:pt x="339840" y="111268"/>
                  </a:lnTo>
                  <a:lnTo>
                    <a:pt x="84654" y="366465"/>
                  </a:lnTo>
                  <a:lnTo>
                    <a:pt x="51854" y="333665"/>
                  </a:lnTo>
                  <a:lnTo>
                    <a:pt x="307051" y="78479"/>
                  </a:lnTo>
                  <a:close/>
                </a:path>
                <a:path w="418465" h="418465">
                  <a:moveTo>
                    <a:pt x="350770" y="100338"/>
                  </a:moveTo>
                  <a:lnTo>
                    <a:pt x="317981" y="67549"/>
                  </a:lnTo>
                  <a:lnTo>
                    <a:pt x="330602" y="54918"/>
                  </a:lnTo>
                  <a:lnTo>
                    <a:pt x="363402" y="87713"/>
                  </a:lnTo>
                  <a:lnTo>
                    <a:pt x="350770" y="100338"/>
                  </a:lnTo>
                  <a:close/>
                </a:path>
                <a:path w="418465" h="418465">
                  <a:moveTo>
                    <a:pt x="352473" y="11192"/>
                  </a:moveTo>
                  <a:lnTo>
                    <a:pt x="301579" y="62078"/>
                  </a:lnTo>
                  <a:lnTo>
                    <a:pt x="35460" y="328208"/>
                  </a:lnTo>
                  <a:lnTo>
                    <a:pt x="35359" y="328381"/>
                  </a:lnTo>
                  <a:lnTo>
                    <a:pt x="34678" y="329086"/>
                  </a:lnTo>
                  <a:lnTo>
                    <a:pt x="34182" y="329825"/>
                  </a:lnTo>
                  <a:lnTo>
                    <a:pt x="33822" y="330631"/>
                  </a:lnTo>
                  <a:lnTo>
                    <a:pt x="33761" y="330761"/>
                  </a:lnTo>
                  <a:lnTo>
                    <a:pt x="1026" y="407145"/>
                  </a:lnTo>
                  <a:lnTo>
                    <a:pt x="0" y="409531"/>
                  </a:lnTo>
                  <a:lnTo>
                    <a:pt x="245" y="412274"/>
                  </a:lnTo>
                  <a:lnTo>
                    <a:pt x="1677" y="414446"/>
                  </a:lnTo>
                  <a:lnTo>
                    <a:pt x="3107" y="416613"/>
                  </a:lnTo>
                  <a:lnTo>
                    <a:pt x="5529" y="417920"/>
                  </a:lnTo>
                  <a:lnTo>
                    <a:pt x="8129" y="417920"/>
                  </a:lnTo>
                  <a:lnTo>
                    <a:pt x="9177" y="417923"/>
                  </a:lnTo>
                  <a:lnTo>
                    <a:pt x="10213" y="417711"/>
                  </a:lnTo>
                  <a:lnTo>
                    <a:pt x="11174" y="417293"/>
                  </a:lnTo>
                  <a:lnTo>
                    <a:pt x="87552" y="384559"/>
                  </a:lnTo>
                  <a:lnTo>
                    <a:pt x="87682" y="384497"/>
                  </a:lnTo>
                  <a:lnTo>
                    <a:pt x="88492" y="384141"/>
                  </a:lnTo>
                  <a:lnTo>
                    <a:pt x="89226" y="383641"/>
                  </a:lnTo>
                  <a:lnTo>
                    <a:pt x="89863" y="383029"/>
                  </a:lnTo>
                  <a:lnTo>
                    <a:pt x="90032" y="382935"/>
                  </a:lnTo>
                  <a:lnTo>
                    <a:pt x="356227" y="116748"/>
                  </a:lnTo>
                  <a:lnTo>
                    <a:pt x="407113" y="65858"/>
                  </a:lnTo>
                  <a:lnTo>
                    <a:pt x="415530" y="53076"/>
                  </a:lnTo>
                  <a:lnTo>
                    <a:pt x="418313" y="38563"/>
                  </a:lnTo>
                  <a:lnTo>
                    <a:pt x="415466" y="24063"/>
                  </a:lnTo>
                  <a:lnTo>
                    <a:pt x="406994" y="11318"/>
                  </a:lnTo>
                  <a:lnTo>
                    <a:pt x="394249" y="2846"/>
                  </a:lnTo>
                  <a:lnTo>
                    <a:pt x="379748" y="0"/>
                  </a:lnTo>
                  <a:lnTo>
                    <a:pt x="365235" y="2783"/>
                  </a:lnTo>
                  <a:lnTo>
                    <a:pt x="352454" y="11199"/>
                  </a:lnTo>
                  <a:close/>
                </a:path>
              </a:pathLst>
            </a:custGeom>
            <a:ln w="3175">
              <a:solidFill>
                <a:srgbClr val="00AEE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21"/>
            <p:cNvSpPr/>
            <p:nvPr/>
          </p:nvSpPr>
          <p:spPr>
            <a:xfrm>
              <a:off x="409721" y="360080"/>
              <a:ext cx="201295" cy="15875"/>
            </a:xfrm>
            <a:custGeom>
              <a:avLst/>
              <a:gdLst/>
              <a:ahLst/>
              <a:cxnLst/>
              <a:rect l="l" t="t" r="r" b="b"/>
              <a:pathLst>
                <a:path w="201295" h="15875">
                  <a:moveTo>
                    <a:pt x="197501" y="0"/>
                  </a:moveTo>
                  <a:lnTo>
                    <a:pt x="3459" y="0"/>
                  </a:lnTo>
                  <a:lnTo>
                    <a:pt x="0" y="3459"/>
                  </a:lnTo>
                  <a:lnTo>
                    <a:pt x="0" y="11998"/>
                  </a:lnTo>
                  <a:lnTo>
                    <a:pt x="3459" y="15457"/>
                  </a:lnTo>
                  <a:lnTo>
                    <a:pt x="197501" y="15457"/>
                  </a:lnTo>
                  <a:lnTo>
                    <a:pt x="200964" y="11998"/>
                  </a:lnTo>
                  <a:lnTo>
                    <a:pt x="200964" y="3459"/>
                  </a:lnTo>
                  <a:close/>
                </a:path>
              </a:pathLst>
            </a:custGeom>
            <a:solidFill>
              <a:srgbClr val="00AEE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" name="object 22"/>
            <p:cNvSpPr/>
            <p:nvPr/>
          </p:nvSpPr>
          <p:spPr>
            <a:xfrm>
              <a:off x="409721" y="360080"/>
              <a:ext cx="201295" cy="15875"/>
            </a:xfrm>
            <a:custGeom>
              <a:avLst/>
              <a:gdLst/>
              <a:ahLst/>
              <a:cxnLst/>
              <a:rect l="l" t="t" r="r" b="b"/>
              <a:pathLst>
                <a:path w="201295" h="15875">
                  <a:moveTo>
                    <a:pt x="193235" y="0"/>
                  </a:moveTo>
                  <a:lnTo>
                    <a:pt x="7728" y="0"/>
                  </a:lnTo>
                  <a:lnTo>
                    <a:pt x="3459" y="0"/>
                  </a:lnTo>
                  <a:lnTo>
                    <a:pt x="0" y="3459"/>
                  </a:lnTo>
                  <a:lnTo>
                    <a:pt x="0" y="7728"/>
                  </a:lnTo>
                  <a:lnTo>
                    <a:pt x="0" y="11998"/>
                  </a:lnTo>
                  <a:lnTo>
                    <a:pt x="3459" y="15457"/>
                  </a:lnTo>
                  <a:lnTo>
                    <a:pt x="7728" y="15457"/>
                  </a:lnTo>
                  <a:lnTo>
                    <a:pt x="193235" y="15457"/>
                  </a:lnTo>
                  <a:lnTo>
                    <a:pt x="197501" y="15457"/>
                  </a:lnTo>
                  <a:lnTo>
                    <a:pt x="200964" y="11998"/>
                  </a:lnTo>
                  <a:lnTo>
                    <a:pt x="200964" y="7728"/>
                  </a:lnTo>
                  <a:lnTo>
                    <a:pt x="200964" y="3459"/>
                  </a:lnTo>
                  <a:lnTo>
                    <a:pt x="197501" y="0"/>
                  </a:lnTo>
                  <a:lnTo>
                    <a:pt x="193235" y="0"/>
                  </a:lnTo>
                  <a:close/>
                </a:path>
              </a:pathLst>
            </a:custGeom>
            <a:ln w="3175">
              <a:solidFill>
                <a:srgbClr val="00AEE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" name="object 23"/>
            <p:cNvSpPr/>
            <p:nvPr/>
          </p:nvSpPr>
          <p:spPr>
            <a:xfrm>
              <a:off x="409721" y="406457"/>
              <a:ext cx="201295" cy="15875"/>
            </a:xfrm>
            <a:custGeom>
              <a:avLst/>
              <a:gdLst/>
              <a:ahLst/>
              <a:cxnLst/>
              <a:rect l="l" t="t" r="r" b="b"/>
              <a:pathLst>
                <a:path w="201295" h="15875">
                  <a:moveTo>
                    <a:pt x="197501" y="0"/>
                  </a:moveTo>
                  <a:lnTo>
                    <a:pt x="3459" y="0"/>
                  </a:lnTo>
                  <a:lnTo>
                    <a:pt x="0" y="3459"/>
                  </a:lnTo>
                  <a:lnTo>
                    <a:pt x="0" y="11998"/>
                  </a:lnTo>
                  <a:lnTo>
                    <a:pt x="3459" y="15457"/>
                  </a:lnTo>
                  <a:lnTo>
                    <a:pt x="197501" y="15457"/>
                  </a:lnTo>
                  <a:lnTo>
                    <a:pt x="200964" y="11998"/>
                  </a:lnTo>
                  <a:lnTo>
                    <a:pt x="200964" y="3459"/>
                  </a:lnTo>
                  <a:close/>
                </a:path>
              </a:pathLst>
            </a:custGeom>
            <a:solidFill>
              <a:srgbClr val="00AEE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" name="object 24"/>
            <p:cNvSpPr/>
            <p:nvPr/>
          </p:nvSpPr>
          <p:spPr>
            <a:xfrm>
              <a:off x="409721" y="406457"/>
              <a:ext cx="201295" cy="15875"/>
            </a:xfrm>
            <a:custGeom>
              <a:avLst/>
              <a:gdLst/>
              <a:ahLst/>
              <a:cxnLst/>
              <a:rect l="l" t="t" r="r" b="b"/>
              <a:pathLst>
                <a:path w="201295" h="15875">
                  <a:moveTo>
                    <a:pt x="200964" y="7728"/>
                  </a:moveTo>
                  <a:lnTo>
                    <a:pt x="200964" y="3459"/>
                  </a:lnTo>
                  <a:lnTo>
                    <a:pt x="197501" y="0"/>
                  </a:lnTo>
                  <a:lnTo>
                    <a:pt x="193235" y="0"/>
                  </a:lnTo>
                  <a:lnTo>
                    <a:pt x="7728" y="0"/>
                  </a:lnTo>
                  <a:lnTo>
                    <a:pt x="3459" y="0"/>
                  </a:lnTo>
                  <a:lnTo>
                    <a:pt x="0" y="3459"/>
                  </a:lnTo>
                  <a:lnTo>
                    <a:pt x="0" y="7728"/>
                  </a:lnTo>
                  <a:lnTo>
                    <a:pt x="0" y="11998"/>
                  </a:lnTo>
                  <a:lnTo>
                    <a:pt x="3459" y="15457"/>
                  </a:lnTo>
                  <a:lnTo>
                    <a:pt x="7728" y="15457"/>
                  </a:lnTo>
                  <a:lnTo>
                    <a:pt x="193235" y="15457"/>
                  </a:lnTo>
                  <a:lnTo>
                    <a:pt x="197501" y="15457"/>
                  </a:lnTo>
                  <a:lnTo>
                    <a:pt x="200964" y="11998"/>
                  </a:lnTo>
                  <a:lnTo>
                    <a:pt x="200964" y="7728"/>
                  </a:lnTo>
                  <a:close/>
                </a:path>
              </a:pathLst>
            </a:custGeom>
            <a:ln w="3175">
              <a:solidFill>
                <a:srgbClr val="00AEE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25"/>
            <p:cNvSpPr/>
            <p:nvPr/>
          </p:nvSpPr>
          <p:spPr>
            <a:xfrm>
              <a:off x="409721" y="452830"/>
              <a:ext cx="154940" cy="15875"/>
            </a:xfrm>
            <a:custGeom>
              <a:avLst/>
              <a:gdLst/>
              <a:ahLst/>
              <a:cxnLst/>
              <a:rect l="l" t="t" r="r" b="b"/>
              <a:pathLst>
                <a:path w="154940" h="15875">
                  <a:moveTo>
                    <a:pt x="151124" y="0"/>
                  </a:moveTo>
                  <a:lnTo>
                    <a:pt x="3459" y="0"/>
                  </a:lnTo>
                  <a:lnTo>
                    <a:pt x="0" y="3463"/>
                  </a:lnTo>
                  <a:lnTo>
                    <a:pt x="0" y="11998"/>
                  </a:lnTo>
                  <a:lnTo>
                    <a:pt x="3459" y="15461"/>
                  </a:lnTo>
                  <a:lnTo>
                    <a:pt x="151124" y="15461"/>
                  </a:lnTo>
                  <a:lnTo>
                    <a:pt x="154587" y="11998"/>
                  </a:lnTo>
                  <a:lnTo>
                    <a:pt x="154587" y="3463"/>
                  </a:lnTo>
                  <a:close/>
                </a:path>
              </a:pathLst>
            </a:custGeom>
            <a:solidFill>
              <a:srgbClr val="00AEE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" name="object 26"/>
            <p:cNvSpPr/>
            <p:nvPr/>
          </p:nvSpPr>
          <p:spPr>
            <a:xfrm>
              <a:off x="409721" y="452830"/>
              <a:ext cx="154940" cy="15875"/>
            </a:xfrm>
            <a:custGeom>
              <a:avLst/>
              <a:gdLst/>
              <a:ahLst/>
              <a:cxnLst/>
              <a:rect l="l" t="t" r="r" b="b"/>
              <a:pathLst>
                <a:path w="154940" h="15875">
                  <a:moveTo>
                    <a:pt x="7728" y="0"/>
                  </a:moveTo>
                  <a:lnTo>
                    <a:pt x="3459" y="0"/>
                  </a:lnTo>
                  <a:lnTo>
                    <a:pt x="0" y="3463"/>
                  </a:lnTo>
                  <a:lnTo>
                    <a:pt x="0" y="7732"/>
                  </a:lnTo>
                  <a:lnTo>
                    <a:pt x="0" y="11998"/>
                  </a:lnTo>
                  <a:lnTo>
                    <a:pt x="3459" y="15461"/>
                  </a:lnTo>
                  <a:lnTo>
                    <a:pt x="7728" y="15461"/>
                  </a:lnTo>
                  <a:lnTo>
                    <a:pt x="146858" y="15461"/>
                  </a:lnTo>
                  <a:lnTo>
                    <a:pt x="151124" y="15461"/>
                  </a:lnTo>
                  <a:lnTo>
                    <a:pt x="154587" y="11998"/>
                  </a:lnTo>
                  <a:lnTo>
                    <a:pt x="154587" y="7732"/>
                  </a:lnTo>
                  <a:lnTo>
                    <a:pt x="154587" y="3463"/>
                  </a:lnTo>
                  <a:lnTo>
                    <a:pt x="151124" y="0"/>
                  </a:lnTo>
                  <a:lnTo>
                    <a:pt x="146858" y="0"/>
                  </a:lnTo>
                  <a:lnTo>
                    <a:pt x="7728" y="0"/>
                  </a:lnTo>
                  <a:close/>
                </a:path>
              </a:pathLst>
            </a:custGeom>
            <a:ln w="3175">
              <a:solidFill>
                <a:srgbClr val="00AEE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pic>
        <p:nvPicPr>
          <p:cNvPr id="22532" name="Picture 4" descr="Аршин — Википедия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454404" y="1693863"/>
            <a:ext cx="1928826" cy="1428760"/>
          </a:xfrm>
          <a:prstGeom prst="rect">
            <a:avLst/>
          </a:prstGeom>
          <a:noFill/>
        </p:spPr>
      </p:pic>
      <p:pic>
        <p:nvPicPr>
          <p:cNvPr id="27" name="Picture 5" descr="https://refdb.ru/images/1797/3592403/m1f70e252.gif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239826" y="1693863"/>
            <a:ext cx="1895475" cy="14081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r>
              <a:rPr lang="ru-RU" dirty="0" smtClean="0"/>
              <a:t>          Лингвистическая задача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11132" y="693731"/>
            <a:ext cx="5357850" cy="2708434"/>
          </a:xfrm>
        </p:spPr>
        <p:txBody>
          <a:bodyPr/>
          <a:lstStyle/>
          <a:p>
            <a:r>
              <a:rPr lang="ru-RU" sz="1600" dirty="0" smtClean="0">
                <a:solidFill>
                  <a:srgbClr val="0070C0"/>
                </a:solidFill>
              </a:rPr>
              <a:t>        </a:t>
            </a:r>
            <a:r>
              <a:rPr lang="ru-RU" sz="1600" dirty="0" smtClean="0">
                <a:solidFill>
                  <a:schemeClr val="tx1"/>
                </a:solidFill>
              </a:rPr>
              <a:t>Составьте предложения на тему</a:t>
            </a:r>
          </a:p>
          <a:p>
            <a:r>
              <a:rPr lang="ru-RU" sz="1600" dirty="0" smtClean="0">
                <a:solidFill>
                  <a:schemeClr val="tx1"/>
                </a:solidFill>
              </a:rPr>
              <a:t>                     «Спорт» по схемам</a:t>
            </a:r>
          </a:p>
          <a:p>
            <a:r>
              <a:rPr lang="ru-RU" sz="1600" dirty="0" smtClean="0">
                <a:solidFill>
                  <a:schemeClr val="tx1"/>
                </a:solidFill>
              </a:rPr>
              <a:t> </a:t>
            </a:r>
          </a:p>
          <a:p>
            <a:r>
              <a:rPr lang="ru-RU" sz="1400" i="0" dirty="0" smtClean="0">
                <a:solidFill>
                  <a:srgbClr val="00B050"/>
                </a:solidFill>
              </a:rPr>
              <a:t>3. подлежащее, (сколько раз?) обстоятельство, </a:t>
            </a:r>
          </a:p>
          <a:p>
            <a:pPr marL="342900" indent="-342900"/>
            <a:r>
              <a:rPr lang="ru-RU" sz="1400" i="0" dirty="0" smtClean="0">
                <a:solidFill>
                  <a:srgbClr val="00B050"/>
                </a:solidFill>
              </a:rPr>
              <a:t>    сказуемое, дополнение, обстоятельство и сказуемое, дополнение, приложение.</a:t>
            </a:r>
          </a:p>
          <a:p>
            <a:pPr marL="342900" indent="-342900"/>
            <a:endParaRPr lang="ru-RU" sz="1400" i="0" dirty="0" smtClean="0">
              <a:solidFill>
                <a:srgbClr val="FF0000"/>
              </a:solidFill>
            </a:endParaRPr>
          </a:p>
          <a:p>
            <a:pPr marL="342900" indent="-342900"/>
            <a:r>
              <a:rPr lang="ru-RU" sz="1400" i="0" dirty="0" smtClean="0">
                <a:solidFill>
                  <a:srgbClr val="FF0000"/>
                </a:solidFill>
              </a:rPr>
              <a:t>4. определение, подлежащее, </a:t>
            </a:r>
          </a:p>
          <a:p>
            <a:pPr marL="342900" indent="-342900"/>
            <a:r>
              <a:rPr lang="ru-RU" sz="1400" i="0" dirty="0" smtClean="0">
                <a:solidFill>
                  <a:srgbClr val="FF0000"/>
                </a:solidFill>
              </a:rPr>
              <a:t>    ( в какой степени?) обстоятельство, </a:t>
            </a:r>
          </a:p>
          <a:p>
            <a:pPr marL="342900" indent="-342900"/>
            <a:r>
              <a:rPr lang="ru-RU" sz="1400" i="0" dirty="0" smtClean="0">
                <a:solidFill>
                  <a:srgbClr val="FF0000"/>
                </a:solidFill>
              </a:rPr>
              <a:t>    сказуемое, определение, дополнение, </a:t>
            </a:r>
          </a:p>
          <a:p>
            <a:pPr marL="342900" indent="-342900"/>
            <a:r>
              <a:rPr lang="ru-RU" sz="1400" i="0" dirty="0" smtClean="0">
                <a:solidFill>
                  <a:srgbClr val="FF0000"/>
                </a:solidFill>
              </a:rPr>
              <a:t>    дополнение. </a:t>
            </a:r>
          </a:p>
          <a:p>
            <a:endParaRPr lang="ru-RU" sz="1600" dirty="0">
              <a:solidFill>
                <a:schemeClr val="tx1"/>
              </a:solidFill>
            </a:endParaRPr>
          </a:p>
        </p:txBody>
      </p:sp>
      <p:pic>
        <p:nvPicPr>
          <p:cNvPr id="29698" name="Picture 2" descr="C:\Users\HOME\Desktop\shkolniedlyaoformleniya9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107036" y="1982465"/>
            <a:ext cx="729405" cy="91426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02424"/>
            <a:ext cx="5465047" cy="315471"/>
          </a:xfrm>
        </p:spPr>
        <p:txBody>
          <a:bodyPr/>
          <a:lstStyle/>
          <a:p>
            <a:r>
              <a:rPr lang="ru-RU" dirty="0" smtClean="0"/>
              <a:t>       Лингвистическая задача. Проверьте!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8256" y="336541"/>
            <a:ext cx="5500726" cy="4185761"/>
          </a:xfrm>
        </p:spPr>
        <p:txBody>
          <a:bodyPr/>
          <a:lstStyle/>
          <a:p>
            <a:r>
              <a:rPr lang="ru-RU" sz="1600" dirty="0" smtClean="0">
                <a:solidFill>
                  <a:srgbClr val="0070C0"/>
                </a:solidFill>
              </a:rPr>
              <a:t>           </a:t>
            </a:r>
            <a:endParaRPr lang="ru-RU" sz="1600" dirty="0" smtClean="0">
              <a:solidFill>
                <a:schemeClr val="tx1"/>
              </a:solidFill>
            </a:endParaRPr>
          </a:p>
          <a:p>
            <a:pPr marL="342900" indent="-342900">
              <a:buAutoNum type="arabicPeriod"/>
            </a:pPr>
            <a:r>
              <a:rPr lang="ru-RU" sz="1400" i="0" dirty="0" smtClean="0">
                <a:solidFill>
                  <a:srgbClr val="7030A0"/>
                </a:solidFill>
              </a:rPr>
              <a:t>подлежащее, (насколько?) обстоятельство, </a:t>
            </a:r>
          </a:p>
          <a:p>
            <a:pPr marL="342900" indent="-342900"/>
            <a:r>
              <a:rPr lang="ru-RU" sz="1400" i="0" dirty="0" smtClean="0">
                <a:solidFill>
                  <a:srgbClr val="7030A0"/>
                </a:solidFill>
              </a:rPr>
              <a:t>       сказуемое, дополнение и дополнение.</a:t>
            </a:r>
          </a:p>
          <a:p>
            <a:pPr marL="342900" indent="-342900"/>
            <a:endParaRPr lang="ru-RU" sz="1400" i="0" dirty="0" smtClean="0">
              <a:solidFill>
                <a:srgbClr val="7030A0"/>
              </a:solidFill>
            </a:endParaRPr>
          </a:p>
          <a:p>
            <a:pPr marL="342900" indent="-342900"/>
            <a:r>
              <a:rPr lang="ru-RU" sz="1400" i="0" dirty="0" smtClean="0">
                <a:solidFill>
                  <a:srgbClr val="7030A0"/>
                </a:solidFill>
              </a:rPr>
              <a:t>      </a:t>
            </a:r>
            <a:r>
              <a:rPr lang="ru-RU" sz="1400" i="0" dirty="0" smtClean="0">
                <a:solidFill>
                  <a:schemeClr val="tx2">
                    <a:lumMod val="75000"/>
                  </a:schemeClr>
                </a:solidFill>
              </a:rPr>
              <a:t>Спорт</a:t>
            </a:r>
            <a:r>
              <a:rPr lang="ru-RU" sz="1400" i="0" dirty="0" smtClean="0">
                <a:solidFill>
                  <a:srgbClr val="7030A0"/>
                </a:solidFill>
              </a:rPr>
              <a:t> </a:t>
            </a:r>
            <a:r>
              <a:rPr lang="ru-RU" sz="1400" i="0" dirty="0" smtClean="0">
                <a:solidFill>
                  <a:srgbClr val="FF0000"/>
                </a:solidFill>
              </a:rPr>
              <a:t>весьма</a:t>
            </a:r>
            <a:r>
              <a:rPr lang="ru-RU" sz="1400" i="0" dirty="0" smtClean="0">
                <a:solidFill>
                  <a:srgbClr val="7030A0"/>
                </a:solidFill>
              </a:rPr>
              <a:t> (насколько?) </a:t>
            </a:r>
            <a:r>
              <a:rPr lang="ru-RU" sz="1400" i="0" dirty="0" smtClean="0">
                <a:solidFill>
                  <a:srgbClr val="00B050"/>
                </a:solidFill>
              </a:rPr>
              <a:t>популярен</a:t>
            </a:r>
          </a:p>
          <a:p>
            <a:pPr marL="342900" indent="-342900"/>
            <a:r>
              <a:rPr lang="ru-RU" sz="1400" i="0" dirty="0" smtClean="0">
                <a:solidFill>
                  <a:srgbClr val="00B050"/>
                </a:solidFill>
              </a:rPr>
              <a:t>      </a:t>
            </a:r>
            <a:r>
              <a:rPr lang="ru-RU" sz="1400" i="0" dirty="0" smtClean="0">
                <a:solidFill>
                  <a:schemeClr val="tx2">
                    <a:lumMod val="75000"/>
                  </a:schemeClr>
                </a:solidFill>
              </a:rPr>
              <a:t>среди взрослых и детей.</a:t>
            </a:r>
          </a:p>
          <a:p>
            <a:pPr marL="342900" indent="-342900">
              <a:buAutoNum type="arabicPeriod"/>
            </a:pPr>
            <a:endParaRPr lang="ru-RU" sz="1400" i="0" dirty="0" smtClean="0">
              <a:solidFill>
                <a:srgbClr val="002060"/>
              </a:solidFill>
            </a:endParaRPr>
          </a:p>
          <a:p>
            <a:pPr marL="342900" indent="-342900"/>
            <a:endParaRPr lang="ru-RU" sz="1400" i="0" dirty="0" smtClean="0">
              <a:solidFill>
                <a:srgbClr val="0070C0"/>
              </a:solidFill>
            </a:endParaRPr>
          </a:p>
          <a:p>
            <a:pPr marL="342900" indent="-342900"/>
            <a:r>
              <a:rPr lang="ru-RU" sz="1400" i="0" dirty="0" smtClean="0">
                <a:solidFill>
                  <a:srgbClr val="0070C0"/>
                </a:solidFill>
              </a:rPr>
              <a:t>                                      2.    (кому?) дополнение, сказуемое, </a:t>
            </a:r>
          </a:p>
          <a:p>
            <a:pPr marL="342900" indent="-342900"/>
            <a:r>
              <a:rPr lang="ru-RU" sz="1400" i="0" dirty="0" smtClean="0">
                <a:solidFill>
                  <a:srgbClr val="0070C0"/>
                </a:solidFill>
              </a:rPr>
              <a:t>                                      (как часто?) обстоятельство, сказуемое,</a:t>
            </a:r>
          </a:p>
          <a:p>
            <a:pPr marL="342900" indent="-342900"/>
            <a:r>
              <a:rPr lang="ru-RU" sz="1400" i="0" dirty="0" smtClean="0">
                <a:solidFill>
                  <a:srgbClr val="0070C0"/>
                </a:solidFill>
              </a:rPr>
              <a:t>                                      дополнение.</a:t>
            </a:r>
          </a:p>
          <a:p>
            <a:pPr marL="342900" indent="-342900"/>
            <a:r>
              <a:rPr lang="ru-RU" sz="1400" i="0" dirty="0" smtClean="0">
                <a:solidFill>
                  <a:srgbClr val="0070C0"/>
                </a:solidFill>
              </a:rPr>
              <a:t>                                      </a:t>
            </a:r>
            <a:r>
              <a:rPr lang="ru-RU" sz="1400" i="0" dirty="0" smtClean="0">
                <a:solidFill>
                  <a:schemeClr val="tx2">
                    <a:lumMod val="75000"/>
                  </a:schemeClr>
                </a:solidFill>
              </a:rPr>
              <a:t>Людям необходимо </a:t>
            </a:r>
            <a:r>
              <a:rPr lang="ru-RU" sz="1400" i="0" dirty="0" smtClean="0">
                <a:solidFill>
                  <a:srgbClr val="FF0000"/>
                </a:solidFill>
              </a:rPr>
              <a:t>регулярно</a:t>
            </a:r>
            <a:r>
              <a:rPr lang="ru-RU" sz="1400" i="0" dirty="0" smtClean="0">
                <a:solidFill>
                  <a:srgbClr val="0070C0"/>
                </a:solidFill>
              </a:rPr>
              <a:t> </a:t>
            </a:r>
            <a:endParaRPr lang="en-US" sz="1400" i="0" dirty="0" smtClean="0">
              <a:solidFill>
                <a:srgbClr val="0070C0"/>
              </a:solidFill>
            </a:endParaRPr>
          </a:p>
          <a:p>
            <a:pPr marL="342900" indent="-342900"/>
            <a:r>
              <a:rPr lang="en-US" sz="1400" i="0" dirty="0" smtClean="0">
                <a:solidFill>
                  <a:srgbClr val="0070C0"/>
                </a:solidFill>
              </a:rPr>
              <a:t>                                      </a:t>
            </a:r>
            <a:r>
              <a:rPr lang="ru-RU" sz="1400" i="0" dirty="0" smtClean="0">
                <a:solidFill>
                  <a:srgbClr val="7030A0"/>
                </a:solidFill>
              </a:rPr>
              <a:t>(как часто?) </a:t>
            </a:r>
            <a:r>
              <a:rPr lang="ru-RU" sz="1400" i="0" dirty="0" smtClean="0">
                <a:solidFill>
                  <a:srgbClr val="00B050"/>
                </a:solidFill>
              </a:rPr>
              <a:t>заниматься</a:t>
            </a:r>
            <a:r>
              <a:rPr lang="ru-RU" sz="1400" i="0" dirty="0" smtClean="0">
                <a:solidFill>
                  <a:srgbClr val="0070C0"/>
                </a:solidFill>
              </a:rPr>
              <a:t> </a:t>
            </a:r>
            <a:r>
              <a:rPr lang="ru-RU" sz="1400" i="0" dirty="0" smtClean="0">
                <a:solidFill>
                  <a:schemeClr val="tx2">
                    <a:lumMod val="75000"/>
                  </a:schemeClr>
                </a:solidFill>
              </a:rPr>
              <a:t>спортом.</a:t>
            </a:r>
            <a:r>
              <a:rPr lang="ru-RU" sz="1400" i="0" dirty="0" smtClean="0">
                <a:solidFill>
                  <a:srgbClr val="0070C0"/>
                </a:solidFill>
              </a:rPr>
              <a:t> </a:t>
            </a:r>
          </a:p>
          <a:p>
            <a:pPr marL="342900" indent="-342900"/>
            <a:r>
              <a:rPr lang="ru-RU" sz="1400" i="0" dirty="0" smtClean="0">
                <a:solidFill>
                  <a:srgbClr val="0070C0"/>
                </a:solidFill>
              </a:rPr>
              <a:t>       </a:t>
            </a:r>
          </a:p>
          <a:p>
            <a:pPr marL="342900" indent="-342900">
              <a:buAutoNum type="arabicPeriod"/>
            </a:pPr>
            <a:endParaRPr lang="ru-RU" sz="1400" i="0" dirty="0" smtClean="0">
              <a:solidFill>
                <a:srgbClr val="002060"/>
              </a:solidFill>
            </a:endParaRPr>
          </a:p>
          <a:p>
            <a:pPr marL="342900" indent="-342900"/>
            <a:r>
              <a:rPr lang="ru-RU" sz="1400" i="0" dirty="0" smtClean="0">
                <a:solidFill>
                  <a:srgbClr val="0070C0"/>
                </a:solidFill>
              </a:rPr>
              <a:t>       </a:t>
            </a:r>
            <a:endParaRPr lang="ru-RU" sz="1400" i="0" dirty="0" smtClean="0">
              <a:solidFill>
                <a:srgbClr val="002060"/>
              </a:solidFill>
            </a:endParaRPr>
          </a:p>
          <a:p>
            <a:pPr marL="342900" indent="-342900">
              <a:buAutoNum type="arabicPeriod"/>
            </a:pPr>
            <a:endParaRPr lang="ru-RU" sz="1400" i="0" dirty="0" smtClean="0">
              <a:solidFill>
                <a:srgbClr val="002060"/>
              </a:solidFill>
            </a:endParaRPr>
          </a:p>
          <a:p>
            <a:pPr marL="342900" indent="-342900"/>
            <a:endParaRPr lang="ru-RU" sz="1600" dirty="0" smtClean="0">
              <a:solidFill>
                <a:srgbClr val="002060"/>
              </a:solidFill>
            </a:endParaRPr>
          </a:p>
          <a:p>
            <a:endParaRPr lang="ru-RU" sz="1600" dirty="0">
              <a:solidFill>
                <a:schemeClr val="tx1"/>
              </a:solidFill>
            </a:endParaRPr>
          </a:p>
        </p:txBody>
      </p:sp>
      <p:sp>
        <p:nvSpPr>
          <p:cNvPr id="31746" name="AutoShape 2" descr="Экологическая партия Узбекистана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1748" name="AutoShape 4" descr="Экологическая партия Узбекистана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31749" name="Picture 5" descr="C:\Users\HOME\Desktop\загруженное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097346" y="836607"/>
            <a:ext cx="1414464" cy="1095376"/>
          </a:xfrm>
          <a:prstGeom prst="rect">
            <a:avLst/>
          </a:prstGeom>
          <a:noFill/>
        </p:spPr>
      </p:pic>
      <p:pic>
        <p:nvPicPr>
          <p:cNvPr id="31750" name="Picture 6" descr="C:\Users\HOME\Desktop\JgfaE6GIg3J66ot0txf9EvmLBGy5pKEt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39694" y="1836739"/>
            <a:ext cx="1643074" cy="121444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r>
              <a:rPr lang="ru-RU" dirty="0" smtClean="0"/>
              <a:t>   Лингвистическая задача. Проверьте!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11132" y="622293"/>
            <a:ext cx="5357850" cy="1538883"/>
          </a:xfrm>
        </p:spPr>
        <p:txBody>
          <a:bodyPr/>
          <a:lstStyle/>
          <a:p>
            <a:r>
              <a:rPr lang="ru-RU" sz="1400" i="0" dirty="0" smtClean="0">
                <a:solidFill>
                  <a:srgbClr val="00B050"/>
                </a:solidFill>
              </a:rPr>
              <a:t>3. подлежащее, (сколько раз?) обстоятельство, </a:t>
            </a:r>
          </a:p>
          <a:p>
            <a:pPr marL="342900" indent="-342900"/>
            <a:r>
              <a:rPr lang="ru-RU" sz="1400" i="0" dirty="0" smtClean="0">
                <a:solidFill>
                  <a:srgbClr val="00B050"/>
                </a:solidFill>
              </a:rPr>
              <a:t>    сказуемое, дополнение, обстоятельство и сказуемое, дополнение, приложение.</a:t>
            </a:r>
          </a:p>
          <a:p>
            <a:pPr marL="342900" indent="-342900"/>
            <a:r>
              <a:rPr lang="ru-RU" sz="1400" i="0" dirty="0" err="1" smtClean="0">
                <a:solidFill>
                  <a:srgbClr val="002060"/>
                </a:solidFill>
              </a:rPr>
              <a:t>Муроджан</a:t>
            </a:r>
            <a:r>
              <a:rPr lang="ru-RU" sz="1400" i="0" dirty="0" smtClean="0">
                <a:solidFill>
                  <a:srgbClr val="002060"/>
                </a:solidFill>
              </a:rPr>
              <a:t> </a:t>
            </a:r>
            <a:r>
              <a:rPr lang="ru-RU" sz="1400" i="0" dirty="0" err="1" smtClean="0">
                <a:solidFill>
                  <a:srgbClr val="002060"/>
                </a:solidFill>
              </a:rPr>
              <a:t>Ахмадалиев</a:t>
            </a:r>
            <a:r>
              <a:rPr lang="ru-RU" sz="1400" i="0" dirty="0" smtClean="0">
                <a:solidFill>
                  <a:srgbClr val="00B050"/>
                </a:solidFill>
              </a:rPr>
              <a:t> </a:t>
            </a:r>
            <a:r>
              <a:rPr lang="ru-RU" sz="1400" i="0" dirty="0" smtClean="0">
                <a:solidFill>
                  <a:srgbClr val="FF0000"/>
                </a:solidFill>
              </a:rPr>
              <a:t>дважды</a:t>
            </a:r>
            <a:r>
              <a:rPr lang="ru-RU" sz="1400" i="0" dirty="0" smtClean="0">
                <a:solidFill>
                  <a:srgbClr val="00B050"/>
                </a:solidFill>
              </a:rPr>
              <a:t> </a:t>
            </a:r>
            <a:r>
              <a:rPr lang="ru-RU" sz="1400" i="0" dirty="0" smtClean="0">
                <a:solidFill>
                  <a:srgbClr val="7030A0"/>
                </a:solidFill>
              </a:rPr>
              <a:t>(сколько раз?)</a:t>
            </a:r>
            <a:r>
              <a:rPr lang="ru-RU" sz="1400" i="0" dirty="0" smtClean="0">
                <a:solidFill>
                  <a:srgbClr val="FF0000"/>
                </a:solidFill>
              </a:rPr>
              <a:t> </a:t>
            </a:r>
            <a:r>
              <a:rPr lang="ru-RU" sz="1400" i="0" dirty="0" smtClean="0">
                <a:solidFill>
                  <a:srgbClr val="00B050"/>
                </a:solidFill>
              </a:rPr>
              <a:t>выиграл</a:t>
            </a:r>
            <a:endParaRPr lang="en-US" sz="1400" i="0" dirty="0" smtClean="0">
              <a:solidFill>
                <a:srgbClr val="00B050"/>
              </a:solidFill>
            </a:endParaRPr>
          </a:p>
          <a:p>
            <a:pPr marL="342900" indent="-342900"/>
            <a:r>
              <a:rPr lang="ru-RU" sz="1400" i="0" dirty="0" smtClean="0">
                <a:solidFill>
                  <a:srgbClr val="002060"/>
                </a:solidFill>
              </a:rPr>
              <a:t>чемпионский пояс в Майами и удостоен звания </a:t>
            </a:r>
            <a:endParaRPr lang="en-US" sz="1400" i="0" dirty="0" smtClean="0">
              <a:solidFill>
                <a:srgbClr val="002060"/>
              </a:solidFill>
            </a:endParaRPr>
          </a:p>
          <a:p>
            <a:pPr marL="342900" indent="-342900"/>
            <a:r>
              <a:rPr lang="ru-RU" sz="1400" i="0" dirty="0" smtClean="0">
                <a:solidFill>
                  <a:srgbClr val="002060"/>
                </a:solidFill>
              </a:rPr>
              <a:t>«Гордость Узбекистана». </a:t>
            </a:r>
            <a:r>
              <a:rPr lang="ru-RU" sz="1400" i="0" dirty="0" smtClean="0">
                <a:solidFill>
                  <a:srgbClr val="00B050"/>
                </a:solidFill>
              </a:rPr>
              <a:t>  </a:t>
            </a:r>
          </a:p>
          <a:p>
            <a:endParaRPr lang="ru-RU" sz="1600" dirty="0">
              <a:solidFill>
                <a:schemeClr val="tx1"/>
              </a:solidFill>
            </a:endParaRPr>
          </a:p>
        </p:txBody>
      </p:sp>
      <p:pic>
        <p:nvPicPr>
          <p:cNvPr id="30722" name="Picture 2" descr="Узбекский боксер Муроджон Ахмадалиев  удостоен звания «Гордость Узбекистана»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2570" y="1979615"/>
            <a:ext cx="1500197" cy="1143008"/>
          </a:xfrm>
          <a:prstGeom prst="rect">
            <a:avLst/>
          </a:prstGeom>
          <a:noFill/>
        </p:spPr>
      </p:pic>
      <p:pic>
        <p:nvPicPr>
          <p:cNvPr id="30726" name="Picture 6" descr="Узбекский боксер установил рекорд по завоеванию титулов на профессиональном  ринге - Бокс/ММА - Sports.kz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597280" y="1979615"/>
            <a:ext cx="1500198" cy="1142988"/>
          </a:xfrm>
          <a:prstGeom prst="rect">
            <a:avLst/>
          </a:prstGeom>
          <a:noFill/>
        </p:spPr>
      </p:pic>
      <p:pic>
        <p:nvPicPr>
          <p:cNvPr id="30728" name="Picture 8" descr="Официально! УЗБЕК ОСТОН УРУНОВ В РПЛ! УФА ЕГО КУПИЛА!! - YouTube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025644" y="1979615"/>
            <a:ext cx="1428760" cy="114296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r>
              <a:rPr lang="ru-RU" dirty="0" smtClean="0"/>
              <a:t>   Лингвистическая задача. Проверьте!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8256" y="622293"/>
            <a:ext cx="5500726" cy="1538883"/>
          </a:xfrm>
        </p:spPr>
        <p:txBody>
          <a:bodyPr/>
          <a:lstStyle/>
          <a:p>
            <a:pPr marL="342900" indent="-342900"/>
            <a:r>
              <a:rPr lang="ru-RU" sz="1400" i="0" dirty="0" smtClean="0">
                <a:solidFill>
                  <a:srgbClr val="FF0000"/>
                </a:solidFill>
              </a:rPr>
              <a:t>4. подлежащее, обстоятельство, сказуемое, дополнение, </a:t>
            </a:r>
          </a:p>
          <a:p>
            <a:pPr marL="342900" indent="-342900"/>
            <a:r>
              <a:rPr lang="ru-RU" sz="1400" i="0" dirty="0" smtClean="0">
                <a:solidFill>
                  <a:srgbClr val="FF0000"/>
                </a:solidFill>
              </a:rPr>
              <a:t>(как часто?) обстоятельство, сказуемое, определение, </a:t>
            </a:r>
          </a:p>
          <a:p>
            <a:pPr marL="342900" indent="-342900"/>
            <a:r>
              <a:rPr lang="ru-RU" sz="1400" i="0" dirty="0" smtClean="0">
                <a:solidFill>
                  <a:srgbClr val="FF0000"/>
                </a:solidFill>
              </a:rPr>
              <a:t>дополнение, дополнение.</a:t>
            </a:r>
            <a:r>
              <a:rPr lang="ru-RU" sz="1400" b="0" i="0" dirty="0" smtClean="0"/>
              <a:t> </a:t>
            </a:r>
          </a:p>
          <a:p>
            <a:pPr marL="342900" indent="-342900"/>
            <a:r>
              <a:rPr lang="ru-RU" sz="1400" i="0" dirty="0" smtClean="0"/>
              <a:t>Оксана Чусовитина с детства любит лошадей и  </a:t>
            </a:r>
            <a:r>
              <a:rPr lang="ru-RU" sz="1400" i="0" dirty="0" smtClean="0">
                <a:solidFill>
                  <a:srgbClr val="FF0000"/>
                </a:solidFill>
              </a:rPr>
              <a:t>почти</a:t>
            </a:r>
            <a:r>
              <a:rPr lang="ru-RU" sz="1400" i="0" dirty="0" smtClean="0"/>
              <a:t> </a:t>
            </a:r>
          </a:p>
          <a:p>
            <a:pPr marL="342900" indent="-342900"/>
            <a:r>
              <a:rPr lang="ru-RU" sz="1400" i="0" dirty="0" smtClean="0">
                <a:solidFill>
                  <a:srgbClr val="7030A0"/>
                </a:solidFill>
              </a:rPr>
              <a:t>(как часто?)</a:t>
            </a:r>
            <a:r>
              <a:rPr lang="ru-RU" sz="1400" i="0" dirty="0" smtClean="0"/>
              <a:t> всё свободное время </a:t>
            </a:r>
            <a:r>
              <a:rPr lang="ru-RU" sz="1400" i="0" dirty="0" smtClean="0">
                <a:solidFill>
                  <a:srgbClr val="00B050"/>
                </a:solidFill>
              </a:rPr>
              <a:t>проводит </a:t>
            </a:r>
            <a:r>
              <a:rPr lang="ru-RU" sz="1400" i="0" dirty="0" smtClean="0"/>
              <a:t>в компании этих</a:t>
            </a:r>
          </a:p>
          <a:p>
            <a:pPr marL="342900" indent="-342900"/>
            <a:r>
              <a:rPr lang="ru-RU" sz="1400" i="0" dirty="0" smtClean="0"/>
              <a:t>животных.</a:t>
            </a:r>
            <a:r>
              <a:rPr lang="ru-RU" sz="1400" i="0" dirty="0" smtClean="0">
                <a:solidFill>
                  <a:srgbClr val="FF0000"/>
                </a:solidFill>
              </a:rPr>
              <a:t> </a:t>
            </a:r>
          </a:p>
          <a:p>
            <a:endParaRPr lang="ru-RU" sz="1600" dirty="0">
              <a:solidFill>
                <a:schemeClr val="tx1"/>
              </a:solidFill>
            </a:endParaRPr>
          </a:p>
        </p:txBody>
      </p:sp>
      <p:pic>
        <p:nvPicPr>
          <p:cNvPr id="34818" name="Picture 2" descr="Оксана Чусовитина – лучшая спортсменка Узбекистана за последнее десятилетие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11132" y="1979615"/>
            <a:ext cx="1571636" cy="1090589"/>
          </a:xfrm>
          <a:prstGeom prst="rect">
            <a:avLst/>
          </a:prstGeom>
          <a:noFill/>
        </p:spPr>
      </p:pic>
      <p:pic>
        <p:nvPicPr>
          <p:cNvPr id="34820" name="Picture 4" descr="Президент наградил Оксану Чусовитину почетным званием «Узбекистон ифтихори»  - Новости Узбекистана сегодня: nuz.uz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954206" y="1979615"/>
            <a:ext cx="1571636" cy="1062033"/>
          </a:xfrm>
          <a:prstGeom prst="rect">
            <a:avLst/>
          </a:prstGeom>
          <a:noFill/>
        </p:spPr>
      </p:pic>
      <p:pic>
        <p:nvPicPr>
          <p:cNvPr id="34822" name="Picture 6" descr="Оксана Чусовитина завоевала «золото» Кубка мира в Катаре (фото) - UzNews.uz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597280" y="1979615"/>
            <a:ext cx="1500198" cy="106676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r>
              <a:rPr lang="ru-RU" dirty="0" smtClean="0"/>
              <a:t>          Технология соответствий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097214" y="781127"/>
            <a:ext cx="2286016" cy="1938992"/>
          </a:xfrm>
        </p:spPr>
        <p:txBody>
          <a:bodyPr/>
          <a:lstStyle/>
          <a:p>
            <a:r>
              <a:rPr lang="ru-RU" sz="140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К предложениям, </a:t>
            </a:r>
            <a:br>
              <a:rPr lang="ru-RU" sz="140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</a:br>
            <a:r>
              <a:rPr lang="ru-RU" sz="140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данным в  левом столбце,  подберите соответствующие </a:t>
            </a:r>
            <a:r>
              <a:rPr lang="ru-RU" sz="14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ru-RU" sz="14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</a:br>
            <a:r>
              <a:rPr lang="ru-RU" sz="1400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по значению</a:t>
            </a:r>
          </a:p>
          <a:p>
            <a:r>
              <a:rPr lang="ru-RU" sz="14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обстоятельства меры и степени </a:t>
            </a:r>
            <a:r>
              <a:rPr lang="ru-RU" sz="140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из правого столбца </a:t>
            </a:r>
          </a:p>
          <a:p>
            <a:r>
              <a:rPr lang="ru-RU" sz="140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(укажите стрелками).</a:t>
            </a:r>
            <a:endParaRPr lang="ru-RU" sz="1400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4008" y="765169"/>
            <a:ext cx="2286016" cy="1785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7169180" y="6194457"/>
          <a:ext cx="7858180" cy="10292080"/>
        </p:xfrm>
        <a:graphic>
          <a:graphicData uri="http://schemas.openxmlformats.org/drawingml/2006/table">
            <a:tbl>
              <a:tblPr/>
              <a:tblGrid>
                <a:gridCol w="517413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8404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801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2800" b="1" dirty="0" smtClean="0">
                          <a:solidFill>
                            <a:schemeClr val="accent2"/>
                          </a:solidFill>
                          <a:latin typeface="Arial" pitchFamily="34" charset="0"/>
                          <a:cs typeface="Arial" pitchFamily="34" charset="0"/>
                        </a:rPr>
                        <a:t>Главный член предложения, связанный с подлежащим по смыслу и грамматически.</a:t>
                      </a: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Двусоставное.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2579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2800" b="1" dirty="0" smtClean="0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Предложение,</a:t>
                      </a:r>
                      <a:r>
                        <a:rPr lang="ru-RU" sz="2800" b="1" dirty="0" smtClean="0">
                          <a:solidFill>
                            <a:srgbClr val="7030A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2800" b="1" dirty="0" smtClean="0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состоящее из одной грамматической основы.</a:t>
                      </a: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Тире.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1454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Субъект действия.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Сказуемое.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6114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Предложение, состоящее из подлежащего и сказуемого.</a:t>
                      </a:r>
                      <a:r>
                        <a:rPr kumimoji="0" lang="ru-RU" sz="3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 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Простое</a:t>
                      </a:r>
                      <a:r>
                        <a:rPr kumimoji="0" lang="ru-RU" sz="3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.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41654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Знак препинания, который ставится между подлежащим и сказуемым, выраженными существительными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в форме именительного падежа.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Подлежащее</a:t>
                      </a:r>
                      <a:r>
                        <a:rPr kumimoji="0" lang="ru-RU" sz="3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.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6" name="Group 195"/>
          <p:cNvGraphicFramePr>
            <a:graphicFrameLocks noGrp="1"/>
          </p:cNvGraphicFramePr>
          <p:nvPr/>
        </p:nvGraphicFramePr>
        <p:xfrm>
          <a:off x="-3760834" y="23196701"/>
          <a:ext cx="6775292" cy="12885928"/>
        </p:xfrm>
        <a:graphic>
          <a:graphicData uri="http://schemas.openxmlformats.org/drawingml/2006/table">
            <a:tbl>
              <a:tblPr/>
              <a:tblGrid>
                <a:gridCol w="44611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1417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8391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2800" b="1" dirty="0" smtClean="0">
                          <a:solidFill>
                            <a:schemeClr val="accent2"/>
                          </a:solidFill>
                          <a:latin typeface="Arial" pitchFamily="34" charset="0"/>
                          <a:cs typeface="Arial" pitchFamily="34" charset="0"/>
                        </a:rPr>
                        <a:t>Главный член предложения, связанный с подлежащим по смыслу и грамматически.</a:t>
                      </a: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Двусоставное.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4805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2800" b="1" dirty="0" smtClean="0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Предложение,</a:t>
                      </a:r>
                      <a:r>
                        <a:rPr lang="ru-RU" sz="2800" b="1" dirty="0" smtClean="0">
                          <a:solidFill>
                            <a:srgbClr val="7030A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2800" b="1" dirty="0" smtClean="0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состоящее из одной грамматической основы.</a:t>
                      </a: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Тире.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448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Субъект действия.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Сказуемое.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5614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Предложение, состоящее из подлежащего и сказуемого.</a:t>
                      </a:r>
                      <a:r>
                        <a:rPr kumimoji="0" lang="ru-RU" sz="3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 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Простое</a:t>
                      </a:r>
                      <a:r>
                        <a:rPr kumimoji="0" lang="ru-RU" sz="3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.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98571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Знак препинания, который ставится между подлежащим и сказуемым, выраженными существительными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в форме именительного падежа.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Подлежащее</a:t>
                      </a:r>
                      <a:r>
                        <a:rPr kumimoji="0" lang="ru-RU" sz="3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.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9" name="Прямоугольник 8"/>
          <p:cNvSpPr/>
          <p:nvPr/>
        </p:nvSpPr>
        <p:spPr>
          <a:xfrm>
            <a:off x="1239826" y="122227"/>
            <a:ext cx="4117947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 smtClean="0">
                <a:solidFill>
                  <a:schemeClr val="bg1"/>
                </a:solidFill>
                <a:latin typeface="Arial Black" pitchFamily="34" charset="0"/>
              </a:rPr>
              <a:t>Технология соответствий</a:t>
            </a:r>
            <a:endParaRPr lang="ru-RU" sz="2000" dirty="0">
              <a:solidFill>
                <a:schemeClr val="bg1"/>
              </a:solidFill>
              <a:latin typeface="Arial Black" pitchFamily="34" charset="0"/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/>
        </p:nvGraphicFramePr>
        <p:xfrm>
          <a:off x="96818" y="479416"/>
          <a:ext cx="5572164" cy="274987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5765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1451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04800">
                <a:tc>
                  <a:txBody>
                    <a:bodyPr/>
                    <a:lstStyle/>
                    <a:p>
                      <a:r>
                        <a:rPr lang="ru-RU" sz="1400" b="1" i="1" dirty="0" smtClean="0">
                          <a:solidFill>
                            <a:schemeClr val="lt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Критики отметили её … профессиональное исполнение роли.</a:t>
                      </a:r>
                      <a:endParaRPr lang="ru-RU" sz="14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i="0" dirty="0" smtClean="0">
                          <a:solidFill>
                            <a:schemeClr val="bg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неизмеримо</a:t>
                      </a:r>
                      <a:endParaRPr lang="ru-RU" dirty="0"/>
                    </a:p>
                  </a:txBody>
                  <a:tcPr>
                    <a:solidFill>
                      <a:schemeClr val="accent6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79120">
                <a:tc>
                  <a:txBody>
                    <a:bodyPr/>
                    <a:lstStyle/>
                    <a:p>
                      <a:r>
                        <a:rPr lang="ru-RU" sz="1400" b="1" i="0" dirty="0" smtClean="0">
                          <a:solidFill>
                            <a:schemeClr val="bg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Увеличим наши старания … , и тогда добьёмся успеха!</a:t>
                      </a:r>
                      <a:endParaRPr lang="ru-RU" sz="1400" b="1" i="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i="0" dirty="0" smtClean="0">
                          <a:solidFill>
                            <a:schemeClr val="bg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гораздо</a:t>
                      </a:r>
                      <a:endParaRPr lang="ru-RU" dirty="0"/>
                    </a:p>
                  </a:txBody>
                  <a:tcPr>
                    <a:solidFill>
                      <a:schemeClr val="accent6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02919">
                <a:tc>
                  <a:txBody>
                    <a:bodyPr/>
                    <a:lstStyle/>
                    <a:p>
                      <a:r>
                        <a:rPr lang="ru-RU" sz="1400" b="1" i="0" dirty="0" smtClean="0">
                          <a:solidFill>
                            <a:schemeClr val="bg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Эта задача … сложнее вчерашней.</a:t>
                      </a:r>
                      <a:endParaRPr lang="ru-RU" sz="1400" b="1" i="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i="0" dirty="0" smtClean="0">
                          <a:solidFill>
                            <a:schemeClr val="bg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Капельку</a:t>
                      </a:r>
                      <a:endParaRPr lang="ru-RU" sz="14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66741"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i="0" dirty="0" smtClean="0">
                          <a:solidFill>
                            <a:schemeClr val="bg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Моя бабушка умеет рассказывать</a:t>
                      </a:r>
                    </a:p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i="0" dirty="0" smtClean="0">
                          <a:solidFill>
                            <a:schemeClr val="bg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сказки … интереснее, чем</a:t>
                      </a:r>
                    </a:p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i="0" dirty="0" smtClean="0">
                          <a:solidFill>
                            <a:schemeClr val="bg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кто-либо другой.</a:t>
                      </a:r>
                      <a:endParaRPr lang="ru-RU" sz="1400" b="1" i="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b="1" i="1" dirty="0" smtClean="0">
                          <a:solidFill>
                            <a:schemeClr val="lt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исключительно</a:t>
                      </a:r>
                      <a:endParaRPr lang="ru-RU" sz="1400" dirty="0"/>
                    </a:p>
                  </a:txBody>
                  <a:tcPr>
                    <a:solidFill>
                      <a:schemeClr val="accent6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88313">
                <a:tc>
                  <a:txBody>
                    <a:bodyPr/>
                    <a:lstStyle/>
                    <a:p>
                      <a:r>
                        <a:rPr lang="ru-RU" sz="1400" b="1" i="0" dirty="0" smtClean="0">
                          <a:solidFill>
                            <a:schemeClr val="bg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… задержись, и мы обсудим небольшие недочёты твоего проекта.</a:t>
                      </a:r>
                      <a:endParaRPr lang="ru-RU" sz="1400" b="1" i="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b="1" i="0" dirty="0" smtClean="0">
                          <a:solidFill>
                            <a:schemeClr val="bg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впятеро</a:t>
                      </a:r>
                      <a:endParaRPr lang="ru-RU" sz="1400" i="0" dirty="0"/>
                    </a:p>
                  </a:txBody>
                  <a:tcPr>
                    <a:solidFill>
                      <a:schemeClr val="accent6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7169180" y="6194457"/>
          <a:ext cx="7858180" cy="10292080"/>
        </p:xfrm>
        <a:graphic>
          <a:graphicData uri="http://schemas.openxmlformats.org/drawingml/2006/table">
            <a:tbl>
              <a:tblPr/>
              <a:tblGrid>
                <a:gridCol w="517413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8404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801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2800" b="1" dirty="0" smtClean="0">
                          <a:solidFill>
                            <a:schemeClr val="accent2"/>
                          </a:solidFill>
                          <a:latin typeface="Arial" pitchFamily="34" charset="0"/>
                          <a:cs typeface="Arial" pitchFamily="34" charset="0"/>
                        </a:rPr>
                        <a:t>Главный член предложения, связанный с подлежащим по смыслу и грамматически.</a:t>
                      </a: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Двусоставное.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2579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2800" b="1" dirty="0" smtClean="0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Предложение,</a:t>
                      </a:r>
                      <a:r>
                        <a:rPr lang="ru-RU" sz="2800" b="1" dirty="0" smtClean="0">
                          <a:solidFill>
                            <a:srgbClr val="7030A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2800" b="1" dirty="0" smtClean="0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состоящее из одной грамматической основы.</a:t>
                      </a: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Тире.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1454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Субъект действия.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Сказуемое.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6114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Предложение, состоящее из подлежащего и сказуемого.</a:t>
                      </a:r>
                      <a:r>
                        <a:rPr kumimoji="0" lang="ru-RU" sz="3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 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Простое</a:t>
                      </a:r>
                      <a:r>
                        <a:rPr kumimoji="0" lang="ru-RU" sz="3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.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41654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Знак препинания, который ставится между подлежащим и сказуемым, выраженными существительными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в форме именительного падежа.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Подлежащее</a:t>
                      </a:r>
                      <a:r>
                        <a:rPr kumimoji="0" lang="ru-RU" sz="3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.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6" name="Group 195"/>
          <p:cNvGraphicFramePr>
            <a:graphicFrameLocks noGrp="1"/>
          </p:cNvGraphicFramePr>
          <p:nvPr/>
        </p:nvGraphicFramePr>
        <p:xfrm>
          <a:off x="-3760834" y="23196701"/>
          <a:ext cx="6775292" cy="12885928"/>
        </p:xfrm>
        <a:graphic>
          <a:graphicData uri="http://schemas.openxmlformats.org/drawingml/2006/table">
            <a:tbl>
              <a:tblPr/>
              <a:tblGrid>
                <a:gridCol w="44611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1417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8391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2800" b="1" dirty="0" smtClean="0">
                          <a:solidFill>
                            <a:schemeClr val="accent2"/>
                          </a:solidFill>
                          <a:latin typeface="Arial" pitchFamily="34" charset="0"/>
                          <a:cs typeface="Arial" pitchFamily="34" charset="0"/>
                        </a:rPr>
                        <a:t>Главный член предложения, связанный с подлежащим по смыслу и грамматически.</a:t>
                      </a: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Двусоставное.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4805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2800" b="1" dirty="0" smtClean="0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Предложение,</a:t>
                      </a:r>
                      <a:r>
                        <a:rPr lang="ru-RU" sz="2800" b="1" dirty="0" smtClean="0">
                          <a:solidFill>
                            <a:srgbClr val="7030A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2800" b="1" dirty="0" smtClean="0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состоящее из одной грамматической основы.</a:t>
                      </a: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Тире.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448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Субъект действия.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Сказуемое.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5614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Предложение, состоящее из подлежащего и сказуемого.</a:t>
                      </a:r>
                      <a:r>
                        <a:rPr kumimoji="0" lang="ru-RU" sz="3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 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Простое</a:t>
                      </a:r>
                      <a:r>
                        <a:rPr kumimoji="0" lang="ru-RU" sz="3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.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98571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Знак препинания, который ставится между подлежащим и сказуемым, выраженными существительными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в форме именительного падежа.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Подлежащее</a:t>
                      </a:r>
                      <a:r>
                        <a:rPr kumimoji="0" lang="ru-RU" sz="3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.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9" name="Прямоугольник 8"/>
          <p:cNvSpPr/>
          <p:nvPr/>
        </p:nvSpPr>
        <p:spPr>
          <a:xfrm>
            <a:off x="1239826" y="122227"/>
            <a:ext cx="4117947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 smtClean="0">
                <a:solidFill>
                  <a:schemeClr val="bg1"/>
                </a:solidFill>
                <a:latin typeface="Arial Black" pitchFamily="34" charset="0"/>
              </a:rPr>
              <a:t>Технология соответствий</a:t>
            </a:r>
            <a:endParaRPr lang="ru-RU" sz="2000" dirty="0">
              <a:solidFill>
                <a:schemeClr val="bg1"/>
              </a:solidFill>
              <a:latin typeface="Arial Black" pitchFamily="34" charset="0"/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/>
        </p:nvGraphicFramePr>
        <p:xfrm>
          <a:off x="96818" y="479416"/>
          <a:ext cx="5572164" cy="274987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5765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1451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04800">
                <a:tc>
                  <a:txBody>
                    <a:bodyPr/>
                    <a:lstStyle/>
                    <a:p>
                      <a:r>
                        <a:rPr lang="ru-RU" sz="1400" b="1" i="1" dirty="0" smtClean="0">
                          <a:solidFill>
                            <a:schemeClr val="lt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Критики отметили её … профессиональное исполнение роли.</a:t>
                      </a:r>
                      <a:endParaRPr lang="ru-RU" sz="14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i="0" dirty="0" smtClean="0">
                          <a:solidFill>
                            <a:schemeClr val="bg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неизмеримо</a:t>
                      </a:r>
                      <a:endParaRPr lang="ru-RU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79120">
                <a:tc>
                  <a:txBody>
                    <a:bodyPr/>
                    <a:lstStyle/>
                    <a:p>
                      <a:r>
                        <a:rPr lang="ru-RU" sz="1400" b="1" i="0" dirty="0" smtClean="0">
                          <a:solidFill>
                            <a:schemeClr val="bg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Увеличим наши старания … , и тогда добьёмся успеха!</a:t>
                      </a:r>
                      <a:endParaRPr lang="ru-RU" sz="1400" b="1" i="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i="0" dirty="0" smtClean="0">
                          <a:solidFill>
                            <a:schemeClr val="bg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гораздо</a:t>
                      </a:r>
                      <a:endParaRPr lang="ru-RU" dirty="0"/>
                    </a:p>
                  </a:txBody>
                  <a:tcPr>
                    <a:solidFill>
                      <a:srgbClr val="7030A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02919">
                <a:tc>
                  <a:txBody>
                    <a:bodyPr/>
                    <a:lstStyle/>
                    <a:p>
                      <a:r>
                        <a:rPr lang="ru-RU" sz="1400" b="1" i="0" dirty="0" smtClean="0">
                          <a:solidFill>
                            <a:schemeClr val="bg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Эта задача … сложнее вчерашней.</a:t>
                      </a:r>
                      <a:endParaRPr lang="ru-RU" sz="1400" b="1" i="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i="0" dirty="0" smtClean="0">
                          <a:solidFill>
                            <a:schemeClr val="bg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Капельку</a:t>
                      </a:r>
                      <a:endParaRPr lang="ru-RU" sz="14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66741"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i="0" dirty="0" smtClean="0">
                          <a:solidFill>
                            <a:schemeClr val="bg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Моя бабушка умеет рассказывать</a:t>
                      </a:r>
                    </a:p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i="0" dirty="0" smtClean="0">
                          <a:solidFill>
                            <a:schemeClr val="bg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сказки … интереснее, чем</a:t>
                      </a:r>
                    </a:p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i="0" dirty="0" smtClean="0">
                          <a:solidFill>
                            <a:schemeClr val="bg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кто-либо другой.</a:t>
                      </a:r>
                      <a:endParaRPr lang="ru-RU" sz="1400" b="1" i="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b="1" i="1" dirty="0" smtClean="0">
                          <a:solidFill>
                            <a:schemeClr val="lt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исключительно</a:t>
                      </a:r>
                      <a:endParaRPr lang="ru-RU" sz="1400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88313">
                <a:tc>
                  <a:txBody>
                    <a:bodyPr/>
                    <a:lstStyle/>
                    <a:p>
                      <a:r>
                        <a:rPr lang="ru-RU" sz="1400" b="1" i="0" dirty="0" smtClean="0">
                          <a:solidFill>
                            <a:schemeClr val="bg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… задержись, и мы обсудим небольшие недочёты твоего проекта.</a:t>
                      </a:r>
                      <a:endParaRPr lang="ru-RU" sz="1400" b="1" i="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b="1" i="0" dirty="0" smtClean="0">
                          <a:solidFill>
                            <a:schemeClr val="bg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впятеро</a:t>
                      </a:r>
                      <a:endParaRPr lang="ru-RU" sz="1400" i="0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8" name="Line 2">
            <a:extLst>
              <a:ext uri="{FF2B5EF4-FFF2-40B4-BE49-F238E27FC236}">
                <a16:creationId xmlns:a16="http://schemas.microsoft.com/office/drawing/2014/main" id="{E6C5D0EE-F5FE-492E-B1E2-D4E82688ED6C}"/>
              </a:ext>
            </a:extLst>
          </p:cNvPr>
          <p:cNvSpPr>
            <a:spLocks noChangeShapeType="1"/>
          </p:cNvSpPr>
          <p:nvPr/>
        </p:nvSpPr>
        <p:spPr bwMode="auto">
          <a:xfrm>
            <a:off x="3525842" y="836607"/>
            <a:ext cx="428628" cy="1357322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sz="2400" dirty="0"/>
          </a:p>
        </p:txBody>
      </p:sp>
      <p:sp>
        <p:nvSpPr>
          <p:cNvPr id="10" name="Line 2">
            <a:extLst>
              <a:ext uri="{FF2B5EF4-FFF2-40B4-BE49-F238E27FC236}">
                <a16:creationId xmlns:a16="http://schemas.microsoft.com/office/drawing/2014/main" id="{E6C5D0EE-F5FE-492E-B1E2-D4E82688ED6C}"/>
              </a:ext>
            </a:extLst>
          </p:cNvPr>
          <p:cNvSpPr>
            <a:spLocks noChangeShapeType="1"/>
          </p:cNvSpPr>
          <p:nvPr/>
        </p:nvSpPr>
        <p:spPr bwMode="auto">
          <a:xfrm>
            <a:off x="3454404" y="1193797"/>
            <a:ext cx="500066" cy="1714512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sz="2400" dirty="0"/>
          </a:p>
        </p:txBody>
      </p:sp>
      <p:sp>
        <p:nvSpPr>
          <p:cNvPr id="11" name="Line 2">
            <a:extLst>
              <a:ext uri="{FF2B5EF4-FFF2-40B4-BE49-F238E27FC236}">
                <a16:creationId xmlns:a16="http://schemas.microsoft.com/office/drawing/2014/main" id="{E6C5D0EE-F5FE-492E-B1E2-D4E82688ED6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240090" y="1193797"/>
            <a:ext cx="714380" cy="571504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sz="2400" dirty="0"/>
          </a:p>
        </p:txBody>
      </p:sp>
      <p:sp>
        <p:nvSpPr>
          <p:cNvPr id="12" name="Line 2">
            <a:extLst>
              <a:ext uri="{FF2B5EF4-FFF2-40B4-BE49-F238E27FC236}">
                <a16:creationId xmlns:a16="http://schemas.microsoft.com/office/drawing/2014/main" id="{E6C5D0EE-F5FE-492E-B1E2-D4E82688ED6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739892" y="693731"/>
            <a:ext cx="2214578" cy="1857388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sz="2400" dirty="0"/>
          </a:p>
        </p:txBody>
      </p:sp>
      <p:sp>
        <p:nvSpPr>
          <p:cNvPr id="13" name="Line 2">
            <a:extLst>
              <a:ext uri="{FF2B5EF4-FFF2-40B4-BE49-F238E27FC236}">
                <a16:creationId xmlns:a16="http://schemas.microsoft.com/office/drawing/2014/main" id="{E6C5D0EE-F5FE-492E-B1E2-D4E82688ED6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454272" y="1765301"/>
            <a:ext cx="1500198" cy="1357322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r>
              <a:rPr lang="ru-RU" dirty="0" smtClean="0"/>
              <a:t>     Игра «Волшебный прямоугольник»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954207" y="781127"/>
            <a:ext cx="3194278" cy="215444"/>
          </a:xfrm>
        </p:spPr>
        <p:txBody>
          <a:bodyPr/>
          <a:lstStyle/>
          <a:p>
            <a:r>
              <a:rPr lang="ru-RU" sz="14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endParaRPr lang="ru-RU" sz="1400" dirty="0"/>
          </a:p>
        </p:txBody>
      </p:sp>
      <p:sp>
        <p:nvSpPr>
          <p:cNvPr id="6" name="Текст 2"/>
          <p:cNvSpPr txBox="1">
            <a:spLocks/>
          </p:cNvSpPr>
          <p:nvPr/>
        </p:nvSpPr>
        <p:spPr>
          <a:xfrm>
            <a:off x="2811462" y="693731"/>
            <a:ext cx="2857520" cy="246221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600" b="1" i="1" u="none" strike="noStrike" kern="0" cap="none" spc="0" normalizeH="0" baseline="0" noProof="0" dirty="0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Свободные клеточки прямоугольника заполните буквами так, чтобы в каждом вертикальном ряду получились </a:t>
            </a:r>
            <a:r>
              <a:rPr kumimoji="0" lang="ru-RU" sz="1600" b="1" i="1" u="none" strike="noStrike" kern="0" cap="none" spc="0" normalizeH="0" baseline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обстоятельства меры и степени, </a:t>
            </a:r>
            <a:r>
              <a:rPr kumimoji="0" lang="ru-RU" sz="1600" b="1" i="1" u="none" strike="noStrike" kern="0" cap="none" spc="0" normalizeH="0" baseline="0" noProof="0" dirty="0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выраженные</a:t>
            </a:r>
            <a:r>
              <a:rPr kumimoji="0" lang="ru-RU" sz="1600" b="1" i="1" u="none" strike="noStrike" kern="0" cap="none" spc="0" normalizeH="0" baseline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 наречиями меры и степени.  </a:t>
            </a:r>
            <a:endParaRPr kumimoji="0" lang="ru-RU" sz="1600" b="1" i="1" u="none" strike="noStrike" kern="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pic>
        <p:nvPicPr>
          <p:cNvPr id="28674" name="Picture 2" descr="C:\Users\HOME\Desktop\shkolniedlyaoformleniya16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11132" y="693731"/>
            <a:ext cx="2428892" cy="186823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818" y="102424"/>
            <a:ext cx="5572164" cy="315471"/>
          </a:xfrm>
        </p:spPr>
        <p:txBody>
          <a:bodyPr/>
          <a:lstStyle/>
          <a:p>
            <a:r>
              <a:rPr lang="ru-RU" dirty="0" smtClean="0"/>
              <a:t>       Игра  «Волшебный прямоугольник» </a:t>
            </a:r>
            <a:endParaRPr lang="ru-RU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96818" y="550855"/>
          <a:ext cx="5572164" cy="2641338"/>
        </p:xfrm>
        <a:graphic>
          <a:graphicData uri="http://schemas.openxmlformats.org/drawingml/2006/table">
            <a:tbl>
              <a:tblPr/>
              <a:tblGrid>
                <a:gridCol w="50006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7150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4294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4294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4294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4294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4294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0298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58289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14287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rgbClr val="FF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   С</a:t>
                      </a:r>
                      <a:endParaRPr lang="ru-RU" sz="1050" b="1" dirty="0">
                        <a:solidFill>
                          <a:srgbClr val="FF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rgbClr val="FF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    Е</a:t>
                      </a:r>
                      <a:endParaRPr lang="ru-RU" sz="1050" b="1" dirty="0">
                        <a:solidFill>
                          <a:srgbClr val="FF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rgbClr val="FF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      Р</a:t>
                      </a:r>
                      <a:endParaRPr lang="ru-RU" sz="1050" b="1" dirty="0">
                        <a:solidFill>
                          <a:srgbClr val="FF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rgbClr val="FF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      О</a:t>
                      </a:r>
                      <a:endParaRPr lang="ru-RU" sz="1050" b="1" dirty="0">
                        <a:solidFill>
                          <a:srgbClr val="FF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rgbClr val="FF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      В</a:t>
                      </a:r>
                      <a:endParaRPr lang="ru-RU" sz="1050" b="1" dirty="0">
                        <a:solidFill>
                          <a:srgbClr val="FF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rgbClr val="FF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      А</a:t>
                      </a:r>
                      <a:endParaRPr lang="ru-RU" sz="1050" b="1" dirty="0">
                        <a:solidFill>
                          <a:srgbClr val="FF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rgbClr val="FF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      Т</a:t>
                      </a:r>
                      <a:endParaRPr lang="ru-RU" sz="1050" b="1" dirty="0">
                        <a:solidFill>
                          <a:srgbClr val="FF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rgbClr val="FF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       О</a:t>
                      </a:r>
                      <a:endParaRPr lang="ru-RU" sz="1050" b="1" dirty="0">
                        <a:solidFill>
                          <a:srgbClr val="FF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rgbClr val="FF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      Е</a:t>
                      </a:r>
                      <a:endParaRPr lang="ru-RU" sz="1050" b="1" dirty="0">
                        <a:solidFill>
                          <a:srgbClr val="FF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589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589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8959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8959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8959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8959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8959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8959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8959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8959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8959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18959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18959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818" y="102424"/>
            <a:ext cx="5572164" cy="315471"/>
          </a:xfrm>
        </p:spPr>
        <p:txBody>
          <a:bodyPr/>
          <a:lstStyle/>
          <a:p>
            <a:r>
              <a:rPr lang="ru-RU" dirty="0" smtClean="0"/>
              <a:t>«Волшебный прямоугольник». Проверьте! </a:t>
            </a:r>
            <a:endParaRPr lang="ru-RU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96818" y="550855"/>
          <a:ext cx="5572164" cy="2641338"/>
        </p:xfrm>
        <a:graphic>
          <a:graphicData uri="http://schemas.openxmlformats.org/drawingml/2006/table">
            <a:tbl>
              <a:tblPr/>
              <a:tblGrid>
                <a:gridCol w="50006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7150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4294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4294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4294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4294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4294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0298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58289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14287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rgbClr val="FF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   С</a:t>
                      </a:r>
                      <a:endParaRPr lang="ru-RU" sz="1050" b="1" dirty="0">
                        <a:solidFill>
                          <a:srgbClr val="FF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rgbClr val="FF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    Е</a:t>
                      </a:r>
                      <a:endParaRPr lang="ru-RU" sz="1050" b="1" dirty="0">
                        <a:solidFill>
                          <a:srgbClr val="FF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rgbClr val="FF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      Р</a:t>
                      </a:r>
                      <a:endParaRPr lang="ru-RU" sz="1050" b="1" dirty="0">
                        <a:solidFill>
                          <a:srgbClr val="FF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rgbClr val="FF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      О</a:t>
                      </a:r>
                      <a:endParaRPr lang="ru-RU" sz="1050" b="1" dirty="0">
                        <a:solidFill>
                          <a:srgbClr val="FF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rgbClr val="FF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      В</a:t>
                      </a:r>
                      <a:endParaRPr lang="ru-RU" sz="1050" b="1" dirty="0">
                        <a:solidFill>
                          <a:srgbClr val="FF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rgbClr val="FF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      А</a:t>
                      </a:r>
                      <a:endParaRPr lang="ru-RU" sz="1050" b="1" dirty="0">
                        <a:solidFill>
                          <a:srgbClr val="FF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rgbClr val="FF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      Т</a:t>
                      </a:r>
                      <a:endParaRPr lang="ru-RU" sz="1050" b="1" dirty="0">
                        <a:solidFill>
                          <a:srgbClr val="FF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rgbClr val="FF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       О</a:t>
                      </a:r>
                      <a:endParaRPr lang="ru-RU" sz="1050" b="1" dirty="0">
                        <a:solidFill>
                          <a:srgbClr val="FF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rgbClr val="FF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      Е</a:t>
                      </a:r>
                      <a:endParaRPr lang="ru-RU" sz="1050" b="1" dirty="0">
                        <a:solidFill>
                          <a:srgbClr val="FF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589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   Л</a:t>
                      </a:r>
                      <a:endParaRPr lang="ru-RU" sz="105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    Л</a:t>
                      </a:r>
                      <a:endParaRPr lang="ru-RU" sz="105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      Е</a:t>
                      </a:r>
                      <a:endParaRPr lang="ru-RU" sz="105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      Ч</a:t>
                      </a:r>
                      <a:endParaRPr lang="ru-RU" sz="105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      П</a:t>
                      </a:r>
                      <a:endParaRPr lang="ru-RU" sz="105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      Б</a:t>
                      </a:r>
                      <a:endParaRPr lang="ru-RU" sz="105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      Р</a:t>
                      </a:r>
                      <a:endParaRPr lang="ru-RU" sz="105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       С</a:t>
                      </a:r>
                      <a:endParaRPr lang="ru-RU" sz="105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     Д</a:t>
                      </a:r>
                      <a:endParaRPr lang="ru-RU" sz="105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589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   Е</a:t>
                      </a:r>
                      <a:endParaRPr lang="ru-RU" sz="105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    Е</a:t>
                      </a:r>
                      <a:endParaRPr lang="ru-RU" sz="105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      Г</a:t>
                      </a:r>
                      <a:endParaRPr lang="ru-RU" sz="105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      Е</a:t>
                      </a:r>
                      <a:endParaRPr lang="ru-RU" sz="105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      Я</a:t>
                      </a:r>
                      <a:endParaRPr lang="ru-RU" sz="105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      С</a:t>
                      </a:r>
                      <a:endParaRPr lang="ru-RU" sz="105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      И</a:t>
                      </a:r>
                      <a:endParaRPr lang="ru-RU" sz="105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       О</a:t>
                      </a:r>
                      <a:endParaRPr lang="ru-RU" sz="105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     В </a:t>
                      </a:r>
                      <a:endParaRPr lang="ru-RU" sz="105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8959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   Г</a:t>
                      </a:r>
                      <a:endParaRPr lang="ru-RU" sz="105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      У</a:t>
                      </a:r>
                      <a:endParaRPr lang="ru-RU" sz="105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      Н</a:t>
                      </a:r>
                      <a:endParaRPr lang="ru-RU" sz="105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      Т</a:t>
                      </a:r>
                      <a:endParaRPr lang="ru-RU" sz="105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      О</a:t>
                      </a:r>
                      <a:endParaRPr lang="ru-RU" sz="105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      Ж</a:t>
                      </a:r>
                      <a:endParaRPr lang="ru-RU" sz="105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       Б</a:t>
                      </a:r>
                      <a:endParaRPr lang="ru-RU" sz="105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     А </a:t>
                      </a:r>
                      <a:endParaRPr lang="ru-RU" sz="105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8959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   К</a:t>
                      </a:r>
                      <a:endParaRPr lang="ru-RU" sz="105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     Л</a:t>
                      </a:r>
                      <a:endParaRPr lang="ru-RU" sz="105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      Ь</a:t>
                      </a:r>
                      <a:endParaRPr lang="ru-RU" sz="105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      Е</a:t>
                      </a:r>
                      <a:endParaRPr lang="ru-RU" sz="105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      Л</a:t>
                      </a:r>
                      <a:endParaRPr lang="ru-RU" sz="105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      Д</a:t>
                      </a:r>
                      <a:endParaRPr lang="ru-RU" sz="105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       Е</a:t>
                      </a:r>
                      <a:endParaRPr lang="ru-RU" sz="105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8959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   А</a:t>
                      </a:r>
                      <a:endParaRPr lang="ru-RU" sz="105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     Я</a:t>
                      </a:r>
                      <a:endParaRPr lang="ru-RU" sz="105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      Р</a:t>
                      </a:r>
                      <a:endParaRPr lang="ru-RU" sz="105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     Ю</a:t>
                      </a:r>
                      <a:endParaRPr lang="ru-RU" sz="105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      Ы</a:t>
                      </a:r>
                      <a:endParaRPr lang="ru-RU" sz="105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       Н</a:t>
                      </a:r>
                      <a:endParaRPr lang="ru-RU" sz="105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8959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     Р</a:t>
                      </a:r>
                      <a:endParaRPr lang="ru-RU" sz="105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      О</a:t>
                      </a:r>
                      <a:endParaRPr lang="ru-RU" sz="105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      Т</a:t>
                      </a:r>
                      <a:endParaRPr lang="ru-RU" sz="105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       Н</a:t>
                      </a:r>
                      <a:endParaRPr lang="ru-RU" sz="105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8959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     Н</a:t>
                      </a:r>
                      <a:endParaRPr lang="ru-RU" sz="105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      Н</a:t>
                      </a:r>
                      <a:endParaRPr lang="ru-RU" sz="105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       О</a:t>
                      </a:r>
                      <a:endParaRPr lang="ru-RU" sz="105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8959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     О</a:t>
                      </a:r>
                      <a:endParaRPr lang="ru-RU" sz="105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      О </a:t>
                      </a:r>
                      <a:endParaRPr lang="ru-RU" sz="105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8959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8959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8959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18959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18959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295699" y="110526"/>
            <a:ext cx="4944655" cy="332142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lang="ru-RU" spc="-5" dirty="0" smtClean="0"/>
              <a:t>Второстепенные члены предложения</a:t>
            </a:r>
            <a:endParaRPr spc="-5" dirty="0"/>
          </a:p>
        </p:txBody>
      </p:sp>
      <p:sp>
        <p:nvSpPr>
          <p:cNvPr id="6" name="object 6"/>
          <p:cNvSpPr txBox="1"/>
          <p:nvPr/>
        </p:nvSpPr>
        <p:spPr>
          <a:xfrm>
            <a:off x="1666880" y="788221"/>
            <a:ext cx="242189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spc="-10" dirty="0">
                <a:solidFill>
                  <a:srgbClr val="FFFFFF"/>
                </a:solidFill>
                <a:latin typeface="Arial"/>
                <a:cs typeface="Arial"/>
              </a:rPr>
              <a:t>Обозначает </a:t>
            </a:r>
            <a:r>
              <a:rPr sz="1200" b="1" dirty="0">
                <a:solidFill>
                  <a:srgbClr val="FFFFFF"/>
                </a:solidFill>
                <a:latin typeface="Arial"/>
                <a:cs typeface="Arial"/>
              </a:rPr>
              <a:t>действие</a:t>
            </a:r>
            <a:r>
              <a:rPr sz="1200" b="1" spc="-3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200" b="1" spc="-5" dirty="0">
                <a:solidFill>
                  <a:srgbClr val="FFFFFF"/>
                </a:solidFill>
                <a:latin typeface="Arial"/>
                <a:cs typeface="Arial"/>
              </a:rPr>
              <a:t>предмета</a:t>
            </a:r>
            <a:endParaRPr sz="1200">
              <a:latin typeface="Arial"/>
              <a:cs typeface="Arial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954074" y="765169"/>
            <a:ext cx="3555449" cy="642942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  <a:ln w="571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Второстепенные члены предложения</a:t>
            </a:r>
            <a:endParaRPr lang="ru-RU" sz="1400" b="1" dirty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168256" y="2051053"/>
            <a:ext cx="1643073" cy="954861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ln w="57150"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4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Определение</a:t>
            </a:r>
            <a:endParaRPr lang="ru-RU" sz="1400" b="1" dirty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3740156" y="2051053"/>
            <a:ext cx="1888615" cy="954861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 w="5715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1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Обстоятельство  </a:t>
            </a:r>
            <a:endParaRPr lang="ru-RU" sz="1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1882768" y="2051053"/>
            <a:ext cx="1785949" cy="954861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 w="571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Дополнение</a:t>
            </a:r>
            <a:endParaRPr lang="ru-RU" sz="1400" b="1" dirty="0">
              <a:solidFill>
                <a:schemeClr val="accent6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0" name="Прямая соединительная линия 9"/>
          <p:cNvCxnSpPr>
            <a:stCxn id="7" idx="0"/>
            <a:endCxn id="5" idx="2"/>
          </p:cNvCxnSpPr>
          <p:nvPr/>
        </p:nvCxnSpPr>
        <p:spPr>
          <a:xfrm rot="5400000" flipH="1" flipV="1">
            <a:off x="1539325" y="858579"/>
            <a:ext cx="642942" cy="1742006"/>
          </a:xfrm>
          <a:prstGeom prst="line">
            <a:avLst/>
          </a:prstGeom>
          <a:ln w="38100">
            <a:solidFill>
              <a:schemeClr val="accent4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>
            <a:stCxn id="5" idx="2"/>
          </p:cNvCxnSpPr>
          <p:nvPr/>
        </p:nvCxnSpPr>
        <p:spPr>
          <a:xfrm rot="16200000" flipH="1">
            <a:off x="3440239" y="699671"/>
            <a:ext cx="642942" cy="2059822"/>
          </a:xfrm>
          <a:prstGeom prst="line">
            <a:avLst/>
          </a:prstGeom>
          <a:ln w="3810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>
            <a:stCxn id="9" idx="0"/>
          </p:cNvCxnSpPr>
          <p:nvPr/>
        </p:nvCxnSpPr>
        <p:spPr>
          <a:xfrm rot="16200000" flipV="1">
            <a:off x="2436413" y="1711723"/>
            <a:ext cx="642942" cy="35718"/>
          </a:xfrm>
          <a:prstGeom prst="line">
            <a:avLst/>
          </a:prstGeom>
          <a:ln w="381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r>
              <a:rPr lang="ru-RU" dirty="0" smtClean="0"/>
              <a:t>                    Словарная работа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740024" y="407979"/>
            <a:ext cx="3143272" cy="3959305"/>
          </a:xfrm>
        </p:spPr>
        <p:txBody>
          <a:bodyPr/>
          <a:lstStyle/>
          <a:p>
            <a:endParaRPr lang="en-US" sz="1400" dirty="0" smtClean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sz="14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очень</a:t>
            </a:r>
            <a:r>
              <a:rPr lang="en-US" sz="14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– </a:t>
            </a:r>
            <a:r>
              <a:rPr lang="en-US" sz="1400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juda</a:t>
            </a:r>
            <a:r>
              <a:rPr lang="en-US" sz="14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ham, </a:t>
            </a:r>
            <a:r>
              <a:rPr lang="en-US" sz="1400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nihoyatda</a:t>
            </a:r>
            <a:r>
              <a:rPr lang="ru-RU" sz="14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;</a:t>
            </a:r>
            <a:endParaRPr lang="en-US" sz="1400" dirty="0" smtClean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sz="14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гораздо – </a:t>
            </a:r>
            <a:r>
              <a:rPr lang="en-US" sz="1400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anchagina</a:t>
            </a:r>
            <a:r>
              <a:rPr lang="en-US" sz="14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;</a:t>
            </a:r>
            <a:endParaRPr lang="ru-RU" sz="1400" dirty="0" smtClean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sz="14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неизмеримо –</a:t>
            </a:r>
            <a:r>
              <a:rPr lang="en-US" sz="14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beqiyos</a:t>
            </a:r>
            <a:r>
              <a:rPr lang="en-US" sz="14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;</a:t>
            </a:r>
            <a:endParaRPr lang="ru-RU" sz="1400" dirty="0" smtClean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sz="1400" dirty="0" smtClean="0"/>
              <a:t>слегка –</a:t>
            </a:r>
            <a:r>
              <a:rPr lang="en-US" sz="1400" dirty="0" smtClean="0"/>
              <a:t> </a:t>
            </a:r>
            <a:r>
              <a:rPr lang="en-US" sz="1400" dirty="0" smtClean="0">
                <a:solidFill>
                  <a:srgbClr val="7030A0"/>
                </a:solidFill>
              </a:rPr>
              <a:t>oz-</a:t>
            </a:r>
            <a:r>
              <a:rPr lang="en-US" sz="1400" dirty="0" err="1" smtClean="0">
                <a:solidFill>
                  <a:srgbClr val="7030A0"/>
                </a:solidFill>
              </a:rPr>
              <a:t>moz</a:t>
            </a:r>
            <a:r>
              <a:rPr lang="en-US" sz="1400" dirty="0" smtClean="0">
                <a:solidFill>
                  <a:srgbClr val="7030A0"/>
                </a:solidFill>
              </a:rPr>
              <a:t>;</a:t>
            </a:r>
            <a:endParaRPr lang="ru-RU" sz="1400" dirty="0" smtClean="0">
              <a:solidFill>
                <a:srgbClr val="7030A0"/>
              </a:solidFill>
            </a:endParaRPr>
          </a:p>
          <a:p>
            <a:r>
              <a:rPr lang="ru-RU" sz="14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регулярно –</a:t>
            </a:r>
            <a:r>
              <a:rPr lang="en-US" sz="14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doimo</a:t>
            </a:r>
            <a:r>
              <a:rPr lang="en-US" sz="14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;</a:t>
            </a:r>
            <a:endParaRPr lang="ru-RU" sz="1400" dirty="0" smtClean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sz="14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едва – </a:t>
            </a:r>
            <a:r>
              <a:rPr lang="uz-Latn-UZ" sz="1400" dirty="0" smtClean="0">
                <a:solidFill>
                  <a:srgbClr val="7030A0"/>
                </a:solidFill>
              </a:rPr>
              <a:t>arang</a:t>
            </a:r>
            <a:r>
              <a:rPr lang="en-US" sz="14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;</a:t>
            </a:r>
            <a:endParaRPr lang="ru-RU" sz="1400" dirty="0" smtClean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sz="14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отчасти –</a:t>
            </a:r>
            <a:r>
              <a:rPr lang="en-US" sz="14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qisman</a:t>
            </a:r>
            <a:r>
              <a:rPr lang="en-US" sz="14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;</a:t>
            </a:r>
          </a:p>
          <a:p>
            <a:r>
              <a:rPr lang="ru-RU" sz="14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еле –</a:t>
            </a:r>
            <a:r>
              <a:rPr lang="ru-RU" sz="1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zo‘rg‘a</a:t>
            </a:r>
            <a:r>
              <a:rPr lang="en-US" sz="14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;</a:t>
            </a:r>
            <a:endParaRPr lang="ru-RU" sz="1400" dirty="0" smtClean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sz="14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изрядно – </a:t>
            </a:r>
            <a:r>
              <a:rPr lang="en-US" sz="1400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durustgina</a:t>
            </a:r>
            <a:r>
              <a:rPr lang="en-US" sz="14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;</a:t>
            </a:r>
          </a:p>
          <a:p>
            <a:r>
              <a:rPr lang="ru-RU" sz="14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почти – </a:t>
            </a:r>
            <a:r>
              <a:rPr lang="en-US" sz="1400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deyarli</a:t>
            </a:r>
            <a:r>
              <a:rPr lang="en-US" sz="14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;</a:t>
            </a:r>
            <a:endParaRPr lang="ru-RU" sz="1400" dirty="0" smtClean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sz="14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особенно –</a:t>
            </a:r>
            <a:r>
              <a:rPr lang="ru-RU" sz="14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ayniqsa</a:t>
            </a:r>
            <a:r>
              <a:rPr lang="en-US" sz="14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sz="1400" dirty="0" smtClean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  <a:p>
            <a:endParaRPr lang="ru-RU" sz="1600" dirty="0" smtClean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  <a:p>
            <a:endParaRPr lang="en-US" sz="1600" dirty="0" smtClean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  <a:p>
            <a:endParaRPr lang="ru-RU" sz="1600" dirty="0" smtClean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  <a:p>
            <a:endParaRPr lang="ru-RU" sz="1600" dirty="0" smtClean="0"/>
          </a:p>
          <a:p>
            <a:r>
              <a:rPr lang="ru-RU" sz="1600" dirty="0" smtClean="0"/>
              <a:t> </a:t>
            </a:r>
            <a:endParaRPr lang="ru-RU" sz="1600" dirty="0"/>
          </a:p>
        </p:txBody>
      </p:sp>
      <p:pic>
        <p:nvPicPr>
          <p:cNvPr id="1026" name="Picture 2" descr="C:\Users\HOME\Desktop\20160120_school3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4008" y="908045"/>
            <a:ext cx="1928826" cy="157163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68256" y="50789"/>
            <a:ext cx="5857916" cy="29367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lang="ru-RU" sz="1800" spc="15" dirty="0" smtClean="0"/>
              <a:t>  Задание для самостоятельного выполнения</a:t>
            </a:r>
            <a:endParaRPr sz="1800" spc="5" dirty="0"/>
          </a:p>
        </p:txBody>
      </p:sp>
      <p:sp>
        <p:nvSpPr>
          <p:cNvPr id="6" name="object 6"/>
          <p:cNvSpPr txBox="1"/>
          <p:nvPr/>
        </p:nvSpPr>
        <p:spPr>
          <a:xfrm>
            <a:off x="471086" y="704142"/>
            <a:ext cx="800100" cy="3759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ts val="1140"/>
              </a:lnSpc>
              <a:spcBef>
                <a:spcPts val="100"/>
              </a:spcBef>
            </a:pPr>
            <a:r>
              <a:rPr sz="1000" b="1" i="1" spc="-30" dirty="0">
                <a:solidFill>
                  <a:srgbClr val="FFFFFF"/>
                </a:solidFill>
                <a:latin typeface="Arial"/>
                <a:cs typeface="Arial"/>
              </a:rPr>
              <a:t>У</a:t>
            </a:r>
            <a:r>
              <a:rPr sz="1000" b="1" i="1" dirty="0">
                <a:solidFill>
                  <a:srgbClr val="FFFFFF"/>
                </a:solidFill>
                <a:latin typeface="Arial"/>
                <a:cs typeface="Arial"/>
              </a:rPr>
              <a:t>пражнение</a:t>
            </a:r>
            <a:endParaRPr sz="1000">
              <a:latin typeface="Arial"/>
              <a:cs typeface="Arial"/>
            </a:endParaRPr>
          </a:p>
          <a:p>
            <a:pPr algn="ctr">
              <a:lnSpc>
                <a:spcPts val="1620"/>
              </a:lnSpc>
            </a:pPr>
            <a:r>
              <a:rPr sz="1400" b="1" i="1" spc="-5" dirty="0">
                <a:solidFill>
                  <a:srgbClr val="FFFFFF"/>
                </a:solidFill>
                <a:latin typeface="Arial"/>
                <a:cs typeface="Arial"/>
              </a:rPr>
              <a:t>298</a:t>
            </a:r>
            <a:endParaRPr sz="1400">
              <a:latin typeface="Arial"/>
              <a:cs typeface="Arial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-117496" y="765169"/>
            <a:ext cx="5883296" cy="8874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8415">
              <a:lnSpc>
                <a:spcPts val="1950"/>
              </a:lnSpc>
              <a:spcBef>
                <a:spcPts val="110"/>
              </a:spcBef>
            </a:pPr>
            <a:r>
              <a:rPr lang="ru-RU" sz="1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</a:t>
            </a:r>
            <a:r>
              <a:rPr lang="ru-RU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§ </a:t>
            </a:r>
            <a:r>
              <a:rPr lang="en-US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1</a:t>
            </a:r>
            <a:r>
              <a:rPr lang="ru-RU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1. Как указать на количественную    </a:t>
            </a:r>
          </a:p>
          <a:p>
            <a:pPr marL="18415">
              <a:lnSpc>
                <a:spcPts val="1950"/>
              </a:lnSpc>
              <a:spcBef>
                <a:spcPts val="110"/>
              </a:spcBef>
            </a:pPr>
            <a:r>
              <a:rPr lang="ru-RU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         характеристику действия</a:t>
            </a:r>
            <a:r>
              <a:rPr lang="ru-RU" b="1" spc="-1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.</a:t>
            </a:r>
            <a:r>
              <a:rPr lang="ru-RU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pPr marL="18415">
              <a:lnSpc>
                <a:spcPts val="1950"/>
              </a:lnSpc>
              <a:spcBef>
                <a:spcPts val="110"/>
              </a:spcBef>
            </a:pPr>
            <a:r>
              <a:rPr lang="ru-RU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                            Упражнение 96, 97 (стр. 42).</a:t>
            </a:r>
            <a:endParaRPr lang="ru-RU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5122" name="Picture 2" descr="Домашнее задание школьные иконки иллюстрации | Премиум векторы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49325" y="1652591"/>
            <a:ext cx="3582160" cy="128588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02424"/>
            <a:ext cx="5668982" cy="315471"/>
          </a:xfrm>
        </p:spPr>
        <p:txBody>
          <a:bodyPr/>
          <a:lstStyle/>
          <a:p>
            <a:r>
              <a:rPr lang="ru-RU" dirty="0" smtClean="0"/>
              <a:t>          Обстоятельства меры и степени </a:t>
            </a:r>
            <a:endParaRPr lang="ru-RU" dirty="0"/>
          </a:p>
        </p:txBody>
      </p:sp>
      <p:sp>
        <p:nvSpPr>
          <p:cNvPr id="5" name="object 5"/>
          <p:cNvSpPr/>
          <p:nvPr/>
        </p:nvSpPr>
        <p:spPr>
          <a:xfrm>
            <a:off x="1025512" y="622293"/>
            <a:ext cx="3857652" cy="418400"/>
          </a:xfrm>
          <a:custGeom>
            <a:avLst/>
            <a:gdLst/>
            <a:ahLst/>
            <a:cxnLst/>
            <a:rect l="l" t="t" r="r" b="b"/>
            <a:pathLst>
              <a:path w="2613660" h="274319">
                <a:moveTo>
                  <a:pt x="2476501" y="0"/>
                </a:moveTo>
                <a:lnTo>
                  <a:pt x="137159" y="0"/>
                </a:lnTo>
                <a:lnTo>
                  <a:pt x="93927" y="7022"/>
                </a:lnTo>
                <a:lnTo>
                  <a:pt x="56290" y="26554"/>
                </a:lnTo>
                <a:lnTo>
                  <a:pt x="26554" y="56290"/>
                </a:lnTo>
                <a:lnTo>
                  <a:pt x="7022" y="93927"/>
                </a:lnTo>
                <a:lnTo>
                  <a:pt x="0" y="137159"/>
                </a:lnTo>
                <a:lnTo>
                  <a:pt x="7022" y="180392"/>
                </a:lnTo>
                <a:lnTo>
                  <a:pt x="26554" y="218029"/>
                </a:lnTo>
                <a:lnTo>
                  <a:pt x="56290" y="247765"/>
                </a:lnTo>
                <a:lnTo>
                  <a:pt x="93927" y="267297"/>
                </a:lnTo>
                <a:lnTo>
                  <a:pt x="137159" y="274319"/>
                </a:lnTo>
                <a:lnTo>
                  <a:pt x="2476501" y="274319"/>
                </a:lnTo>
                <a:lnTo>
                  <a:pt x="2519734" y="267297"/>
                </a:lnTo>
                <a:lnTo>
                  <a:pt x="2557370" y="247765"/>
                </a:lnTo>
                <a:lnTo>
                  <a:pt x="2587107" y="218029"/>
                </a:lnTo>
                <a:lnTo>
                  <a:pt x="2606638" y="180392"/>
                </a:lnTo>
                <a:lnTo>
                  <a:pt x="2613661" y="137159"/>
                </a:lnTo>
                <a:lnTo>
                  <a:pt x="2606638" y="93927"/>
                </a:lnTo>
                <a:lnTo>
                  <a:pt x="2587107" y="56290"/>
                </a:lnTo>
                <a:lnTo>
                  <a:pt x="2557370" y="26554"/>
                </a:lnTo>
                <a:lnTo>
                  <a:pt x="2519734" y="7022"/>
                </a:lnTo>
                <a:lnTo>
                  <a:pt x="2476501" y="0"/>
                </a:lnTo>
                <a:close/>
              </a:path>
            </a:pathLst>
          </a:custGeom>
          <a:solidFill>
            <a:schemeClr val="accent2">
              <a:lumMod val="60000"/>
              <a:lumOff val="40000"/>
            </a:schemeClr>
          </a:solidFill>
        </p:spPr>
        <p:txBody>
          <a:bodyPr wrap="square" lIns="0" tIns="0" rIns="0" bIns="0" rtlCol="0"/>
          <a:lstStyle/>
          <a:p>
            <a:r>
              <a:rPr lang="ru-RU" b="1" spc="-10" dirty="0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      </a:t>
            </a:r>
            <a:r>
              <a:rPr lang="ru-RU" sz="1400" b="1" spc="-1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Второстепенный член предложения</a:t>
            </a:r>
            <a:r>
              <a:rPr lang="ru-RU" sz="1600" b="1" spc="-1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endParaRPr sz="1600">
              <a:solidFill>
                <a:schemeClr val="bg1"/>
              </a:solidFill>
            </a:endParaRPr>
          </a:p>
        </p:txBody>
      </p:sp>
      <p:sp>
        <p:nvSpPr>
          <p:cNvPr id="6" name="object 8"/>
          <p:cNvSpPr/>
          <p:nvPr/>
        </p:nvSpPr>
        <p:spPr>
          <a:xfrm>
            <a:off x="168256" y="1122359"/>
            <a:ext cx="5429288" cy="785818"/>
          </a:xfrm>
          <a:custGeom>
            <a:avLst/>
            <a:gdLst/>
            <a:ahLst/>
            <a:cxnLst/>
            <a:rect l="l" t="t" r="r" b="b"/>
            <a:pathLst>
              <a:path w="4396740" h="510539">
                <a:moveTo>
                  <a:pt x="4141472" y="0"/>
                </a:moveTo>
                <a:lnTo>
                  <a:pt x="255268" y="0"/>
                </a:lnTo>
                <a:lnTo>
                  <a:pt x="209536" y="4131"/>
                </a:lnTo>
                <a:lnTo>
                  <a:pt x="166431" y="16037"/>
                </a:lnTo>
                <a:lnTo>
                  <a:pt x="126688" y="34980"/>
                </a:lnTo>
                <a:lnTo>
                  <a:pt x="91041" y="60227"/>
                </a:lnTo>
                <a:lnTo>
                  <a:pt x="60227" y="91041"/>
                </a:lnTo>
                <a:lnTo>
                  <a:pt x="34980" y="126688"/>
                </a:lnTo>
                <a:lnTo>
                  <a:pt x="16037" y="166431"/>
                </a:lnTo>
                <a:lnTo>
                  <a:pt x="4131" y="209536"/>
                </a:lnTo>
                <a:lnTo>
                  <a:pt x="0" y="255268"/>
                </a:lnTo>
                <a:lnTo>
                  <a:pt x="4131" y="301004"/>
                </a:lnTo>
                <a:lnTo>
                  <a:pt x="16037" y="344109"/>
                </a:lnTo>
                <a:lnTo>
                  <a:pt x="34980" y="383853"/>
                </a:lnTo>
                <a:lnTo>
                  <a:pt x="60227" y="419499"/>
                </a:lnTo>
                <a:lnTo>
                  <a:pt x="91041" y="450313"/>
                </a:lnTo>
                <a:lnTo>
                  <a:pt x="126688" y="475560"/>
                </a:lnTo>
                <a:lnTo>
                  <a:pt x="166431" y="494504"/>
                </a:lnTo>
                <a:lnTo>
                  <a:pt x="209536" y="506409"/>
                </a:lnTo>
                <a:lnTo>
                  <a:pt x="255268" y="510541"/>
                </a:lnTo>
                <a:lnTo>
                  <a:pt x="4141472" y="510541"/>
                </a:lnTo>
                <a:lnTo>
                  <a:pt x="4187204" y="506409"/>
                </a:lnTo>
                <a:lnTo>
                  <a:pt x="4230309" y="494504"/>
                </a:lnTo>
                <a:lnTo>
                  <a:pt x="4270053" y="475560"/>
                </a:lnTo>
                <a:lnTo>
                  <a:pt x="4305699" y="450313"/>
                </a:lnTo>
                <a:lnTo>
                  <a:pt x="4336513" y="419499"/>
                </a:lnTo>
                <a:lnTo>
                  <a:pt x="4361760" y="383853"/>
                </a:lnTo>
                <a:lnTo>
                  <a:pt x="4380704" y="344109"/>
                </a:lnTo>
                <a:lnTo>
                  <a:pt x="4392609" y="301004"/>
                </a:lnTo>
                <a:lnTo>
                  <a:pt x="4396741" y="255272"/>
                </a:lnTo>
                <a:lnTo>
                  <a:pt x="4392609" y="209536"/>
                </a:lnTo>
                <a:lnTo>
                  <a:pt x="4380704" y="166431"/>
                </a:lnTo>
                <a:lnTo>
                  <a:pt x="4361760" y="126688"/>
                </a:lnTo>
                <a:lnTo>
                  <a:pt x="4336513" y="91041"/>
                </a:lnTo>
                <a:lnTo>
                  <a:pt x="4305699" y="60227"/>
                </a:lnTo>
                <a:lnTo>
                  <a:pt x="4270053" y="34980"/>
                </a:lnTo>
                <a:lnTo>
                  <a:pt x="4230309" y="16037"/>
                </a:lnTo>
                <a:lnTo>
                  <a:pt x="4187204" y="4131"/>
                </a:lnTo>
                <a:lnTo>
                  <a:pt x="4141472" y="0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</p:spPr>
        <p:txBody>
          <a:bodyPr wrap="square" lIns="0" tIns="0" rIns="0" bIns="0" rtlCol="0"/>
          <a:lstStyle/>
          <a:p>
            <a:r>
              <a:rPr lang="ru-RU" dirty="0" smtClean="0"/>
              <a:t>    </a:t>
            </a:r>
            <a:r>
              <a:rPr lang="ru-RU" sz="1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Обозначают </a:t>
            </a:r>
            <a:r>
              <a:rPr lang="ru-RU" sz="14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количественную </a:t>
            </a:r>
            <a:r>
              <a:rPr lang="ru-RU" sz="1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характеристику,</a:t>
            </a:r>
            <a:r>
              <a:rPr lang="ru-RU" sz="1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степень  </a:t>
            </a:r>
            <a:r>
              <a:rPr lang="ru-RU" sz="1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  </a:t>
            </a:r>
          </a:p>
          <a:p>
            <a:r>
              <a:rPr lang="ru-RU" sz="1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    </a:t>
            </a:r>
            <a:r>
              <a:rPr lang="ru-RU" sz="1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совершения действия, </a:t>
            </a:r>
            <a:r>
              <a:rPr lang="ru-RU" sz="14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меру</a:t>
            </a:r>
            <a:r>
              <a:rPr lang="ru-RU" sz="1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проявления признака или   </a:t>
            </a:r>
          </a:p>
          <a:p>
            <a:r>
              <a:rPr lang="ru-RU" sz="14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                            другого условия </a:t>
            </a:r>
            <a:r>
              <a:rPr lang="ru-RU" sz="1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действия.  </a:t>
            </a:r>
            <a:endParaRPr sz="1400" b="1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object 9"/>
          <p:cNvSpPr/>
          <p:nvPr/>
        </p:nvSpPr>
        <p:spPr>
          <a:xfrm>
            <a:off x="739760" y="1979615"/>
            <a:ext cx="4357718" cy="500066"/>
          </a:xfrm>
          <a:custGeom>
            <a:avLst/>
            <a:gdLst/>
            <a:ahLst/>
            <a:cxnLst/>
            <a:rect l="l" t="t" r="r" b="b"/>
            <a:pathLst>
              <a:path w="3505200" h="495300">
                <a:moveTo>
                  <a:pt x="3257553" y="0"/>
                </a:moveTo>
                <a:lnTo>
                  <a:pt x="247651" y="0"/>
                </a:lnTo>
                <a:lnTo>
                  <a:pt x="197902" y="5054"/>
                </a:lnTo>
                <a:lnTo>
                  <a:pt x="151492" y="19541"/>
                </a:lnTo>
                <a:lnTo>
                  <a:pt x="109434" y="42443"/>
                </a:lnTo>
                <a:lnTo>
                  <a:pt x="72746" y="72747"/>
                </a:lnTo>
                <a:lnTo>
                  <a:pt x="42443" y="109435"/>
                </a:lnTo>
                <a:lnTo>
                  <a:pt x="19540" y="151492"/>
                </a:lnTo>
                <a:lnTo>
                  <a:pt x="5054" y="197903"/>
                </a:lnTo>
                <a:lnTo>
                  <a:pt x="0" y="247651"/>
                </a:lnTo>
                <a:lnTo>
                  <a:pt x="5054" y="297399"/>
                </a:lnTo>
                <a:lnTo>
                  <a:pt x="19540" y="343810"/>
                </a:lnTo>
                <a:lnTo>
                  <a:pt x="42443" y="385867"/>
                </a:lnTo>
                <a:lnTo>
                  <a:pt x="72746" y="422555"/>
                </a:lnTo>
                <a:lnTo>
                  <a:pt x="109434" y="452858"/>
                </a:lnTo>
                <a:lnTo>
                  <a:pt x="151492" y="475761"/>
                </a:lnTo>
                <a:lnTo>
                  <a:pt x="197902" y="490248"/>
                </a:lnTo>
                <a:lnTo>
                  <a:pt x="247651" y="495302"/>
                </a:lnTo>
                <a:lnTo>
                  <a:pt x="3257553" y="495302"/>
                </a:lnTo>
                <a:lnTo>
                  <a:pt x="3307301" y="490248"/>
                </a:lnTo>
                <a:lnTo>
                  <a:pt x="3353712" y="475761"/>
                </a:lnTo>
                <a:lnTo>
                  <a:pt x="3395769" y="452858"/>
                </a:lnTo>
                <a:lnTo>
                  <a:pt x="3432457" y="422555"/>
                </a:lnTo>
                <a:lnTo>
                  <a:pt x="3462761" y="385867"/>
                </a:lnTo>
                <a:lnTo>
                  <a:pt x="3485663" y="343810"/>
                </a:lnTo>
                <a:lnTo>
                  <a:pt x="3500150" y="297399"/>
                </a:lnTo>
                <a:lnTo>
                  <a:pt x="3505205" y="247651"/>
                </a:lnTo>
                <a:lnTo>
                  <a:pt x="3500150" y="197903"/>
                </a:lnTo>
                <a:lnTo>
                  <a:pt x="3485663" y="151492"/>
                </a:lnTo>
                <a:lnTo>
                  <a:pt x="3462761" y="109435"/>
                </a:lnTo>
                <a:lnTo>
                  <a:pt x="3432457" y="72747"/>
                </a:lnTo>
                <a:lnTo>
                  <a:pt x="3395769" y="42443"/>
                </a:lnTo>
                <a:lnTo>
                  <a:pt x="3353712" y="19541"/>
                </a:lnTo>
                <a:lnTo>
                  <a:pt x="3307301" y="5054"/>
                </a:lnTo>
                <a:lnTo>
                  <a:pt x="3257553" y="0"/>
                </a:lnTo>
                <a:close/>
              </a:path>
            </a:pathLst>
          </a:custGeom>
          <a:solidFill>
            <a:schemeClr val="accent4">
              <a:lumMod val="75000"/>
            </a:schemeClr>
          </a:solidFill>
        </p:spPr>
        <p:txBody>
          <a:bodyPr wrap="square" lIns="0" tIns="0" rIns="0" bIns="0" rtlCol="0"/>
          <a:lstStyle/>
          <a:p>
            <a:pPr algn="ctr">
              <a:lnSpc>
                <a:spcPts val="1370"/>
              </a:lnSpc>
              <a:spcBef>
                <a:spcPts val="100"/>
              </a:spcBef>
            </a:pPr>
            <a:endParaRPr lang="ru-RU" sz="16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object 11"/>
          <p:cNvSpPr/>
          <p:nvPr/>
        </p:nvSpPr>
        <p:spPr>
          <a:xfrm>
            <a:off x="96818" y="2563290"/>
            <a:ext cx="5572164" cy="559334"/>
          </a:xfrm>
          <a:custGeom>
            <a:avLst/>
            <a:gdLst/>
            <a:ahLst/>
            <a:cxnLst/>
            <a:rect l="l" t="t" r="r" b="b"/>
            <a:pathLst>
              <a:path w="1245870" h="269239">
                <a:moveTo>
                  <a:pt x="1110960" y="0"/>
                </a:moveTo>
                <a:lnTo>
                  <a:pt x="134599" y="0"/>
                </a:lnTo>
                <a:lnTo>
                  <a:pt x="92173" y="6891"/>
                </a:lnTo>
                <a:lnTo>
                  <a:pt x="55239" y="26058"/>
                </a:lnTo>
                <a:lnTo>
                  <a:pt x="26058" y="55240"/>
                </a:lnTo>
                <a:lnTo>
                  <a:pt x="6891" y="92174"/>
                </a:lnTo>
                <a:lnTo>
                  <a:pt x="0" y="134600"/>
                </a:lnTo>
                <a:lnTo>
                  <a:pt x="6891" y="177034"/>
                </a:lnTo>
                <a:lnTo>
                  <a:pt x="26058" y="213968"/>
                </a:lnTo>
                <a:lnTo>
                  <a:pt x="55239" y="243149"/>
                </a:lnTo>
                <a:lnTo>
                  <a:pt x="92173" y="262316"/>
                </a:lnTo>
                <a:lnTo>
                  <a:pt x="134599" y="269208"/>
                </a:lnTo>
                <a:lnTo>
                  <a:pt x="1110960" y="269208"/>
                </a:lnTo>
                <a:lnTo>
                  <a:pt x="1153386" y="262316"/>
                </a:lnTo>
                <a:lnTo>
                  <a:pt x="1190320" y="243149"/>
                </a:lnTo>
                <a:lnTo>
                  <a:pt x="1219501" y="213968"/>
                </a:lnTo>
                <a:lnTo>
                  <a:pt x="1238668" y="177034"/>
                </a:lnTo>
                <a:lnTo>
                  <a:pt x="1245560" y="134608"/>
                </a:lnTo>
                <a:lnTo>
                  <a:pt x="1238668" y="92174"/>
                </a:lnTo>
                <a:lnTo>
                  <a:pt x="1219501" y="55240"/>
                </a:lnTo>
                <a:lnTo>
                  <a:pt x="1190320" y="26058"/>
                </a:lnTo>
                <a:lnTo>
                  <a:pt x="1153386" y="6891"/>
                </a:lnTo>
                <a:lnTo>
                  <a:pt x="1110960" y="0"/>
                </a:lnTo>
                <a:close/>
              </a:path>
            </a:pathLst>
          </a:custGeom>
          <a:solidFill>
            <a:schemeClr val="accent5">
              <a:lumMod val="75000"/>
            </a:schemeClr>
          </a:solidFill>
        </p:spPr>
        <p:txBody>
          <a:bodyPr wrap="square" lIns="0" tIns="0" rIns="0" bIns="0" rtlCol="0"/>
          <a:lstStyle/>
          <a:p>
            <a:pPr fontAlgn="base"/>
            <a:r>
              <a:rPr lang="ru-RU" b="1" spc="-10" dirty="0" smtClean="0">
                <a:solidFill>
                  <a:srgbClr val="FFFFFF"/>
                </a:solidFill>
                <a:latin typeface="Arial"/>
                <a:cs typeface="Arial"/>
              </a:rPr>
              <a:t>      </a:t>
            </a:r>
            <a:r>
              <a:rPr lang="ru-RU" sz="1400" b="1" i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(в какой мере?) </a:t>
            </a:r>
            <a:r>
              <a:rPr lang="ru-RU" sz="1400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очень</a:t>
            </a:r>
            <a:r>
              <a:rPr lang="ru-RU" sz="1400" b="1" i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удивился; (в какой степени?) </a:t>
            </a:r>
          </a:p>
          <a:p>
            <a:pPr fontAlgn="base"/>
            <a:r>
              <a:rPr lang="ru-RU" sz="1400" b="1" i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 </a:t>
            </a:r>
            <a:r>
              <a:rPr lang="ru-RU" sz="1400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весьма </a:t>
            </a:r>
            <a:r>
              <a:rPr lang="ru-RU" sz="1400" b="1" i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гордый; (насколько?) </a:t>
            </a:r>
            <a:r>
              <a:rPr lang="ru-RU" sz="1400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настолько</a:t>
            </a:r>
            <a:r>
              <a:rPr lang="ru-RU" sz="1400" b="1" i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неузнаваемый.</a:t>
            </a:r>
            <a:endParaRPr lang="ru-RU" sz="1400" b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sz="1600" b="1" spc="-1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 </a:t>
            </a:r>
          </a:p>
          <a:p>
            <a:r>
              <a:rPr lang="ru-RU" sz="1600" b="1" spc="-10" dirty="0" smtClean="0">
                <a:solidFill>
                  <a:srgbClr val="FFFFFF"/>
                </a:solidFill>
                <a:latin typeface="Arial"/>
                <a:cs typeface="Arial"/>
              </a:rPr>
              <a:t>                   </a:t>
            </a:r>
            <a:endParaRPr sz="1600" dirty="0"/>
          </a:p>
        </p:txBody>
      </p:sp>
      <p:sp>
        <p:nvSpPr>
          <p:cNvPr id="15" name="object 15"/>
          <p:cNvSpPr/>
          <p:nvPr/>
        </p:nvSpPr>
        <p:spPr>
          <a:xfrm>
            <a:off x="2740024" y="2479681"/>
            <a:ext cx="285752" cy="21431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5"/>
          <p:cNvSpPr/>
          <p:nvPr/>
        </p:nvSpPr>
        <p:spPr>
          <a:xfrm>
            <a:off x="2740024" y="979483"/>
            <a:ext cx="285752" cy="21431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>
              <a:ln>
                <a:solidFill>
                  <a:sysClr val="windowText" lastClr="000000"/>
                </a:solidFill>
              </a:ln>
              <a:solidFill>
                <a:srgbClr val="FF0000"/>
              </a:solidFill>
            </a:endParaRPr>
          </a:p>
        </p:txBody>
      </p:sp>
      <p:sp>
        <p:nvSpPr>
          <p:cNvPr id="13" name="object 15"/>
          <p:cNvSpPr/>
          <p:nvPr/>
        </p:nvSpPr>
        <p:spPr>
          <a:xfrm>
            <a:off x="2740024" y="1836739"/>
            <a:ext cx="285752" cy="21431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>
              <a:solidFill>
                <a:srgbClr val="FF0000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722660" y="1979615"/>
            <a:ext cx="4541699" cy="6565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lnSpc>
                <a:spcPts val="1370"/>
              </a:lnSpc>
              <a:spcBef>
                <a:spcPts val="100"/>
              </a:spcBef>
            </a:pPr>
            <a:r>
              <a:rPr lang="ru-RU" sz="1400" b="1" spc="-5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Отвечают </a:t>
            </a:r>
            <a:r>
              <a:rPr lang="ru-RU" sz="1400" b="1" spc="-5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на вопросы </a:t>
            </a:r>
          </a:p>
          <a:p>
            <a:pPr lvl="0" algn="ctr">
              <a:lnSpc>
                <a:spcPts val="1370"/>
              </a:lnSpc>
              <a:spcBef>
                <a:spcPts val="100"/>
              </a:spcBef>
            </a:pPr>
            <a:r>
              <a:rPr lang="ru-RU" sz="1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в какой мере? в какой степени? насколько? </a:t>
            </a:r>
            <a:endParaRPr lang="ru-RU" sz="14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lvl="0" algn="ctr">
              <a:lnSpc>
                <a:spcPts val="1370"/>
              </a:lnSpc>
              <a:spcBef>
                <a:spcPts val="100"/>
              </a:spcBef>
            </a:pPr>
            <a:r>
              <a:rPr lang="ru-RU" sz="16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46058" y="102424"/>
            <a:ext cx="5811858" cy="315471"/>
          </a:xfrm>
        </p:spPr>
        <p:txBody>
          <a:bodyPr/>
          <a:lstStyle/>
          <a:p>
            <a:r>
              <a:rPr lang="ru-RU" dirty="0" smtClean="0"/>
              <a:t>   </a:t>
            </a:r>
            <a:r>
              <a:rPr lang="ru-RU" sz="1600" dirty="0" smtClean="0"/>
              <a:t>Способы выражения обстоятельств меры и степени</a:t>
            </a:r>
            <a:endParaRPr lang="ru-RU" sz="1600" dirty="0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168256" y="1122359"/>
            <a:ext cx="1785950" cy="1214446"/>
          </a:xfrm>
          <a:prstGeom prst="roundRect">
            <a:avLst/>
          </a:prstGeom>
          <a:noFill/>
          <a:ln w="5715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Обстоятельства </a:t>
            </a:r>
            <a:r>
              <a:rPr lang="ru-RU" sz="1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меры и степени </a:t>
            </a:r>
            <a:r>
              <a:rPr lang="ru-RU" sz="1400" b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могут быть выражены</a:t>
            </a:r>
            <a:endParaRPr lang="ru-RU" sz="1400" b="1" dirty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2311396" y="622293"/>
            <a:ext cx="3286148" cy="1357322"/>
          </a:xfrm>
          <a:prstGeom prst="roundRect">
            <a:avLst/>
          </a:prstGeom>
          <a:noFill/>
          <a:ln w="5715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fontAlgn="base"/>
            <a:r>
              <a:rPr lang="ru-RU" sz="1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</a:t>
            </a:r>
          </a:p>
          <a:p>
            <a:pPr fontAlgn="base"/>
            <a:endParaRPr lang="ru-RU" sz="14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fontAlgn="base"/>
            <a:endParaRPr lang="ru-RU" sz="1200" b="1" dirty="0" smtClean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fontAlgn="base"/>
            <a:r>
              <a:rPr lang="ru-RU" sz="1200" b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1) существительными в форме родительного падежа с предлогом ;</a:t>
            </a:r>
            <a:r>
              <a:rPr lang="ru-RU" sz="1200" b="1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b="1" i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откровенен </a:t>
            </a:r>
            <a:r>
              <a:rPr lang="ru-RU" sz="1200" b="1" i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(в какой мере?) </a:t>
            </a:r>
            <a:r>
              <a:rPr lang="ru-RU" sz="1200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до чрезвычайности; </a:t>
            </a:r>
            <a:r>
              <a:rPr lang="ru-RU" sz="1200" b="1" i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смел</a:t>
            </a:r>
            <a:r>
              <a:rPr lang="ru-RU" sz="1200" b="1" i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(в какой степени?) </a:t>
            </a:r>
            <a:r>
              <a:rPr lang="ru-RU" sz="1200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до безрассудства;</a:t>
            </a:r>
            <a:endParaRPr lang="ru-RU" sz="1200" b="1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 fontAlgn="base"/>
            <a:r>
              <a:rPr lang="ru-RU" sz="1200" b="1" i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слащавый</a:t>
            </a:r>
            <a:r>
              <a:rPr lang="ru-RU" sz="1200" b="1" i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(насколько?) </a:t>
            </a:r>
            <a:r>
              <a:rPr lang="ru-RU" sz="1200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до приторности.</a:t>
            </a:r>
            <a:endParaRPr lang="ru-RU" sz="1200" b="1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 fontAlgn="base"/>
            <a:endParaRPr lang="ru-RU" sz="1200" b="1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sz="1400" dirty="0" smtClean="0"/>
              <a:t/>
            </a:r>
            <a:br>
              <a:rPr lang="ru-RU" sz="1400" dirty="0" smtClean="0"/>
            </a:br>
            <a:endParaRPr lang="ru-RU" sz="1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2311396" y="2051053"/>
            <a:ext cx="3286148" cy="1071570"/>
          </a:xfrm>
          <a:prstGeom prst="roundRect">
            <a:avLst/>
          </a:prstGeom>
          <a:noFill/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200" b="1" dirty="0" smtClean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fontAlgn="base"/>
            <a:endParaRPr lang="ru-RU" sz="1200" b="1" dirty="0" smtClean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fontAlgn="base"/>
            <a:endParaRPr lang="ru-RU" sz="1200" b="1" dirty="0" smtClean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fontAlgn="base"/>
            <a:endParaRPr lang="ru-RU" sz="1200" b="1" dirty="0" smtClean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fontAlgn="base"/>
            <a:r>
              <a:rPr lang="ru-RU" sz="1200" b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2) наречиями меры и степени;</a:t>
            </a:r>
            <a:r>
              <a:rPr lang="ru-RU" sz="1200" b="1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очень </a:t>
            </a:r>
            <a:r>
              <a:rPr lang="ru-RU" sz="1200" b="1" i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долго;</a:t>
            </a:r>
            <a:r>
              <a:rPr lang="ru-RU" sz="1200" b="1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весьма </a:t>
            </a:r>
            <a:r>
              <a:rPr lang="ru-RU" sz="1200" b="1" i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гордый;</a:t>
            </a:r>
            <a:endParaRPr lang="ru-RU" sz="1200" b="1" dirty="0" smtClean="0">
              <a:solidFill>
                <a:srgbClr val="00B050"/>
              </a:solidFill>
              <a:latin typeface="Arial" pitchFamily="34" charset="0"/>
              <a:cs typeface="Arial" pitchFamily="34" charset="0"/>
            </a:endParaRPr>
          </a:p>
          <a:p>
            <a:pPr fontAlgn="base"/>
            <a:r>
              <a:rPr lang="ru-RU" sz="1200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совершенно </a:t>
            </a:r>
            <a:r>
              <a:rPr lang="ru-RU" sz="1200" b="1" i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неприступный;</a:t>
            </a:r>
            <a:endParaRPr lang="ru-RU" sz="1200" b="1" dirty="0" smtClean="0">
              <a:solidFill>
                <a:srgbClr val="00B050"/>
              </a:solidFill>
              <a:latin typeface="Arial" pitchFamily="34" charset="0"/>
              <a:cs typeface="Arial" pitchFamily="34" charset="0"/>
            </a:endParaRPr>
          </a:p>
          <a:p>
            <a:pPr fontAlgn="base"/>
            <a:r>
              <a:rPr lang="ru-RU" sz="1200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абсолютно</a:t>
            </a:r>
            <a:r>
              <a:rPr lang="ru-RU" sz="1200" b="1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 </a:t>
            </a:r>
            <a:r>
              <a:rPr lang="ru-RU" sz="1200" b="1" i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черствый;</a:t>
            </a:r>
            <a:r>
              <a:rPr lang="ru-RU" sz="1200" b="1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еле </a:t>
            </a:r>
            <a:r>
              <a:rPr lang="ru-RU" sz="1200" b="1" i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слышно; </a:t>
            </a:r>
            <a:r>
              <a:rPr lang="ru-RU" sz="1200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чересчур </a:t>
            </a:r>
            <a:r>
              <a:rPr lang="ru-RU" sz="1200" b="1" i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громко;</a:t>
            </a:r>
            <a:r>
              <a:rPr lang="ru-RU" sz="1200" b="1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слишком </a:t>
            </a:r>
            <a:r>
              <a:rPr lang="ru-RU" sz="1200" b="1" i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суетливо;</a:t>
            </a:r>
            <a:endParaRPr lang="ru-RU" sz="1200" b="1" dirty="0" smtClean="0">
              <a:solidFill>
                <a:srgbClr val="00B050"/>
              </a:solidFill>
              <a:latin typeface="Arial" pitchFamily="34" charset="0"/>
              <a:cs typeface="Arial" pitchFamily="34" charset="0"/>
            </a:endParaRPr>
          </a:p>
          <a:p>
            <a:pPr fontAlgn="base"/>
            <a:endParaRPr lang="ru-RU" sz="12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sz="1200" dirty="0" smtClean="0"/>
              <a:t/>
            </a:r>
            <a:br>
              <a:rPr lang="ru-RU" sz="1200" dirty="0" smtClean="0"/>
            </a:br>
            <a:endParaRPr lang="ru-RU" sz="1200" dirty="0" smtClean="0">
              <a:solidFill>
                <a:srgbClr val="00B050"/>
              </a:solidFill>
              <a:latin typeface="Arial" pitchFamily="34" charset="0"/>
              <a:cs typeface="Arial" pitchFamily="34" charset="0"/>
            </a:endParaRPr>
          </a:p>
          <a:p>
            <a:pPr fontAlgn="base"/>
            <a:r>
              <a:rPr lang="ru-RU" sz="1200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 </a:t>
            </a:r>
          </a:p>
        </p:txBody>
      </p:sp>
      <p:cxnSp>
        <p:nvCxnSpPr>
          <p:cNvPr id="9" name="Прямая соединительная линия 8"/>
          <p:cNvCxnSpPr>
            <a:stCxn id="4" idx="3"/>
            <a:endCxn id="5" idx="1"/>
          </p:cNvCxnSpPr>
          <p:nvPr/>
        </p:nvCxnSpPr>
        <p:spPr>
          <a:xfrm flipV="1">
            <a:off x="1954206" y="1300954"/>
            <a:ext cx="357190" cy="428628"/>
          </a:xfrm>
          <a:prstGeom prst="line">
            <a:avLst/>
          </a:prstGeom>
          <a:ln w="3810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>
            <a:stCxn id="6" idx="1"/>
            <a:endCxn id="4" idx="3"/>
          </p:cNvCxnSpPr>
          <p:nvPr/>
        </p:nvCxnSpPr>
        <p:spPr>
          <a:xfrm rot="10800000">
            <a:off x="1954206" y="1729582"/>
            <a:ext cx="357190" cy="857256"/>
          </a:xfrm>
          <a:prstGeom prst="line">
            <a:avLst/>
          </a:prstGeom>
          <a:ln w="3810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141436" y="102424"/>
            <a:ext cx="6048672" cy="561692"/>
          </a:xfrm>
        </p:spPr>
        <p:txBody>
          <a:bodyPr/>
          <a:lstStyle/>
          <a:p>
            <a:r>
              <a:rPr lang="ru-RU" dirty="0" smtClean="0"/>
              <a:t>    </a:t>
            </a:r>
            <a:r>
              <a:rPr lang="ru-RU" sz="1600" dirty="0" smtClean="0"/>
              <a:t>Как подчёркиваются обстоятельства меры и степени?</a:t>
            </a:r>
            <a:endParaRPr lang="ru-RU" sz="16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454272" y="1"/>
            <a:ext cx="3311528" cy="3816429"/>
          </a:xfrm>
        </p:spPr>
        <p:txBody>
          <a:bodyPr/>
          <a:lstStyle/>
          <a:p>
            <a:endParaRPr lang="ru-RU" sz="1600" i="0" dirty="0" smtClean="0"/>
          </a:p>
          <a:p>
            <a:endParaRPr lang="ru-RU" sz="1600" i="0" dirty="0" smtClean="0"/>
          </a:p>
          <a:p>
            <a:endParaRPr lang="ru-RU" sz="1600" i="0" dirty="0" smtClean="0">
              <a:solidFill>
                <a:schemeClr val="tx2">
                  <a:lumMod val="75000"/>
                </a:schemeClr>
              </a:solidFill>
            </a:endParaRPr>
          </a:p>
          <a:p>
            <a:r>
              <a:rPr lang="ru-RU" i="0" dirty="0" smtClean="0">
                <a:solidFill>
                  <a:schemeClr val="tx2">
                    <a:lumMod val="75000"/>
                  </a:schemeClr>
                </a:solidFill>
              </a:rPr>
              <a:t>Обстоятельства </a:t>
            </a:r>
            <a:r>
              <a:rPr lang="ru-RU" i="0" dirty="0" smtClean="0">
                <a:solidFill>
                  <a:srgbClr val="00B050"/>
                </a:solidFill>
              </a:rPr>
              <a:t>меры и степени </a:t>
            </a:r>
            <a:r>
              <a:rPr lang="ru-RU" i="0" dirty="0" smtClean="0">
                <a:solidFill>
                  <a:schemeClr val="tx2">
                    <a:lumMod val="75000"/>
                  </a:schemeClr>
                </a:solidFill>
              </a:rPr>
              <a:t>подчёркиваются </a:t>
            </a:r>
          </a:p>
          <a:p>
            <a:r>
              <a:rPr lang="ru-RU" i="0" dirty="0" smtClean="0">
                <a:solidFill>
                  <a:schemeClr val="tx2">
                    <a:lumMod val="75000"/>
                  </a:schemeClr>
                </a:solidFill>
              </a:rPr>
              <a:t>на письме</a:t>
            </a:r>
          </a:p>
          <a:p>
            <a:r>
              <a:rPr lang="ru-RU" i="0" dirty="0" smtClean="0">
                <a:solidFill>
                  <a:srgbClr val="FF0000"/>
                </a:solidFill>
              </a:rPr>
              <a:t>чередованием тире</a:t>
            </a:r>
          </a:p>
          <a:p>
            <a:r>
              <a:rPr lang="ru-RU" i="0" dirty="0" smtClean="0">
                <a:solidFill>
                  <a:srgbClr val="FF0000"/>
                </a:solidFill>
              </a:rPr>
              <a:t> и точки.</a:t>
            </a:r>
            <a:r>
              <a:rPr lang="ru-RU" i="0" dirty="0" smtClean="0">
                <a:solidFill>
                  <a:schemeClr val="tx2">
                    <a:lumMod val="75000"/>
                  </a:schemeClr>
                </a:solidFill>
              </a:rPr>
              <a:t>   </a:t>
            </a:r>
          </a:p>
          <a:p>
            <a:endParaRPr lang="ru-RU" i="0" dirty="0" smtClean="0">
              <a:solidFill>
                <a:schemeClr val="tx1"/>
              </a:solidFill>
            </a:endParaRPr>
          </a:p>
          <a:p>
            <a:endParaRPr lang="ru-RU" sz="1600" i="0" dirty="0" smtClean="0">
              <a:solidFill>
                <a:schemeClr val="tx1"/>
              </a:solidFill>
            </a:endParaRPr>
          </a:p>
          <a:p>
            <a:r>
              <a:rPr lang="ru-RU" sz="1600" i="0" dirty="0" smtClean="0">
                <a:solidFill>
                  <a:schemeClr val="tx1"/>
                </a:solidFill>
              </a:rPr>
              <a:t> </a:t>
            </a:r>
            <a:endParaRPr lang="ru-RU" sz="1600" dirty="0">
              <a:solidFill>
                <a:schemeClr val="tx1"/>
              </a:solidFill>
            </a:endParaRPr>
          </a:p>
        </p:txBody>
      </p:sp>
      <p:sp>
        <p:nvSpPr>
          <p:cNvPr id="4" name="Chevron 8">
            <a:extLst>
              <a:ext uri="{FF2B5EF4-FFF2-40B4-BE49-F238E27FC236}">
                <a16:creationId xmlns:a16="http://schemas.microsoft.com/office/drawing/2014/main" id="{87EE7965-A374-418B-BCC2-2E9CFD7EF71E}"/>
              </a:ext>
            </a:extLst>
          </p:cNvPr>
          <p:cNvSpPr/>
          <p:nvPr/>
        </p:nvSpPr>
        <p:spPr>
          <a:xfrm>
            <a:off x="168256" y="765169"/>
            <a:ext cx="2286016" cy="2000264"/>
          </a:xfrm>
          <a:custGeom>
            <a:avLst/>
            <a:gdLst/>
            <a:ahLst/>
            <a:cxnLst/>
            <a:rect l="l" t="t" r="r" b="b"/>
            <a:pathLst>
              <a:path w="4428064" h="2620001">
                <a:moveTo>
                  <a:pt x="2880320" y="0"/>
                </a:moveTo>
                <a:lnTo>
                  <a:pt x="3458511" y="0"/>
                </a:lnTo>
                <a:lnTo>
                  <a:pt x="4428064" y="1310001"/>
                </a:lnTo>
                <a:lnTo>
                  <a:pt x="3458511" y="2620001"/>
                </a:lnTo>
                <a:lnTo>
                  <a:pt x="2880320" y="2620001"/>
                </a:lnTo>
                <a:lnTo>
                  <a:pt x="3680013" y="1539505"/>
                </a:lnTo>
                <a:lnTo>
                  <a:pt x="0" y="1539505"/>
                </a:lnTo>
                <a:lnTo>
                  <a:pt x="0" y="1071505"/>
                </a:lnTo>
                <a:lnTo>
                  <a:pt x="3673358" y="1071505"/>
                </a:lnTo>
                <a:close/>
              </a:path>
            </a:pathLst>
          </a:cu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0960" tIns="30480" rIns="60960" bIns="3048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1200">
              <a:solidFill>
                <a:schemeClr val="accent1"/>
              </a:solidFill>
            </a:endParaRPr>
          </a:p>
        </p:txBody>
      </p:sp>
      <p:sp>
        <p:nvSpPr>
          <p:cNvPr id="5" name="Rectangle 10">
            <a:extLst>
              <a:ext uri="{FF2B5EF4-FFF2-40B4-BE49-F238E27FC236}">
                <a16:creationId xmlns:a16="http://schemas.microsoft.com/office/drawing/2014/main" id="{7792BD7F-5BF0-436D-A1CF-1B2CD1482B4F}"/>
              </a:ext>
            </a:extLst>
          </p:cNvPr>
          <p:cNvSpPr/>
          <p:nvPr/>
        </p:nvSpPr>
        <p:spPr>
          <a:xfrm rot="10800000" flipH="1">
            <a:off x="168256" y="1979615"/>
            <a:ext cx="1814124" cy="776053"/>
          </a:xfrm>
          <a:custGeom>
            <a:avLst/>
            <a:gdLst/>
            <a:ahLst/>
            <a:cxnLst/>
            <a:rect l="l" t="t" r="r" b="b"/>
            <a:pathLst>
              <a:path w="3513998" h="981444">
                <a:moveTo>
                  <a:pt x="0" y="981444"/>
                </a:moveTo>
                <a:lnTo>
                  <a:pt x="3170262" y="981444"/>
                </a:lnTo>
                <a:lnTo>
                  <a:pt x="3170262" y="979483"/>
                </a:lnTo>
                <a:lnTo>
                  <a:pt x="3513998" y="979483"/>
                </a:lnTo>
                <a:lnTo>
                  <a:pt x="3170262" y="515048"/>
                </a:lnTo>
                <a:lnTo>
                  <a:pt x="3170262" y="513444"/>
                </a:lnTo>
                <a:lnTo>
                  <a:pt x="3169075" y="513444"/>
                </a:lnTo>
                <a:lnTo>
                  <a:pt x="2789067" y="0"/>
                </a:lnTo>
                <a:lnTo>
                  <a:pt x="2210876" y="0"/>
                </a:lnTo>
                <a:lnTo>
                  <a:pt x="2590884" y="513444"/>
                </a:lnTo>
                <a:lnTo>
                  <a:pt x="0" y="513444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0960" tIns="30480" rIns="60960" bIns="3048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1200">
              <a:solidFill>
                <a:schemeClr val="accent1"/>
              </a:solidFill>
            </a:endParaRPr>
          </a:p>
        </p:txBody>
      </p:sp>
      <p:sp>
        <p:nvSpPr>
          <p:cNvPr id="6" name="Rectangle 10">
            <a:extLst>
              <a:ext uri="{FF2B5EF4-FFF2-40B4-BE49-F238E27FC236}">
                <a16:creationId xmlns:a16="http://schemas.microsoft.com/office/drawing/2014/main" id="{4B387AA6-5812-4CB6-B051-053647FDDCD0}"/>
              </a:ext>
            </a:extLst>
          </p:cNvPr>
          <p:cNvSpPr/>
          <p:nvPr/>
        </p:nvSpPr>
        <p:spPr>
          <a:xfrm>
            <a:off x="168256" y="765169"/>
            <a:ext cx="1814123" cy="776053"/>
          </a:xfrm>
          <a:custGeom>
            <a:avLst/>
            <a:gdLst/>
            <a:ahLst/>
            <a:cxnLst/>
            <a:rect l="l" t="t" r="r" b="b"/>
            <a:pathLst>
              <a:path w="3513998" h="981444">
                <a:moveTo>
                  <a:pt x="2210876" y="0"/>
                </a:moveTo>
                <a:lnTo>
                  <a:pt x="2789067" y="0"/>
                </a:lnTo>
                <a:lnTo>
                  <a:pt x="3169075" y="513444"/>
                </a:lnTo>
                <a:lnTo>
                  <a:pt x="3170262" y="513444"/>
                </a:lnTo>
                <a:lnTo>
                  <a:pt x="3170262" y="515048"/>
                </a:lnTo>
                <a:lnTo>
                  <a:pt x="3513998" y="979483"/>
                </a:lnTo>
                <a:lnTo>
                  <a:pt x="3170262" y="979483"/>
                </a:lnTo>
                <a:lnTo>
                  <a:pt x="3170262" y="981444"/>
                </a:lnTo>
                <a:lnTo>
                  <a:pt x="0" y="981444"/>
                </a:lnTo>
                <a:lnTo>
                  <a:pt x="0" y="513444"/>
                </a:lnTo>
                <a:lnTo>
                  <a:pt x="2590884" y="513444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0960" tIns="30480" rIns="60960" bIns="3048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1200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380" y="102424"/>
            <a:ext cx="5439667" cy="315471"/>
          </a:xfrm>
        </p:spPr>
        <p:txBody>
          <a:bodyPr/>
          <a:lstStyle/>
          <a:p>
            <a:r>
              <a:rPr lang="ru-RU" dirty="0" smtClean="0"/>
              <a:t>            Обстоятельства меры и степени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454272" y="407979"/>
            <a:ext cx="3311528" cy="3570208"/>
          </a:xfrm>
        </p:spPr>
        <p:txBody>
          <a:bodyPr/>
          <a:lstStyle/>
          <a:p>
            <a:endParaRPr lang="ru-RU" sz="1600" i="0" dirty="0" smtClean="0"/>
          </a:p>
          <a:p>
            <a:pPr fontAlgn="base"/>
            <a:r>
              <a:rPr lang="ru-RU" sz="1400" i="0" dirty="0" smtClean="0">
                <a:solidFill>
                  <a:schemeClr val="tx1"/>
                </a:solidFill>
              </a:rPr>
              <a:t>Обстоятельства</a:t>
            </a:r>
            <a:r>
              <a:rPr lang="ru-RU" sz="1400" i="0" dirty="0" smtClean="0">
                <a:solidFill>
                  <a:srgbClr val="7030A0"/>
                </a:solidFill>
              </a:rPr>
              <a:t> </a:t>
            </a:r>
            <a:r>
              <a:rPr lang="ru-RU" sz="1400" i="0" dirty="0" smtClean="0">
                <a:solidFill>
                  <a:srgbClr val="FF0000"/>
                </a:solidFill>
              </a:rPr>
              <a:t>меры и степени </a:t>
            </a:r>
            <a:r>
              <a:rPr lang="ru-RU" sz="1400" i="0" dirty="0" smtClean="0">
                <a:solidFill>
                  <a:schemeClr val="tx1"/>
                </a:solidFill>
              </a:rPr>
              <a:t>чаще всего поясняют </a:t>
            </a:r>
            <a:r>
              <a:rPr lang="ru-RU" sz="1400" i="0" dirty="0" smtClean="0">
                <a:solidFill>
                  <a:srgbClr val="00B050"/>
                </a:solidFill>
              </a:rPr>
              <a:t>сказуемое:</a:t>
            </a:r>
            <a:r>
              <a:rPr lang="ru-RU" sz="1400" b="0" dirty="0" smtClean="0"/>
              <a:t> </a:t>
            </a:r>
          </a:p>
          <a:p>
            <a:pPr fontAlgn="base"/>
            <a:endParaRPr lang="ru-RU" sz="1400" b="0" dirty="0" smtClean="0"/>
          </a:p>
          <a:p>
            <a:pPr fontAlgn="base"/>
            <a:r>
              <a:rPr lang="ru-RU" sz="1400" dirty="0" smtClean="0"/>
              <a:t>Словом, я </a:t>
            </a:r>
            <a:r>
              <a:rPr lang="ru-RU" sz="1400" dirty="0" smtClean="0">
                <a:solidFill>
                  <a:srgbClr val="7030A0"/>
                </a:solidFill>
              </a:rPr>
              <a:t>(насколько?) </a:t>
            </a:r>
            <a:r>
              <a:rPr lang="ru-RU" sz="1400" dirty="0" smtClean="0">
                <a:solidFill>
                  <a:srgbClr val="FF0000"/>
                </a:solidFill>
              </a:rPr>
              <a:t>не очень</a:t>
            </a:r>
            <a:r>
              <a:rPr lang="ru-RU" sz="1400" dirty="0" smtClean="0"/>
              <a:t> </a:t>
            </a:r>
            <a:r>
              <a:rPr lang="ru-RU" sz="1400" dirty="0" smtClean="0">
                <a:solidFill>
                  <a:srgbClr val="00B050"/>
                </a:solidFill>
              </a:rPr>
              <a:t>удивился</a:t>
            </a:r>
            <a:r>
              <a:rPr lang="ru-RU" sz="1400" dirty="0" smtClean="0"/>
              <a:t>, когда, раздувая маленький костёр, увидел чёрную худую фигуру в проломе крепостной стены.</a:t>
            </a:r>
          </a:p>
          <a:p>
            <a:pPr fontAlgn="base"/>
            <a:endParaRPr lang="ru-RU" sz="1400" i="0" dirty="0" smtClean="0">
              <a:solidFill>
                <a:srgbClr val="0070C0"/>
              </a:solidFill>
            </a:endParaRPr>
          </a:p>
          <a:p>
            <a:pPr fontAlgn="base"/>
            <a:r>
              <a:rPr lang="ru-RU" sz="1400" i="0" dirty="0" smtClean="0">
                <a:solidFill>
                  <a:srgbClr val="0070C0"/>
                </a:solidFill>
              </a:rPr>
              <a:t>Платье </a:t>
            </a:r>
            <a:r>
              <a:rPr lang="ru-RU" sz="1400" i="0" dirty="0" smtClean="0">
                <a:solidFill>
                  <a:srgbClr val="FF0000"/>
                </a:solidFill>
              </a:rPr>
              <a:t>слишком </a:t>
            </a:r>
            <a:r>
              <a:rPr lang="ru-RU" sz="1400" i="0" dirty="0" smtClean="0">
                <a:solidFill>
                  <a:srgbClr val="7030A0"/>
                </a:solidFill>
              </a:rPr>
              <a:t>(в какой степени?) </a:t>
            </a:r>
            <a:r>
              <a:rPr lang="ru-RU" sz="1400" i="0" dirty="0" smtClean="0">
                <a:solidFill>
                  <a:srgbClr val="00B050"/>
                </a:solidFill>
              </a:rPr>
              <a:t>выгорело. </a:t>
            </a:r>
          </a:p>
          <a:p>
            <a:pPr fontAlgn="base"/>
            <a:endParaRPr lang="ru-RU" sz="1400" i="0" dirty="0" smtClean="0">
              <a:solidFill>
                <a:srgbClr val="00B050"/>
              </a:solidFill>
            </a:endParaRPr>
          </a:p>
          <a:p>
            <a:r>
              <a:rPr lang="ru-RU" sz="1600" dirty="0" smtClean="0"/>
              <a:t/>
            </a:r>
            <a:br>
              <a:rPr lang="ru-RU" sz="1600" dirty="0" smtClean="0"/>
            </a:br>
            <a:endParaRPr lang="ru-RU" sz="1600" i="0" dirty="0" smtClean="0">
              <a:solidFill>
                <a:srgbClr val="00B050"/>
              </a:solidFill>
            </a:endParaRPr>
          </a:p>
          <a:p>
            <a:endParaRPr lang="ru-RU" sz="1600" i="0" dirty="0" smtClean="0">
              <a:solidFill>
                <a:srgbClr val="00B050"/>
              </a:solidFill>
            </a:endParaRPr>
          </a:p>
        </p:txBody>
      </p:sp>
      <p:sp>
        <p:nvSpPr>
          <p:cNvPr id="4" name="Chevron 8">
            <a:extLst>
              <a:ext uri="{FF2B5EF4-FFF2-40B4-BE49-F238E27FC236}">
                <a16:creationId xmlns:a16="http://schemas.microsoft.com/office/drawing/2014/main" id="{87EE7965-A374-418B-BCC2-2E9CFD7EF71E}"/>
              </a:ext>
            </a:extLst>
          </p:cNvPr>
          <p:cNvSpPr/>
          <p:nvPr/>
        </p:nvSpPr>
        <p:spPr>
          <a:xfrm>
            <a:off x="168256" y="765169"/>
            <a:ext cx="2066572" cy="2000264"/>
          </a:xfrm>
          <a:custGeom>
            <a:avLst/>
            <a:gdLst/>
            <a:ahLst/>
            <a:cxnLst/>
            <a:rect l="l" t="t" r="r" b="b"/>
            <a:pathLst>
              <a:path w="4428064" h="2620001">
                <a:moveTo>
                  <a:pt x="2880320" y="0"/>
                </a:moveTo>
                <a:lnTo>
                  <a:pt x="3458511" y="0"/>
                </a:lnTo>
                <a:lnTo>
                  <a:pt x="4428064" y="1310001"/>
                </a:lnTo>
                <a:lnTo>
                  <a:pt x="3458511" y="2620001"/>
                </a:lnTo>
                <a:lnTo>
                  <a:pt x="2880320" y="2620001"/>
                </a:lnTo>
                <a:lnTo>
                  <a:pt x="3680013" y="1539505"/>
                </a:lnTo>
                <a:lnTo>
                  <a:pt x="0" y="1539505"/>
                </a:lnTo>
                <a:lnTo>
                  <a:pt x="0" y="1071505"/>
                </a:lnTo>
                <a:lnTo>
                  <a:pt x="3673358" y="1071505"/>
                </a:lnTo>
                <a:close/>
              </a:path>
            </a:pathLst>
          </a:cu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0960" tIns="30480" rIns="60960" bIns="3048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1200">
              <a:solidFill>
                <a:schemeClr val="accent1"/>
              </a:solidFill>
            </a:endParaRPr>
          </a:p>
        </p:txBody>
      </p:sp>
      <p:sp>
        <p:nvSpPr>
          <p:cNvPr id="5" name="Rectangle 10">
            <a:extLst>
              <a:ext uri="{FF2B5EF4-FFF2-40B4-BE49-F238E27FC236}">
                <a16:creationId xmlns:a16="http://schemas.microsoft.com/office/drawing/2014/main" id="{7792BD7F-5BF0-436D-A1CF-1B2CD1482B4F}"/>
              </a:ext>
            </a:extLst>
          </p:cNvPr>
          <p:cNvSpPr/>
          <p:nvPr/>
        </p:nvSpPr>
        <p:spPr>
          <a:xfrm rot="10800000" flipH="1">
            <a:off x="168256" y="1979615"/>
            <a:ext cx="1814124" cy="776053"/>
          </a:xfrm>
          <a:custGeom>
            <a:avLst/>
            <a:gdLst/>
            <a:ahLst/>
            <a:cxnLst/>
            <a:rect l="l" t="t" r="r" b="b"/>
            <a:pathLst>
              <a:path w="3513998" h="981444">
                <a:moveTo>
                  <a:pt x="0" y="981444"/>
                </a:moveTo>
                <a:lnTo>
                  <a:pt x="3170262" y="981444"/>
                </a:lnTo>
                <a:lnTo>
                  <a:pt x="3170262" y="979483"/>
                </a:lnTo>
                <a:lnTo>
                  <a:pt x="3513998" y="979483"/>
                </a:lnTo>
                <a:lnTo>
                  <a:pt x="3170262" y="515048"/>
                </a:lnTo>
                <a:lnTo>
                  <a:pt x="3170262" y="513444"/>
                </a:lnTo>
                <a:lnTo>
                  <a:pt x="3169075" y="513444"/>
                </a:lnTo>
                <a:lnTo>
                  <a:pt x="2789067" y="0"/>
                </a:lnTo>
                <a:lnTo>
                  <a:pt x="2210876" y="0"/>
                </a:lnTo>
                <a:lnTo>
                  <a:pt x="2590884" y="513444"/>
                </a:lnTo>
                <a:lnTo>
                  <a:pt x="0" y="513444"/>
                </a:lnTo>
                <a:close/>
              </a:path>
            </a:pathLst>
          </a:cu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0960" tIns="30480" rIns="60960" bIns="3048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1200">
              <a:solidFill>
                <a:schemeClr val="accent1"/>
              </a:solidFill>
            </a:endParaRPr>
          </a:p>
        </p:txBody>
      </p:sp>
      <p:sp>
        <p:nvSpPr>
          <p:cNvPr id="6" name="Rectangle 10">
            <a:extLst>
              <a:ext uri="{FF2B5EF4-FFF2-40B4-BE49-F238E27FC236}">
                <a16:creationId xmlns:a16="http://schemas.microsoft.com/office/drawing/2014/main" id="{4B387AA6-5812-4CB6-B051-053647FDDCD0}"/>
              </a:ext>
            </a:extLst>
          </p:cNvPr>
          <p:cNvSpPr/>
          <p:nvPr/>
        </p:nvSpPr>
        <p:spPr>
          <a:xfrm>
            <a:off x="168256" y="765169"/>
            <a:ext cx="1814123" cy="776053"/>
          </a:xfrm>
          <a:custGeom>
            <a:avLst/>
            <a:gdLst/>
            <a:ahLst/>
            <a:cxnLst/>
            <a:rect l="l" t="t" r="r" b="b"/>
            <a:pathLst>
              <a:path w="3513998" h="981444">
                <a:moveTo>
                  <a:pt x="2210876" y="0"/>
                </a:moveTo>
                <a:lnTo>
                  <a:pt x="2789067" y="0"/>
                </a:lnTo>
                <a:lnTo>
                  <a:pt x="3169075" y="513444"/>
                </a:lnTo>
                <a:lnTo>
                  <a:pt x="3170262" y="513444"/>
                </a:lnTo>
                <a:lnTo>
                  <a:pt x="3170262" y="515048"/>
                </a:lnTo>
                <a:lnTo>
                  <a:pt x="3513998" y="979483"/>
                </a:lnTo>
                <a:lnTo>
                  <a:pt x="3170262" y="979483"/>
                </a:lnTo>
                <a:lnTo>
                  <a:pt x="3170262" y="981444"/>
                </a:lnTo>
                <a:lnTo>
                  <a:pt x="0" y="981444"/>
                </a:lnTo>
                <a:lnTo>
                  <a:pt x="0" y="513444"/>
                </a:lnTo>
                <a:lnTo>
                  <a:pt x="2590884" y="513444"/>
                </a:lnTo>
                <a:close/>
              </a:path>
            </a:pathLst>
          </a:cu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0960" tIns="30480" rIns="60960" bIns="3048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1200">
              <a:solidFill>
                <a:schemeClr val="accent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380" y="102424"/>
            <a:ext cx="5439667" cy="315471"/>
          </a:xfrm>
        </p:spPr>
        <p:txBody>
          <a:bodyPr/>
          <a:lstStyle/>
          <a:p>
            <a:r>
              <a:rPr lang="ru-RU" dirty="0" smtClean="0"/>
              <a:t>            Обстоятельства меры и степени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25710" y="407979"/>
            <a:ext cx="3240090" cy="3108543"/>
          </a:xfrm>
        </p:spPr>
        <p:txBody>
          <a:bodyPr/>
          <a:lstStyle/>
          <a:p>
            <a:endParaRPr lang="ru-RU" sz="1600" i="0" dirty="0" smtClean="0"/>
          </a:p>
          <a:p>
            <a:pPr fontAlgn="base"/>
            <a:endParaRPr lang="ru-RU" sz="1400" i="0" dirty="0" smtClean="0">
              <a:solidFill>
                <a:schemeClr val="tx1"/>
              </a:solidFill>
            </a:endParaRPr>
          </a:p>
          <a:p>
            <a:pPr fontAlgn="base"/>
            <a:r>
              <a:rPr lang="ru-RU" sz="1400" i="0" dirty="0" smtClean="0">
                <a:solidFill>
                  <a:schemeClr val="tx1"/>
                </a:solidFill>
              </a:rPr>
              <a:t>Обстоятельства</a:t>
            </a:r>
            <a:r>
              <a:rPr lang="ru-RU" sz="1400" i="0" dirty="0" smtClean="0">
                <a:solidFill>
                  <a:srgbClr val="7030A0"/>
                </a:solidFill>
              </a:rPr>
              <a:t> </a:t>
            </a:r>
            <a:r>
              <a:rPr lang="ru-RU" sz="1400" i="0" dirty="0" smtClean="0">
                <a:solidFill>
                  <a:srgbClr val="FF0000"/>
                </a:solidFill>
              </a:rPr>
              <a:t>меры и степени </a:t>
            </a:r>
            <a:r>
              <a:rPr lang="ru-RU" sz="1400" i="0" dirty="0" smtClean="0">
                <a:solidFill>
                  <a:schemeClr val="tx1"/>
                </a:solidFill>
              </a:rPr>
              <a:t> поясняют</a:t>
            </a:r>
            <a:r>
              <a:rPr lang="ru-RU" sz="1400" i="0" dirty="0" smtClean="0">
                <a:solidFill>
                  <a:srgbClr val="00B050"/>
                </a:solidFill>
              </a:rPr>
              <a:t> определение:</a:t>
            </a:r>
            <a:r>
              <a:rPr lang="ru-RU" sz="1400" b="0" i="0" dirty="0" smtClean="0"/>
              <a:t> </a:t>
            </a:r>
          </a:p>
          <a:p>
            <a:pPr fontAlgn="base"/>
            <a:endParaRPr lang="ru-RU" sz="1400" b="0" i="0" dirty="0" smtClean="0"/>
          </a:p>
          <a:p>
            <a:pPr fontAlgn="base"/>
            <a:r>
              <a:rPr lang="ru-RU" sz="1400" i="0" dirty="0" smtClean="0"/>
              <a:t>Он купил </a:t>
            </a:r>
            <a:r>
              <a:rPr lang="ru-RU" sz="1400" dirty="0" smtClean="0">
                <a:solidFill>
                  <a:srgbClr val="7030A0"/>
                </a:solidFill>
              </a:rPr>
              <a:t> </a:t>
            </a:r>
            <a:r>
              <a:rPr lang="ru-RU" sz="1400" i="0" dirty="0" smtClean="0">
                <a:solidFill>
                  <a:srgbClr val="FF0000"/>
                </a:solidFill>
              </a:rPr>
              <a:t>чересчур </a:t>
            </a:r>
            <a:r>
              <a:rPr lang="ru-RU" sz="1400" dirty="0" smtClean="0">
                <a:solidFill>
                  <a:srgbClr val="7030A0"/>
                </a:solidFill>
              </a:rPr>
              <a:t>(в какой степени?) </a:t>
            </a:r>
            <a:r>
              <a:rPr lang="ru-RU" sz="1400" i="0" dirty="0" smtClean="0">
                <a:solidFill>
                  <a:srgbClr val="00B050"/>
                </a:solidFill>
              </a:rPr>
              <a:t>дорогую </a:t>
            </a:r>
            <a:r>
              <a:rPr lang="ru-RU" sz="1400" i="0" dirty="0" smtClean="0"/>
              <a:t>книгу.</a:t>
            </a:r>
            <a:r>
              <a:rPr lang="ru-RU" sz="1400" b="0" dirty="0" smtClean="0"/>
              <a:t> </a:t>
            </a:r>
          </a:p>
          <a:p>
            <a:pPr fontAlgn="base"/>
            <a:endParaRPr lang="ru-RU" sz="1400" i="0" dirty="0" smtClean="0"/>
          </a:p>
          <a:p>
            <a:pPr fontAlgn="base"/>
            <a:r>
              <a:rPr lang="ru-RU" sz="1400" i="0" dirty="0" smtClean="0"/>
              <a:t>Он пошёл по </a:t>
            </a:r>
            <a:r>
              <a:rPr lang="ru-RU" sz="1400" i="0" dirty="0" smtClean="0">
                <a:solidFill>
                  <a:srgbClr val="FF0000"/>
                </a:solidFill>
              </a:rPr>
              <a:t>еле</a:t>
            </a:r>
            <a:r>
              <a:rPr lang="ru-RU" sz="1400" i="0" dirty="0" smtClean="0"/>
              <a:t> </a:t>
            </a:r>
            <a:r>
              <a:rPr lang="ru-RU" sz="1400" i="0" dirty="0" smtClean="0">
                <a:solidFill>
                  <a:srgbClr val="7030A0"/>
                </a:solidFill>
              </a:rPr>
              <a:t>(</a:t>
            </a:r>
            <a:r>
              <a:rPr lang="ru-RU" sz="1400" dirty="0" smtClean="0">
                <a:solidFill>
                  <a:srgbClr val="7030A0"/>
                </a:solidFill>
              </a:rPr>
              <a:t>в какой мере?)</a:t>
            </a:r>
            <a:r>
              <a:rPr lang="ru-RU" sz="1400" i="0" dirty="0" smtClean="0"/>
              <a:t> </a:t>
            </a:r>
            <a:r>
              <a:rPr lang="ru-RU" sz="1400" i="0" dirty="0" smtClean="0">
                <a:solidFill>
                  <a:srgbClr val="00B050"/>
                </a:solidFill>
              </a:rPr>
              <a:t>заметной</a:t>
            </a:r>
            <a:r>
              <a:rPr lang="ru-RU" sz="1400" i="0" dirty="0" smtClean="0"/>
              <a:t> тропинке. </a:t>
            </a:r>
          </a:p>
          <a:p>
            <a:pPr fontAlgn="base"/>
            <a:endParaRPr lang="ru-RU" sz="1400" b="0" dirty="0" smtClean="0"/>
          </a:p>
          <a:p>
            <a:pPr fontAlgn="base"/>
            <a:r>
              <a:rPr lang="ru-RU" sz="1400" dirty="0" smtClean="0"/>
              <a:t> </a:t>
            </a:r>
            <a:r>
              <a:rPr lang="ru-RU" sz="1400" dirty="0" smtClean="0">
                <a:solidFill>
                  <a:srgbClr val="7030A0"/>
                </a:solidFill>
              </a:rPr>
              <a:t> </a:t>
            </a:r>
            <a:r>
              <a:rPr lang="ru-RU" sz="1600" dirty="0" smtClean="0"/>
              <a:t/>
            </a:r>
            <a:br>
              <a:rPr lang="ru-RU" sz="1600" dirty="0" smtClean="0"/>
            </a:br>
            <a:endParaRPr lang="ru-RU" sz="1600" i="0" dirty="0" smtClean="0">
              <a:solidFill>
                <a:srgbClr val="00B050"/>
              </a:solidFill>
            </a:endParaRPr>
          </a:p>
          <a:p>
            <a:endParaRPr lang="ru-RU" sz="1600" i="0" dirty="0" smtClean="0">
              <a:solidFill>
                <a:srgbClr val="00B050"/>
              </a:solidFill>
            </a:endParaRPr>
          </a:p>
        </p:txBody>
      </p:sp>
      <p:sp>
        <p:nvSpPr>
          <p:cNvPr id="4" name="Chevron 8">
            <a:extLst>
              <a:ext uri="{FF2B5EF4-FFF2-40B4-BE49-F238E27FC236}">
                <a16:creationId xmlns:a16="http://schemas.microsoft.com/office/drawing/2014/main" id="{87EE7965-A374-418B-BCC2-2E9CFD7EF71E}"/>
              </a:ext>
            </a:extLst>
          </p:cNvPr>
          <p:cNvSpPr/>
          <p:nvPr/>
        </p:nvSpPr>
        <p:spPr>
          <a:xfrm>
            <a:off x="168256" y="765169"/>
            <a:ext cx="2286016" cy="2000264"/>
          </a:xfrm>
          <a:custGeom>
            <a:avLst/>
            <a:gdLst/>
            <a:ahLst/>
            <a:cxnLst/>
            <a:rect l="l" t="t" r="r" b="b"/>
            <a:pathLst>
              <a:path w="4428064" h="2620001">
                <a:moveTo>
                  <a:pt x="2880320" y="0"/>
                </a:moveTo>
                <a:lnTo>
                  <a:pt x="3458511" y="0"/>
                </a:lnTo>
                <a:lnTo>
                  <a:pt x="4428064" y="1310001"/>
                </a:lnTo>
                <a:lnTo>
                  <a:pt x="3458511" y="2620001"/>
                </a:lnTo>
                <a:lnTo>
                  <a:pt x="2880320" y="2620001"/>
                </a:lnTo>
                <a:lnTo>
                  <a:pt x="3680013" y="1539505"/>
                </a:lnTo>
                <a:lnTo>
                  <a:pt x="0" y="1539505"/>
                </a:lnTo>
                <a:lnTo>
                  <a:pt x="0" y="1071505"/>
                </a:lnTo>
                <a:lnTo>
                  <a:pt x="3673358" y="1071505"/>
                </a:lnTo>
                <a:close/>
              </a:path>
            </a:pathLst>
          </a:cu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0960" tIns="30480" rIns="60960" bIns="3048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1200">
              <a:solidFill>
                <a:schemeClr val="accent1"/>
              </a:solidFill>
            </a:endParaRPr>
          </a:p>
        </p:txBody>
      </p:sp>
      <p:sp>
        <p:nvSpPr>
          <p:cNvPr id="5" name="Rectangle 10">
            <a:extLst>
              <a:ext uri="{FF2B5EF4-FFF2-40B4-BE49-F238E27FC236}">
                <a16:creationId xmlns:a16="http://schemas.microsoft.com/office/drawing/2014/main" id="{7792BD7F-5BF0-436D-A1CF-1B2CD1482B4F}"/>
              </a:ext>
            </a:extLst>
          </p:cNvPr>
          <p:cNvSpPr/>
          <p:nvPr/>
        </p:nvSpPr>
        <p:spPr>
          <a:xfrm rot="10800000" flipH="1">
            <a:off x="168256" y="1979615"/>
            <a:ext cx="1814124" cy="776053"/>
          </a:xfrm>
          <a:custGeom>
            <a:avLst/>
            <a:gdLst/>
            <a:ahLst/>
            <a:cxnLst/>
            <a:rect l="l" t="t" r="r" b="b"/>
            <a:pathLst>
              <a:path w="3513998" h="981444">
                <a:moveTo>
                  <a:pt x="0" y="981444"/>
                </a:moveTo>
                <a:lnTo>
                  <a:pt x="3170262" y="981444"/>
                </a:lnTo>
                <a:lnTo>
                  <a:pt x="3170262" y="979483"/>
                </a:lnTo>
                <a:lnTo>
                  <a:pt x="3513998" y="979483"/>
                </a:lnTo>
                <a:lnTo>
                  <a:pt x="3170262" y="515048"/>
                </a:lnTo>
                <a:lnTo>
                  <a:pt x="3170262" y="513444"/>
                </a:lnTo>
                <a:lnTo>
                  <a:pt x="3169075" y="513444"/>
                </a:lnTo>
                <a:lnTo>
                  <a:pt x="2789067" y="0"/>
                </a:lnTo>
                <a:lnTo>
                  <a:pt x="2210876" y="0"/>
                </a:lnTo>
                <a:lnTo>
                  <a:pt x="2590884" y="513444"/>
                </a:lnTo>
                <a:lnTo>
                  <a:pt x="0" y="513444"/>
                </a:lnTo>
                <a:close/>
              </a:path>
            </a:pathLst>
          </a:cu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0960" tIns="30480" rIns="60960" bIns="3048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1200">
              <a:solidFill>
                <a:schemeClr val="accent1"/>
              </a:solidFill>
            </a:endParaRPr>
          </a:p>
        </p:txBody>
      </p:sp>
      <p:sp>
        <p:nvSpPr>
          <p:cNvPr id="6" name="Rectangle 10">
            <a:extLst>
              <a:ext uri="{FF2B5EF4-FFF2-40B4-BE49-F238E27FC236}">
                <a16:creationId xmlns:a16="http://schemas.microsoft.com/office/drawing/2014/main" id="{4B387AA6-5812-4CB6-B051-053647FDDCD0}"/>
              </a:ext>
            </a:extLst>
          </p:cNvPr>
          <p:cNvSpPr/>
          <p:nvPr/>
        </p:nvSpPr>
        <p:spPr>
          <a:xfrm>
            <a:off x="168256" y="765169"/>
            <a:ext cx="1814123" cy="776053"/>
          </a:xfrm>
          <a:custGeom>
            <a:avLst/>
            <a:gdLst/>
            <a:ahLst/>
            <a:cxnLst/>
            <a:rect l="l" t="t" r="r" b="b"/>
            <a:pathLst>
              <a:path w="3513998" h="981444">
                <a:moveTo>
                  <a:pt x="2210876" y="0"/>
                </a:moveTo>
                <a:lnTo>
                  <a:pt x="2789067" y="0"/>
                </a:lnTo>
                <a:lnTo>
                  <a:pt x="3169075" y="513444"/>
                </a:lnTo>
                <a:lnTo>
                  <a:pt x="3170262" y="513444"/>
                </a:lnTo>
                <a:lnTo>
                  <a:pt x="3170262" y="515048"/>
                </a:lnTo>
                <a:lnTo>
                  <a:pt x="3513998" y="979483"/>
                </a:lnTo>
                <a:lnTo>
                  <a:pt x="3170262" y="979483"/>
                </a:lnTo>
                <a:lnTo>
                  <a:pt x="3170262" y="981444"/>
                </a:lnTo>
                <a:lnTo>
                  <a:pt x="0" y="981444"/>
                </a:lnTo>
                <a:lnTo>
                  <a:pt x="0" y="513444"/>
                </a:lnTo>
                <a:lnTo>
                  <a:pt x="2590884" y="513444"/>
                </a:lnTo>
                <a:close/>
              </a:path>
            </a:pathLst>
          </a:cu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0960" tIns="30480" rIns="60960" bIns="3048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1200">
              <a:solidFill>
                <a:schemeClr val="accent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380" y="102424"/>
            <a:ext cx="5439667" cy="315471"/>
          </a:xfrm>
        </p:spPr>
        <p:txBody>
          <a:bodyPr/>
          <a:lstStyle/>
          <a:p>
            <a:r>
              <a:rPr lang="ru-RU" dirty="0" smtClean="0"/>
              <a:t>            Обстоятельства меры и степени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378844" y="407979"/>
            <a:ext cx="3386956" cy="3539430"/>
          </a:xfrm>
        </p:spPr>
        <p:txBody>
          <a:bodyPr/>
          <a:lstStyle/>
          <a:p>
            <a:endParaRPr lang="ru-RU" sz="1600" i="0" dirty="0" smtClean="0"/>
          </a:p>
          <a:p>
            <a:pPr fontAlgn="base"/>
            <a:endParaRPr lang="ru-RU" sz="1400" i="0" dirty="0" smtClean="0">
              <a:solidFill>
                <a:schemeClr val="tx1"/>
              </a:solidFill>
            </a:endParaRPr>
          </a:p>
          <a:p>
            <a:pPr fontAlgn="base"/>
            <a:r>
              <a:rPr lang="ru-RU" sz="1400" i="0" dirty="0" smtClean="0">
                <a:solidFill>
                  <a:schemeClr val="tx1"/>
                </a:solidFill>
              </a:rPr>
              <a:t>Обстоятельства</a:t>
            </a:r>
            <a:r>
              <a:rPr lang="ru-RU" sz="1400" i="0" dirty="0" smtClean="0">
                <a:solidFill>
                  <a:srgbClr val="7030A0"/>
                </a:solidFill>
              </a:rPr>
              <a:t> </a:t>
            </a:r>
            <a:r>
              <a:rPr lang="ru-RU" sz="1400" i="0" dirty="0" smtClean="0">
                <a:solidFill>
                  <a:srgbClr val="FF0000"/>
                </a:solidFill>
              </a:rPr>
              <a:t>меры и степени </a:t>
            </a:r>
            <a:r>
              <a:rPr lang="ru-RU" sz="1400" i="0" dirty="0" smtClean="0">
                <a:solidFill>
                  <a:schemeClr val="tx1"/>
                </a:solidFill>
              </a:rPr>
              <a:t> поясняют</a:t>
            </a:r>
            <a:r>
              <a:rPr lang="ru-RU" sz="1400" i="0" dirty="0" smtClean="0">
                <a:solidFill>
                  <a:srgbClr val="00B050"/>
                </a:solidFill>
              </a:rPr>
              <a:t> обстоятельство:</a:t>
            </a:r>
            <a:r>
              <a:rPr lang="ru-RU" sz="1400" b="0" i="0" dirty="0" smtClean="0"/>
              <a:t> </a:t>
            </a:r>
          </a:p>
          <a:p>
            <a:pPr fontAlgn="base"/>
            <a:endParaRPr lang="ru-RU" sz="1400" b="0" i="0" dirty="0" smtClean="0"/>
          </a:p>
          <a:p>
            <a:pPr fontAlgn="base"/>
            <a:r>
              <a:rPr lang="ru-RU" sz="1400" i="0" dirty="0" smtClean="0">
                <a:solidFill>
                  <a:srgbClr val="FF0000"/>
                </a:solidFill>
              </a:rPr>
              <a:t> </a:t>
            </a:r>
            <a:r>
              <a:rPr lang="ru-RU" sz="1400" b="0" dirty="0" smtClean="0"/>
              <a:t>    </a:t>
            </a:r>
            <a:r>
              <a:rPr lang="ru-RU" sz="1400" i="0" dirty="0" smtClean="0"/>
              <a:t>Том и в самом деле не ходил нынче в школу и </a:t>
            </a:r>
            <a:r>
              <a:rPr lang="ru-RU" sz="1400" i="0" dirty="0" smtClean="0">
                <a:solidFill>
                  <a:srgbClr val="FF0000"/>
                </a:solidFill>
              </a:rPr>
              <a:t>весьма </a:t>
            </a:r>
          </a:p>
          <a:p>
            <a:pPr fontAlgn="base"/>
            <a:r>
              <a:rPr lang="ru-RU" sz="1400" dirty="0" smtClean="0">
                <a:solidFill>
                  <a:srgbClr val="7030A0"/>
                </a:solidFill>
              </a:rPr>
              <a:t>(в какой степени?) </a:t>
            </a:r>
            <a:r>
              <a:rPr lang="ru-RU" sz="1400" i="0" dirty="0" smtClean="0"/>
              <a:t> </a:t>
            </a:r>
            <a:r>
              <a:rPr lang="ru-RU" sz="1400" i="0" dirty="0" smtClean="0">
                <a:solidFill>
                  <a:srgbClr val="00B050"/>
                </a:solidFill>
              </a:rPr>
              <a:t>весело </a:t>
            </a:r>
            <a:r>
              <a:rPr lang="ru-RU" sz="1400" i="0" dirty="0" smtClean="0"/>
              <a:t>провёл время.</a:t>
            </a:r>
          </a:p>
          <a:p>
            <a:pPr fontAlgn="base"/>
            <a:r>
              <a:rPr lang="ru-RU" sz="1400" i="0" dirty="0" smtClean="0"/>
              <a:t>     Отец встретил нас </a:t>
            </a:r>
            <a:endParaRPr lang="ru-RU" sz="1400" dirty="0" smtClean="0">
              <a:solidFill>
                <a:srgbClr val="7030A0"/>
              </a:solidFill>
            </a:endParaRPr>
          </a:p>
          <a:p>
            <a:pPr fontAlgn="base"/>
            <a:r>
              <a:rPr lang="ru-RU" sz="1400" i="0" dirty="0" smtClean="0">
                <a:solidFill>
                  <a:srgbClr val="FF0000"/>
                </a:solidFill>
              </a:rPr>
              <a:t>совершенно</a:t>
            </a:r>
            <a:r>
              <a:rPr lang="ru-RU" sz="1400" i="0" dirty="0" smtClean="0">
                <a:solidFill>
                  <a:srgbClr val="7030A0"/>
                </a:solidFill>
              </a:rPr>
              <a:t> (</a:t>
            </a:r>
            <a:r>
              <a:rPr lang="ru-RU" sz="1400" dirty="0" smtClean="0">
                <a:solidFill>
                  <a:srgbClr val="7030A0"/>
                </a:solidFill>
              </a:rPr>
              <a:t>в какой степени?) </a:t>
            </a:r>
            <a:r>
              <a:rPr lang="ru-RU" sz="1400" i="0" dirty="0" smtClean="0">
                <a:solidFill>
                  <a:srgbClr val="00B050"/>
                </a:solidFill>
              </a:rPr>
              <a:t>спокойно.</a:t>
            </a:r>
            <a:r>
              <a:rPr lang="ru-RU" sz="1400" i="0" dirty="0" smtClean="0"/>
              <a:t> </a:t>
            </a:r>
          </a:p>
          <a:p>
            <a:pPr fontAlgn="base"/>
            <a:endParaRPr lang="ru-RU" sz="1400" b="0" dirty="0" smtClean="0"/>
          </a:p>
          <a:p>
            <a:pPr fontAlgn="base"/>
            <a:r>
              <a:rPr lang="ru-RU" sz="1400" dirty="0" smtClean="0"/>
              <a:t> </a:t>
            </a:r>
            <a:r>
              <a:rPr lang="ru-RU" sz="1400" dirty="0" smtClean="0">
                <a:solidFill>
                  <a:srgbClr val="7030A0"/>
                </a:solidFill>
              </a:rPr>
              <a:t> </a:t>
            </a:r>
            <a:r>
              <a:rPr lang="ru-RU" sz="1600" dirty="0" smtClean="0"/>
              <a:t/>
            </a:r>
            <a:br>
              <a:rPr lang="ru-RU" sz="1600" dirty="0" smtClean="0"/>
            </a:br>
            <a:endParaRPr lang="ru-RU" sz="1600" i="0" dirty="0" smtClean="0">
              <a:solidFill>
                <a:srgbClr val="00B050"/>
              </a:solidFill>
            </a:endParaRPr>
          </a:p>
          <a:p>
            <a:endParaRPr lang="ru-RU" sz="1600" i="0" dirty="0" smtClean="0">
              <a:solidFill>
                <a:srgbClr val="00B050"/>
              </a:solidFill>
            </a:endParaRPr>
          </a:p>
        </p:txBody>
      </p:sp>
      <p:sp>
        <p:nvSpPr>
          <p:cNvPr id="4" name="Chevron 8">
            <a:extLst>
              <a:ext uri="{FF2B5EF4-FFF2-40B4-BE49-F238E27FC236}">
                <a16:creationId xmlns:a16="http://schemas.microsoft.com/office/drawing/2014/main" id="{87EE7965-A374-418B-BCC2-2E9CFD7EF71E}"/>
              </a:ext>
            </a:extLst>
          </p:cNvPr>
          <p:cNvSpPr/>
          <p:nvPr/>
        </p:nvSpPr>
        <p:spPr>
          <a:xfrm>
            <a:off x="168256" y="765169"/>
            <a:ext cx="2210588" cy="2000264"/>
          </a:xfrm>
          <a:custGeom>
            <a:avLst/>
            <a:gdLst/>
            <a:ahLst/>
            <a:cxnLst/>
            <a:rect l="l" t="t" r="r" b="b"/>
            <a:pathLst>
              <a:path w="4428064" h="2620001">
                <a:moveTo>
                  <a:pt x="2880320" y="0"/>
                </a:moveTo>
                <a:lnTo>
                  <a:pt x="3458511" y="0"/>
                </a:lnTo>
                <a:lnTo>
                  <a:pt x="4428064" y="1310001"/>
                </a:lnTo>
                <a:lnTo>
                  <a:pt x="3458511" y="2620001"/>
                </a:lnTo>
                <a:lnTo>
                  <a:pt x="2880320" y="2620001"/>
                </a:lnTo>
                <a:lnTo>
                  <a:pt x="3680013" y="1539505"/>
                </a:lnTo>
                <a:lnTo>
                  <a:pt x="0" y="1539505"/>
                </a:lnTo>
                <a:lnTo>
                  <a:pt x="0" y="1071505"/>
                </a:lnTo>
                <a:lnTo>
                  <a:pt x="3673358" y="1071505"/>
                </a:lnTo>
                <a:close/>
              </a:path>
            </a:pathLst>
          </a:cu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0960" tIns="30480" rIns="60960" bIns="3048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1200">
              <a:solidFill>
                <a:schemeClr val="accent1"/>
              </a:solidFill>
            </a:endParaRPr>
          </a:p>
        </p:txBody>
      </p:sp>
      <p:sp>
        <p:nvSpPr>
          <p:cNvPr id="5" name="Rectangle 10">
            <a:extLst>
              <a:ext uri="{FF2B5EF4-FFF2-40B4-BE49-F238E27FC236}">
                <a16:creationId xmlns:a16="http://schemas.microsoft.com/office/drawing/2014/main" id="{7792BD7F-5BF0-436D-A1CF-1B2CD1482B4F}"/>
              </a:ext>
            </a:extLst>
          </p:cNvPr>
          <p:cNvSpPr/>
          <p:nvPr/>
        </p:nvSpPr>
        <p:spPr>
          <a:xfrm rot="10800000" flipH="1">
            <a:off x="168256" y="1979615"/>
            <a:ext cx="1814124" cy="776053"/>
          </a:xfrm>
          <a:custGeom>
            <a:avLst/>
            <a:gdLst/>
            <a:ahLst/>
            <a:cxnLst/>
            <a:rect l="l" t="t" r="r" b="b"/>
            <a:pathLst>
              <a:path w="3513998" h="981444">
                <a:moveTo>
                  <a:pt x="0" y="981444"/>
                </a:moveTo>
                <a:lnTo>
                  <a:pt x="3170262" y="981444"/>
                </a:lnTo>
                <a:lnTo>
                  <a:pt x="3170262" y="979483"/>
                </a:lnTo>
                <a:lnTo>
                  <a:pt x="3513998" y="979483"/>
                </a:lnTo>
                <a:lnTo>
                  <a:pt x="3170262" y="515048"/>
                </a:lnTo>
                <a:lnTo>
                  <a:pt x="3170262" y="513444"/>
                </a:lnTo>
                <a:lnTo>
                  <a:pt x="3169075" y="513444"/>
                </a:lnTo>
                <a:lnTo>
                  <a:pt x="2789067" y="0"/>
                </a:lnTo>
                <a:lnTo>
                  <a:pt x="2210876" y="0"/>
                </a:lnTo>
                <a:lnTo>
                  <a:pt x="2590884" y="513444"/>
                </a:lnTo>
                <a:lnTo>
                  <a:pt x="0" y="513444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0960" tIns="30480" rIns="60960" bIns="3048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1200">
              <a:solidFill>
                <a:schemeClr val="accent1"/>
              </a:solidFill>
            </a:endParaRPr>
          </a:p>
        </p:txBody>
      </p:sp>
      <p:sp>
        <p:nvSpPr>
          <p:cNvPr id="6" name="Rectangle 10">
            <a:extLst>
              <a:ext uri="{FF2B5EF4-FFF2-40B4-BE49-F238E27FC236}">
                <a16:creationId xmlns:a16="http://schemas.microsoft.com/office/drawing/2014/main" id="{4B387AA6-5812-4CB6-B051-053647FDDCD0}"/>
              </a:ext>
            </a:extLst>
          </p:cNvPr>
          <p:cNvSpPr/>
          <p:nvPr/>
        </p:nvSpPr>
        <p:spPr>
          <a:xfrm>
            <a:off x="168256" y="765169"/>
            <a:ext cx="1814123" cy="776053"/>
          </a:xfrm>
          <a:custGeom>
            <a:avLst/>
            <a:gdLst/>
            <a:ahLst/>
            <a:cxnLst/>
            <a:rect l="l" t="t" r="r" b="b"/>
            <a:pathLst>
              <a:path w="3513998" h="981444">
                <a:moveTo>
                  <a:pt x="2210876" y="0"/>
                </a:moveTo>
                <a:lnTo>
                  <a:pt x="2789067" y="0"/>
                </a:lnTo>
                <a:lnTo>
                  <a:pt x="3169075" y="513444"/>
                </a:lnTo>
                <a:lnTo>
                  <a:pt x="3170262" y="513444"/>
                </a:lnTo>
                <a:lnTo>
                  <a:pt x="3170262" y="515048"/>
                </a:lnTo>
                <a:lnTo>
                  <a:pt x="3513998" y="979483"/>
                </a:lnTo>
                <a:lnTo>
                  <a:pt x="3170262" y="979483"/>
                </a:lnTo>
                <a:lnTo>
                  <a:pt x="3170262" y="981444"/>
                </a:lnTo>
                <a:lnTo>
                  <a:pt x="0" y="981444"/>
                </a:lnTo>
                <a:lnTo>
                  <a:pt x="0" y="513444"/>
                </a:lnTo>
                <a:lnTo>
                  <a:pt x="2590884" y="513444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0960" tIns="30480" rIns="60960" bIns="3048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1200">
              <a:solidFill>
                <a:schemeClr val="accent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50652" y="102424"/>
            <a:ext cx="4814395" cy="315471"/>
          </a:xfrm>
        </p:spPr>
        <p:txBody>
          <a:bodyPr/>
          <a:lstStyle/>
          <a:p>
            <a:r>
              <a:rPr lang="ru-RU" dirty="0" smtClean="0"/>
              <a:t>          Лингвистическая задача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18604" y="693731"/>
            <a:ext cx="5164626" cy="3170099"/>
          </a:xfrm>
        </p:spPr>
        <p:txBody>
          <a:bodyPr/>
          <a:lstStyle/>
          <a:p>
            <a:r>
              <a:rPr lang="ru-RU" sz="1600" dirty="0" smtClean="0">
                <a:solidFill>
                  <a:srgbClr val="0070C0"/>
                </a:solidFill>
              </a:rPr>
              <a:t>      </a:t>
            </a:r>
            <a:r>
              <a:rPr lang="ru-RU" sz="1600" dirty="0" smtClean="0">
                <a:solidFill>
                  <a:schemeClr val="tx1"/>
                </a:solidFill>
              </a:rPr>
              <a:t>Составьте предложения на тему</a:t>
            </a:r>
          </a:p>
          <a:p>
            <a:r>
              <a:rPr lang="ru-RU" sz="1600" dirty="0" smtClean="0">
                <a:solidFill>
                  <a:schemeClr val="tx1"/>
                </a:solidFill>
              </a:rPr>
              <a:t>                     «Спорт» по схемам.</a:t>
            </a:r>
          </a:p>
          <a:p>
            <a:endParaRPr lang="ru-RU" sz="1600" dirty="0" smtClean="0">
              <a:solidFill>
                <a:schemeClr val="tx1"/>
              </a:solidFill>
            </a:endParaRPr>
          </a:p>
          <a:p>
            <a:pPr marL="342900" indent="-342900">
              <a:buAutoNum type="arabicPeriod"/>
            </a:pPr>
            <a:r>
              <a:rPr lang="ru-RU" sz="1400" i="0" dirty="0" smtClean="0">
                <a:solidFill>
                  <a:srgbClr val="7030A0"/>
                </a:solidFill>
              </a:rPr>
              <a:t>подлежащее, (насколько?) обстоятельство, </a:t>
            </a:r>
          </a:p>
          <a:p>
            <a:pPr marL="342900" indent="-342900"/>
            <a:r>
              <a:rPr lang="ru-RU" sz="1400" i="0" dirty="0" smtClean="0">
                <a:solidFill>
                  <a:srgbClr val="7030A0"/>
                </a:solidFill>
              </a:rPr>
              <a:t>       сказуемое, дополнение и дополнение.</a:t>
            </a:r>
          </a:p>
          <a:p>
            <a:pPr marL="342900" indent="-342900">
              <a:buAutoNum type="arabicPeriod"/>
            </a:pPr>
            <a:endParaRPr lang="ru-RU" sz="1400" i="0" dirty="0" smtClean="0">
              <a:solidFill>
                <a:srgbClr val="002060"/>
              </a:solidFill>
            </a:endParaRPr>
          </a:p>
          <a:p>
            <a:pPr marL="342900" indent="-342900"/>
            <a:r>
              <a:rPr lang="ru-RU" sz="1400" i="0" dirty="0" smtClean="0">
                <a:solidFill>
                  <a:srgbClr val="0070C0"/>
                </a:solidFill>
              </a:rPr>
              <a:t>2.    (кому?) дополнение, сказуемое, </a:t>
            </a:r>
          </a:p>
          <a:p>
            <a:pPr marL="342900" indent="-342900"/>
            <a:r>
              <a:rPr lang="ru-RU" sz="1400" i="0" dirty="0" smtClean="0">
                <a:solidFill>
                  <a:srgbClr val="0070C0"/>
                </a:solidFill>
              </a:rPr>
              <a:t>       (сколько?) обстоятельство, сказуемое,</a:t>
            </a:r>
          </a:p>
          <a:p>
            <a:pPr marL="342900" indent="-342900"/>
            <a:r>
              <a:rPr lang="ru-RU" sz="1400" i="0" dirty="0" smtClean="0">
                <a:solidFill>
                  <a:srgbClr val="0070C0"/>
                </a:solidFill>
              </a:rPr>
              <a:t>       дополнение.</a:t>
            </a:r>
          </a:p>
          <a:p>
            <a:pPr marL="342900" indent="-342900">
              <a:buAutoNum type="arabicPeriod"/>
            </a:pPr>
            <a:endParaRPr lang="ru-RU" sz="1400" i="0" dirty="0" smtClean="0">
              <a:solidFill>
                <a:srgbClr val="002060"/>
              </a:solidFill>
            </a:endParaRPr>
          </a:p>
          <a:p>
            <a:pPr marL="342900" indent="-342900"/>
            <a:r>
              <a:rPr lang="ru-RU" sz="1400" i="0" dirty="0" smtClean="0">
                <a:solidFill>
                  <a:srgbClr val="0070C0"/>
                </a:solidFill>
              </a:rPr>
              <a:t>       </a:t>
            </a:r>
            <a:endParaRPr lang="ru-RU" sz="1400" i="0" dirty="0" smtClean="0">
              <a:solidFill>
                <a:srgbClr val="002060"/>
              </a:solidFill>
            </a:endParaRPr>
          </a:p>
          <a:p>
            <a:pPr marL="342900" indent="-342900">
              <a:buAutoNum type="arabicPeriod"/>
            </a:pPr>
            <a:endParaRPr lang="ru-RU" sz="1400" i="0" dirty="0" smtClean="0">
              <a:solidFill>
                <a:srgbClr val="002060"/>
              </a:solidFill>
            </a:endParaRPr>
          </a:p>
          <a:p>
            <a:pPr marL="342900" indent="-342900"/>
            <a:endParaRPr lang="ru-RU" sz="1600" dirty="0" smtClean="0">
              <a:solidFill>
                <a:srgbClr val="002060"/>
              </a:solidFill>
            </a:endParaRPr>
          </a:p>
          <a:p>
            <a:endParaRPr lang="ru-RU" sz="1600" dirty="0">
              <a:solidFill>
                <a:schemeClr val="tx1"/>
              </a:solidFill>
            </a:endParaRPr>
          </a:p>
        </p:txBody>
      </p:sp>
      <p:pic>
        <p:nvPicPr>
          <p:cNvPr id="9" name="Picture 4" descr="C:\Users\Бакибаева\Desktop\_51635-775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3514" b="95208" l="9744" r="877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68718" y="693731"/>
            <a:ext cx="2286015" cy="17859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10170</TotalTime>
  <Words>1015</Words>
  <Application>Microsoft Office PowerPoint</Application>
  <PresentationFormat>Произвольный</PresentationFormat>
  <Paragraphs>309</Paragraphs>
  <Slides>21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7" baseType="lpstr">
      <vt:lpstr>맑은 고딕</vt:lpstr>
      <vt:lpstr>Arial</vt:lpstr>
      <vt:lpstr>Arial Black</vt:lpstr>
      <vt:lpstr>Calibri</vt:lpstr>
      <vt:lpstr>Times New Roman</vt:lpstr>
      <vt:lpstr>Office Theme</vt:lpstr>
      <vt:lpstr>Русский  язык</vt:lpstr>
      <vt:lpstr>Второстепенные члены предложения</vt:lpstr>
      <vt:lpstr>          Обстоятельства меры и степени </vt:lpstr>
      <vt:lpstr>   Способы выражения обстоятельств меры и степени</vt:lpstr>
      <vt:lpstr>    Как подчёркиваются обстоятельства меры и степени?</vt:lpstr>
      <vt:lpstr>            Обстоятельства меры и степени</vt:lpstr>
      <vt:lpstr>            Обстоятельства меры и степени</vt:lpstr>
      <vt:lpstr>            Обстоятельства меры и степени</vt:lpstr>
      <vt:lpstr>          Лингвистическая задача</vt:lpstr>
      <vt:lpstr>          Лингвистическая задача</vt:lpstr>
      <vt:lpstr>       Лингвистическая задача. Проверьте!</vt:lpstr>
      <vt:lpstr>   Лингвистическая задача. Проверьте!</vt:lpstr>
      <vt:lpstr>   Лингвистическая задача. Проверьте!</vt:lpstr>
      <vt:lpstr>          Технология соответствий</vt:lpstr>
      <vt:lpstr>Презентация PowerPoint</vt:lpstr>
      <vt:lpstr>Презентация PowerPoint</vt:lpstr>
      <vt:lpstr>     Игра «Волшебный прямоугольник»</vt:lpstr>
      <vt:lpstr>       Игра  «Волшебный прямоугольник» </vt:lpstr>
      <vt:lpstr>«Волшебный прямоугольник». Проверьте! </vt:lpstr>
      <vt:lpstr>                    Словарная работа</vt:lpstr>
      <vt:lpstr>  Задание для самостоятельного выполнения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Русский язык</dc:title>
  <cp:lastModifiedBy>Пользователь</cp:lastModifiedBy>
  <cp:revision>378</cp:revision>
  <dcterms:created xsi:type="dcterms:W3CDTF">2020-04-13T08:05:42Z</dcterms:created>
  <dcterms:modified xsi:type="dcterms:W3CDTF">2020-12-16T12:24:31Z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LastSaved">
    <vt:filetime>2020-04-13T00:00:00Z</vt:filetime>
  </property>
</Properties>
</file>