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0" r:id="rId4"/>
    <p:sldId id="288" r:id="rId5"/>
    <p:sldId id="281" r:id="rId6"/>
    <p:sldId id="289" r:id="rId7"/>
    <p:sldId id="310" r:id="rId8"/>
    <p:sldId id="311" r:id="rId9"/>
    <p:sldId id="302" r:id="rId10"/>
    <p:sldId id="304" r:id="rId11"/>
    <p:sldId id="312" r:id="rId12"/>
    <p:sldId id="313" r:id="rId13"/>
    <p:sldId id="314" r:id="rId14"/>
    <p:sldId id="282" r:id="rId15"/>
    <p:sldId id="315" r:id="rId16"/>
    <p:sldId id="319" r:id="rId17"/>
    <p:sldId id="317" r:id="rId18"/>
    <p:sldId id="321" r:id="rId19"/>
    <p:sldId id="320" r:id="rId20"/>
    <p:sldId id="286" r:id="rId21"/>
    <p:sldId id="287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4" y="222930"/>
            <a:ext cx="316835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8" y="831993"/>
            <a:ext cx="485778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Тема: Как указать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на количественную характеристику действия.</a:t>
            </a: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532" name="Picture 4" descr="Аршин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4404" y="1693863"/>
            <a:ext cx="1928826" cy="1428760"/>
          </a:xfrm>
          <a:prstGeom prst="rect">
            <a:avLst/>
          </a:prstGeom>
          <a:noFill/>
        </p:spPr>
      </p:pic>
      <p:pic>
        <p:nvPicPr>
          <p:cNvPr id="27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39826" y="1693863"/>
            <a:ext cx="1895475" cy="14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93731"/>
            <a:ext cx="5357850" cy="2708434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</a:t>
            </a:r>
            <a:r>
              <a:rPr lang="ru-RU" sz="1600" dirty="0" smtClean="0">
                <a:solidFill>
                  <a:schemeClr val="tx1"/>
                </a:solidFill>
              </a:rPr>
              <a:t>Составьте предложения на тему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«Спорт» по схемам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400" i="0" dirty="0" smtClean="0">
                <a:solidFill>
                  <a:srgbClr val="00B050"/>
                </a:solidFill>
              </a:rPr>
              <a:t>3. подлежащее, (сколько раз?)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сказуемое, дополнение, обстоятельство и сказуемое, дополнение, приложение.</a:t>
            </a:r>
          </a:p>
          <a:p>
            <a:pPr marL="342900" indent="-342900"/>
            <a:endParaRPr lang="ru-RU" sz="1400" i="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4. определение, подлежащее,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( в какой степени?)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сказуемое, определение, дополнение,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дополнение. 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9698" name="Picture 2" descr="C:\Users\HOME\Desktop\shkolniedlyaoformleniy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7036" y="1982465"/>
            <a:ext cx="729405" cy="914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465047" cy="315471"/>
          </a:xfrm>
        </p:spPr>
        <p:txBody>
          <a:bodyPr/>
          <a:lstStyle/>
          <a:p>
            <a:r>
              <a:rPr lang="ru-RU" dirty="0" smtClean="0"/>
              <a:t>   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5500726" cy="4185761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подлежащее, (насколько?)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дополнение и дополнение.</a:t>
            </a:r>
          </a:p>
          <a:p>
            <a:pPr marL="342900" indent="-342900"/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Спорт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весьма</a:t>
            </a:r>
            <a:r>
              <a:rPr lang="ru-RU" sz="1400" i="0" dirty="0" smtClean="0">
                <a:solidFill>
                  <a:srgbClr val="7030A0"/>
                </a:solidFill>
              </a:rPr>
              <a:t> (насколько?) </a:t>
            </a:r>
            <a:r>
              <a:rPr lang="ru-RU" sz="1400" i="0" dirty="0" smtClean="0">
                <a:solidFill>
                  <a:srgbClr val="00B050"/>
                </a:solidFill>
              </a:rPr>
              <a:t>популярен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 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среди взрослых и детей.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400" i="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                               2.    (кому?)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                               (как часто?) обстоятельство, сказуемое,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                               дополнение.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                              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Людям необходимо </a:t>
            </a:r>
            <a:r>
              <a:rPr lang="ru-RU" sz="1400" i="0" dirty="0" smtClean="0">
                <a:solidFill>
                  <a:srgbClr val="FF0000"/>
                </a:solidFill>
              </a:rPr>
              <a:t>регулярно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endParaRPr lang="en-US" sz="1400" i="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en-US" sz="1400" i="0" dirty="0" smtClean="0">
                <a:solidFill>
                  <a:srgbClr val="0070C0"/>
                </a:solidFill>
              </a:rPr>
              <a:t>                                      </a:t>
            </a:r>
            <a:r>
              <a:rPr lang="ru-RU" sz="1400" i="0" dirty="0" smtClean="0">
                <a:solidFill>
                  <a:srgbClr val="7030A0"/>
                </a:solidFill>
              </a:rPr>
              <a:t>(как часто?) </a:t>
            </a:r>
            <a:r>
              <a:rPr lang="ru-RU" sz="1400" i="0" dirty="0" smtClean="0">
                <a:solidFill>
                  <a:srgbClr val="00B050"/>
                </a:solidFill>
              </a:rPr>
              <a:t>заниматься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спортом.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1746" name="AutoShape 2" descr="Экологическая партия Узбекиста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Экологическая партия Узбекиста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7346" y="836607"/>
            <a:ext cx="1414464" cy="1095376"/>
          </a:xfrm>
          <a:prstGeom prst="rect">
            <a:avLst/>
          </a:prstGeom>
          <a:noFill/>
        </p:spPr>
      </p:pic>
      <p:pic>
        <p:nvPicPr>
          <p:cNvPr id="31750" name="Picture 6" descr="C:\Users\HOME\Desktop\JgfaE6GIg3J66ot0txf9EvmLBGy5pK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94" y="1836739"/>
            <a:ext cx="1643074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357850" cy="1538883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B050"/>
                </a:solidFill>
              </a:rPr>
              <a:t>3. подлежащее, (сколько раз?)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00B050"/>
                </a:solidFill>
              </a:rPr>
              <a:t>    сказуемое, дополнение, обстоятельство и сказуемое, дополнение, приложение.</a:t>
            </a:r>
          </a:p>
          <a:p>
            <a:pPr marL="342900" indent="-342900"/>
            <a:r>
              <a:rPr lang="ru-RU" sz="1400" i="0" dirty="0" err="1" smtClean="0">
                <a:solidFill>
                  <a:srgbClr val="002060"/>
                </a:solidFill>
              </a:rPr>
              <a:t>Муроджан</a:t>
            </a:r>
            <a:r>
              <a:rPr lang="ru-RU" sz="1400" i="0" dirty="0" smtClean="0">
                <a:solidFill>
                  <a:srgbClr val="002060"/>
                </a:solidFill>
              </a:rPr>
              <a:t> </a:t>
            </a:r>
            <a:r>
              <a:rPr lang="ru-RU" sz="1400" i="0" dirty="0" err="1" smtClean="0">
                <a:solidFill>
                  <a:srgbClr val="002060"/>
                </a:solidFill>
              </a:rPr>
              <a:t>Ахмадалиев</a:t>
            </a:r>
            <a:r>
              <a:rPr lang="ru-RU" sz="1400" i="0" dirty="0" smtClean="0">
                <a:solidFill>
                  <a:srgbClr val="00B05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дважды</a:t>
            </a:r>
            <a:r>
              <a:rPr lang="ru-RU" sz="1400" i="0" dirty="0" smtClean="0">
                <a:solidFill>
                  <a:srgbClr val="00B05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(сколько раз?)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ru-RU" sz="1400" i="0" dirty="0" smtClean="0">
                <a:solidFill>
                  <a:srgbClr val="00B050"/>
                </a:solidFill>
              </a:rPr>
              <a:t>выиграл</a:t>
            </a:r>
            <a:endParaRPr lang="en-US" sz="1400" i="0" dirty="0" smtClean="0">
              <a:solidFill>
                <a:srgbClr val="00B05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2060"/>
                </a:solidFill>
              </a:rPr>
              <a:t>чемпионский пояс в Майами и удостоен звания </a:t>
            </a:r>
            <a:endParaRPr lang="en-US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2060"/>
                </a:solidFill>
              </a:rPr>
              <a:t>«Гордость Узбекистана». </a:t>
            </a:r>
            <a:r>
              <a:rPr lang="ru-RU" sz="1400" i="0" dirty="0" smtClean="0">
                <a:solidFill>
                  <a:srgbClr val="00B050"/>
                </a:solidFill>
              </a:rPr>
              <a:t>  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0722" name="Picture 2" descr="Узбекский боксер Муроджон Ахмадалиев  удостоен звания «Гордость Узбекистан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570" y="1979615"/>
            <a:ext cx="1500197" cy="1143008"/>
          </a:xfrm>
          <a:prstGeom prst="rect">
            <a:avLst/>
          </a:prstGeom>
          <a:noFill/>
        </p:spPr>
      </p:pic>
      <p:pic>
        <p:nvPicPr>
          <p:cNvPr id="30726" name="Picture 6" descr="Узбекский боксер установил рекорд по завоеванию титулов на профессиональном  ринге - Бокс/ММА - Sports.k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7280" y="1979615"/>
            <a:ext cx="1500198" cy="1142988"/>
          </a:xfrm>
          <a:prstGeom prst="rect">
            <a:avLst/>
          </a:prstGeom>
          <a:noFill/>
        </p:spPr>
      </p:pic>
      <p:pic>
        <p:nvPicPr>
          <p:cNvPr id="30728" name="Picture 8" descr="Официально! УЗБЕК ОСТОН УРУНОВ В РПЛ! УФА ЕГО КУПИЛА!! - You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5644" y="1979615"/>
            <a:ext cx="1428760" cy="1142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1538883"/>
          </a:xfrm>
        </p:spPr>
        <p:txBody>
          <a:bodyPr/>
          <a:lstStyle/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4. подлежащее, обстоятельство, сказуемое, дополнение,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(как часто?) обстоятельство, сказуемое, определение,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дополнение, дополнение.</a:t>
            </a:r>
            <a:r>
              <a:rPr lang="ru-RU" sz="1400" b="0" i="0" dirty="0" smtClean="0"/>
              <a:t> </a:t>
            </a:r>
          </a:p>
          <a:p>
            <a:pPr marL="342900" indent="-342900"/>
            <a:r>
              <a:rPr lang="ru-RU" sz="1400" i="0" dirty="0" smtClean="0"/>
              <a:t>Оксана Чусовитина с детства любит лошадей и  </a:t>
            </a:r>
            <a:r>
              <a:rPr lang="ru-RU" sz="1400" i="0" dirty="0" smtClean="0">
                <a:solidFill>
                  <a:srgbClr val="FF0000"/>
                </a:solidFill>
              </a:rPr>
              <a:t>почти</a:t>
            </a:r>
            <a:r>
              <a:rPr lang="ru-RU" sz="1400" i="0" dirty="0" smtClean="0"/>
              <a:t>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(как часто?)</a:t>
            </a:r>
            <a:r>
              <a:rPr lang="ru-RU" sz="1400" i="0" dirty="0" smtClean="0"/>
              <a:t> всё свободное время </a:t>
            </a:r>
            <a:r>
              <a:rPr lang="ru-RU" sz="1400" i="0" dirty="0" smtClean="0">
                <a:solidFill>
                  <a:srgbClr val="00B050"/>
                </a:solidFill>
              </a:rPr>
              <a:t>проводит </a:t>
            </a:r>
            <a:r>
              <a:rPr lang="ru-RU" sz="1400" i="0" dirty="0" smtClean="0"/>
              <a:t>в компании этих</a:t>
            </a:r>
          </a:p>
          <a:p>
            <a:pPr marL="342900" indent="-342900"/>
            <a:r>
              <a:rPr lang="ru-RU" sz="1400" i="0" dirty="0" smtClean="0"/>
              <a:t>животных.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4818" name="Picture 2" descr="Оксана Чусовитина – лучшая спортсменка Узбекистана за последнее десятилет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1979615"/>
            <a:ext cx="1571636" cy="1090589"/>
          </a:xfrm>
          <a:prstGeom prst="rect">
            <a:avLst/>
          </a:prstGeom>
          <a:noFill/>
        </p:spPr>
      </p:pic>
      <p:pic>
        <p:nvPicPr>
          <p:cNvPr id="34820" name="Picture 4" descr="Президент наградил Оксану Чусовитину почетным званием «Узбекистон ифтихори»  - Новости Узбекистана сегодня: nuz.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4206" y="1979615"/>
            <a:ext cx="1571636" cy="1062033"/>
          </a:xfrm>
          <a:prstGeom prst="rect">
            <a:avLst/>
          </a:prstGeom>
          <a:noFill/>
        </p:spPr>
      </p:pic>
      <p:pic>
        <p:nvPicPr>
          <p:cNvPr id="34822" name="Picture 6" descr="Оксана Чусовитина завоевала «золото» Кубка мира в Катаре (фото) - UzNews.u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7280" y="1979615"/>
            <a:ext cx="1500198" cy="1066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7214" y="781127"/>
            <a:ext cx="2286016" cy="1938992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меры и степени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765169"/>
            <a:ext cx="22860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6"/>
          <a:ext cx="5572164" cy="2749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Критики отметили её … профессиональное исполнение роли.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неизмеримо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Увеличим наши старания … , и тогда добьёмся успеха!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гораздо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91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Эта задача … сложнее вчерашней.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Капельку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4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Моя бабушка умеет рассказывать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сказки … интереснее, чем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кто-либо другой.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исключительно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31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задержись, и мы обсудим небольшие недочёты твоего проекта.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впятеро</a:t>
                      </a:r>
                      <a:endParaRPr lang="ru-RU" sz="1400" i="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6"/>
          <a:ext cx="5572164" cy="2749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Критики отметили её … профессиональное исполнение роли.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неизмеримо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Увеличим наши старания … , и тогда добьёмся успеха!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гораздо</a:t>
                      </a:r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91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Эта задача … сложнее вчерашней.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Капельку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4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Моя бабушка умеет рассказывать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сказки … интереснее, чем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кто-либо другой.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исключительно</a:t>
                      </a:r>
                      <a:endParaRPr lang="ru-RU" sz="1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31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задержись, и мы обсудим небольшие недочёты твоего проекта.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впятеро</a:t>
                      </a:r>
                      <a:endParaRPr lang="ru-RU" sz="1400" i="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5842" y="836607"/>
            <a:ext cx="428628" cy="13573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4404" y="1193797"/>
            <a:ext cx="500066" cy="17145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090" y="1193797"/>
            <a:ext cx="714380" cy="5715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39892" y="693731"/>
            <a:ext cx="2214578" cy="1857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4272" y="1765301"/>
            <a:ext cx="1500198" cy="13573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811462" y="693731"/>
            <a:ext cx="2857520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обстоятельства меры и степени,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выраженные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наречиями меры и степени. 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8674" name="Picture 2" descr="C:\Users\HOME\Desktop\shkolniedlyaoformleniya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693731"/>
            <a:ext cx="2428892" cy="1868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Игра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9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2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С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«Волшебный прямоугольник». 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9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2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С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Ч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П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Б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С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Д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Г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Я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С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И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 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Г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У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Ж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Б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 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К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Ь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Ю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Ы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 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2051053"/>
            <a:ext cx="1888615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85949" cy="9548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407979"/>
            <a:ext cx="3143272" cy="3959305"/>
          </a:xfrm>
        </p:spPr>
        <p:txBody>
          <a:bodyPr/>
          <a:lstStyle/>
          <a:p>
            <a:endParaRPr lang="en-US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очень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nihoyatda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гораздо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anchagina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неизмеримо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beqiyos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>слегка –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7030A0"/>
                </a:solidFill>
              </a:rPr>
              <a:t>oz-</a:t>
            </a:r>
            <a:r>
              <a:rPr lang="en-US" sz="1400" dirty="0" err="1" smtClean="0">
                <a:solidFill>
                  <a:srgbClr val="7030A0"/>
                </a:solidFill>
              </a:rPr>
              <a:t>moz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регулярно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doimo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едва – </a:t>
            </a:r>
            <a:r>
              <a:rPr lang="uz-Latn-UZ" sz="1400" dirty="0" smtClean="0">
                <a:solidFill>
                  <a:srgbClr val="7030A0"/>
                </a:solidFill>
              </a:rPr>
              <a:t>arang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отчасти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qisman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еле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zo‘rg‘a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изрядно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durustgina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почти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deyarli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особенно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08" y="908045"/>
            <a:ext cx="1928826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7496" y="765169"/>
            <a:ext cx="5883296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Как указать на количественную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характеристику действия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   Упражнение 96, 97 (стр. 42).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9325" y="1652591"/>
            <a:ext cx="3582160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668982" cy="315471"/>
          </a:xfrm>
        </p:spPr>
        <p:txBody>
          <a:bodyPr/>
          <a:lstStyle/>
          <a:p>
            <a:r>
              <a:rPr lang="ru-RU" dirty="0" smtClean="0"/>
              <a:t>          Обстоятельства меры и степени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68256" y="1122359"/>
            <a:ext cx="5429288" cy="785818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Обозначают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количественную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характеристику,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степень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совершения действия,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меру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проявления признака или   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      другого условия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действия.  </a:t>
            </a:r>
            <a:endParaRPr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739760" y="1979615"/>
            <a:ext cx="4357718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96818" y="2563290"/>
            <a:ext cx="5572164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(в какой мере?)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удивился; (в какой степени?) </a:t>
            </a:r>
          </a:p>
          <a:p>
            <a:pPr fontAlgn="base"/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весьма 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гордый; (насколько?)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настолько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неузнаваемый.</a:t>
            </a:r>
            <a:endPara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47968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740024" y="1836739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660" y="1979615"/>
            <a:ext cx="4541699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какой мере? в какой степени? насколько?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Способы выражения обстоятельств меры и степени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меры и степени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35732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1) существительными в форме родительного падежа с предлогом 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откровенен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(в какой мере?)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чрезвычайности;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смел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(в какой степени?)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безрассудства;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слащавый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(насколько?)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приторности.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051053"/>
            <a:ext cx="3286148" cy="107157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2) наречиями меры и степени;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долго;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весьма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гордый;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совершенно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неприступный;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абсолютно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черствый;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еле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слышно;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чересчур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громко;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слишком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суетливо;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357190" cy="42862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85725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4"/>
            <a:ext cx="6048672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600" dirty="0" smtClean="0"/>
              <a:t>Как подчёркиваются обстоятельства меры и степени?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1"/>
            <a:ext cx="3311528" cy="3816429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Обстоятельства </a:t>
            </a:r>
            <a:r>
              <a:rPr lang="ru-RU" i="0" dirty="0" smtClean="0">
                <a:solidFill>
                  <a:srgbClr val="00B050"/>
                </a:solidFill>
              </a:rPr>
              <a:t>меры и степени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подчёркиваются </a:t>
            </a:r>
          </a:p>
          <a:p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на письме</a:t>
            </a:r>
          </a:p>
          <a:p>
            <a:r>
              <a:rPr lang="ru-RU" i="0" dirty="0" smtClean="0">
                <a:solidFill>
                  <a:srgbClr val="FF0000"/>
                </a:solidFill>
              </a:rPr>
              <a:t>чередованием тире</a:t>
            </a:r>
          </a:p>
          <a:p>
            <a:r>
              <a:rPr lang="ru-RU" i="0" dirty="0" smtClean="0">
                <a:solidFill>
                  <a:srgbClr val="FF0000"/>
                </a:solidFill>
              </a:rPr>
              <a:t> и точки.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Обстоятельства меры и степени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407979"/>
            <a:ext cx="3311528" cy="3570208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r>
              <a:rPr lang="ru-RU" sz="1400" i="0" dirty="0" smtClean="0">
                <a:solidFill>
                  <a:schemeClr val="tx1"/>
                </a:solidFill>
              </a:rPr>
              <a:t>Обстоятельства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меры и степени </a:t>
            </a:r>
            <a:r>
              <a:rPr lang="ru-RU" sz="1400" i="0" dirty="0" smtClean="0">
                <a:solidFill>
                  <a:schemeClr val="tx1"/>
                </a:solidFill>
              </a:rPr>
              <a:t>чаще всего поясняют </a:t>
            </a:r>
            <a:r>
              <a:rPr lang="ru-RU" sz="1400" i="0" dirty="0" smtClean="0">
                <a:solidFill>
                  <a:srgbClr val="00B050"/>
                </a:solidFill>
              </a:rPr>
              <a:t>сказуемое:</a:t>
            </a:r>
            <a:r>
              <a:rPr lang="ru-RU" sz="1400" b="0" dirty="0" smtClean="0"/>
              <a:t> </a:t>
            </a:r>
          </a:p>
          <a:p>
            <a:pPr fontAlgn="base"/>
            <a:endParaRPr lang="ru-RU" sz="1400" b="0" dirty="0" smtClean="0"/>
          </a:p>
          <a:p>
            <a:pPr fontAlgn="base"/>
            <a:r>
              <a:rPr lang="ru-RU" sz="1400" dirty="0" smtClean="0"/>
              <a:t>Словом, я </a:t>
            </a:r>
            <a:r>
              <a:rPr lang="ru-RU" sz="1400" dirty="0" smtClean="0">
                <a:solidFill>
                  <a:srgbClr val="7030A0"/>
                </a:solidFill>
              </a:rPr>
              <a:t>(насколько?) </a:t>
            </a:r>
            <a:r>
              <a:rPr lang="ru-RU" sz="1400" dirty="0" smtClean="0">
                <a:solidFill>
                  <a:srgbClr val="FF0000"/>
                </a:solidFill>
              </a:rPr>
              <a:t>не очень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00B050"/>
                </a:solidFill>
              </a:rPr>
              <a:t>удивился</a:t>
            </a:r>
            <a:r>
              <a:rPr lang="ru-RU" sz="1400" dirty="0" smtClean="0"/>
              <a:t>, когда, раздувая маленький костёр, увидел чёрную худую фигуру в проломе крепостной стены.</a:t>
            </a:r>
          </a:p>
          <a:p>
            <a:pPr fontAlgn="base"/>
            <a:endParaRPr lang="ru-RU" sz="1400" i="0" dirty="0" smtClean="0">
              <a:solidFill>
                <a:srgbClr val="0070C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0070C0"/>
                </a:solidFill>
              </a:rPr>
              <a:t>Платье </a:t>
            </a:r>
            <a:r>
              <a:rPr lang="ru-RU" sz="1400" i="0" dirty="0" smtClean="0">
                <a:solidFill>
                  <a:srgbClr val="FF0000"/>
                </a:solidFill>
              </a:rPr>
              <a:t>слишком </a:t>
            </a:r>
            <a:r>
              <a:rPr lang="ru-RU" sz="1400" i="0" dirty="0" smtClean="0">
                <a:solidFill>
                  <a:srgbClr val="7030A0"/>
                </a:solidFill>
              </a:rPr>
              <a:t>(в какой степени?) </a:t>
            </a:r>
            <a:r>
              <a:rPr lang="ru-RU" sz="1400" i="0" dirty="0" smtClean="0">
                <a:solidFill>
                  <a:srgbClr val="00B050"/>
                </a:solidFill>
              </a:rPr>
              <a:t>выгорело. </a:t>
            </a:r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066572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Обстоятельства меры и степени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3108543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endParaRPr lang="ru-RU" sz="1400" i="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400" i="0" dirty="0" smtClean="0">
                <a:solidFill>
                  <a:schemeClr val="tx1"/>
                </a:solidFill>
              </a:rPr>
              <a:t>Обстоятельства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меры и степени </a:t>
            </a:r>
            <a:r>
              <a:rPr lang="ru-RU" sz="1400" i="0" dirty="0" smtClean="0">
                <a:solidFill>
                  <a:schemeClr val="tx1"/>
                </a:solidFill>
              </a:rPr>
              <a:t> поясняют</a:t>
            </a:r>
            <a:r>
              <a:rPr lang="ru-RU" sz="1400" i="0" dirty="0" smtClean="0">
                <a:solidFill>
                  <a:srgbClr val="00B050"/>
                </a:solidFill>
              </a:rPr>
              <a:t> определение:</a:t>
            </a:r>
            <a:r>
              <a:rPr lang="ru-RU" sz="1400" b="0" i="0" dirty="0" smtClean="0"/>
              <a:t> </a:t>
            </a:r>
          </a:p>
          <a:p>
            <a:pPr fontAlgn="base"/>
            <a:endParaRPr lang="ru-RU" sz="1400" b="0" i="0" dirty="0" smtClean="0"/>
          </a:p>
          <a:p>
            <a:pPr fontAlgn="base"/>
            <a:r>
              <a:rPr lang="ru-RU" sz="1400" i="0" dirty="0" smtClean="0"/>
              <a:t>Он купил 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чересчур </a:t>
            </a:r>
            <a:r>
              <a:rPr lang="ru-RU" sz="1400" dirty="0" smtClean="0">
                <a:solidFill>
                  <a:srgbClr val="7030A0"/>
                </a:solidFill>
              </a:rPr>
              <a:t>(в какой степени?) </a:t>
            </a:r>
            <a:r>
              <a:rPr lang="ru-RU" sz="1400" i="0" dirty="0" smtClean="0">
                <a:solidFill>
                  <a:srgbClr val="00B050"/>
                </a:solidFill>
              </a:rPr>
              <a:t>дорогую </a:t>
            </a:r>
            <a:r>
              <a:rPr lang="ru-RU" sz="1400" i="0" dirty="0" smtClean="0"/>
              <a:t>книгу.</a:t>
            </a:r>
            <a:r>
              <a:rPr lang="ru-RU" sz="1400" b="0" dirty="0" smtClean="0"/>
              <a:t> </a:t>
            </a:r>
          </a:p>
          <a:p>
            <a:pPr fontAlgn="base"/>
            <a:endParaRPr lang="ru-RU" sz="1400" i="0" dirty="0" smtClean="0"/>
          </a:p>
          <a:p>
            <a:pPr fontAlgn="base"/>
            <a:r>
              <a:rPr lang="ru-RU" sz="1400" i="0" dirty="0" smtClean="0"/>
              <a:t>Он пошёл по </a:t>
            </a:r>
            <a:r>
              <a:rPr lang="ru-RU" sz="1400" i="0" dirty="0" smtClean="0">
                <a:solidFill>
                  <a:srgbClr val="FF0000"/>
                </a:solidFill>
              </a:rPr>
              <a:t>еле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7030A0"/>
                </a:solidFill>
              </a:rPr>
              <a:t>(</a:t>
            </a:r>
            <a:r>
              <a:rPr lang="ru-RU" sz="1400" dirty="0" smtClean="0">
                <a:solidFill>
                  <a:srgbClr val="7030A0"/>
                </a:solidFill>
              </a:rPr>
              <a:t>в какой мере?)</a:t>
            </a:r>
            <a:r>
              <a:rPr lang="ru-RU" sz="1400" i="0" dirty="0" smtClean="0"/>
              <a:t> </a:t>
            </a:r>
            <a:r>
              <a:rPr lang="ru-RU" sz="1400" i="0" dirty="0" smtClean="0">
                <a:solidFill>
                  <a:srgbClr val="00B050"/>
                </a:solidFill>
              </a:rPr>
              <a:t>заметной</a:t>
            </a:r>
            <a:r>
              <a:rPr lang="ru-RU" sz="1400" i="0" dirty="0" smtClean="0"/>
              <a:t> тропинке. </a:t>
            </a:r>
          </a:p>
          <a:p>
            <a:pPr fontAlgn="base"/>
            <a:endParaRPr lang="ru-RU" sz="1400" b="0" dirty="0" smtClean="0"/>
          </a:p>
          <a:p>
            <a:pPr fontAlgn="base"/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Обстоятельства меры и степени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8844" y="407979"/>
            <a:ext cx="3386956" cy="3539430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endParaRPr lang="ru-RU" sz="1400" i="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400" i="0" dirty="0" smtClean="0">
                <a:solidFill>
                  <a:schemeClr val="tx1"/>
                </a:solidFill>
              </a:rPr>
              <a:t>Обстоятельства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меры и степени </a:t>
            </a:r>
            <a:r>
              <a:rPr lang="ru-RU" sz="1400" i="0" dirty="0" smtClean="0">
                <a:solidFill>
                  <a:schemeClr val="tx1"/>
                </a:solidFill>
              </a:rPr>
              <a:t> поясняют</a:t>
            </a:r>
            <a:r>
              <a:rPr lang="ru-RU" sz="1400" i="0" dirty="0" smtClean="0">
                <a:solidFill>
                  <a:srgbClr val="00B050"/>
                </a:solidFill>
              </a:rPr>
              <a:t> обстоятельство:</a:t>
            </a:r>
            <a:r>
              <a:rPr lang="ru-RU" sz="1400" b="0" i="0" dirty="0" smtClean="0"/>
              <a:t> </a:t>
            </a:r>
          </a:p>
          <a:p>
            <a:pPr fontAlgn="base"/>
            <a:endParaRPr lang="ru-RU" sz="1400" b="0" i="0" dirty="0" smtClean="0"/>
          </a:p>
          <a:p>
            <a:pPr fontAlgn="base"/>
            <a:r>
              <a:rPr lang="ru-RU" sz="1400" i="0" dirty="0" smtClean="0">
                <a:solidFill>
                  <a:srgbClr val="FF0000"/>
                </a:solidFill>
              </a:rPr>
              <a:t> </a:t>
            </a:r>
            <a:r>
              <a:rPr lang="ru-RU" sz="1400" b="0" dirty="0" smtClean="0"/>
              <a:t>    </a:t>
            </a:r>
            <a:r>
              <a:rPr lang="ru-RU" sz="1400" i="0" dirty="0" smtClean="0"/>
              <a:t>Том и в самом деле не ходил нынче в школу и </a:t>
            </a:r>
            <a:r>
              <a:rPr lang="ru-RU" sz="1400" i="0" dirty="0" smtClean="0">
                <a:solidFill>
                  <a:srgbClr val="FF0000"/>
                </a:solidFill>
              </a:rPr>
              <a:t>весьма </a:t>
            </a:r>
          </a:p>
          <a:p>
            <a:pPr fontAlgn="base"/>
            <a:r>
              <a:rPr lang="ru-RU" sz="1400" dirty="0" smtClean="0">
                <a:solidFill>
                  <a:srgbClr val="7030A0"/>
                </a:solidFill>
              </a:rPr>
              <a:t>(в какой степени?) 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00B050"/>
                </a:solidFill>
              </a:rPr>
              <a:t>весело </a:t>
            </a:r>
            <a:r>
              <a:rPr lang="ru-RU" sz="1400" i="0" dirty="0" smtClean="0"/>
              <a:t>провёл время.</a:t>
            </a:r>
          </a:p>
          <a:p>
            <a:pPr fontAlgn="base"/>
            <a:r>
              <a:rPr lang="ru-RU" sz="1400" i="0" dirty="0" smtClean="0"/>
              <a:t>     Отец встретил нас </a:t>
            </a:r>
            <a:endParaRPr lang="ru-RU" sz="1400" dirty="0" smtClean="0">
              <a:solidFill>
                <a:srgbClr val="7030A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FF0000"/>
                </a:solidFill>
              </a:rPr>
              <a:t>совершенно</a:t>
            </a:r>
            <a:r>
              <a:rPr lang="ru-RU" sz="1400" i="0" dirty="0" smtClean="0">
                <a:solidFill>
                  <a:srgbClr val="7030A0"/>
                </a:solidFill>
              </a:rPr>
              <a:t> (</a:t>
            </a:r>
            <a:r>
              <a:rPr lang="ru-RU" sz="1400" dirty="0" smtClean="0">
                <a:solidFill>
                  <a:srgbClr val="7030A0"/>
                </a:solidFill>
              </a:rPr>
              <a:t>в какой степени?) </a:t>
            </a:r>
            <a:r>
              <a:rPr lang="ru-RU" sz="1400" i="0" dirty="0" smtClean="0">
                <a:solidFill>
                  <a:srgbClr val="00B050"/>
                </a:solidFill>
              </a:rPr>
              <a:t>спокойно.</a:t>
            </a:r>
            <a:r>
              <a:rPr lang="ru-RU" sz="1400" i="0" dirty="0" smtClean="0"/>
              <a:t> </a:t>
            </a:r>
          </a:p>
          <a:p>
            <a:pPr fontAlgn="base"/>
            <a:endParaRPr lang="ru-RU" sz="1400" b="0" dirty="0" smtClean="0"/>
          </a:p>
          <a:p>
            <a:pPr fontAlgn="base"/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10588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93731"/>
            <a:ext cx="5164626" cy="3170099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</a:t>
            </a:r>
            <a:r>
              <a:rPr lang="ru-RU" sz="1600" dirty="0" smtClean="0">
                <a:solidFill>
                  <a:schemeClr val="tx1"/>
                </a:solidFill>
              </a:rPr>
              <a:t>Составьте предложения на тему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«Спорт» по схемам.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подлежащее, (насколько?) обстоятельство,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дополнение и дополнение.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2.    (кому?)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(сколько?) обстоятельство, сказуемое,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дополнение.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8" y="693731"/>
            <a:ext cx="2286015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10170</TotalTime>
  <Words>1015</Words>
  <Application>Microsoft Office PowerPoint</Application>
  <PresentationFormat>Произвольный</PresentationFormat>
  <Paragraphs>309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맑은 고딕</vt:lpstr>
      <vt:lpstr>Arial</vt:lpstr>
      <vt:lpstr>Arial Black</vt:lpstr>
      <vt:lpstr>Calibri</vt:lpstr>
      <vt:lpstr>Times New Roman</vt:lpstr>
      <vt:lpstr>Office Theme</vt:lpstr>
      <vt:lpstr>Русский  язык</vt:lpstr>
      <vt:lpstr>Второстепенные члены предложения</vt:lpstr>
      <vt:lpstr>          Обстоятельства меры и степени </vt:lpstr>
      <vt:lpstr>   Способы выражения обстоятельств меры и степени</vt:lpstr>
      <vt:lpstr>    Как подчёркиваются обстоятельства меры и степени?</vt:lpstr>
      <vt:lpstr>            Обстоятельства меры и степени</vt:lpstr>
      <vt:lpstr>            Обстоятельства меры и степени</vt:lpstr>
      <vt:lpstr>            Обстоятельства меры и степени</vt:lpstr>
      <vt:lpstr>          Лингвистическая задача</vt:lpstr>
      <vt:lpstr>          Лингвистическая задача</vt:lpstr>
      <vt:lpstr>       Лингвистическая задача. Проверьте!</vt:lpstr>
      <vt:lpstr>   Лингвистическая задача. Проверьте!</vt:lpstr>
      <vt:lpstr>   Лингвистическая задача. Проверьте!</vt:lpstr>
      <vt:lpstr>          Технология соответствий</vt:lpstr>
      <vt:lpstr>Презентация PowerPoint</vt:lpstr>
      <vt:lpstr>Презентация PowerPoint</vt:lpstr>
      <vt:lpstr>     Игра «Волшебный прямоугольник»</vt:lpstr>
      <vt:lpstr>       Игра  «Волшебный прямоугольник» </vt:lpstr>
      <vt:lpstr>«Волшебный прямоугольник». Проверьте! 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378</cp:revision>
  <dcterms:created xsi:type="dcterms:W3CDTF">2020-04-13T08:05:42Z</dcterms:created>
  <dcterms:modified xsi:type="dcterms:W3CDTF">2020-12-16T12:24:31Z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