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334" r:id="rId4"/>
    <p:sldId id="306" r:id="rId5"/>
    <p:sldId id="335" r:id="rId6"/>
    <p:sldId id="342" r:id="rId7"/>
    <p:sldId id="343" r:id="rId8"/>
    <p:sldId id="327" r:id="rId9"/>
    <p:sldId id="328" r:id="rId10"/>
    <p:sldId id="329" r:id="rId11"/>
    <p:sldId id="337" r:id="rId12"/>
    <p:sldId id="338" r:id="rId13"/>
    <p:sldId id="339" r:id="rId14"/>
    <p:sldId id="346" r:id="rId15"/>
    <p:sldId id="347" r:id="rId16"/>
    <p:sldId id="345" r:id="rId17"/>
    <p:sldId id="318" r:id="rId18"/>
    <p:sldId id="340" r:id="rId19"/>
    <p:sldId id="331" r:id="rId20"/>
    <p:sldId id="341" r:id="rId21"/>
    <p:sldId id="320" r:id="rId22"/>
    <p:sldId id="348" r:id="rId23"/>
    <p:sldId id="349" r:id="rId24"/>
    <p:sldId id="350" r:id="rId25"/>
    <p:sldId id="351" r:id="rId26"/>
    <p:sldId id="269" r:id="rId27"/>
  </p:sldIdLst>
  <p:sldSz cx="9144000" cy="5143500" type="screen16x9"/>
  <p:notesSz cx="5765800" cy="3244850"/>
  <p:defaultTextStyle>
    <a:defPPr>
      <a:defRPr lang="ru-RU"/>
    </a:defPPr>
    <a:lvl1pPr marL="0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762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524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284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044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3806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8568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330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092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96"/>
      </p:cViewPr>
      <p:guideLst>
        <p:guide orient="horz" pos="2880"/>
        <p:guide orient="horz" pos="4565"/>
        <p:guide pos="2160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Эпитеты</a:t>
          </a:r>
          <a:endParaRPr kumimoji="0" lang="ru-RU" sz="2800" b="0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lang="ru-RU" sz="2800" b="1" i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звёзды золотые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lang="ru-RU" sz="2800" b="1" i="0" dirty="0" smtClean="0">
              <a:solidFill>
                <a:schemeClr val="tx1"/>
              </a:solidFill>
            </a:rPr>
            <a:t>сонные берёзки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а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lang="ru-RU" sz="2800" b="1" i="0" dirty="0" smtClean="0">
              <a:solidFill>
                <a:srgbClr val="FFFF00"/>
              </a:solidFill>
            </a:rPr>
            <a:t>шёлковые косы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15591" custScaleY="81636" custLinFactNeighborX="-1398" custLinFactNeighborY="-9552"/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0" presStyleCnt="3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0" presStyleCnt="3" custScaleX="249913" custScaleY="90088" custRadScaleRad="97877" custRadScaleInc="4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1" presStyleCnt="3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1" presStyleCnt="3" custScaleX="240388" custScaleY="93295" custRadScaleRad="136900" custRadScaleInc="-2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2" presStyleCnt="3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2" presStyleCnt="3" custScaleX="222010" custScaleY="99304" custRadScaleRad="131213" custRadScaleInc="2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785E4-1759-4244-B52C-78D672EE0EA7}" type="presOf" srcId="{D1F211BF-C540-4190-8253-398FD084BBC6}" destId="{EBDF0479-9E1F-4789-817A-BE6163C9C7C0}" srcOrd="0" destOrd="0" presId="urn:microsoft.com/office/officeart/2005/8/layout/radial1"/>
    <dgm:cxn modelId="{F377F8DE-E0E3-4229-8E81-D4E0DAA76A58}" srcId="{03D9700F-1A9B-4440-B1E0-FFC25052673F}" destId="{0D9E9BF8-5277-40DA-81B0-A3A36EEC965C}" srcOrd="2" destOrd="0" parTransId="{88533897-9B3F-41D3-ADE2-BCD8A72B036B}" sibTransId="{454942D1-9731-4447-961E-4EBE584FA8C8}"/>
    <dgm:cxn modelId="{D5311463-84FE-459A-A18A-381B9A014589}" type="presOf" srcId="{4183760E-4ABB-4D1C-A0CF-C09C7FE1C386}" destId="{E1BB8133-1903-411B-B241-D0C3E8F98D46}" srcOrd="1" destOrd="0" presId="urn:microsoft.com/office/officeart/2005/8/layout/radial1"/>
    <dgm:cxn modelId="{D29050E7-12C0-4A72-9931-B96D06D95FC9}" type="presOf" srcId="{4CC58A5B-24D5-4633-A347-4D8F0806F4D7}" destId="{34FE1C28-C059-4C30-A55D-D33025606718}" srcOrd="0" destOrd="0" presId="urn:microsoft.com/office/officeart/2005/8/layout/radial1"/>
    <dgm:cxn modelId="{DF8D054E-A5B5-43E1-ACDE-4BE27E9E9779}" type="presOf" srcId="{D1F211BF-C540-4190-8253-398FD084BBC6}" destId="{49EA4096-494D-42D2-8E5D-9BC6A82BC5F0}" srcOrd="1" destOrd="0" presId="urn:microsoft.com/office/officeart/2005/8/layout/radial1"/>
    <dgm:cxn modelId="{07430ECD-17DE-4D51-96DD-0D76FD0869F7}" type="presOf" srcId="{88533897-9B3F-41D3-ADE2-BCD8A72B036B}" destId="{44201E72-A448-4B19-9C4B-89A0449687D4}" srcOrd="1" destOrd="0" presId="urn:microsoft.com/office/officeart/2005/8/layout/radial1"/>
    <dgm:cxn modelId="{5AA4DF9A-7855-4EDF-8979-B0EECF2CB97E}" srcId="{03D9700F-1A9B-4440-B1E0-FFC25052673F}" destId="{8C821381-F35A-40DA-ABCF-8CD0E6D69745}" srcOrd="1" destOrd="0" parTransId="{D1F211BF-C540-4190-8253-398FD084BBC6}" sibTransId="{A5F5C797-1659-438B-AFBD-B0797308EB9B}"/>
    <dgm:cxn modelId="{B6583D81-9785-4846-8665-8C35CF4A18FA}" type="presOf" srcId="{03D9700F-1A9B-4440-B1E0-FFC25052673F}" destId="{8490F054-C869-458F-B258-8E77F40B5CEA}" srcOrd="0" destOrd="0" presId="urn:microsoft.com/office/officeart/2005/8/layout/radial1"/>
    <dgm:cxn modelId="{8D03DB7D-3375-4F3F-BF7C-8CC240C323DD}" type="presOf" srcId="{0D9E9BF8-5277-40DA-81B0-A3A36EEC965C}" destId="{2BF5D388-3DB4-4EB3-8149-740A6695CCB8}" srcOrd="0" destOrd="0" presId="urn:microsoft.com/office/officeart/2005/8/layout/radial1"/>
    <dgm:cxn modelId="{045F59CD-3153-4730-B42F-F24633118A68}" type="presOf" srcId="{88533897-9B3F-41D3-ADE2-BCD8A72B036B}" destId="{F88D2AC5-967D-4587-9BF2-DC8835E54FD5}" srcOrd="0" destOrd="0" presId="urn:microsoft.com/office/officeart/2005/8/layout/radial1"/>
    <dgm:cxn modelId="{479D0FC1-B3CA-4FDB-A623-B9656C6C2F38}" srcId="{03D9700F-1A9B-4440-B1E0-FFC25052673F}" destId="{2FE0904E-976D-43F0-B71D-01545B75E408}" srcOrd="0" destOrd="0" parTransId="{4183760E-4ABB-4D1C-A0CF-C09C7FE1C386}" sibTransId="{9B54E31F-2508-4B19-8979-E0835031791A}"/>
    <dgm:cxn modelId="{CF80378C-5F79-4E1C-9729-1515300EA624}" type="presOf" srcId="{2FE0904E-976D-43F0-B71D-01545B75E408}" destId="{04EA0E98-6DEE-4B41-9197-271221097686}" srcOrd="0" destOrd="0" presId="urn:microsoft.com/office/officeart/2005/8/layout/radial1"/>
    <dgm:cxn modelId="{AC58D362-364E-4725-85E0-3BB40296BCF5}" type="presOf" srcId="{8C821381-F35A-40DA-ABCF-8CD0E6D69745}" destId="{A894FDE4-EEFD-4447-89A2-601187B43B8E}" srcOrd="0" destOrd="0" presId="urn:microsoft.com/office/officeart/2005/8/layout/radial1"/>
    <dgm:cxn modelId="{A6F7C919-0D87-4F14-8ADB-4716FF8E54D5}" type="presOf" srcId="{4183760E-4ABB-4D1C-A0CF-C09C7FE1C386}" destId="{0333DF5F-F486-4348-8818-D79D2931E47B}" srcOrd="0" destOrd="0" presId="urn:microsoft.com/office/officeart/2005/8/layout/radial1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80616D57-6ED0-480B-9ED2-7AAF259A07FF}" type="presParOf" srcId="{34FE1C28-C059-4C30-A55D-D33025606718}" destId="{8490F054-C869-458F-B258-8E77F40B5CEA}" srcOrd="0" destOrd="0" presId="urn:microsoft.com/office/officeart/2005/8/layout/radial1"/>
    <dgm:cxn modelId="{C6169066-C97F-4B42-BCE0-2C6BECD23875}" type="presParOf" srcId="{34FE1C28-C059-4C30-A55D-D33025606718}" destId="{0333DF5F-F486-4348-8818-D79D2931E47B}" srcOrd="1" destOrd="0" presId="urn:microsoft.com/office/officeart/2005/8/layout/radial1"/>
    <dgm:cxn modelId="{A3863531-78F1-4093-8423-DAAFDC23825D}" type="presParOf" srcId="{0333DF5F-F486-4348-8818-D79D2931E47B}" destId="{E1BB8133-1903-411B-B241-D0C3E8F98D46}" srcOrd="0" destOrd="0" presId="urn:microsoft.com/office/officeart/2005/8/layout/radial1"/>
    <dgm:cxn modelId="{2FF31CC1-9669-4FB5-9503-5A7C5318DEB2}" type="presParOf" srcId="{34FE1C28-C059-4C30-A55D-D33025606718}" destId="{04EA0E98-6DEE-4B41-9197-271221097686}" srcOrd="2" destOrd="0" presId="urn:microsoft.com/office/officeart/2005/8/layout/radial1"/>
    <dgm:cxn modelId="{173296C3-1918-431E-8755-D7C04596B9B0}" type="presParOf" srcId="{34FE1C28-C059-4C30-A55D-D33025606718}" destId="{EBDF0479-9E1F-4789-817A-BE6163C9C7C0}" srcOrd="3" destOrd="0" presId="urn:microsoft.com/office/officeart/2005/8/layout/radial1"/>
    <dgm:cxn modelId="{24C9607E-14C2-4ABD-927E-60D97F792063}" type="presParOf" srcId="{EBDF0479-9E1F-4789-817A-BE6163C9C7C0}" destId="{49EA4096-494D-42D2-8E5D-9BC6A82BC5F0}" srcOrd="0" destOrd="0" presId="urn:microsoft.com/office/officeart/2005/8/layout/radial1"/>
    <dgm:cxn modelId="{65BA0271-6D88-4CAE-B965-35A6829275C1}" type="presParOf" srcId="{34FE1C28-C059-4C30-A55D-D33025606718}" destId="{A894FDE4-EEFD-4447-89A2-601187B43B8E}" srcOrd="4" destOrd="0" presId="urn:microsoft.com/office/officeart/2005/8/layout/radial1"/>
    <dgm:cxn modelId="{C276022B-F70E-48A0-B776-74BB78E7A536}" type="presParOf" srcId="{34FE1C28-C059-4C30-A55D-D33025606718}" destId="{F88D2AC5-967D-4587-9BF2-DC8835E54FD5}" srcOrd="5" destOrd="0" presId="urn:microsoft.com/office/officeart/2005/8/layout/radial1"/>
    <dgm:cxn modelId="{C5B5EFDF-1047-43A0-8BF2-8705B2F2580F}" type="presParOf" srcId="{F88D2AC5-967D-4587-9BF2-DC8835E54FD5}" destId="{44201E72-A448-4B19-9C4B-89A0449687D4}" srcOrd="0" destOrd="0" presId="urn:microsoft.com/office/officeart/2005/8/layout/radial1"/>
    <dgm:cxn modelId="{DC15E85C-6C92-4481-9033-910CD76354FB}" type="presParOf" srcId="{34FE1C28-C059-4C30-A55D-D33025606718}" destId="{2BF5D388-3DB4-4EB3-8149-740A6695CCB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2635379" y="1578225"/>
          <a:ext cx="3001147" cy="1136418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Эпитеты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74887" y="1744650"/>
        <a:ext cx="2122131" cy="803568"/>
      </dsp:txXfrm>
    </dsp:sp>
    <dsp:sp modelId="{0333DF5F-F486-4348-8818-D79D2931E47B}">
      <dsp:nvSpPr>
        <dsp:cNvPr id="0" name=""/>
        <dsp:cNvSpPr/>
      </dsp:nvSpPr>
      <dsp:spPr>
        <a:xfrm rot="16529990">
          <a:off x="4086005" y="1448684"/>
          <a:ext cx="231425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231425" y="14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95932" y="1457636"/>
        <a:ext cx="11571" cy="11571"/>
      </dsp:txXfrm>
    </dsp:sp>
    <dsp:sp modelId="{04EA0E98-6DEE-4B41-9197-271221097686}">
      <dsp:nvSpPr>
        <dsp:cNvPr id="0" name=""/>
        <dsp:cNvSpPr/>
      </dsp:nvSpPr>
      <dsp:spPr>
        <a:xfrm>
          <a:off x="2533682" y="94544"/>
          <a:ext cx="3478929" cy="125407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lang="ru-RU" sz="2800" b="1" i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звёзды золотые</a:t>
          </a: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sp:txBody>
      <dsp:txXfrm>
        <a:off x="3043159" y="278199"/>
        <a:ext cx="2459975" cy="886765"/>
      </dsp:txXfrm>
    </dsp:sp>
    <dsp:sp modelId="{EBDF0479-9E1F-4789-817A-BE6163C9C7C0}">
      <dsp:nvSpPr>
        <dsp:cNvPr id="0" name=""/>
        <dsp:cNvSpPr/>
      </dsp:nvSpPr>
      <dsp:spPr>
        <a:xfrm rot="1425326">
          <a:off x="5098958" y="2636876"/>
          <a:ext cx="369615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369615" y="14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4526" y="2642373"/>
        <a:ext cx="18480" cy="18480"/>
      </dsp:txXfrm>
    </dsp:sp>
    <dsp:sp modelId="{A894FDE4-EEFD-4447-89A2-601187B43B8E}">
      <dsp:nvSpPr>
        <dsp:cNvPr id="0" name=""/>
        <dsp:cNvSpPr/>
      </dsp:nvSpPr>
      <dsp:spPr>
        <a:xfrm>
          <a:off x="4886362" y="2563749"/>
          <a:ext cx="3346335" cy="129871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lang="ru-RU" sz="2800" b="1" i="0" kern="1200" dirty="0" smtClean="0">
              <a:solidFill>
                <a:schemeClr val="tx1"/>
              </a:solidFill>
            </a:rPr>
            <a:t>сонные берёзки</a:t>
          </a: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sp:txBody>
      <dsp:txXfrm>
        <a:off x="5376421" y="2753942"/>
        <a:ext cx="2366217" cy="918332"/>
      </dsp:txXfrm>
    </dsp:sp>
    <dsp:sp modelId="{F88D2AC5-967D-4587-9BF2-DC8835E54FD5}">
      <dsp:nvSpPr>
        <dsp:cNvPr id="0" name=""/>
        <dsp:cNvSpPr/>
      </dsp:nvSpPr>
      <dsp:spPr>
        <a:xfrm rot="9240098">
          <a:off x="2955863" y="2640489"/>
          <a:ext cx="273672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273672" y="14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85857" y="2648385"/>
        <a:ext cx="13683" cy="13683"/>
      </dsp:txXfrm>
    </dsp:sp>
    <dsp:sp modelId="{2BF5D388-3DB4-4EB3-8149-740A6695CCB8}">
      <dsp:nvSpPr>
        <dsp:cNvPr id="0" name=""/>
        <dsp:cNvSpPr/>
      </dsp:nvSpPr>
      <dsp:spPr>
        <a:xfrm>
          <a:off x="379989" y="2533409"/>
          <a:ext cx="3090503" cy="138236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а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</a:t>
          </a: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rPr>
            <a:t>«</a:t>
          </a:r>
          <a:r>
            <a:rPr lang="ru-RU" sz="2800" b="1" i="0" kern="1200" dirty="0" smtClean="0">
              <a:solidFill>
                <a:srgbClr val="FFFF00"/>
              </a:solidFill>
            </a:rPr>
            <a:t>шёлковые косы</a:t>
          </a: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rPr>
            <a:t>»</a:t>
          </a:r>
        </a:p>
      </dsp:txBody>
      <dsp:txXfrm>
        <a:off x="832583" y="2735852"/>
        <a:ext cx="2185315" cy="977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3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762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524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284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044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3806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8568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330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092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762">
        <a:defRPr>
          <a:latin typeface="+mn-lt"/>
          <a:ea typeface="+mn-ea"/>
          <a:cs typeface="+mn-cs"/>
        </a:defRPr>
      </a:lvl2pPr>
      <a:lvl3pPr marL="1449524">
        <a:defRPr>
          <a:latin typeface="+mn-lt"/>
          <a:ea typeface="+mn-ea"/>
          <a:cs typeface="+mn-cs"/>
        </a:defRPr>
      </a:lvl3pPr>
      <a:lvl4pPr marL="2174284">
        <a:defRPr>
          <a:latin typeface="+mn-lt"/>
          <a:ea typeface="+mn-ea"/>
          <a:cs typeface="+mn-cs"/>
        </a:defRPr>
      </a:lvl4pPr>
      <a:lvl5pPr marL="2899044">
        <a:defRPr>
          <a:latin typeface="+mn-lt"/>
          <a:ea typeface="+mn-ea"/>
          <a:cs typeface="+mn-cs"/>
        </a:defRPr>
      </a:lvl5pPr>
      <a:lvl6pPr marL="3623806">
        <a:defRPr>
          <a:latin typeface="+mn-lt"/>
          <a:ea typeface="+mn-ea"/>
          <a:cs typeface="+mn-cs"/>
        </a:defRPr>
      </a:lvl6pPr>
      <a:lvl7pPr marL="4348568">
        <a:defRPr>
          <a:latin typeface="+mn-lt"/>
          <a:ea typeface="+mn-ea"/>
          <a:cs typeface="+mn-cs"/>
        </a:defRPr>
      </a:lvl7pPr>
      <a:lvl8pPr marL="5073330">
        <a:defRPr>
          <a:latin typeface="+mn-lt"/>
          <a:ea typeface="+mn-ea"/>
          <a:cs typeface="+mn-cs"/>
        </a:defRPr>
      </a:lvl8pPr>
      <a:lvl9pPr marL="579809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762">
        <a:defRPr>
          <a:latin typeface="+mn-lt"/>
          <a:ea typeface="+mn-ea"/>
          <a:cs typeface="+mn-cs"/>
        </a:defRPr>
      </a:lvl2pPr>
      <a:lvl3pPr marL="1449524">
        <a:defRPr>
          <a:latin typeface="+mn-lt"/>
          <a:ea typeface="+mn-ea"/>
          <a:cs typeface="+mn-cs"/>
        </a:defRPr>
      </a:lvl3pPr>
      <a:lvl4pPr marL="2174284">
        <a:defRPr>
          <a:latin typeface="+mn-lt"/>
          <a:ea typeface="+mn-ea"/>
          <a:cs typeface="+mn-cs"/>
        </a:defRPr>
      </a:lvl4pPr>
      <a:lvl5pPr marL="2899044">
        <a:defRPr>
          <a:latin typeface="+mn-lt"/>
          <a:ea typeface="+mn-ea"/>
          <a:cs typeface="+mn-cs"/>
        </a:defRPr>
      </a:lvl5pPr>
      <a:lvl6pPr marL="3623806">
        <a:defRPr>
          <a:latin typeface="+mn-lt"/>
          <a:ea typeface="+mn-ea"/>
          <a:cs typeface="+mn-cs"/>
        </a:defRPr>
      </a:lvl6pPr>
      <a:lvl7pPr marL="4348568">
        <a:defRPr>
          <a:latin typeface="+mn-lt"/>
          <a:ea typeface="+mn-ea"/>
          <a:cs typeface="+mn-cs"/>
        </a:defRPr>
      </a:lvl7pPr>
      <a:lvl8pPr marL="5073330">
        <a:defRPr>
          <a:latin typeface="+mn-lt"/>
          <a:ea typeface="+mn-ea"/>
          <a:cs typeface="+mn-cs"/>
        </a:defRPr>
      </a:lvl8pPr>
      <a:lvl9pPr marL="579809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5"/>
            <a:ext cx="6875356" cy="1685375"/>
          </a:xfrm>
          <a:prstGeom prst="rect">
            <a:avLst/>
          </a:prstGeom>
        </p:spPr>
        <p:txBody>
          <a:bodyPr vert="horz" wrap="square" lIns="0" tIns="23150" rIns="0" bIns="0" rtlCol="0">
            <a:spAutoFit/>
          </a:bodyPr>
          <a:lstStyle/>
          <a:p>
            <a:pPr marL="20132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214414" y="1779087"/>
            <a:ext cx="7776045" cy="5049379"/>
          </a:xfrm>
          <a:prstGeom prst="rect">
            <a:avLst/>
          </a:prstGeom>
        </p:spPr>
        <p:txBody>
          <a:bodyPr vert="horz" wrap="square" lIns="0" tIns="22146" rIns="0" bIns="0" rtlCol="0">
            <a:spAutoFit/>
          </a:bodyPr>
          <a:lstStyle/>
          <a:p>
            <a:pPr marL="29192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b="1" spc="-32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ема:</a:t>
            </a:r>
            <a:r>
              <a:rPr lang="ru-RU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3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Сергей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Александрович  </a:t>
            </a:r>
            <a:endParaRPr lang="ru-RU" b="1" spc="-32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Есенин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«С добрым утром!»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(«Задремали звёзды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золотые»).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endParaRPr lang="ru-RU" b="1" dirty="0" smtClean="0">
              <a:solidFill>
                <a:srgbClr val="007A37"/>
              </a:solidFill>
              <a:latin typeface="Arial"/>
              <a:cs typeface="Arial"/>
            </a:endParaRP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endParaRPr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0132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1" marR="977423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2" y="1857369"/>
            <a:ext cx="500065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50" y="337427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6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70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2" y="3357567"/>
            <a:ext cx="500065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674" name="Picture 2" descr="Скачать mp3 стихи есен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59801">
            <a:off x="5876549" y="1919750"/>
            <a:ext cx="2071664" cy="2878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Основная идея стихотворения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928676"/>
            <a:ext cx="4429156" cy="3416308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solidFill>
                  <a:srgbClr val="7030A0"/>
                </a:solidFill>
              </a:rPr>
              <a:t>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Автор написал это стихотворение, чтобы показать, какой волшебной бывает природа на рассвете, когда всё ещё только пробуждается, открывается навстречу ласковым солнечным лучам. Поэт хотел передать своё трепетное отношение к явлениям природы.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fc00.deviantart.net/fs71/f/2010/062/c/a/ca020a93970298582855d59f7812bf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90"/>
            <a:ext cx="3643338" cy="35194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Система образов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14362"/>
            <a:ext cx="4572032" cy="477052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/>
              <a:t> </a:t>
            </a:r>
            <a:r>
              <a:rPr lang="ru-RU" sz="18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Есенин рисует образ русской природы как что-то живое, доброе и очень красивое. Такое восприятие мира свойственно фольклорным произведениям.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Вообще, вся система образов неразрывно связывает авторское произведение с устным народным творчеством. Благодаря такому приёму чувствуется преемственность есенинского творчества, ведь он сам вырос в деревне и слушал сказки, прибаутки, загадки, в которых природа оживала.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endParaRPr lang="ru-RU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content.foto.my.mail.ru/mail/deminainga/_blogs/i-14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90"/>
            <a:ext cx="3929050" cy="334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143803"/>
            <a:ext cx="11072890" cy="492443"/>
          </a:xfrm>
        </p:spPr>
        <p:txBody>
          <a:bodyPr anchor="ctr"/>
          <a:lstStyle/>
          <a:p>
            <a:pPr algn="ctr"/>
            <a:r>
              <a:rPr lang="ru-RU" sz="3200" dirty="0" smtClean="0"/>
              <a:t>  Центральные персонажи стихотворения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1486"/>
            <a:ext cx="4429156" cy="390875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/>
              <a:t>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Центральным персонажем можно назвать саму природу в её разнообразных проявлениях: звёзды, берёзки, затон, крапива. Всё это, такое родное и живое, и составляет ткань стихотворения, создавая действие произведения.</a:t>
            </a:r>
          </a:p>
          <a:p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endParaRPr lang="ru-RU" sz="2000" b="1" dirty="0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content.foto.my.mail.ru/mail/deminainga/_blogs/i-14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90"/>
            <a:ext cx="4071966" cy="3486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28858" y="143803"/>
            <a:ext cx="12001584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        Лирический герой стихотворения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24"/>
            <a:ext cx="5143536" cy="495519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стихотворении нет явного лирического героя. Однако кто-то наблюдает эту картину и кому-то крапива шепчет «С добрым утром!».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Условно можно сказать, что всё-таки в произведении присутствует скрытый лирический герой, от лица которого мы и видим чудесное пробуждение природы. Скорее всего, это художественная проекция самого Есенина, не раз наблюдавшего подобные рассветы в рязанской деревне.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svistanet.com/wp-content/uploads/2019/01/xudozhnik_Sergej_Kuricyn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52"/>
            <a:ext cx="3500462" cy="33861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85784" y="161925"/>
            <a:ext cx="9429784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</a:t>
            </a:r>
            <a:r>
              <a:rPr lang="ru-RU" sz="3200" dirty="0" smtClean="0"/>
              <a:t>Значение и актуальность произведения</a:t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85720" y="857238"/>
            <a:ext cx="8643998" cy="40719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Прежде всего, произведение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помогает понять, насколько поэт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любил и тонко чувствовал красоту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родной природы. Оно открывает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читателю Есенина-имажиниста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 всей силе его таланта.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Любить родину, чувствовать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её и восхищаться красотой родных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просторов должен уметь каждый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человек.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Стихотворение актуально до сих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пор, ведь оно вызывает чувство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гордости и радости за те места,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где ты родился и вырос.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=""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500694" y="1285866"/>
            <a:ext cx="3319745" cy="42862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4">
            <a:extLst>
              <a:ext uri="{FF2B5EF4-FFF2-40B4-BE49-F238E27FC236}">
                <a16:creationId xmlns=""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892234" y="1251384"/>
            <a:ext cx="714380" cy="49759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8358214" y="1714494"/>
            <a:ext cx="468000" cy="3214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57">
            <a:extLst>
              <a:ext uri="{FF2B5EF4-FFF2-40B4-BE49-F238E27FC236}">
                <a16:creationId xmlns=""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5572132" y="2500312"/>
            <a:ext cx="2214578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=""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7286644" y="2857502"/>
            <a:ext cx="468000" cy="20717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26">
            <a:extLst>
              <a:ext uri="{FF2B5EF4-FFF2-40B4-BE49-F238E27FC236}">
                <a16:creationId xmlns=""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4962057" y="2396007"/>
            <a:ext cx="648646" cy="57150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1">
            <a:extLst>
              <a:ext uri="{FF2B5EF4-FFF2-40B4-BE49-F238E27FC236}">
                <a16:creationId xmlns=""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5857884" y="4357700"/>
            <a:ext cx="468000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1">
            <a:extLst>
              <a:ext uri="{FF2B5EF4-FFF2-40B4-BE49-F238E27FC236}">
                <a16:creationId xmlns=""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5500694" y="3929072"/>
            <a:ext cx="857256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=""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4892234" y="3894590"/>
            <a:ext cx="714380" cy="49759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85784" y="161925"/>
            <a:ext cx="9429784" cy="61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</a:t>
            </a:r>
            <a:r>
              <a:rPr lang="ru-RU" sz="2800" dirty="0" smtClean="0"/>
              <a:t>Художественное своеобразие произведения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2844" y="857238"/>
            <a:ext cx="8786874" cy="407196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xmlns="" id="{0AA5ECA0-01A7-4941-AF30-84B65AE38168}"/>
              </a:ext>
            </a:extLst>
          </p:cNvPr>
          <p:cNvSpPr/>
          <p:nvPr/>
        </p:nvSpPr>
        <p:spPr>
          <a:xfrm>
            <a:off x="5500694" y="1285866"/>
            <a:ext cx="3319745" cy="42862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xmlns="" id="{AF97F972-A790-4851-9209-A1510C58E97A}"/>
              </a:ext>
            </a:extLst>
          </p:cNvPr>
          <p:cNvSpPr/>
          <p:nvPr/>
        </p:nvSpPr>
        <p:spPr>
          <a:xfrm rot="16200000">
            <a:off x="4892234" y="1251384"/>
            <a:ext cx="714380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1222D38C-8720-4086-9D29-4BE7A80B180A}"/>
              </a:ext>
            </a:extLst>
          </p:cNvPr>
          <p:cNvSpPr/>
          <p:nvPr/>
        </p:nvSpPr>
        <p:spPr>
          <a:xfrm>
            <a:off x="8358214" y="1714494"/>
            <a:ext cx="468000" cy="32147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xmlns="" id="{198389F7-7B4E-4405-83AD-B0E7B916F2CB}"/>
              </a:ext>
            </a:extLst>
          </p:cNvPr>
          <p:cNvSpPr/>
          <p:nvPr/>
        </p:nvSpPr>
        <p:spPr>
          <a:xfrm>
            <a:off x="5572132" y="2500312"/>
            <a:ext cx="2214578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3050B10-644A-4C5D-B649-908FC1F7EF29}"/>
              </a:ext>
            </a:extLst>
          </p:cNvPr>
          <p:cNvSpPr/>
          <p:nvPr/>
        </p:nvSpPr>
        <p:spPr>
          <a:xfrm>
            <a:off x="7286644" y="2857502"/>
            <a:ext cx="468000" cy="20717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26">
            <a:extLst>
              <a:ext uri="{FF2B5EF4-FFF2-40B4-BE49-F238E27FC236}">
                <a16:creationId xmlns:a16="http://schemas.microsoft.com/office/drawing/2014/main" xmlns="" id="{34FBCD09-8265-46F8-B359-5C32B823B08A}"/>
              </a:ext>
            </a:extLst>
          </p:cNvPr>
          <p:cNvSpPr/>
          <p:nvPr/>
        </p:nvSpPr>
        <p:spPr>
          <a:xfrm rot="16200000">
            <a:off x="4962057" y="2396007"/>
            <a:ext cx="648646" cy="5715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xmlns="" id="{9D3F08F6-0F78-447F-955E-4E7D55929EF1}"/>
              </a:ext>
            </a:extLst>
          </p:cNvPr>
          <p:cNvSpPr/>
          <p:nvPr/>
        </p:nvSpPr>
        <p:spPr>
          <a:xfrm>
            <a:off x="5857884" y="4357700"/>
            <a:ext cx="468000" cy="57150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1">
            <a:extLst>
              <a:ext uri="{FF2B5EF4-FFF2-40B4-BE49-F238E27FC236}">
                <a16:creationId xmlns:a16="http://schemas.microsoft.com/office/drawing/2014/main" xmlns="" id="{7724C10C-5DC4-4169-8D23-84D0FA412432}"/>
              </a:ext>
            </a:extLst>
          </p:cNvPr>
          <p:cNvSpPr/>
          <p:nvPr/>
        </p:nvSpPr>
        <p:spPr>
          <a:xfrm>
            <a:off x="5500694" y="3929072"/>
            <a:ext cx="857256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xmlns="" id="{3FF04449-372D-4A3D-B363-C49DFCEE79A1}"/>
              </a:ext>
            </a:extLst>
          </p:cNvPr>
          <p:cNvSpPr/>
          <p:nvPr/>
        </p:nvSpPr>
        <p:spPr>
          <a:xfrm rot="16200000">
            <a:off x="4892234" y="3894590"/>
            <a:ext cx="714380" cy="497592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000114"/>
            <a:ext cx="4643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Стихотворение написано простым, но очень ярким, образным языком. Автор не использует никакой высокой лексики, но, несмотря на это, создает поистине волшебную картину.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Чему учит стихотворение?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Стихотворение учит особенно бережному и трепетному отношению к родине, к природе и ко всему, что окружает человека.</a:t>
            </a:r>
          </a:p>
          <a:p>
            <a:endParaRPr lang="ru-RU" sz="2000" b="1" dirty="0" smtClean="0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007A37"/>
                </a:solidFill>
              </a:rPr>
              <a:t> </a:t>
            </a:r>
          </a:p>
          <a:p>
            <a:endParaRPr lang="ru-RU" sz="3200" dirty="0">
              <a:solidFill>
                <a:srgbClr val="007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5"/>
            <a:ext cx="8190071" cy="861774"/>
          </a:xfrm>
        </p:spPr>
        <p:txBody>
          <a:bodyPr/>
          <a:lstStyle/>
          <a:p>
            <a:r>
              <a:rPr lang="ru-RU" sz="2800" dirty="0" smtClean="0"/>
              <a:t>Художественное своеобразие произведения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071552"/>
            <a:ext cx="4572032" cy="4308872"/>
          </a:xfrm>
        </p:spPr>
        <p:txBody>
          <a:bodyPr/>
          <a:lstStyle/>
          <a:p>
            <a:r>
              <a:rPr lang="ru-RU" sz="2000" i="0" dirty="0" smtClean="0">
                <a:solidFill>
                  <a:srgbClr val="0000FF"/>
                </a:solidFill>
              </a:rPr>
              <a:t>Стихотворение написано простым, но очень ярким, образным языком. Автор не использует никакой высокой лексики, но, несмотря на это, создает поистине волшебную картину. </a:t>
            </a:r>
          </a:p>
          <a:p>
            <a:r>
              <a:rPr lang="ru-RU" sz="2000" i="0" dirty="0" smtClean="0"/>
              <a:t>             </a:t>
            </a:r>
            <a:r>
              <a:rPr lang="ru-RU" sz="2000" i="0" dirty="0" smtClean="0">
                <a:solidFill>
                  <a:srgbClr val="FF0000"/>
                </a:solidFill>
              </a:rPr>
              <a:t>Чему учит?</a:t>
            </a:r>
          </a:p>
          <a:p>
            <a:r>
              <a:rPr lang="ru-RU" sz="2000" i="0" dirty="0" smtClean="0">
                <a:solidFill>
                  <a:srgbClr val="0000FF"/>
                </a:solidFill>
              </a:rPr>
              <a:t>Стихотворение учит особенно бережному и трепетному отношению к родине, к природе и ко всему, что окружает человека.</a:t>
            </a:r>
          </a:p>
          <a:p>
            <a:endParaRPr lang="ru-RU" sz="2000" i="0" dirty="0" smtClean="0">
              <a:solidFill>
                <a:srgbClr val="007A37"/>
              </a:solidFill>
            </a:endParaRPr>
          </a:p>
          <a:p>
            <a:r>
              <a:rPr lang="ru-RU" sz="2000" i="0" dirty="0" smtClean="0">
                <a:solidFill>
                  <a:srgbClr val="007A37"/>
                </a:solidFill>
              </a:rPr>
              <a:t> </a:t>
            </a:r>
          </a:p>
          <a:p>
            <a:endParaRPr lang="ru-RU" sz="2000" dirty="0">
              <a:solidFill>
                <a:srgbClr val="007A37"/>
              </a:solidFill>
            </a:endParaRPr>
          </a:p>
        </p:txBody>
      </p:sp>
      <p:pic>
        <p:nvPicPr>
          <p:cNvPr id="10242" name="Picture 2" descr="Задремали звёзды золотые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52"/>
            <a:ext cx="3738546" cy="3429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Лингвистическая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7686" y="1279934"/>
            <a:ext cx="4429156" cy="2215991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</a:rPr>
              <a:t>Прочитайте внимательно стихотворение </a:t>
            </a:r>
            <a:r>
              <a:rPr lang="ru-RU" sz="2400" dirty="0" smtClean="0">
                <a:solidFill>
                  <a:srgbClr val="FF0000"/>
                </a:solidFill>
              </a:rPr>
              <a:t>«С добрым утром!» (стр. 135),</a:t>
            </a:r>
            <a:r>
              <a:rPr lang="ru-RU" sz="2400" dirty="0" smtClean="0">
                <a:solidFill>
                  <a:srgbClr val="0000FF"/>
                </a:solidFill>
              </a:rPr>
              <a:t> найдите в нём </a:t>
            </a:r>
            <a:r>
              <a:rPr lang="ru-RU" sz="2400" dirty="0" smtClean="0">
                <a:solidFill>
                  <a:srgbClr val="007A37"/>
                </a:solidFill>
              </a:rPr>
              <a:t>эпитеты, метафоры и олицетворения,</a:t>
            </a:r>
            <a:r>
              <a:rPr lang="ru-RU" sz="2400" dirty="0" smtClean="0">
                <a:solidFill>
                  <a:srgbClr val="0000FF"/>
                </a:solidFill>
              </a:rPr>
              <a:t> выпишите их в тетради.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26" name="AutoShape 2" descr="Осадки и ветер! Когда ждать весну на Южном Урале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садки и ветер! Когда ждать весну на Южном Урале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Осадки и ветер! Когда ждать весну на Южном Урале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Осадки и ветер! Когда ждать весну на Южном Урале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 descr="C:\Users\Бакибаева\Desktop\kisspng-question-mark-exclamation-mark-clip-art-question-5acdccc0668b24.43086773152343673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79">
            <a:off x="816721" y="914960"/>
            <a:ext cx="2729628" cy="35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1" y="162356"/>
            <a:ext cx="9032343" cy="507831"/>
          </a:xfrm>
        </p:spPr>
        <p:txBody>
          <a:bodyPr/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3" y="533461"/>
            <a:ext cx="5072067" cy="3585597"/>
          </a:xfrm>
        </p:spPr>
        <p:txBody>
          <a:bodyPr/>
          <a:lstStyle/>
          <a:p>
            <a:endParaRPr lang="ru-RU" sz="2500" i="0" dirty="0" smtClean="0"/>
          </a:p>
          <a:p>
            <a:endParaRPr lang="ru-RU" sz="2000" b="0" i="0" dirty="0" smtClean="0"/>
          </a:p>
          <a:p>
            <a:endParaRPr lang="ru-RU" sz="2000" b="0" i="0" dirty="0" smtClean="0"/>
          </a:p>
          <a:p>
            <a:r>
              <a:rPr lang="ru-RU" sz="2400" i="0" dirty="0" smtClean="0">
                <a:solidFill>
                  <a:srgbClr val="7030A0"/>
                </a:solidFill>
              </a:rPr>
              <a:t>Всё стихотворение построено на олицетворении окружающей природы: </a:t>
            </a:r>
          </a:p>
          <a:p>
            <a:r>
              <a:rPr lang="ru-RU" sz="2400" i="0" dirty="0" smtClean="0">
                <a:solidFill>
                  <a:srgbClr val="007A37"/>
                </a:solidFill>
              </a:rPr>
              <a:t>«задремали звёзды»,</a:t>
            </a:r>
          </a:p>
          <a:p>
            <a:r>
              <a:rPr lang="ru-RU" sz="2400" i="0" dirty="0" smtClean="0">
                <a:solidFill>
                  <a:srgbClr val="007A37"/>
                </a:solidFill>
              </a:rPr>
              <a:t>«улыбнулись сонные берёзки, растрепали шёлковые косы»,</a:t>
            </a:r>
          </a:p>
          <a:p>
            <a:r>
              <a:rPr lang="ru-RU" sz="2400" i="0" dirty="0" smtClean="0">
                <a:solidFill>
                  <a:srgbClr val="007A37"/>
                </a:solidFill>
              </a:rPr>
              <a:t>крапива «шепчет шаловливо».</a:t>
            </a:r>
          </a:p>
        </p:txBody>
      </p:sp>
      <p:sp>
        <p:nvSpPr>
          <p:cNvPr id="4" name="Chevron 8">
            <a:extLst>
              <a:ext uri="{FF2B5EF4-FFF2-40B4-BE49-F238E27FC236}">
                <a16:creationId xmlns:a16="http://schemas.microsoft.com/office/drawing/2014/main" xmlns="" id="{87EE7965-A374-418B-BCC2-2E9CFD7EF71E}"/>
              </a:ext>
            </a:extLst>
          </p:cNvPr>
          <p:cNvSpPr/>
          <p:nvPr/>
        </p:nvSpPr>
        <p:spPr>
          <a:xfrm>
            <a:off x="266838" y="1212890"/>
            <a:ext cx="3625400" cy="3170673"/>
          </a:xfrm>
          <a:custGeom>
            <a:avLst/>
            <a:gdLst/>
            <a:ahLst/>
            <a:cxnLst/>
            <a:rect l="l" t="t" r="r" b="b"/>
            <a:pathLst>
              <a:path w="4428064" h="2620001">
                <a:moveTo>
                  <a:pt x="2880320" y="0"/>
                </a:moveTo>
                <a:lnTo>
                  <a:pt x="3458511" y="0"/>
                </a:lnTo>
                <a:lnTo>
                  <a:pt x="4428064" y="1310001"/>
                </a:lnTo>
                <a:lnTo>
                  <a:pt x="3458511" y="2620001"/>
                </a:lnTo>
                <a:lnTo>
                  <a:pt x="2880320" y="2620001"/>
                </a:lnTo>
                <a:lnTo>
                  <a:pt x="3680013" y="1539505"/>
                </a:lnTo>
                <a:lnTo>
                  <a:pt x="0" y="1539505"/>
                </a:lnTo>
                <a:lnTo>
                  <a:pt x="0" y="1071505"/>
                </a:lnTo>
                <a:lnTo>
                  <a:pt x="3673358" y="107150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58" tIns="48329" rIns="96658" bIns="483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00" dirty="0">
              <a:solidFill>
                <a:schemeClr val="accent1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792BD7F-5BF0-436D-A1CF-1B2CD1482B4F}"/>
              </a:ext>
            </a:extLst>
          </p:cNvPr>
          <p:cNvSpPr/>
          <p:nvPr/>
        </p:nvSpPr>
        <p:spPr>
          <a:xfrm rot="10800000" flipH="1">
            <a:off x="266838" y="3137942"/>
            <a:ext cx="2877025" cy="1230143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0" y="981444"/>
                </a:moveTo>
                <a:lnTo>
                  <a:pt x="3170262" y="981444"/>
                </a:lnTo>
                <a:lnTo>
                  <a:pt x="3170262" y="979483"/>
                </a:lnTo>
                <a:lnTo>
                  <a:pt x="3513998" y="979483"/>
                </a:lnTo>
                <a:lnTo>
                  <a:pt x="3170262" y="515048"/>
                </a:lnTo>
                <a:lnTo>
                  <a:pt x="3170262" y="513444"/>
                </a:lnTo>
                <a:lnTo>
                  <a:pt x="3169075" y="513444"/>
                </a:lnTo>
                <a:lnTo>
                  <a:pt x="2789067" y="0"/>
                </a:lnTo>
                <a:lnTo>
                  <a:pt x="2210876" y="0"/>
                </a:lnTo>
                <a:lnTo>
                  <a:pt x="2590884" y="513444"/>
                </a:lnTo>
                <a:lnTo>
                  <a:pt x="0" y="51344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58" tIns="48329" rIns="96658" bIns="483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00" dirty="0">
              <a:solidFill>
                <a:schemeClr val="accent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4B387AA6-5812-4CB6-B051-053647FDDCD0}"/>
              </a:ext>
            </a:extLst>
          </p:cNvPr>
          <p:cNvSpPr/>
          <p:nvPr/>
        </p:nvSpPr>
        <p:spPr>
          <a:xfrm>
            <a:off x="266839" y="1212891"/>
            <a:ext cx="2877023" cy="1230143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2210876" y="0"/>
                </a:moveTo>
                <a:lnTo>
                  <a:pt x="2789067" y="0"/>
                </a:lnTo>
                <a:lnTo>
                  <a:pt x="3169075" y="513444"/>
                </a:lnTo>
                <a:lnTo>
                  <a:pt x="3170262" y="513444"/>
                </a:lnTo>
                <a:lnTo>
                  <a:pt x="3170262" y="515048"/>
                </a:lnTo>
                <a:lnTo>
                  <a:pt x="3513998" y="979483"/>
                </a:lnTo>
                <a:lnTo>
                  <a:pt x="3170262" y="979483"/>
                </a:lnTo>
                <a:lnTo>
                  <a:pt x="3170262" y="981444"/>
                </a:lnTo>
                <a:lnTo>
                  <a:pt x="0" y="981444"/>
                </a:lnTo>
                <a:lnTo>
                  <a:pt x="0" y="513444"/>
                </a:lnTo>
                <a:lnTo>
                  <a:pt x="2590884" y="51344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58" tIns="48329" rIns="96658" bIns="483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9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Лингвистическая задача. Проверьте! 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162355"/>
            <a:ext cx="8524192" cy="507831"/>
          </a:xfrm>
        </p:spPr>
        <p:txBody>
          <a:bodyPr/>
          <a:lstStyle/>
          <a:p>
            <a:r>
              <a:rPr lang="ru-RU" dirty="0" smtClean="0"/>
              <a:t>    Лингвистическая задача. Проверьте!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857238"/>
          <a:ext cx="85011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85734"/>
            <a:ext cx="4429156" cy="443197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Стихотворение «С добрым утром!» было написано С.А.Есениным в 1914 году, в самом начале его творческого пути, поэтому не отмечено ни душевным смятением, ни тоской. Поэту девятнадцать год, он недавно приехал в столицу из деревни, и пока в его произведениях видна лишь красота природы, понятная ему почти так же, как Творцу, да ещё удаль молодости и некоторая сентиментальность.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С добрым утром! - анимационные картинки и gif открытки | Фотографии  природы, Каллы, Идеи озеленен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52"/>
            <a:ext cx="3495675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1" y="162356"/>
            <a:ext cx="9032343" cy="507831"/>
          </a:xfrm>
        </p:spPr>
        <p:txBody>
          <a:bodyPr/>
          <a:lstStyle/>
          <a:p>
            <a:r>
              <a:rPr lang="ru-RU" dirty="0" smtClean="0"/>
              <a:t>       Лингвистическая задача.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123479"/>
            <a:ext cx="5000628" cy="5570756"/>
          </a:xfrm>
        </p:spPr>
        <p:txBody>
          <a:bodyPr/>
          <a:lstStyle/>
          <a:p>
            <a:endParaRPr lang="ru-RU" sz="2500" i="0" dirty="0" smtClean="0"/>
          </a:p>
          <a:p>
            <a:endParaRPr lang="ru-RU" sz="2000" b="0" i="0" dirty="0" smtClean="0"/>
          </a:p>
          <a:p>
            <a:r>
              <a:rPr lang="ru-RU" sz="2000" b="0" i="0" dirty="0" smtClean="0"/>
              <a:t>    </a:t>
            </a:r>
            <a:endParaRPr lang="en-US" sz="2000" b="0" i="0" dirty="0" smtClean="0"/>
          </a:p>
          <a:p>
            <a:pPr fontAlgn="base"/>
            <a:r>
              <a:rPr lang="ru-RU" sz="2000" b="0" i="0" dirty="0" smtClean="0"/>
              <a:t> </a:t>
            </a:r>
          </a:p>
          <a:p>
            <a:pPr fontAlgn="base"/>
            <a:r>
              <a:rPr lang="ru-RU" sz="2800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Сергей Есенин использует в стихотворении метафоры:</a:t>
            </a:r>
          </a:p>
          <a:p>
            <a:pPr fontAlgn="base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0" dirty="0" smtClean="0">
                <a:solidFill>
                  <a:srgbClr val="FF0000"/>
                </a:solidFill>
              </a:rPr>
              <a:t>«задрожало зеркало затона», </a:t>
            </a:r>
          </a:p>
          <a:p>
            <a:pPr fontAlgn="base"/>
            <a:r>
              <a:rPr lang="ru-RU" sz="2800" i="0" dirty="0" smtClean="0">
                <a:solidFill>
                  <a:srgbClr val="FF0000"/>
                </a:solidFill>
              </a:rPr>
              <a:t>«румянит сетку небосклона».</a:t>
            </a:r>
            <a:endParaRPr lang="ru-RU" sz="2800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800" i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>
              <a:solidFill>
                <a:srgbClr val="007A37"/>
              </a:solidFill>
            </a:endParaRPr>
          </a:p>
        </p:txBody>
      </p:sp>
      <p:sp>
        <p:nvSpPr>
          <p:cNvPr id="4" name="Chevron 8">
            <a:extLst>
              <a:ext uri="{FF2B5EF4-FFF2-40B4-BE49-F238E27FC236}">
                <a16:creationId xmlns:a16="http://schemas.microsoft.com/office/drawing/2014/main" xmlns="" id="{87EE7965-A374-418B-BCC2-2E9CFD7EF71E}"/>
              </a:ext>
            </a:extLst>
          </p:cNvPr>
          <p:cNvSpPr/>
          <p:nvPr/>
        </p:nvSpPr>
        <p:spPr>
          <a:xfrm>
            <a:off x="266838" y="1212890"/>
            <a:ext cx="3625400" cy="3170673"/>
          </a:xfrm>
          <a:custGeom>
            <a:avLst/>
            <a:gdLst/>
            <a:ahLst/>
            <a:cxnLst/>
            <a:rect l="l" t="t" r="r" b="b"/>
            <a:pathLst>
              <a:path w="4428064" h="2620001">
                <a:moveTo>
                  <a:pt x="2880320" y="0"/>
                </a:moveTo>
                <a:lnTo>
                  <a:pt x="3458511" y="0"/>
                </a:lnTo>
                <a:lnTo>
                  <a:pt x="4428064" y="1310001"/>
                </a:lnTo>
                <a:lnTo>
                  <a:pt x="3458511" y="2620001"/>
                </a:lnTo>
                <a:lnTo>
                  <a:pt x="2880320" y="2620001"/>
                </a:lnTo>
                <a:lnTo>
                  <a:pt x="3680013" y="1539505"/>
                </a:lnTo>
                <a:lnTo>
                  <a:pt x="0" y="1539505"/>
                </a:lnTo>
                <a:lnTo>
                  <a:pt x="0" y="1071505"/>
                </a:lnTo>
                <a:lnTo>
                  <a:pt x="3673358" y="10715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58" tIns="48329" rIns="96658" bIns="483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00" dirty="0">
              <a:solidFill>
                <a:schemeClr val="accent1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792BD7F-5BF0-436D-A1CF-1B2CD1482B4F}"/>
              </a:ext>
            </a:extLst>
          </p:cNvPr>
          <p:cNvSpPr/>
          <p:nvPr/>
        </p:nvSpPr>
        <p:spPr>
          <a:xfrm rot="10800000" flipH="1">
            <a:off x="266838" y="3137942"/>
            <a:ext cx="2877025" cy="1230143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0" y="981444"/>
                </a:moveTo>
                <a:lnTo>
                  <a:pt x="3170262" y="981444"/>
                </a:lnTo>
                <a:lnTo>
                  <a:pt x="3170262" y="979483"/>
                </a:lnTo>
                <a:lnTo>
                  <a:pt x="3513998" y="979483"/>
                </a:lnTo>
                <a:lnTo>
                  <a:pt x="3170262" y="515048"/>
                </a:lnTo>
                <a:lnTo>
                  <a:pt x="3170262" y="513444"/>
                </a:lnTo>
                <a:lnTo>
                  <a:pt x="3169075" y="513444"/>
                </a:lnTo>
                <a:lnTo>
                  <a:pt x="2789067" y="0"/>
                </a:lnTo>
                <a:lnTo>
                  <a:pt x="2210876" y="0"/>
                </a:lnTo>
                <a:lnTo>
                  <a:pt x="2590884" y="513444"/>
                </a:lnTo>
                <a:lnTo>
                  <a:pt x="0" y="51344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58" tIns="48329" rIns="96658" bIns="483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00" dirty="0">
              <a:solidFill>
                <a:schemeClr val="accent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4B387AA6-5812-4CB6-B051-053647FDDCD0}"/>
              </a:ext>
            </a:extLst>
          </p:cNvPr>
          <p:cNvSpPr/>
          <p:nvPr/>
        </p:nvSpPr>
        <p:spPr>
          <a:xfrm>
            <a:off x="266839" y="1212891"/>
            <a:ext cx="2877023" cy="1230143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2210876" y="0"/>
                </a:moveTo>
                <a:lnTo>
                  <a:pt x="2789067" y="0"/>
                </a:lnTo>
                <a:lnTo>
                  <a:pt x="3169075" y="513444"/>
                </a:lnTo>
                <a:lnTo>
                  <a:pt x="3170262" y="513444"/>
                </a:lnTo>
                <a:lnTo>
                  <a:pt x="3170262" y="515048"/>
                </a:lnTo>
                <a:lnTo>
                  <a:pt x="3513998" y="979483"/>
                </a:lnTo>
                <a:lnTo>
                  <a:pt x="3170262" y="979483"/>
                </a:lnTo>
                <a:lnTo>
                  <a:pt x="3170262" y="981444"/>
                </a:lnTo>
                <a:lnTo>
                  <a:pt x="0" y="981444"/>
                </a:lnTo>
                <a:lnTo>
                  <a:pt x="0" y="513444"/>
                </a:lnTo>
                <a:lnTo>
                  <a:pt x="2590884" y="51344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58" tIns="48329" rIns="96658" bIns="483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7879278" cy="9140964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трепетное отношение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z-Latn-UZ" sz="2400" dirty="0" smtClean="0">
                <a:solidFill>
                  <a:srgbClr val="7030A0"/>
                </a:solidFill>
              </a:rPr>
              <a:t>hurmat bilan munosabatda bo'lish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сентиментальность</a:t>
            </a:r>
            <a:r>
              <a:rPr lang="ru-RU" sz="2400" i="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sentimentallik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затон 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daryo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qo‘ltig‘i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плетень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chetan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devor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удаль</a:t>
            </a:r>
            <a:r>
              <a:rPr lang="ru-RU" sz="2400" i="0" dirty="0" smtClean="0">
                <a:solidFill>
                  <a:srgbClr val="0000FF"/>
                </a:solidFill>
              </a:rPr>
              <a:t> – </a:t>
            </a:r>
            <a:r>
              <a:rPr lang="uz-Latn-UZ" sz="2400" dirty="0" smtClean="0">
                <a:solidFill>
                  <a:srgbClr val="7030A0"/>
                </a:solidFill>
              </a:rPr>
              <a:t>jasorat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заводь 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daryo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halqasi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очарование</a:t>
            </a:r>
            <a:r>
              <a:rPr lang="ru-RU" sz="2400" i="0" dirty="0" smtClean="0">
                <a:solidFill>
                  <a:srgbClr val="0000FF"/>
                </a:solidFill>
              </a:rPr>
              <a:t> </a:t>
            </a:r>
            <a:r>
              <a:rPr lang="en-US" sz="2400" i="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joziba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ностальгия – </a:t>
            </a:r>
            <a:r>
              <a:rPr lang="en-US" sz="2400" dirty="0" err="1" smtClean="0">
                <a:solidFill>
                  <a:srgbClr val="7030A0"/>
                </a:solidFill>
              </a:rPr>
              <a:t>qo‘msash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олст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rgbClr val="7030A0"/>
                </a:solidFill>
              </a:rPr>
              <a:t>polotno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крапива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z-Latn-UZ" sz="2400" dirty="0" smtClean="0">
                <a:solidFill>
                  <a:srgbClr val="7030A0"/>
                </a:solidFill>
              </a:rPr>
              <a:t>qichitqi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r>
              <a:rPr lang="uz-Latn-UZ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10" name="Picture 2" descr="Тетрадь для записи словарных слов и словосочетаний по русскому языку –  купить по цене: 36,90 руб. в интернет-магазине УчМ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000114"/>
            <a:ext cx="1785950" cy="2286016"/>
          </a:xfrm>
          <a:prstGeom prst="rect">
            <a:avLst/>
          </a:prstGeom>
          <a:noFill/>
        </p:spPr>
      </p:pic>
      <p:pic>
        <p:nvPicPr>
          <p:cNvPr id="7" name="Picture 2" descr="Я — отраженье вашего лица». А. Ахматова. Жизнь, судьба, поэзия. —  Методическая копи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8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7879278" cy="5201424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плетень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chetan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devor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4098" name="Picture 2" descr="Делаем плетень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00115"/>
            <a:ext cx="2857520" cy="2571768"/>
          </a:xfrm>
          <a:prstGeom prst="rect">
            <a:avLst/>
          </a:prstGeom>
          <a:noFill/>
        </p:spPr>
      </p:pic>
      <p:pic>
        <p:nvPicPr>
          <p:cNvPr id="8" name="Picture 2" descr="Как сделать плетень своими руками на даче: фото и виде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85932"/>
            <a:ext cx="2643166" cy="2428872"/>
          </a:xfrm>
          <a:prstGeom prst="rect">
            <a:avLst/>
          </a:prstGeom>
          <a:noFill/>
        </p:spPr>
      </p:pic>
      <p:pic>
        <p:nvPicPr>
          <p:cNvPr id="2050" name="Picture 2" descr="ᐈ Плетень фотографии, фото забор плетень | скачать на Depositphotos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12"/>
            <a:ext cx="2714644" cy="245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5" y="771550"/>
            <a:ext cx="8009423" cy="6097215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затон –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daryo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qo‘ltig‘i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sp>
        <p:nvSpPr>
          <p:cNvPr id="1026" name="AutoShape 2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Затон Змеи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8"/>
            <a:ext cx="2647950" cy="2428892"/>
          </a:xfrm>
          <a:prstGeom prst="rect">
            <a:avLst/>
          </a:prstGeom>
          <a:noFill/>
        </p:spPr>
      </p:pic>
      <p:pic>
        <p:nvPicPr>
          <p:cNvPr id="1034" name="Picture 10" descr="Осенний Затон (Россия, Краснодар) - автор фото Igor Khizhny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8"/>
            <a:ext cx="2714645" cy="2435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7879278" cy="5570756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крапива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z-Latn-UZ" sz="3200" dirty="0" smtClean="0">
                <a:solidFill>
                  <a:srgbClr val="7030A0"/>
                </a:solidFill>
              </a:rPr>
              <a:t>qichitqi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r>
              <a:rPr lang="uz-Latn-UZ" sz="32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sp>
        <p:nvSpPr>
          <p:cNvPr id="1026" name="AutoShape 2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Крапива: лечебные свойства, противопоказания, применение, отзывы врач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50"/>
            <a:ext cx="2500330" cy="2333605"/>
          </a:xfrm>
          <a:prstGeom prst="rect">
            <a:avLst/>
          </a:prstGeom>
          <a:noFill/>
        </p:spPr>
      </p:pic>
      <p:pic>
        <p:nvPicPr>
          <p:cNvPr id="47108" name="Picture 4" descr="Крапива жгучая: опис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857370"/>
            <a:ext cx="2643206" cy="2357454"/>
          </a:xfrm>
          <a:prstGeom prst="rect">
            <a:avLst/>
          </a:prstGeom>
          <a:noFill/>
        </p:spPr>
      </p:pic>
      <p:pic>
        <p:nvPicPr>
          <p:cNvPr id="47110" name="Picture 6" descr="Крапива: полезные свойства и способы применения в огороде и в кулинар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00114"/>
            <a:ext cx="2714604" cy="240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7879278" cy="6555641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олст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dirty="0" err="1" smtClean="0">
                <a:solidFill>
                  <a:srgbClr val="7030A0"/>
                </a:solidFill>
              </a:rPr>
              <a:t>polotno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en-US" sz="3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32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sp>
        <p:nvSpPr>
          <p:cNvPr id="1026" name="AutoShape 2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айл:Змеиный затон и Самара вдалеке, вид с Вислого камня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ᐈ Холст фотографии, фото красивые картины на холсте | скачать на 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52"/>
            <a:ext cx="2643166" cy="2419338"/>
          </a:xfrm>
          <a:prstGeom prst="rect">
            <a:avLst/>
          </a:prstGeom>
          <a:noFill/>
        </p:spPr>
      </p:pic>
      <p:pic>
        <p:nvPicPr>
          <p:cNvPr id="48132" name="Picture 4" descr="Холст 40 на 60 для рисо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14"/>
            <a:ext cx="2500330" cy="2500330"/>
          </a:xfrm>
          <a:prstGeom prst="rect">
            <a:avLst/>
          </a:prstGeom>
          <a:noFill/>
        </p:spPr>
      </p:pic>
      <p:pic>
        <p:nvPicPr>
          <p:cNvPr id="48134" name="Picture 6" descr="Виды холстов для живописи, какой выбрать. | Andrew Pug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143122"/>
            <a:ext cx="3000396" cy="271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9"/>
            <a:ext cx="8452756" cy="446276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5" y="1503397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9" y="1214430"/>
            <a:ext cx="3214710" cy="132342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214428"/>
            <a:ext cx="5004048" cy="342400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Выучить наизусть стихотворение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С.А.Есенина</a:t>
            </a:r>
            <a:endParaRPr lang="en-US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"/>
                <a:cs typeface="Arial"/>
              </a:rPr>
              <a:t>«С добрым утром!»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00FF"/>
                </a:solidFill>
                <a:latin typeface="Arial"/>
                <a:cs typeface="Arial"/>
              </a:rPr>
              <a:t>(«Задремали звёзды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00FF"/>
                </a:solidFill>
                <a:latin typeface="Arial"/>
                <a:cs typeface="Arial"/>
              </a:rPr>
              <a:t>золотые»).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endParaRPr lang="ru-RU" b="1" dirty="0" smtClean="0">
              <a:solidFill>
                <a:srgbClr val="007A37"/>
              </a:solidFill>
              <a:latin typeface="Arial"/>
              <a:cs typeface="Arial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Книга &quot;Исповедь хулигана&quot; Есенин С А - купить книгу в интернет-магазине  «Москва» ISBN: 978-5-389-15175-8, 9399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нига Стихотворения Сергей Есенин купить, скачать, читать онлайн отзывы и  рецензии | ISBN 978-5-04-095570-1 | Эксм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4761">
            <a:off x="918148" y="1188972"/>
            <a:ext cx="2389684" cy="347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285734"/>
            <a:ext cx="4643469" cy="421652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«Певец родной деревни», «русской природы» — эти штампы основательно приклеились к Сергею Есенину ещё при его жизни. Никому ни до, ни после него не удавалось так передать не только красоту, но и тоскливое очарование села; заставить читателя почувствовать себя там — в описываемом лесу, на берегу озерца или рядом с избой.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Задремали звезды золотые, - Поэзия - 477193 - Tabor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90"/>
            <a:ext cx="342421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928678"/>
            <a:ext cx="4500594" cy="347786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«С добрым утром» — лирическое произведение, на полутонах описывающее рассвет — спокойное и прекрасное природное явление. Стихотворение насыщено изобразительно-выразительными средствами, в четырёх строфах уместилось столько красок, что раннее утро отчётливо видится читателю.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Задремали звезды золотые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52"/>
            <a:ext cx="3571900" cy="3281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Композиция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8"/>
            <a:ext cx="4857784" cy="4247304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Первую строфу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можно полностью отнести </a:t>
            </a:r>
            <a:r>
              <a:rPr lang="ru-RU" sz="18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к вступлению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— автор словно бросает лёгкие краски фона на холст. Если бы не название, читателю даже не было бы понятно, что речь идёт о рассвете, ни одно слово не указывает на время дня.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 второй строфе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8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развитие сюжета,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уже яснее проступает движение в природе. Это обозначают несколько глаголов: </a:t>
            </a:r>
            <a:r>
              <a:rPr lang="ru-RU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«улыбнулись»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 </a:t>
            </a:r>
          </a:p>
          <a:p>
            <a:r>
              <a:rPr lang="ru-RU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«растрепали»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«шелестят»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«горят»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Однако почему происходят эти действия, снова нет прямого указания.</a:t>
            </a:r>
          </a:p>
          <a:p>
            <a:pPr fontAlgn="base"/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Есенин С добрым утр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90"/>
            <a:ext cx="342902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Композиция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928678"/>
            <a:ext cx="5072098" cy="347786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третья строфа —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явная 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кульминация 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одновременный 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финал.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«Заросшая крапива»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описана выразительными, даже броскими словами: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«обрядилась ярким перламутром»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далее следует 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олицетворение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«качаясь, шепчет шаловливо»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 наконец — 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прямая речь,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три слова, раскрывающие суть описываемого явления: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 добрым утром!»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52"/>
            <a:ext cx="35719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Композиция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8"/>
            <a:ext cx="4714908" cy="409341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Несмотря на то, что эта же фраза вынесена в название, она всё равно остаётся до некоторой степени неожиданной. Это ощущение рождает сокращённая последняя строка — четыре ударных слога вместо десяти. После плавного ритмичного повествования они будто бы будят читателя, автор поставил последний энергичный мазок на холст: природа ожила, сонное настроение сию минуту развеется!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Сергей Есенин ~ С добрым утром! (Анализ стихотворени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52"/>
            <a:ext cx="36623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1"/>
          </a:xfrm>
        </p:spPr>
        <p:txBody>
          <a:bodyPr/>
          <a:lstStyle/>
          <a:p>
            <a:r>
              <a:rPr lang="ru-RU" dirty="0" smtClean="0"/>
              <a:t>        Тема, проблематика стихотворения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714362"/>
            <a:ext cx="4500594" cy="3600986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FF"/>
                </a:solidFill>
              </a:rPr>
              <a:t>    </a:t>
            </a:r>
          </a:p>
          <a:p>
            <a:r>
              <a:rPr lang="ru-RU" sz="1800" i="0" dirty="0" smtClean="0">
                <a:solidFill>
                  <a:srgbClr val="0000FF"/>
                </a:solidFill>
              </a:rPr>
              <a:t>      </a:t>
            </a:r>
          </a:p>
          <a:p>
            <a:r>
              <a:rPr lang="ru-RU" sz="1800" i="0" dirty="0" smtClean="0">
                <a:solidFill>
                  <a:srgbClr val="0000FF"/>
                </a:solidFill>
              </a:rPr>
              <a:t>      Есенин раскрывает </a:t>
            </a:r>
            <a:r>
              <a:rPr lang="ru-RU" sz="1800" i="0" dirty="0" smtClean="0">
                <a:solidFill>
                  <a:srgbClr val="FF0000"/>
                </a:solidFill>
              </a:rPr>
              <a:t>т</a:t>
            </a:r>
            <a:r>
              <a:rPr lang="ru-RU" sz="18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ему  </a:t>
            </a:r>
          </a:p>
          <a:p>
            <a:r>
              <a:rPr lang="ru-RU" sz="1800" i="0" dirty="0" smtClean="0">
                <a:solidFill>
                  <a:srgbClr val="0000FF"/>
                </a:solidFill>
              </a:rPr>
              <a:t>красоты родного края, беззаветной любви</a:t>
            </a:r>
            <a:r>
              <a:rPr lang="ru-RU" sz="1800" b="0" i="0" dirty="0" smtClean="0">
                <a:solidFill>
                  <a:srgbClr val="0000FF"/>
                </a:solidFill>
              </a:rPr>
              <a:t> </a:t>
            </a:r>
            <a:r>
              <a:rPr lang="ru-RU" sz="1800" i="0" dirty="0" smtClean="0">
                <a:solidFill>
                  <a:srgbClr val="0000FF"/>
                </a:solidFill>
              </a:rPr>
              <a:t>к</a:t>
            </a:r>
            <a:r>
              <a:rPr lang="ru-RU" sz="1800" b="0" i="0" dirty="0" smtClean="0">
                <a:solidFill>
                  <a:srgbClr val="0000FF"/>
                </a:solidFill>
              </a:rPr>
              <a:t> </a:t>
            </a:r>
            <a:r>
              <a:rPr lang="ru-RU" sz="1800" i="0" dirty="0" smtClean="0">
                <a:solidFill>
                  <a:srgbClr val="0000FF"/>
                </a:solidFill>
              </a:rPr>
              <a:t>нему.</a:t>
            </a:r>
            <a:endParaRPr lang="ru-RU" sz="1800" b="0" i="0" dirty="0" smtClean="0">
              <a:solidFill>
                <a:srgbClr val="0000FF"/>
              </a:solidFill>
            </a:endParaRPr>
          </a:p>
          <a:p>
            <a:r>
              <a:rPr lang="ru-RU" sz="1800" i="0" dirty="0" smtClean="0">
                <a:solidFill>
                  <a:srgbClr val="0000FF"/>
                </a:solidFill>
              </a:rPr>
              <a:t>Как таковых, никаких </a:t>
            </a:r>
            <a:r>
              <a:rPr lang="ru-RU" sz="1800" i="0" dirty="0" smtClean="0">
                <a:solidFill>
                  <a:srgbClr val="FF0000"/>
                </a:solidFill>
              </a:rPr>
              <a:t>проблем </a:t>
            </a:r>
            <a:r>
              <a:rPr lang="ru-RU" sz="1800" i="0" dirty="0" smtClean="0">
                <a:solidFill>
                  <a:srgbClr val="0000FF"/>
                </a:solidFill>
              </a:rPr>
              <a:t>автор в своём произведении не поднимает. </a:t>
            </a:r>
          </a:p>
          <a:p>
            <a:r>
              <a:rPr lang="ru-RU" sz="1800" i="0" dirty="0" smtClean="0">
                <a:solidFill>
                  <a:srgbClr val="0000FF"/>
                </a:solidFill>
              </a:rPr>
              <a:t>Он просто скучает по родным просторам,</a:t>
            </a:r>
            <a:r>
              <a:rPr lang="ru-RU" sz="1800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0" dirty="0" smtClean="0">
                <a:solidFill>
                  <a:srgbClr val="0000FF"/>
                </a:solidFill>
              </a:rPr>
              <a:t> с ностальгией и светлой грустью вспоминает о красоте предрассветного часа в своей малой родине, которая способна удивить внимательного и чуткого зрителя.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23554" name="Picture 2" descr="Сергей Есенин ~ С добрым утром! (Анализ стихотворен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90"/>
            <a:ext cx="371477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1661993"/>
          </a:xfrm>
        </p:spPr>
        <p:txBody>
          <a:bodyPr anchor="ctr"/>
          <a:lstStyle/>
          <a:p>
            <a:pPr algn="ctr"/>
            <a:r>
              <a:rPr lang="ru-RU" sz="3600" dirty="0" smtClean="0"/>
              <a:t>Жанр, направление, размер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dirty="0" err="1" smtClean="0"/>
              <a:t>мпзиция</a:t>
            </a:r>
            <a:r>
              <a:rPr lang="ru-RU" sz="3600" dirty="0" smtClean="0"/>
              <a:t> стихотворения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24"/>
            <a:ext cx="4714908" cy="449352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/>
              <a:t>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Жанр – </a:t>
            </a:r>
            <a:r>
              <a:rPr lang="ru-RU" sz="18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пейзажная лирика.</a:t>
            </a:r>
          </a:p>
          <a:p>
            <a:pPr fontAlgn="base"/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Красной нитью проходит пейзажная лирика через всё раннее творчество С.А.Есенина. Она тонко передавала чистоту и искренность отношения поэта к родным краям. </a:t>
            </a:r>
          </a:p>
          <a:p>
            <a:pPr fontAlgn="base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Направление – </a:t>
            </a:r>
            <a:r>
              <a:rPr lang="ru-RU" sz="1800" b="1" dirty="0" err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новокрестьянская</a:t>
            </a:r>
            <a:r>
              <a:rPr lang="ru-RU" sz="18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лирика.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Есенин входил в число русских поэтов серебряного века крестьянского происхождения. Молодой Сергей стремился показать читателю удивительный мир русской природы в его первозданном виде. </a:t>
            </a:r>
          </a:p>
          <a:p>
            <a:pPr fontAlgn="base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Размер –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пятистопный ямб.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Есенин доброе утро. Есенин сергей - с добрым утр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52"/>
            <a:ext cx="3800455" cy="336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7500</TotalTime>
  <Words>961</Words>
  <Application>Microsoft Office PowerPoint</Application>
  <PresentationFormat>Экран (16:9)</PresentationFormat>
  <Paragraphs>243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     Литературное                     чтение</vt:lpstr>
      <vt:lpstr>История создания стихотворения </vt:lpstr>
      <vt:lpstr>История создания стихотворения </vt:lpstr>
      <vt:lpstr>История создания стихотворения </vt:lpstr>
      <vt:lpstr>Композиция стихотворения </vt:lpstr>
      <vt:lpstr>Композиция стихотворения </vt:lpstr>
      <vt:lpstr>Композиция стихотворения </vt:lpstr>
      <vt:lpstr>        Тема, проблематика стихотворения</vt:lpstr>
      <vt:lpstr>Жанр, направление, размер мпзиция стихотворения </vt:lpstr>
      <vt:lpstr>Основная идея стихотворения</vt:lpstr>
      <vt:lpstr>Система образов</vt:lpstr>
      <vt:lpstr>  Центральные персонажи стихотворения</vt:lpstr>
      <vt:lpstr>        Лирический герой стихотворения</vt:lpstr>
      <vt:lpstr>     Значение и актуальность произведения     </vt:lpstr>
      <vt:lpstr>     Художественное своеобразие произведения      </vt:lpstr>
      <vt:lpstr>Художественное своеобразие произведения </vt:lpstr>
      <vt:lpstr>          Лингвистическая задача</vt:lpstr>
      <vt:lpstr>                 </vt:lpstr>
      <vt:lpstr>    Лингвистическая задача. Проверьте!</vt:lpstr>
      <vt:lpstr>       Лингвистическая задача. Проверьте!</vt:lpstr>
      <vt:lpstr>                 Словарная работа</vt:lpstr>
      <vt:lpstr>                 Словарная работа</vt:lpstr>
      <vt:lpstr>                 Словарная работа</vt:lpstr>
      <vt:lpstr>                 Словарная работа</vt:lpstr>
      <vt:lpstr>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Администратор</cp:lastModifiedBy>
  <cp:revision>538</cp:revision>
  <dcterms:created xsi:type="dcterms:W3CDTF">2020-04-13T08:05:42Z</dcterms:created>
  <dcterms:modified xsi:type="dcterms:W3CDTF">2021-01-12T17:15:30Z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