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70" r:id="rId4"/>
    <p:sldId id="288" r:id="rId5"/>
    <p:sldId id="322" r:id="rId6"/>
    <p:sldId id="281" r:id="rId7"/>
    <p:sldId id="289" r:id="rId8"/>
    <p:sldId id="330" r:id="rId9"/>
    <p:sldId id="282" r:id="rId10"/>
    <p:sldId id="315" r:id="rId11"/>
    <p:sldId id="339" r:id="rId12"/>
    <p:sldId id="326" r:id="rId13"/>
    <p:sldId id="327" r:id="rId14"/>
    <p:sldId id="338" r:id="rId15"/>
    <p:sldId id="335" r:id="rId16"/>
    <p:sldId id="336" r:id="rId17"/>
    <p:sldId id="337" r:id="rId18"/>
    <p:sldId id="286" r:id="rId19"/>
    <p:sldId id="287" r:id="rId20"/>
  </p:sldIdLst>
  <p:sldSz cx="5765800" cy="3244850"/>
  <p:notesSz cx="5765800" cy="3244850"/>
  <p:defaultTextStyle>
    <a:defPPr>
      <a:defRPr lang="ru-RU"/>
    </a:defPPr>
    <a:lvl1pPr marL="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24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14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CC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5" d="100"/>
          <a:sy n="125" d="100"/>
        </p:scale>
        <p:origin x="835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09DDE-7DC6-4E58-AA15-CCA294CB0FE1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A3135-111F-4A1B-B929-7BE29EF0C1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906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24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14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368914"/>
          </a:xfrm>
        </p:spPr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6"/>
            <a:ext cx="25081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6"/>
            <a:ext cx="25081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8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45">
        <a:defRPr>
          <a:latin typeface="+mn-lt"/>
          <a:ea typeface="+mn-ea"/>
          <a:cs typeface="+mn-cs"/>
        </a:defRPr>
      </a:lvl2pPr>
      <a:lvl3pPr marL="914290">
        <a:defRPr>
          <a:latin typeface="+mn-lt"/>
          <a:ea typeface="+mn-ea"/>
          <a:cs typeface="+mn-cs"/>
        </a:defRPr>
      </a:lvl3pPr>
      <a:lvl4pPr marL="1371435">
        <a:defRPr>
          <a:latin typeface="+mn-lt"/>
          <a:ea typeface="+mn-ea"/>
          <a:cs typeface="+mn-cs"/>
        </a:defRPr>
      </a:lvl4pPr>
      <a:lvl5pPr marL="1828579">
        <a:defRPr>
          <a:latin typeface="+mn-lt"/>
          <a:ea typeface="+mn-ea"/>
          <a:cs typeface="+mn-cs"/>
        </a:defRPr>
      </a:lvl5pPr>
      <a:lvl6pPr marL="2285724">
        <a:defRPr>
          <a:latin typeface="+mn-lt"/>
          <a:ea typeface="+mn-ea"/>
          <a:cs typeface="+mn-cs"/>
        </a:defRPr>
      </a:lvl6pPr>
      <a:lvl7pPr marL="2742869">
        <a:defRPr>
          <a:latin typeface="+mn-lt"/>
          <a:ea typeface="+mn-ea"/>
          <a:cs typeface="+mn-cs"/>
        </a:defRPr>
      </a:lvl7pPr>
      <a:lvl8pPr marL="3200014">
        <a:defRPr>
          <a:latin typeface="+mn-lt"/>
          <a:ea typeface="+mn-ea"/>
          <a:cs typeface="+mn-cs"/>
        </a:defRPr>
      </a:lvl8pPr>
      <a:lvl9pPr marL="365715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45">
        <a:defRPr>
          <a:latin typeface="+mn-lt"/>
          <a:ea typeface="+mn-ea"/>
          <a:cs typeface="+mn-cs"/>
        </a:defRPr>
      </a:lvl2pPr>
      <a:lvl3pPr marL="914290">
        <a:defRPr>
          <a:latin typeface="+mn-lt"/>
          <a:ea typeface="+mn-ea"/>
          <a:cs typeface="+mn-cs"/>
        </a:defRPr>
      </a:lvl3pPr>
      <a:lvl4pPr marL="1371435">
        <a:defRPr>
          <a:latin typeface="+mn-lt"/>
          <a:ea typeface="+mn-ea"/>
          <a:cs typeface="+mn-cs"/>
        </a:defRPr>
      </a:lvl4pPr>
      <a:lvl5pPr marL="1828579">
        <a:defRPr>
          <a:latin typeface="+mn-lt"/>
          <a:ea typeface="+mn-ea"/>
          <a:cs typeface="+mn-cs"/>
        </a:defRPr>
      </a:lvl5pPr>
      <a:lvl6pPr marL="2285724">
        <a:defRPr>
          <a:latin typeface="+mn-lt"/>
          <a:ea typeface="+mn-ea"/>
          <a:cs typeface="+mn-cs"/>
        </a:defRPr>
      </a:lvl6pPr>
      <a:lvl7pPr marL="2742869">
        <a:defRPr>
          <a:latin typeface="+mn-lt"/>
          <a:ea typeface="+mn-ea"/>
          <a:cs typeface="+mn-cs"/>
        </a:defRPr>
      </a:lvl7pPr>
      <a:lvl8pPr marL="3200014">
        <a:defRPr>
          <a:latin typeface="+mn-lt"/>
          <a:ea typeface="+mn-ea"/>
          <a:cs typeface="+mn-cs"/>
        </a:defRPr>
      </a:lvl8pPr>
      <a:lvl9pPr marL="365715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98725" y="222930"/>
            <a:ext cx="3168352" cy="537965"/>
          </a:xfrm>
          <a:prstGeom prst="rect">
            <a:avLst/>
          </a:prstGeom>
        </p:spPr>
        <p:txBody>
          <a:bodyPr vert="horz" wrap="square" lIns="0" tIns="14602" rIns="0" bIns="0" rtlCol="0">
            <a:spAutoFit/>
          </a:bodyPr>
          <a:lstStyle/>
          <a:p>
            <a:pPr marL="12698">
              <a:spcBef>
                <a:spcPts val="114"/>
              </a:spcBef>
            </a:pPr>
            <a:r>
              <a:rPr sz="3400" spc="-5" dirty="0" err="1"/>
              <a:t>Русский</a:t>
            </a:r>
            <a:r>
              <a:rPr sz="3400" spc="-55" dirty="0"/>
              <a:t> </a:t>
            </a:r>
            <a:r>
              <a:rPr lang="ru-RU" sz="3400" spc="-55" dirty="0" smtClean="0"/>
              <a:t> </a:t>
            </a:r>
            <a:r>
              <a:rPr sz="3400" spc="10" dirty="0" err="1" smtClean="0"/>
              <a:t>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454009" y="831993"/>
            <a:ext cx="4857784" cy="539889"/>
          </a:xfrm>
          <a:prstGeom prst="rect">
            <a:avLst/>
          </a:prstGeom>
        </p:spPr>
        <p:txBody>
          <a:bodyPr vert="horz" wrap="square" lIns="0" tIns="13968" rIns="0" bIns="0" rtlCol="0">
            <a:spAutoFit/>
          </a:bodyPr>
          <a:lstStyle/>
          <a:p>
            <a:pPr marL="18413">
              <a:lnSpc>
                <a:spcPts val="1950"/>
              </a:lnSpc>
              <a:spcBef>
                <a:spcPts val="110"/>
              </a:spcBef>
            </a:pPr>
            <a:endParaRPr lang="ru-RU" b="1" spc="-10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b="1" spc="-1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Тема: Как указать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на условие действия.</a:t>
            </a:r>
            <a:endParaRPr lang="ru-RU" b="1" spc="-1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5791" y="1122359"/>
            <a:ext cx="344170" cy="860106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4592" y="2169848"/>
            <a:ext cx="344170" cy="86010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9"/>
            <a:ext cx="696471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5"/>
            <a:ext cx="173355" cy="372745"/>
          </a:xfrm>
          <a:prstGeom prst="rect">
            <a:avLst/>
          </a:prstGeom>
        </p:spPr>
        <p:txBody>
          <a:bodyPr vert="horz" wrap="square" lIns="0" tIns="15873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300" dirty="0" smtClean="0">
                <a:solidFill>
                  <a:schemeClr val="bg1"/>
                </a:solidFill>
                <a:latin typeface="Arial"/>
                <a:cs typeface="Arial"/>
              </a:rPr>
              <a:t>8</a:t>
            </a:r>
            <a:endParaRPr sz="23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584934" cy="212236"/>
          </a:xfrm>
          <a:prstGeom prst="rect">
            <a:avLst/>
          </a:prstGeom>
        </p:spPr>
        <p:txBody>
          <a:bodyPr vert="horz" wrap="square" lIns="0" tIns="12063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b="1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3" y="289011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AutoShape 4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0" name="AutoShape 8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2" name="AutoShape 10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04" name="Picture 4" descr="Конституционный суд разъяснил условия заключения срочных трудовых договоров  — Российская газет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68454" y="1479549"/>
            <a:ext cx="2439956" cy="15398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169180" y="6194457"/>
          <a:ext cx="7858180" cy="10304283"/>
        </p:xfrm>
        <a:graphic>
          <a:graphicData uri="http://schemas.openxmlformats.org/drawingml/2006/table">
            <a:tbl>
              <a:tblPr/>
              <a:tblGrid>
                <a:gridCol w="5174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4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629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21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38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916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136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Group 195"/>
          <p:cNvGraphicFramePr>
            <a:graphicFrameLocks noGrp="1"/>
          </p:cNvGraphicFramePr>
          <p:nvPr/>
        </p:nvGraphicFramePr>
        <p:xfrm>
          <a:off x="-3760833" y="23196702"/>
          <a:ext cx="6775292" cy="12901182"/>
        </p:xfrm>
        <a:graphic>
          <a:graphicData uri="http://schemas.openxmlformats.org/drawingml/2006/table">
            <a:tbl>
              <a:tblPr/>
              <a:tblGrid>
                <a:gridCol w="4461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41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443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629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38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55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74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025512" y="122227"/>
            <a:ext cx="4332261" cy="400110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Технология соответствий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5424777"/>
              </p:ext>
            </p:extLst>
          </p:nvPr>
        </p:nvGraphicFramePr>
        <p:xfrm>
          <a:off x="96818" y="550853"/>
          <a:ext cx="5572164" cy="26432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6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5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7769">
                <a:tc>
                  <a:txBody>
                    <a:bodyPr/>
                    <a:lstStyle/>
                    <a:p>
                      <a:r>
                        <a:rPr lang="ru-RU" sz="12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… , я смог бы отправиться в путешествие.</a:t>
                      </a:r>
                      <a:endParaRPr lang="ru-RU" sz="1200" b="1" i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При старании</a:t>
                      </a:r>
                      <a:endParaRPr lang="ru-RU" sz="12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480">
                <a:tc>
                  <a:txBody>
                    <a:bodyPr/>
                    <a:lstStyle/>
                    <a:p>
                      <a:r>
                        <a:rPr lang="ru-RU" sz="12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… </a:t>
                      </a:r>
                      <a:r>
                        <a:rPr lang="ru-RU" sz="1200" b="1" i="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вы можете добиться многого</a:t>
                      </a:r>
                      <a:r>
                        <a:rPr lang="ru-RU" sz="12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</a:t>
                      </a:r>
                      <a:endParaRPr lang="ru-RU" sz="12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 зная истории культуры</a:t>
                      </a:r>
                      <a:endParaRPr lang="ru-RU" sz="12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480">
                <a:tc>
                  <a:txBody>
                    <a:bodyPr/>
                    <a:lstStyle/>
                    <a:p>
                      <a:r>
                        <a:rPr lang="ru-RU" sz="12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Держите эту книгу в пределах досягаемости, чтобы … легко достать её. </a:t>
                      </a:r>
                      <a:endParaRPr lang="ru-RU" sz="12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Выиграв в лотерею</a:t>
                      </a:r>
                      <a:endParaRPr lang="ru-RU" sz="1200" b="1" i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948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…</a:t>
                      </a:r>
                      <a:r>
                        <a:rPr lang="ru-RU" sz="1200" b="1" i="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невозможно быть культурным человеком.</a:t>
                      </a:r>
                      <a:endParaRPr lang="ru-RU" sz="12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i="1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случае болезни, усталости.</a:t>
                      </a:r>
                      <a:endParaRPr lang="ru-RU" sz="12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6998">
                <a:tc>
                  <a:txBody>
                    <a:bodyPr/>
                    <a:lstStyle/>
                    <a:p>
                      <a:r>
                        <a:rPr lang="ru-RU" sz="12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Чай, кофе должны употребляться в небольшом количестве для подъёма сил … </a:t>
                      </a:r>
                      <a:endParaRPr lang="ru-RU" sz="12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i="1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при необходимости </a:t>
                      </a:r>
                      <a:endParaRPr lang="ru-RU" sz="12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169180" y="6194457"/>
          <a:ext cx="7858180" cy="10304283"/>
        </p:xfrm>
        <a:graphic>
          <a:graphicData uri="http://schemas.openxmlformats.org/drawingml/2006/table">
            <a:tbl>
              <a:tblPr/>
              <a:tblGrid>
                <a:gridCol w="5174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4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629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21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38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916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136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Group 195"/>
          <p:cNvGraphicFramePr>
            <a:graphicFrameLocks noGrp="1"/>
          </p:cNvGraphicFramePr>
          <p:nvPr/>
        </p:nvGraphicFramePr>
        <p:xfrm>
          <a:off x="-3760833" y="23196702"/>
          <a:ext cx="6775292" cy="12901182"/>
        </p:xfrm>
        <a:graphic>
          <a:graphicData uri="http://schemas.openxmlformats.org/drawingml/2006/table">
            <a:tbl>
              <a:tblPr/>
              <a:tblGrid>
                <a:gridCol w="4461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41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443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629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38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55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74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96818" y="122227"/>
            <a:ext cx="5260955" cy="400099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Технология соответствий. Проверьте!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96818" y="550853"/>
          <a:ext cx="5572164" cy="26432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6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5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7769">
                <a:tc>
                  <a:txBody>
                    <a:bodyPr/>
                    <a:lstStyle/>
                    <a:p>
                      <a:r>
                        <a:rPr lang="ru-RU" sz="12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… , я смог бы отправиться в путешествие.</a:t>
                      </a:r>
                      <a:endParaRPr lang="ru-RU" sz="1200" b="1" i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При старании</a:t>
                      </a:r>
                      <a:endParaRPr lang="ru-RU" sz="12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480">
                <a:tc>
                  <a:txBody>
                    <a:bodyPr/>
                    <a:lstStyle/>
                    <a:p>
                      <a:r>
                        <a:rPr lang="ru-RU" sz="12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… </a:t>
                      </a:r>
                      <a:r>
                        <a:rPr lang="ru-RU" sz="1200" b="1" i="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вы можете добиться многого</a:t>
                      </a:r>
                      <a:r>
                        <a:rPr lang="ru-RU" sz="12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</a:t>
                      </a:r>
                      <a:endParaRPr lang="ru-RU" sz="12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 зная истории культуры</a:t>
                      </a:r>
                      <a:endParaRPr lang="ru-RU" sz="12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480">
                <a:tc>
                  <a:txBody>
                    <a:bodyPr/>
                    <a:lstStyle/>
                    <a:p>
                      <a:r>
                        <a:rPr lang="ru-RU" sz="12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Держите эту книгу в пределах досягаемости, чтобы … легко достать её.</a:t>
                      </a:r>
                      <a:r>
                        <a:rPr lang="ru-RU" sz="12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</a:t>
                      </a:r>
                      <a:endParaRPr lang="ru-RU" sz="12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Выиграв в лотерею</a:t>
                      </a:r>
                      <a:endParaRPr lang="ru-RU" sz="1200" b="1" i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948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…</a:t>
                      </a:r>
                      <a:r>
                        <a:rPr lang="ru-RU" sz="1200" b="1" i="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невозможно быть культурным человеком.</a:t>
                      </a:r>
                      <a:endParaRPr lang="ru-RU" sz="12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i="1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случае болезни, усталости.</a:t>
                      </a:r>
                      <a:endParaRPr lang="ru-RU" sz="12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6998">
                <a:tc>
                  <a:txBody>
                    <a:bodyPr/>
                    <a:lstStyle/>
                    <a:p>
                      <a:r>
                        <a:rPr lang="ru-RU" sz="12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Чай, кофе должны употребляться в небольшом количестве для подъёма сил … </a:t>
                      </a:r>
                      <a:endParaRPr lang="ru-RU" sz="12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i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при необходимости</a:t>
                      </a:r>
                      <a:r>
                        <a:rPr lang="ru-RU" sz="1200" b="1" i="1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</a:t>
                      </a:r>
                      <a:endParaRPr lang="ru-RU" sz="12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3454404" y="693732"/>
            <a:ext cx="428628" cy="107157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0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668586" y="693731"/>
            <a:ext cx="1214446" cy="50006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1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2239958" y="1908176"/>
            <a:ext cx="1643074" cy="92869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2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54404" y="2265366"/>
            <a:ext cx="428628" cy="714379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3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40156" y="1265234"/>
            <a:ext cx="142876" cy="92869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Цифровой диктант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46796" y="326281"/>
            <a:ext cx="3819004" cy="2255901"/>
          </a:xfrm>
        </p:spPr>
        <p:txBody>
          <a:bodyPr/>
          <a:lstStyle/>
          <a:p>
            <a:pPr marL="342817" indent="-342817" fontAlgn="base"/>
            <a:endParaRPr lang="ru-RU" sz="1200" i="0" dirty="0" smtClean="0">
              <a:solidFill>
                <a:srgbClr val="7030A0"/>
              </a:solidFill>
            </a:endParaRP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           </a:t>
            </a: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 </a:t>
            </a:r>
          </a:p>
          <a:p>
            <a:pPr marL="342817" indent="-342817" algn="ctr" fontAlgn="base"/>
            <a:r>
              <a:rPr lang="ru-RU" sz="1200" i="0" dirty="0" smtClean="0">
                <a:solidFill>
                  <a:srgbClr val="7030A0"/>
                </a:solidFill>
              </a:rPr>
              <a:t>            </a:t>
            </a:r>
            <a:r>
              <a:rPr lang="ru-RU" i="0" dirty="0" smtClean="0">
                <a:solidFill>
                  <a:srgbClr val="0000FF"/>
                </a:solidFill>
              </a:rPr>
              <a:t>Укажите</a:t>
            </a:r>
            <a:r>
              <a:rPr lang="ru-RU" i="0" dirty="0" smtClean="0">
                <a:solidFill>
                  <a:srgbClr val="7030A0"/>
                </a:solidFill>
              </a:rPr>
              <a:t> </a:t>
            </a:r>
            <a:r>
              <a:rPr lang="ru-RU" i="0" dirty="0" smtClean="0">
                <a:solidFill>
                  <a:srgbClr val="FF0000"/>
                </a:solidFill>
              </a:rPr>
              <a:t>номера</a:t>
            </a:r>
            <a:r>
              <a:rPr lang="ru-RU" i="0" dirty="0" smtClean="0">
                <a:solidFill>
                  <a:srgbClr val="7030A0"/>
                </a:solidFill>
              </a:rPr>
              <a:t> </a:t>
            </a:r>
            <a:r>
              <a:rPr lang="ru-RU" i="0" dirty="0" smtClean="0">
                <a:solidFill>
                  <a:srgbClr val="0000FF"/>
                </a:solidFill>
              </a:rPr>
              <a:t>словосочетаний</a:t>
            </a:r>
            <a:endParaRPr lang="en-US" i="0" dirty="0" smtClean="0">
              <a:solidFill>
                <a:srgbClr val="0000FF"/>
              </a:solidFill>
            </a:endParaRPr>
          </a:p>
          <a:p>
            <a:pPr marL="342817" indent="-342817" algn="ctr" fontAlgn="base"/>
            <a:r>
              <a:rPr lang="ru-RU" i="0" dirty="0" smtClean="0">
                <a:solidFill>
                  <a:srgbClr val="0000FF"/>
                </a:solidFill>
              </a:rPr>
              <a:t> </a:t>
            </a:r>
            <a:r>
              <a:rPr lang="ru-RU" i="0" dirty="0" smtClean="0">
                <a:solidFill>
                  <a:srgbClr val="008000"/>
                </a:solidFill>
              </a:rPr>
              <a:t>с обстоятельствами условия.  </a:t>
            </a:r>
            <a:endParaRPr lang="ru-RU" dirty="0">
              <a:solidFill>
                <a:srgbClr val="008000"/>
              </a:solidFill>
            </a:endParaRPr>
          </a:p>
        </p:txBody>
      </p:sp>
      <p:pic>
        <p:nvPicPr>
          <p:cNvPr id="11268" name="Picture 4" descr="Живет ли человек собственной жизнью — Бюро дизайна интерьер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6596" y="686321"/>
            <a:ext cx="2133600" cy="19192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Цифровой диктант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2570" y="550856"/>
            <a:ext cx="4429156" cy="3108533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r>
              <a:rPr lang="ru-RU" sz="1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1)</a:t>
            </a:r>
            <a:r>
              <a:rPr lang="ru-RU" sz="14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встретить в случае задержки; </a:t>
            </a:r>
            <a:endParaRPr lang="ru-RU" sz="1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2) помочь при необходимости;</a:t>
            </a:r>
          </a:p>
          <a:p>
            <a:pPr fontAlgn="base"/>
            <a:r>
              <a:rPr lang="ru-RU" sz="1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3) встретиться накануне;</a:t>
            </a:r>
          </a:p>
          <a:p>
            <a:pPr fontAlgn="base"/>
            <a:r>
              <a:rPr lang="ru-RU" sz="1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4) уронить нарочно;</a:t>
            </a:r>
            <a:endParaRPr lang="ru-RU" sz="14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5) </a:t>
            </a:r>
            <a:r>
              <a:rPr lang="ru-RU" sz="1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приготовить специально;</a:t>
            </a:r>
            <a:endParaRPr lang="ru-RU" sz="1400" b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6) купить при желании;</a:t>
            </a:r>
          </a:p>
          <a:p>
            <a:pPr fontAlgn="base"/>
            <a:r>
              <a:rPr lang="ru-RU" sz="14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7) забрести далеко;</a:t>
            </a:r>
            <a:endParaRPr lang="ru-RU" sz="1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8) герой поневоле;</a:t>
            </a:r>
          </a:p>
          <a:p>
            <a:pPr fontAlgn="base"/>
            <a:r>
              <a:rPr lang="ru-RU" sz="1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9) лежать невдалеке; </a:t>
            </a:r>
          </a:p>
          <a:p>
            <a:pPr fontAlgn="base"/>
            <a:r>
              <a:rPr lang="ru-RU" sz="14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10)</a:t>
            </a:r>
            <a:r>
              <a:rPr lang="ru-RU" sz="1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приготовить впрок; </a:t>
            </a:r>
            <a:endParaRPr lang="ru-RU" sz="1400" b="1" i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11) заниматься допоздна;</a:t>
            </a:r>
            <a:endParaRPr lang="ru-RU" sz="14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12) принять при температуре;</a:t>
            </a:r>
            <a:endParaRPr lang="ru-RU" sz="1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400" dirty="0" smtClean="0"/>
          </a:p>
          <a:p>
            <a:pPr marL="342858" indent="-342858">
              <a:buAutoNum type="arabicParenR"/>
            </a:pPr>
            <a:endParaRPr lang="ru-RU" sz="1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5" descr="Индивидуальное Готовое Домашнее Задание в Нижнем Новгороде | Услуги | Ави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7248" y="1046361"/>
            <a:ext cx="2470296" cy="1933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3165"/>
          </a:xfrm>
        </p:spPr>
        <p:txBody>
          <a:bodyPr/>
          <a:lstStyle/>
          <a:p>
            <a:r>
              <a:rPr lang="ru-RU" dirty="0" smtClean="0"/>
              <a:t>         Цифровой диктант. Проверьте!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2570" y="550856"/>
            <a:ext cx="4429156" cy="3108533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1) встретить в случае задержки; </a:t>
            </a:r>
            <a:endParaRPr lang="ru-RU" sz="1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2) помочь при необходимости;</a:t>
            </a:r>
          </a:p>
          <a:p>
            <a:pPr fontAlgn="base"/>
            <a:r>
              <a:rPr lang="ru-RU" sz="1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3) встретиться накануне;</a:t>
            </a:r>
          </a:p>
          <a:p>
            <a:pPr fontAlgn="base"/>
            <a:r>
              <a:rPr lang="ru-RU" sz="1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4) уронить нарочно;</a:t>
            </a:r>
            <a:endParaRPr lang="ru-RU" sz="14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5) приготовить специально;</a:t>
            </a:r>
            <a:endParaRPr lang="ru-RU" sz="1400" b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6) купить при желании;</a:t>
            </a:r>
          </a:p>
          <a:p>
            <a:pPr fontAlgn="base"/>
            <a:r>
              <a:rPr lang="ru-RU" sz="14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7) забрести далеко;</a:t>
            </a:r>
            <a:endParaRPr lang="ru-RU" sz="1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8) герой поневоле;</a:t>
            </a:r>
          </a:p>
          <a:p>
            <a:pPr fontAlgn="base"/>
            <a:r>
              <a:rPr lang="ru-RU" sz="1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9) лежать невдалеке; </a:t>
            </a:r>
          </a:p>
          <a:p>
            <a:pPr fontAlgn="base"/>
            <a:r>
              <a:rPr lang="ru-RU" sz="14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10)</a:t>
            </a:r>
            <a:r>
              <a:rPr lang="ru-RU" sz="1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приготовить впрок; </a:t>
            </a:r>
            <a:endParaRPr lang="ru-RU" sz="1400" b="1" i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11) заниматься допоздна;</a:t>
            </a:r>
            <a:endParaRPr lang="ru-RU" sz="14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12) принять при температуре.</a:t>
            </a:r>
            <a:endParaRPr lang="ru-RU" sz="1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400" dirty="0" smtClean="0"/>
          </a:p>
          <a:p>
            <a:pPr marL="342858" indent="-342858">
              <a:buAutoNum type="arabicParenR"/>
            </a:pPr>
            <a:endParaRPr lang="ru-RU" sz="1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7" descr="Какие задачи и цели нужно указывать при написании дипломной работы? |  Zachete.ru | Яндекс Дзе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97280" y="622293"/>
            <a:ext cx="2000264" cy="1777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454404" y="2479681"/>
            <a:ext cx="22145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Правильные ответы:</a:t>
            </a:r>
            <a:r>
              <a:rPr lang="ru-RU" dirty="0" smtClean="0">
                <a:solidFill>
                  <a:srgbClr val="FF0000"/>
                </a:solidFill>
              </a:rPr>
              <a:t>    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1, 2, 6, 12.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072" y="102424"/>
            <a:ext cx="5374977" cy="320372"/>
          </a:xfrm>
        </p:spPr>
        <p:txBody>
          <a:bodyPr/>
          <a:lstStyle/>
          <a:p>
            <a:r>
              <a:rPr lang="ru-RU" dirty="0" smtClean="0"/>
              <a:t>               Технология «Корректор».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168652" y="765169"/>
            <a:ext cx="235745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Восстановите пословицы,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собрав данные в разброс слова. 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9" descr="C:\Users\HOME\Desktop\unname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8322" y="836607"/>
            <a:ext cx="221457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072" y="102424"/>
            <a:ext cx="5374977" cy="320372"/>
          </a:xfrm>
        </p:spPr>
        <p:txBody>
          <a:bodyPr/>
          <a:lstStyle/>
          <a:p>
            <a:r>
              <a:rPr lang="ru-RU" dirty="0" smtClean="0"/>
              <a:t>                 Технология «Корректор».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8256" y="622293"/>
            <a:ext cx="40005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    </a:t>
            </a: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Если, знала, если, старость, бы, молодость, бы, могла. </a:t>
            </a: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Если, к, Магомет, идёт, гора, не, то, горе, Магомету, идёт, к. </a:t>
            </a:r>
          </a:p>
          <a:p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Если, постелил, где, бы, соломки, знать, упадёшь, бы.</a:t>
            </a:r>
            <a:endParaRPr lang="ru-RU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5" descr="https://refdb.ru/images/1797/3592403/m1f70e252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1594" y="979483"/>
            <a:ext cx="1785950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072" y="102424"/>
            <a:ext cx="5374977" cy="320372"/>
          </a:xfrm>
        </p:spPr>
        <p:txBody>
          <a:bodyPr/>
          <a:lstStyle/>
          <a:p>
            <a:r>
              <a:rPr lang="ru-RU" dirty="0" smtClean="0"/>
              <a:t>     Технология «Корректор». Проверьте!</a:t>
            </a:r>
            <a:endParaRPr lang="ru-RU" dirty="0"/>
          </a:p>
        </p:txBody>
      </p:sp>
      <p:pic>
        <p:nvPicPr>
          <p:cNvPr id="5" name="Picture 13" descr="Персональный сайт - Норматив документта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2570" y="908045"/>
            <a:ext cx="1857387" cy="1645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382834" y="622293"/>
            <a:ext cx="3286148" cy="2656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Если бы молодость знала, если бы старость могла. 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Если гора не идёт к Магомету, то Магомет идёт к горе. 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Если бы знать, где упадёшь, соломки бы постелил.</a:t>
            </a:r>
            <a:endParaRPr lang="ru-RU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3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25644" y="550856"/>
            <a:ext cx="3857652" cy="8125301"/>
          </a:xfrm>
        </p:spPr>
        <p:txBody>
          <a:bodyPr/>
          <a:lstStyle/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условие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shart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en-US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если, коли, ежели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400" dirty="0" smtClean="0">
                <a:solidFill>
                  <a:srgbClr val="7030A0"/>
                </a:solidFill>
              </a:rPr>
              <a:t>agar;</a:t>
            </a:r>
            <a:endParaRPr lang="ru-RU" sz="1400" dirty="0" smtClean="0">
              <a:solidFill>
                <a:srgbClr val="7030A0"/>
              </a:solidFill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при необходимости 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zarur bo</a:t>
            </a:r>
            <a:r>
              <a:rPr lang="en-US" sz="1400" dirty="0" smtClean="0">
                <a:solidFill>
                  <a:srgbClr val="7030A0"/>
                </a:solidFill>
              </a:rPr>
              <a:t>‘</a:t>
            </a:r>
            <a:r>
              <a:rPr lang="uz-Latn-UZ" sz="1400" dirty="0" smtClean="0">
                <a:solidFill>
                  <a:srgbClr val="7030A0"/>
                </a:solidFill>
              </a:rPr>
              <a:t>lsa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при желании – </a:t>
            </a:r>
            <a:r>
              <a:rPr lang="en-US" sz="1400" dirty="0" err="1" smtClean="0">
                <a:solidFill>
                  <a:srgbClr val="7030A0"/>
                </a:solidFill>
              </a:rPr>
              <a:t>xohish</a:t>
            </a:r>
            <a:r>
              <a:rPr lang="uz-Latn-UZ" sz="1400" dirty="0" smtClean="0">
                <a:solidFill>
                  <a:srgbClr val="7030A0"/>
                </a:solidFill>
              </a:rPr>
              <a:t> bo</a:t>
            </a:r>
            <a:r>
              <a:rPr lang="en-US" sz="1400" dirty="0" smtClean="0">
                <a:solidFill>
                  <a:srgbClr val="7030A0"/>
                </a:solidFill>
              </a:rPr>
              <a:t>‘</a:t>
            </a:r>
            <a:r>
              <a:rPr lang="uz-Latn-UZ" sz="1400" dirty="0" smtClean="0">
                <a:solidFill>
                  <a:srgbClr val="7030A0"/>
                </a:solidFill>
              </a:rPr>
              <a:t>lsa</a:t>
            </a:r>
            <a:r>
              <a:rPr lang="ru-RU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при старании 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tirishqoqlik bo</a:t>
            </a:r>
            <a:r>
              <a:rPr lang="en-US" sz="1400" dirty="0" smtClean="0">
                <a:solidFill>
                  <a:srgbClr val="7030A0"/>
                </a:solidFill>
              </a:rPr>
              <a:t>‘</a:t>
            </a:r>
            <a:r>
              <a:rPr lang="uz-Latn-UZ" sz="1400" dirty="0" smtClean="0">
                <a:solidFill>
                  <a:srgbClr val="7030A0"/>
                </a:solidFill>
              </a:rPr>
              <a:t>lsa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 </a:t>
            </a: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 случае </a:t>
            </a:r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en-US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ma</a:t>
            </a:r>
            <a:r>
              <a:rPr lang="en-US" sz="1400" dirty="0" err="1" smtClean="0">
                <a:solidFill>
                  <a:srgbClr val="7030A0"/>
                </a:solidFill>
              </a:rPr>
              <a:t>bodo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если бы</a:t>
            </a:r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en-US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smtClean="0">
                <a:solidFill>
                  <a:srgbClr val="7030A0"/>
                </a:solidFill>
              </a:rPr>
              <a:t>a</a:t>
            </a:r>
            <a:r>
              <a:rPr lang="uz-Latn-UZ" sz="1400" dirty="0" smtClean="0">
                <a:solidFill>
                  <a:srgbClr val="7030A0"/>
                </a:solidFill>
              </a:rPr>
              <a:t>garda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 пределах досягаемости</a:t>
            </a:r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en-US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yetib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bo‘ladigan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joyda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</a:rPr>
              <a:t>без стеснения 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ikkilanmasdan</a:t>
            </a:r>
            <a:r>
              <a:rPr lang="ru-RU" sz="1400" dirty="0" smtClean="0">
                <a:solidFill>
                  <a:srgbClr val="7030A0"/>
                </a:solidFill>
              </a:rPr>
              <a:t>.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1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i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ив –</a:t>
            </a:r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sabab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основание –</a:t>
            </a:r>
            <a:r>
              <a:rPr lang="en-US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asos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сгоряча</a:t>
            </a:r>
            <a:r>
              <a:rPr lang="ru-RU" sz="1400" dirty="0" smtClean="0">
                <a:solidFill>
                  <a:srgbClr val="0000CC"/>
                </a:solidFill>
              </a:rPr>
              <a:t> –</a:t>
            </a:r>
            <a:r>
              <a:rPr lang="en-US" sz="1400" dirty="0" smtClean="0"/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shoshma-shosharlik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bilan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со зла 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jahl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ustida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сослепу –</a:t>
            </a:r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ko</a:t>
            </a:r>
            <a:r>
              <a:rPr lang="en-US" sz="1400" dirty="0" smtClean="0">
                <a:solidFill>
                  <a:srgbClr val="7030A0"/>
                </a:solidFill>
              </a:rPr>
              <a:t>‘</a:t>
            </a:r>
            <a:r>
              <a:rPr lang="uz-Latn-UZ" sz="1400" dirty="0" smtClean="0">
                <a:solidFill>
                  <a:srgbClr val="7030A0"/>
                </a:solidFill>
              </a:rPr>
              <a:t>r-ko</a:t>
            </a:r>
            <a:r>
              <a:rPr lang="en-US" sz="1400" dirty="0" smtClean="0">
                <a:solidFill>
                  <a:srgbClr val="7030A0"/>
                </a:solidFill>
              </a:rPr>
              <a:t>‘</a:t>
            </a:r>
            <a:r>
              <a:rPr lang="uz-Latn-UZ" sz="1400" dirty="0" smtClean="0">
                <a:solidFill>
                  <a:srgbClr val="7030A0"/>
                </a:solidFill>
              </a:rPr>
              <a:t>rona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поневоле –</a:t>
            </a:r>
            <a:r>
              <a:rPr lang="en-US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beixtiyor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сдуру –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ahmoqona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неспроста –</a:t>
            </a:r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bejiz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emas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bekorga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emas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растрогавшись 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ta’sirlanib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 </a:t>
            </a:r>
            <a:endParaRPr lang="ru-RU" sz="1400" dirty="0" smtClean="0">
              <a:solidFill>
                <a:srgbClr val="7030A0"/>
              </a:solidFill>
            </a:endParaRPr>
          </a:p>
          <a:p>
            <a:r>
              <a:rPr lang="ru-RU" sz="1400" dirty="0" smtClean="0">
                <a:solidFill>
                  <a:srgbClr val="0000CC"/>
                </a:solidFill>
              </a:rPr>
              <a:t>нерациональный –</a:t>
            </a:r>
            <a:r>
              <a:rPr lang="en-US" sz="1400" dirty="0" smtClean="0">
                <a:solidFill>
                  <a:srgbClr val="0000CC"/>
                </a:solidFill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mantiqsiz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</a:endParaRPr>
          </a:p>
          <a:p>
            <a:r>
              <a:rPr lang="ru-RU" sz="1400" dirty="0" smtClean="0">
                <a:solidFill>
                  <a:srgbClr val="0000CC"/>
                </a:solidFill>
              </a:rPr>
              <a:t>экологический климат 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ekologik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iqlim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en-US" sz="16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/>
          </a:p>
          <a:p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1026" name="Picture 2" descr="C:\Users\HOME\Desktop\20160120_school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694" y="908046"/>
            <a:ext cx="1643074" cy="15716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50789"/>
            <a:ext cx="5857916" cy="298216"/>
          </a:xfrm>
          <a:prstGeom prst="rect">
            <a:avLst/>
          </a:prstGeom>
        </p:spPr>
        <p:txBody>
          <a:bodyPr vert="horz" wrap="square" lIns="0" tIns="16508" rIns="0" bIns="0" rtlCol="0">
            <a:spAutoFit/>
          </a:bodyPr>
          <a:lstStyle/>
          <a:p>
            <a:pPr marL="12698"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59071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298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149548" y="765169"/>
            <a:ext cx="6915348" cy="618108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§ 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4. Как указать на условие действия</a:t>
            </a:r>
            <a:r>
              <a:rPr lang="ru-RU" b="1" spc="-1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            Упражнение 114, 115 (стр. 49, 50).</a:t>
            </a:r>
            <a:endParaRPr lang="ru-RU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7" descr="EnglishZoom. Стоит ли задавать домашнее задание по иностранному языку? |  EnglishZo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83296" y="5194325"/>
            <a:ext cx="2994004" cy="14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6" descr="Ilustración De Elementos De Tarea Dispersos - Descargar Vecto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39826" y="1550987"/>
            <a:ext cx="3332147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700" y="110526"/>
            <a:ext cx="4944655" cy="709166"/>
          </a:xfrm>
          <a:prstGeom prst="rect">
            <a:avLst/>
          </a:prstGeom>
        </p:spPr>
        <p:txBody>
          <a:bodyPr vert="horz" wrap="square" lIns="0" tIns="16508" rIns="0" bIns="0" rtlCol="0">
            <a:spAutoFit/>
          </a:bodyPr>
          <a:lstStyle/>
          <a:p>
            <a:pPr marL="12698" algn="ctr">
              <a:spcBef>
                <a:spcPts val="130"/>
              </a:spcBef>
            </a:pPr>
            <a:r>
              <a:rPr lang="ru-RU" sz="2400" spc="-5" dirty="0" smtClean="0"/>
              <a:t>Второстепенные члены </a:t>
            </a:r>
            <a:r>
              <a:rPr lang="ru-RU" spc="-5" dirty="0" smtClean="0"/>
              <a:t>предложения</a:t>
            </a:r>
            <a:endParaRPr spc="-5" dirty="0"/>
          </a:p>
        </p:txBody>
      </p:sp>
      <p:sp>
        <p:nvSpPr>
          <p:cNvPr id="6" name="object 6"/>
          <p:cNvSpPr txBox="1"/>
          <p:nvPr/>
        </p:nvSpPr>
        <p:spPr>
          <a:xfrm>
            <a:off x="1666880" y="788222"/>
            <a:ext cx="2421890" cy="197488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marL="12698"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Обозначает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действие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предмета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54074" y="765169"/>
            <a:ext cx="3555449" cy="642942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Второстепенные члены предложения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6596" y="2051053"/>
            <a:ext cx="1654794" cy="954861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Определение</a:t>
            </a:r>
            <a:endParaRPr lang="ru-RU" sz="1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602982" y="2062754"/>
            <a:ext cx="2016224" cy="95486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Обстоятельств</a:t>
            </a:r>
            <a:r>
              <a:rPr lang="uz-Cyrl-UZ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874788" y="2078760"/>
            <a:ext cx="1654796" cy="95486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Дополнение</a:t>
            </a:r>
            <a:endParaRPr lang="ru-RU" sz="16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>
            <a:stCxn id="7" idx="0"/>
            <a:endCxn id="5" idx="2"/>
          </p:cNvCxnSpPr>
          <p:nvPr/>
        </p:nvCxnSpPr>
        <p:spPr>
          <a:xfrm flipV="1">
            <a:off x="973993" y="1408111"/>
            <a:ext cx="1757806" cy="642942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5" idx="2"/>
          </p:cNvCxnSpPr>
          <p:nvPr/>
        </p:nvCxnSpPr>
        <p:spPr>
          <a:xfrm rot="16200000" flipH="1">
            <a:off x="3440239" y="699671"/>
            <a:ext cx="642942" cy="2059822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9" idx="0"/>
            <a:endCxn id="5" idx="2"/>
          </p:cNvCxnSpPr>
          <p:nvPr/>
        </p:nvCxnSpPr>
        <p:spPr>
          <a:xfrm flipV="1">
            <a:off x="2702186" y="1408111"/>
            <a:ext cx="29613" cy="670649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5"/>
            <a:ext cx="5668982" cy="323165"/>
          </a:xfrm>
        </p:spPr>
        <p:txBody>
          <a:bodyPr/>
          <a:lstStyle/>
          <a:p>
            <a:r>
              <a:rPr lang="ru-RU" dirty="0" smtClean="0"/>
              <a:t>   </a:t>
            </a:r>
            <a:r>
              <a:rPr lang="en-US" dirty="0" smtClean="0"/>
              <a:t>     </a:t>
            </a:r>
            <a:r>
              <a:rPr lang="ru-RU" dirty="0" smtClean="0"/>
              <a:t>Обстоятельства условия (</a:t>
            </a:r>
            <a:r>
              <a:rPr lang="en-US" dirty="0" err="1" smtClean="0"/>
              <a:t>shart</a:t>
            </a:r>
            <a:r>
              <a:rPr lang="en-US" dirty="0" smtClean="0"/>
              <a:t> </a:t>
            </a:r>
            <a:r>
              <a:rPr lang="en-US" dirty="0" err="1" smtClean="0"/>
              <a:t>holi</a:t>
            </a:r>
            <a:r>
              <a:rPr lang="en-US" dirty="0" smtClean="0"/>
              <a:t>)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object 5"/>
          <p:cNvSpPr/>
          <p:nvPr/>
        </p:nvSpPr>
        <p:spPr>
          <a:xfrm>
            <a:off x="1096950" y="622294"/>
            <a:ext cx="3786214" cy="418400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400" b="1" spc="-1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Второстепенный член предложения</a:t>
            </a:r>
            <a:r>
              <a:rPr lang="ru-RU" sz="1600" b="1" spc="-1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sz="1600" dirty="0">
              <a:solidFill>
                <a:schemeClr val="bg1"/>
              </a:solidFill>
            </a:endParaRPr>
          </a:p>
        </p:txBody>
      </p:sp>
      <p:sp>
        <p:nvSpPr>
          <p:cNvPr id="6" name="object 8"/>
          <p:cNvSpPr/>
          <p:nvPr/>
        </p:nvSpPr>
        <p:spPr>
          <a:xfrm>
            <a:off x="954074" y="1193797"/>
            <a:ext cx="4214842" cy="571504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   </a:t>
            </a: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Обозначает условия совершения действия </a:t>
            </a:r>
          </a:p>
          <a:p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         и проявления признака  действия.  </a:t>
            </a:r>
            <a:endParaRPr sz="1400" b="1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1311264" y="1979615"/>
            <a:ext cx="3429024" cy="500066"/>
          </a:xfrm>
          <a:custGeom>
            <a:avLst/>
            <a:gdLst/>
            <a:ahLst/>
            <a:cxnLst/>
            <a:rect l="l" t="t" r="r" b="b"/>
            <a:pathLst>
              <a:path w="3505200" h="495300">
                <a:moveTo>
                  <a:pt x="3257553" y="0"/>
                </a:moveTo>
                <a:lnTo>
                  <a:pt x="247651" y="0"/>
                </a:lnTo>
                <a:lnTo>
                  <a:pt x="197902" y="5054"/>
                </a:lnTo>
                <a:lnTo>
                  <a:pt x="151492" y="19541"/>
                </a:lnTo>
                <a:lnTo>
                  <a:pt x="109434" y="42443"/>
                </a:lnTo>
                <a:lnTo>
                  <a:pt x="72746" y="72747"/>
                </a:lnTo>
                <a:lnTo>
                  <a:pt x="42443" y="109435"/>
                </a:lnTo>
                <a:lnTo>
                  <a:pt x="19540" y="151492"/>
                </a:lnTo>
                <a:lnTo>
                  <a:pt x="5054" y="197903"/>
                </a:lnTo>
                <a:lnTo>
                  <a:pt x="0" y="247651"/>
                </a:lnTo>
                <a:lnTo>
                  <a:pt x="5054" y="297399"/>
                </a:lnTo>
                <a:lnTo>
                  <a:pt x="19540" y="343810"/>
                </a:lnTo>
                <a:lnTo>
                  <a:pt x="42443" y="385867"/>
                </a:lnTo>
                <a:lnTo>
                  <a:pt x="72746" y="422555"/>
                </a:lnTo>
                <a:lnTo>
                  <a:pt x="109434" y="452858"/>
                </a:lnTo>
                <a:lnTo>
                  <a:pt x="151492" y="475761"/>
                </a:lnTo>
                <a:lnTo>
                  <a:pt x="197902" y="490248"/>
                </a:lnTo>
                <a:lnTo>
                  <a:pt x="247651" y="495302"/>
                </a:lnTo>
                <a:lnTo>
                  <a:pt x="3257553" y="495302"/>
                </a:lnTo>
                <a:lnTo>
                  <a:pt x="3307301" y="490248"/>
                </a:lnTo>
                <a:lnTo>
                  <a:pt x="3353712" y="475761"/>
                </a:lnTo>
                <a:lnTo>
                  <a:pt x="3395769" y="452858"/>
                </a:lnTo>
                <a:lnTo>
                  <a:pt x="3432457" y="422555"/>
                </a:lnTo>
                <a:lnTo>
                  <a:pt x="3462761" y="385867"/>
                </a:lnTo>
                <a:lnTo>
                  <a:pt x="3485663" y="343810"/>
                </a:lnTo>
                <a:lnTo>
                  <a:pt x="3500150" y="297399"/>
                </a:lnTo>
                <a:lnTo>
                  <a:pt x="3505205" y="247651"/>
                </a:lnTo>
                <a:lnTo>
                  <a:pt x="3500150" y="197903"/>
                </a:lnTo>
                <a:lnTo>
                  <a:pt x="3485663" y="151492"/>
                </a:lnTo>
                <a:lnTo>
                  <a:pt x="3462761" y="109435"/>
                </a:lnTo>
                <a:lnTo>
                  <a:pt x="3432457" y="72747"/>
                </a:lnTo>
                <a:lnTo>
                  <a:pt x="3395769" y="42443"/>
                </a:lnTo>
                <a:lnTo>
                  <a:pt x="3353712" y="19541"/>
                </a:lnTo>
                <a:lnTo>
                  <a:pt x="3307301" y="5054"/>
                </a:lnTo>
                <a:lnTo>
                  <a:pt x="325755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11"/>
          <p:cNvSpPr/>
          <p:nvPr/>
        </p:nvSpPr>
        <p:spPr>
          <a:xfrm>
            <a:off x="739760" y="2622557"/>
            <a:ext cx="4572032" cy="500067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pPr fontAlgn="base"/>
            <a:r>
              <a:rPr lang="ru-RU" dirty="0" smtClean="0"/>
              <a:t>       </a:t>
            </a:r>
            <a:r>
              <a:rPr lang="ru-RU" sz="14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Он просил позвонить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(при каком условии?)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 fontAlgn="base"/>
            <a:r>
              <a:rPr lang="ru-RU" sz="14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          </a:t>
            </a:r>
            <a:r>
              <a:rPr lang="ru-RU" sz="1400" b="1" i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в случае необходимости</a:t>
            </a:r>
            <a:r>
              <a:rPr lang="ru-RU" sz="1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.</a:t>
            </a:r>
            <a:br>
              <a:rPr lang="ru-RU" sz="1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                     </a:t>
            </a:r>
            <a:endParaRPr sz="1400" b="1" i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882900" y="2479681"/>
            <a:ext cx="285752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5"/>
          <p:cNvSpPr/>
          <p:nvPr/>
        </p:nvSpPr>
        <p:spPr>
          <a:xfrm>
            <a:off x="2882900" y="979483"/>
            <a:ext cx="285752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3" name="object 15"/>
          <p:cNvSpPr/>
          <p:nvPr/>
        </p:nvSpPr>
        <p:spPr>
          <a:xfrm>
            <a:off x="2882900" y="1765302"/>
            <a:ext cx="285752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22661" y="1979615"/>
            <a:ext cx="4541699" cy="656580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spc="-5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Отвечает </a:t>
            </a:r>
            <a:r>
              <a:rPr lang="ru-RU" sz="1400" b="1" spc="-5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1400" b="1" spc="-5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вопрос </a:t>
            </a:r>
            <a:endParaRPr lang="ru-RU" sz="1400" b="1" spc="-5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при каком условии?</a:t>
            </a:r>
            <a:r>
              <a:rPr lang="ru-RU" sz="1400" dirty="0" smtClean="0"/>
              <a:t> 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29468" y="102425"/>
            <a:ext cx="6840760" cy="323165"/>
          </a:xfrm>
        </p:spPr>
        <p:txBody>
          <a:bodyPr/>
          <a:lstStyle/>
          <a:p>
            <a:r>
              <a:rPr lang="ru-RU" dirty="0" smtClean="0"/>
              <a:t>         </a:t>
            </a:r>
            <a:r>
              <a:rPr lang="ru-RU" sz="1800" dirty="0" smtClean="0"/>
              <a:t>Способы выражения обстоятельств условия</a:t>
            </a:r>
            <a:endParaRPr lang="ru-RU" sz="1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1122359"/>
            <a:ext cx="1785950" cy="1214446"/>
          </a:xfrm>
          <a:prstGeom prst="roundRect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Обстоятельства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условия</a:t>
            </a:r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могут быть выражены</a:t>
            </a:r>
            <a:endParaRPr lang="ru-RU" sz="14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11396" y="622293"/>
            <a:ext cx="3286148" cy="114300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fontAlgn="base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fontAlgn="base"/>
            <a:endParaRPr lang="ru-RU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base">
              <a:buAutoNum type="arabicParenR"/>
            </a:pP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существительными в форме косвенных падежей с предлогом;</a:t>
            </a:r>
            <a:endParaRPr lang="ru-RU" sz="1200" b="1" i="1" dirty="0" smtClean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base"/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</a:t>
            </a:r>
            <a:r>
              <a:rPr lang="ru-RU" sz="12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разыгравшемся 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шторме</a:t>
            </a:r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 marL="228600" indent="-228600" fontAlgn="base"/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рыбакам не стоит выходить в открытое море.</a:t>
            </a:r>
            <a:endParaRPr lang="ru-RU" sz="12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11396" y="1836739"/>
            <a:ext cx="3286148" cy="1214446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2) словосочетаниями;</a:t>
            </a:r>
            <a:r>
              <a:rPr lang="ru-RU" sz="12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fontAlgn="base"/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Что она предпримет 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случае моего согласия?</a:t>
            </a:r>
            <a:r>
              <a:rPr lang="ru-RU" sz="12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Свободное время он посвящал чтению книг и умел</a:t>
            </a:r>
            <a:r>
              <a:rPr lang="ru-RU" sz="12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случае необходимости </a:t>
            </a:r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приготовить </a:t>
            </a:r>
          </a:p>
          <a:p>
            <a:pPr fontAlgn="base"/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обед. </a:t>
            </a:r>
          </a:p>
          <a:p>
            <a:pPr fontAlgn="base"/>
            <a:endParaRPr lang="ru-RU" sz="12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cxnSp>
        <p:nvCxnSpPr>
          <p:cNvPr id="9" name="Прямая соединительная линия 8"/>
          <p:cNvCxnSpPr>
            <a:stCxn id="4" idx="3"/>
            <a:endCxn id="5" idx="1"/>
          </p:cNvCxnSpPr>
          <p:nvPr/>
        </p:nvCxnSpPr>
        <p:spPr>
          <a:xfrm flipV="1">
            <a:off x="1954206" y="1193797"/>
            <a:ext cx="357190" cy="535785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6" idx="1"/>
            <a:endCxn id="4" idx="3"/>
          </p:cNvCxnSpPr>
          <p:nvPr/>
        </p:nvCxnSpPr>
        <p:spPr>
          <a:xfrm rot="10800000">
            <a:off x="1954206" y="1729582"/>
            <a:ext cx="357190" cy="71438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58" y="102425"/>
            <a:ext cx="5811858" cy="276999"/>
          </a:xfrm>
        </p:spPr>
        <p:txBody>
          <a:bodyPr/>
          <a:lstStyle/>
          <a:p>
            <a:r>
              <a:rPr lang="ru-RU" sz="1800" dirty="0" smtClean="0"/>
              <a:t>     Способы выражения обстоятельств условия</a:t>
            </a:r>
            <a:endParaRPr lang="ru-RU" sz="1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1122359"/>
            <a:ext cx="1785950" cy="121444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Обстоятельства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условия</a:t>
            </a:r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могут быть выражены</a:t>
            </a:r>
            <a:endParaRPr lang="ru-RU" sz="14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11396" y="836607"/>
            <a:ext cx="3286148" cy="1785950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3) деепричастиями и деепричастными оборотами;</a:t>
            </a:r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fontAlgn="base"/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Снявши голову,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по волосам не плачут 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(Пословица).</a:t>
            </a:r>
          </a:p>
          <a:p>
            <a:pPr fontAlgn="base"/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зная броду,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не суйся в воду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(Пословица).</a:t>
            </a:r>
            <a:r>
              <a:rPr lang="ru-RU" sz="12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fontAlgn="base"/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Имея непромокаемый плащ,</a:t>
            </a:r>
            <a:r>
              <a:rPr lang="ru-RU" sz="12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я мог бы ловить рыбу под дождём.</a:t>
            </a:r>
            <a:endParaRPr lang="ru-RU" sz="12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pPr marL="228572" indent="-228572" fontAlgn="base"/>
            <a:r>
              <a:rPr lang="ru-RU" sz="12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200" dirty="0" smtClean="0">
                <a:solidFill>
                  <a:schemeClr val="tx1"/>
                </a:solidFill>
              </a:rPr>
              <a:t/>
            </a:r>
            <a:br>
              <a:rPr lang="ru-RU" sz="1200" dirty="0" smtClean="0">
                <a:solidFill>
                  <a:schemeClr val="tx1"/>
                </a:solidFill>
              </a:rPr>
            </a:br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cxnSp>
        <p:nvCxnSpPr>
          <p:cNvPr id="9" name="Прямая соединительная линия 8"/>
          <p:cNvCxnSpPr>
            <a:stCxn id="4" idx="3"/>
          </p:cNvCxnSpPr>
          <p:nvPr/>
        </p:nvCxnSpPr>
        <p:spPr>
          <a:xfrm flipV="1">
            <a:off x="1954206" y="1229516"/>
            <a:ext cx="357190" cy="50006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endCxn id="4" idx="3"/>
          </p:cNvCxnSpPr>
          <p:nvPr/>
        </p:nvCxnSpPr>
        <p:spPr>
          <a:xfrm rot="16200000" flipV="1">
            <a:off x="1936347" y="1747442"/>
            <a:ext cx="392909" cy="3571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6" y="102425"/>
            <a:ext cx="6048672" cy="276999"/>
          </a:xfrm>
        </p:spPr>
        <p:txBody>
          <a:bodyPr/>
          <a:lstStyle/>
          <a:p>
            <a:r>
              <a:rPr lang="ru-RU" sz="1800" dirty="0" smtClean="0"/>
              <a:t>     Как подчёркиваются обстоятельства условия?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97148" y="622293"/>
            <a:ext cx="3168652" cy="3016210"/>
          </a:xfrm>
        </p:spPr>
        <p:txBody>
          <a:bodyPr/>
          <a:lstStyle/>
          <a:p>
            <a:endParaRPr lang="ru-RU" sz="2000" i="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000" i="0" dirty="0" smtClean="0">
                <a:solidFill>
                  <a:srgbClr val="0000CC"/>
                </a:solidFill>
              </a:rPr>
              <a:t>Обстоятельства </a:t>
            </a:r>
          </a:p>
          <a:p>
            <a:r>
              <a:rPr lang="ru-RU" sz="2000" i="0" dirty="0" smtClean="0">
                <a:solidFill>
                  <a:srgbClr val="FF0000"/>
                </a:solidFill>
              </a:rPr>
              <a:t>условия </a:t>
            </a:r>
            <a:r>
              <a:rPr lang="ru-RU" sz="2000" i="0" dirty="0" smtClean="0">
                <a:solidFill>
                  <a:srgbClr val="0000CC"/>
                </a:solidFill>
              </a:rPr>
              <a:t>подчёркиваются</a:t>
            </a:r>
            <a:r>
              <a:rPr lang="ru-RU" sz="20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r>
              <a:rPr lang="ru-RU" sz="2000" i="0" dirty="0" smtClean="0">
                <a:solidFill>
                  <a:srgbClr val="0000CC"/>
                </a:solidFill>
              </a:rPr>
              <a:t>на письме</a:t>
            </a:r>
          </a:p>
          <a:p>
            <a:r>
              <a:rPr lang="ru-RU" sz="2000" i="0" dirty="0" smtClean="0">
                <a:solidFill>
                  <a:srgbClr val="00B050"/>
                </a:solidFill>
              </a:rPr>
              <a:t>чередованием тире</a:t>
            </a:r>
          </a:p>
          <a:p>
            <a:r>
              <a:rPr lang="ru-RU" sz="2000" i="0" dirty="0" smtClean="0">
                <a:solidFill>
                  <a:srgbClr val="00B050"/>
                </a:solidFill>
              </a:rPr>
              <a:t>и точки.   </a:t>
            </a:r>
          </a:p>
          <a:p>
            <a:endParaRPr lang="ru-RU" i="0" dirty="0" smtClean="0">
              <a:solidFill>
                <a:schemeClr val="tx1"/>
              </a:solidFill>
            </a:endParaRPr>
          </a:p>
          <a:p>
            <a:endParaRPr lang="ru-RU" sz="1600" i="0" dirty="0" smtClean="0">
              <a:solidFill>
                <a:schemeClr val="tx1"/>
              </a:solidFill>
            </a:endParaRPr>
          </a:p>
          <a:p>
            <a:r>
              <a:rPr lang="ru-RU" sz="1600" i="0" dirty="0" smtClean="0">
                <a:solidFill>
                  <a:schemeClr val="tx1"/>
                </a:solidFill>
              </a:rPr>
              <a:t>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" name="Chevron 8">
            <a:extLst>
              <a:ext uri="{FF2B5EF4-FFF2-40B4-BE49-F238E27FC236}">
                <a16:creationId xmlns:a16="http://schemas.microsoft.com/office/drawing/2014/main" id="{87EE7965-A374-418B-BCC2-2E9CFD7EF71E}"/>
              </a:ext>
            </a:extLst>
          </p:cNvPr>
          <p:cNvSpPr/>
          <p:nvPr/>
        </p:nvSpPr>
        <p:spPr>
          <a:xfrm>
            <a:off x="168256" y="765169"/>
            <a:ext cx="2286016" cy="2000264"/>
          </a:xfrm>
          <a:custGeom>
            <a:avLst/>
            <a:gdLst/>
            <a:ahLst/>
            <a:cxnLst/>
            <a:rect l="l" t="t" r="r" b="b"/>
            <a:pathLst>
              <a:path w="4428064" h="2620001">
                <a:moveTo>
                  <a:pt x="2880320" y="0"/>
                </a:moveTo>
                <a:lnTo>
                  <a:pt x="3458511" y="0"/>
                </a:lnTo>
                <a:lnTo>
                  <a:pt x="4428064" y="1310001"/>
                </a:lnTo>
                <a:lnTo>
                  <a:pt x="3458511" y="2620001"/>
                </a:lnTo>
                <a:lnTo>
                  <a:pt x="2880320" y="2620001"/>
                </a:lnTo>
                <a:lnTo>
                  <a:pt x="3680013" y="1539505"/>
                </a:lnTo>
                <a:lnTo>
                  <a:pt x="0" y="1539505"/>
                </a:lnTo>
                <a:lnTo>
                  <a:pt x="0" y="1071505"/>
                </a:lnTo>
                <a:lnTo>
                  <a:pt x="3673358" y="1071505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3" tIns="30476" rIns="60953" bIns="30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1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7792BD7F-5BF0-436D-A1CF-1B2CD1482B4F}"/>
              </a:ext>
            </a:extLst>
          </p:cNvPr>
          <p:cNvSpPr/>
          <p:nvPr/>
        </p:nvSpPr>
        <p:spPr>
          <a:xfrm rot="10800000" flipH="1">
            <a:off x="168257" y="1979616"/>
            <a:ext cx="1814124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0" y="981444"/>
                </a:moveTo>
                <a:lnTo>
                  <a:pt x="3170262" y="981444"/>
                </a:lnTo>
                <a:lnTo>
                  <a:pt x="3170262" y="979483"/>
                </a:lnTo>
                <a:lnTo>
                  <a:pt x="3513998" y="979483"/>
                </a:lnTo>
                <a:lnTo>
                  <a:pt x="3170262" y="515048"/>
                </a:lnTo>
                <a:lnTo>
                  <a:pt x="3170262" y="513444"/>
                </a:lnTo>
                <a:lnTo>
                  <a:pt x="3169075" y="513444"/>
                </a:lnTo>
                <a:lnTo>
                  <a:pt x="2789067" y="0"/>
                </a:lnTo>
                <a:lnTo>
                  <a:pt x="2210876" y="0"/>
                </a:lnTo>
                <a:lnTo>
                  <a:pt x="2590884" y="513444"/>
                </a:lnTo>
                <a:lnTo>
                  <a:pt x="0" y="513444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3" tIns="30476" rIns="60953" bIns="30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1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4B387AA6-5812-4CB6-B051-053647FDDCD0}"/>
              </a:ext>
            </a:extLst>
          </p:cNvPr>
          <p:cNvSpPr/>
          <p:nvPr/>
        </p:nvSpPr>
        <p:spPr>
          <a:xfrm>
            <a:off x="168257" y="765170"/>
            <a:ext cx="1814123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2210876" y="0"/>
                </a:moveTo>
                <a:lnTo>
                  <a:pt x="2789067" y="0"/>
                </a:lnTo>
                <a:lnTo>
                  <a:pt x="3169075" y="513444"/>
                </a:lnTo>
                <a:lnTo>
                  <a:pt x="3170262" y="513444"/>
                </a:lnTo>
                <a:lnTo>
                  <a:pt x="3170262" y="515048"/>
                </a:lnTo>
                <a:lnTo>
                  <a:pt x="3513998" y="979483"/>
                </a:lnTo>
                <a:lnTo>
                  <a:pt x="3170262" y="979483"/>
                </a:lnTo>
                <a:lnTo>
                  <a:pt x="3170262" y="981444"/>
                </a:lnTo>
                <a:lnTo>
                  <a:pt x="0" y="981444"/>
                </a:lnTo>
                <a:lnTo>
                  <a:pt x="0" y="513444"/>
                </a:lnTo>
                <a:lnTo>
                  <a:pt x="2590884" y="513444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3" tIns="30476" rIns="60953" bIns="30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57459" y="102425"/>
            <a:ext cx="5822508" cy="369332"/>
          </a:xfrm>
        </p:spPr>
        <p:txBody>
          <a:bodyPr/>
          <a:lstStyle/>
          <a:p>
            <a:r>
              <a:rPr lang="ru-RU" sz="2400" dirty="0" smtClean="0"/>
              <a:t>                  Обстоятельства условия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97148" y="407979"/>
            <a:ext cx="3168652" cy="3139321"/>
          </a:xfrm>
        </p:spPr>
        <p:txBody>
          <a:bodyPr/>
          <a:lstStyle/>
          <a:p>
            <a:endParaRPr lang="ru-RU" sz="1600" i="0" dirty="0" smtClean="0"/>
          </a:p>
          <a:p>
            <a:pPr fontAlgn="base"/>
            <a:endParaRPr lang="ru-RU" sz="1400" i="0" dirty="0" smtClean="0">
              <a:solidFill>
                <a:srgbClr val="FF0000"/>
              </a:solidFill>
            </a:endParaRPr>
          </a:p>
          <a:p>
            <a:pPr fontAlgn="base"/>
            <a:r>
              <a:rPr lang="ru-RU" sz="1400" i="0" dirty="0" smtClean="0">
                <a:solidFill>
                  <a:srgbClr val="FF0000"/>
                </a:solidFill>
              </a:rPr>
              <a:t>Обстоятельства </a:t>
            </a:r>
            <a:r>
              <a:rPr lang="ru-RU" sz="1400" i="0" dirty="0" smtClean="0">
                <a:solidFill>
                  <a:srgbClr val="008000"/>
                </a:solidFill>
              </a:rPr>
              <a:t>условия</a:t>
            </a:r>
            <a:r>
              <a:rPr lang="ru-RU" sz="1400" i="0" dirty="0" smtClean="0">
                <a:solidFill>
                  <a:srgbClr val="FF0000"/>
                </a:solidFill>
              </a:rPr>
              <a:t> всегда поясняют сказуемое:</a:t>
            </a:r>
          </a:p>
          <a:p>
            <a:pPr fontAlgn="base"/>
            <a:endParaRPr lang="ru-RU" sz="1400" i="0" dirty="0" smtClean="0">
              <a:solidFill>
                <a:srgbClr val="FF0000"/>
              </a:solidFill>
            </a:endParaRPr>
          </a:p>
          <a:p>
            <a:pPr fontAlgn="base"/>
            <a:r>
              <a:rPr lang="ru-RU" sz="1400" dirty="0" smtClean="0">
                <a:solidFill>
                  <a:srgbClr val="008000"/>
                </a:solidFill>
              </a:rPr>
              <a:t>В случае необходимости</a:t>
            </a:r>
            <a:r>
              <a:rPr lang="ru-RU" sz="1400" dirty="0" smtClean="0"/>
              <a:t> </a:t>
            </a:r>
          </a:p>
          <a:p>
            <a:pPr fontAlgn="base"/>
            <a:r>
              <a:rPr lang="ru-RU" sz="1400" dirty="0" smtClean="0">
                <a:solidFill>
                  <a:srgbClr val="7030A0"/>
                </a:solidFill>
              </a:rPr>
              <a:t>(при каком условии?)</a:t>
            </a:r>
            <a:r>
              <a:rPr lang="ru-RU" sz="1400" dirty="0" smtClean="0"/>
              <a:t> </a:t>
            </a:r>
            <a:r>
              <a:rPr lang="ru-RU" sz="1400" dirty="0" smtClean="0">
                <a:solidFill>
                  <a:srgbClr val="FF0000"/>
                </a:solidFill>
              </a:rPr>
              <a:t>обращайся </a:t>
            </a:r>
            <a:r>
              <a:rPr lang="ru-RU" sz="1400" dirty="0" smtClean="0">
                <a:solidFill>
                  <a:srgbClr val="0000CC"/>
                </a:solidFill>
              </a:rPr>
              <a:t>ко мне за помощью без стеснения.</a:t>
            </a:r>
          </a:p>
          <a:p>
            <a:pPr fontAlgn="base"/>
            <a:r>
              <a:rPr lang="ru-RU" sz="1400" dirty="0" smtClean="0">
                <a:solidFill>
                  <a:srgbClr val="FF0000"/>
                </a:solidFill>
              </a:rPr>
              <a:t>Чуден</a:t>
            </a:r>
            <a:r>
              <a:rPr lang="ru-RU" sz="1400" dirty="0" smtClean="0">
                <a:solidFill>
                  <a:srgbClr val="0000CC"/>
                </a:solidFill>
              </a:rPr>
              <a:t> Днепр</a:t>
            </a:r>
            <a:r>
              <a:rPr lang="ru-RU" sz="1400" dirty="0" smtClean="0">
                <a:solidFill>
                  <a:srgbClr val="7030A0"/>
                </a:solidFill>
              </a:rPr>
              <a:t> (при каком условии?)</a:t>
            </a:r>
            <a:r>
              <a:rPr lang="ru-RU" sz="1400" dirty="0" smtClean="0">
                <a:solidFill>
                  <a:srgbClr val="0000CC"/>
                </a:solidFill>
              </a:rPr>
              <a:t> </a:t>
            </a:r>
          </a:p>
          <a:p>
            <a:pPr fontAlgn="base"/>
            <a:r>
              <a:rPr lang="ru-RU" sz="1400" i="0" dirty="0" smtClean="0">
                <a:solidFill>
                  <a:srgbClr val="008000"/>
                </a:solidFill>
              </a:rPr>
              <a:t>при тихой погоде.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i="0" dirty="0" smtClean="0">
              <a:solidFill>
                <a:srgbClr val="00B050"/>
              </a:solidFill>
            </a:endParaRPr>
          </a:p>
          <a:p>
            <a:endParaRPr lang="ru-RU" sz="1600" i="0" dirty="0" smtClean="0">
              <a:solidFill>
                <a:srgbClr val="00B050"/>
              </a:solidFill>
            </a:endParaRPr>
          </a:p>
        </p:txBody>
      </p:sp>
      <p:sp>
        <p:nvSpPr>
          <p:cNvPr id="4" name="Chevron 8">
            <a:extLst>
              <a:ext uri="{FF2B5EF4-FFF2-40B4-BE49-F238E27FC236}">
                <a16:creationId xmlns:a16="http://schemas.microsoft.com/office/drawing/2014/main" id="{87EE7965-A374-418B-BCC2-2E9CFD7EF71E}"/>
              </a:ext>
            </a:extLst>
          </p:cNvPr>
          <p:cNvSpPr/>
          <p:nvPr/>
        </p:nvSpPr>
        <p:spPr>
          <a:xfrm>
            <a:off x="168256" y="765169"/>
            <a:ext cx="2280886" cy="2000264"/>
          </a:xfrm>
          <a:custGeom>
            <a:avLst/>
            <a:gdLst/>
            <a:ahLst/>
            <a:cxnLst/>
            <a:rect l="l" t="t" r="r" b="b"/>
            <a:pathLst>
              <a:path w="4428064" h="2620001">
                <a:moveTo>
                  <a:pt x="2880320" y="0"/>
                </a:moveTo>
                <a:lnTo>
                  <a:pt x="3458511" y="0"/>
                </a:lnTo>
                <a:lnTo>
                  <a:pt x="4428064" y="1310001"/>
                </a:lnTo>
                <a:lnTo>
                  <a:pt x="3458511" y="2620001"/>
                </a:lnTo>
                <a:lnTo>
                  <a:pt x="2880320" y="2620001"/>
                </a:lnTo>
                <a:lnTo>
                  <a:pt x="3680013" y="1539505"/>
                </a:lnTo>
                <a:lnTo>
                  <a:pt x="0" y="1539505"/>
                </a:lnTo>
                <a:lnTo>
                  <a:pt x="0" y="1071505"/>
                </a:lnTo>
                <a:lnTo>
                  <a:pt x="3673358" y="1071505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3" tIns="30476" rIns="60953" bIns="30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7792BD7F-5BF0-436D-A1CF-1B2CD1482B4F}"/>
              </a:ext>
            </a:extLst>
          </p:cNvPr>
          <p:cNvSpPr/>
          <p:nvPr/>
        </p:nvSpPr>
        <p:spPr>
          <a:xfrm rot="10800000" flipH="1">
            <a:off x="168257" y="1979616"/>
            <a:ext cx="1814124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0" y="981444"/>
                </a:moveTo>
                <a:lnTo>
                  <a:pt x="3170262" y="981444"/>
                </a:lnTo>
                <a:lnTo>
                  <a:pt x="3170262" y="979483"/>
                </a:lnTo>
                <a:lnTo>
                  <a:pt x="3513998" y="979483"/>
                </a:lnTo>
                <a:lnTo>
                  <a:pt x="3170262" y="515048"/>
                </a:lnTo>
                <a:lnTo>
                  <a:pt x="3170262" y="513444"/>
                </a:lnTo>
                <a:lnTo>
                  <a:pt x="3169075" y="513444"/>
                </a:lnTo>
                <a:lnTo>
                  <a:pt x="2789067" y="0"/>
                </a:lnTo>
                <a:lnTo>
                  <a:pt x="2210876" y="0"/>
                </a:lnTo>
                <a:lnTo>
                  <a:pt x="2590884" y="513444"/>
                </a:lnTo>
                <a:lnTo>
                  <a:pt x="0" y="513444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3" tIns="30476" rIns="60953" bIns="30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1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4B387AA6-5812-4CB6-B051-053647FDDCD0}"/>
              </a:ext>
            </a:extLst>
          </p:cNvPr>
          <p:cNvSpPr/>
          <p:nvPr/>
        </p:nvSpPr>
        <p:spPr>
          <a:xfrm>
            <a:off x="168257" y="765170"/>
            <a:ext cx="1814123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2210876" y="0"/>
                </a:moveTo>
                <a:lnTo>
                  <a:pt x="2789067" y="0"/>
                </a:lnTo>
                <a:lnTo>
                  <a:pt x="3169075" y="513444"/>
                </a:lnTo>
                <a:lnTo>
                  <a:pt x="3170262" y="513444"/>
                </a:lnTo>
                <a:lnTo>
                  <a:pt x="3170262" y="515048"/>
                </a:lnTo>
                <a:lnTo>
                  <a:pt x="3513998" y="979483"/>
                </a:lnTo>
                <a:lnTo>
                  <a:pt x="3170262" y="979483"/>
                </a:lnTo>
                <a:lnTo>
                  <a:pt x="3170262" y="981444"/>
                </a:lnTo>
                <a:lnTo>
                  <a:pt x="0" y="981444"/>
                </a:lnTo>
                <a:lnTo>
                  <a:pt x="0" y="513444"/>
                </a:lnTo>
                <a:lnTo>
                  <a:pt x="2590884" y="513444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3" tIns="30476" rIns="60953" bIns="30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81" y="102425"/>
            <a:ext cx="5439667" cy="320372"/>
          </a:xfrm>
        </p:spPr>
        <p:txBody>
          <a:bodyPr/>
          <a:lstStyle/>
          <a:p>
            <a:r>
              <a:rPr lang="ru-RU" dirty="0" smtClean="0"/>
              <a:t>                  Обстоятельства условия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25710" y="407979"/>
            <a:ext cx="3240090" cy="3785652"/>
          </a:xfrm>
        </p:spPr>
        <p:txBody>
          <a:bodyPr/>
          <a:lstStyle/>
          <a:p>
            <a:endParaRPr lang="ru-RU" sz="1600" i="0" dirty="0" smtClean="0"/>
          </a:p>
          <a:p>
            <a:pPr fontAlgn="base"/>
            <a:r>
              <a:rPr lang="ru-RU" sz="1400" i="0" dirty="0" smtClean="0">
                <a:solidFill>
                  <a:srgbClr val="7030A0"/>
                </a:solidFill>
              </a:rPr>
              <a:t>Простые предложения с обстоятельством условия можно трансформировать в сложное</a:t>
            </a:r>
          </a:p>
          <a:p>
            <a:pPr fontAlgn="base"/>
            <a:r>
              <a:rPr lang="ru-RU" sz="1400" i="0" dirty="0" smtClean="0">
                <a:solidFill>
                  <a:srgbClr val="7030A0"/>
                </a:solidFill>
              </a:rPr>
              <a:t>с придаточной условия, употребив  в нём подчинительные союзы </a:t>
            </a:r>
            <a:r>
              <a:rPr lang="ru-RU" sz="1400" dirty="0" smtClean="0">
                <a:solidFill>
                  <a:srgbClr val="7030A0"/>
                </a:solidFill>
              </a:rPr>
              <a:t>«если», «когда», «ежели», «коли»</a:t>
            </a:r>
            <a:r>
              <a:rPr lang="ru-RU" sz="1400" i="0" dirty="0" smtClean="0">
                <a:solidFill>
                  <a:srgbClr val="7030A0"/>
                </a:solidFill>
              </a:rPr>
              <a:t>:</a:t>
            </a:r>
            <a:r>
              <a:rPr lang="ru-RU" sz="1400" b="0" dirty="0" smtClean="0"/>
              <a:t> </a:t>
            </a:r>
            <a:endParaRPr lang="ru-RU" sz="1400" b="0" dirty="0" smtClean="0">
              <a:solidFill>
                <a:srgbClr val="FF0000"/>
              </a:solidFill>
            </a:endParaRPr>
          </a:p>
          <a:p>
            <a:pPr fontAlgn="base"/>
            <a:r>
              <a:rPr lang="ru-RU" sz="1400" dirty="0" smtClean="0">
                <a:solidFill>
                  <a:srgbClr val="008000"/>
                </a:solidFill>
              </a:rPr>
              <a:t>При</a:t>
            </a:r>
            <a:r>
              <a:rPr lang="ru-RU" sz="1400" dirty="0" smtClean="0">
                <a:solidFill>
                  <a:srgbClr val="FF0000"/>
                </a:solidFill>
              </a:rPr>
              <a:t> дождливой погоде</a:t>
            </a:r>
            <a:r>
              <a:rPr lang="ru-RU" sz="1400" b="0" dirty="0" smtClean="0"/>
              <a:t> </a:t>
            </a:r>
            <a:r>
              <a:rPr lang="ru-RU" sz="1400" dirty="0" smtClean="0">
                <a:solidFill>
                  <a:srgbClr val="0000CC"/>
                </a:solidFill>
              </a:rPr>
              <a:t>река </a:t>
            </a:r>
          </a:p>
          <a:p>
            <a:pPr fontAlgn="base"/>
            <a:r>
              <a:rPr lang="ru-RU" sz="1400" dirty="0" smtClean="0">
                <a:solidFill>
                  <a:srgbClr val="0000CC"/>
                </a:solidFill>
              </a:rPr>
              <a:t>может выйти из берегов</a:t>
            </a:r>
            <a:r>
              <a:rPr lang="ru-RU" sz="1400" i="0" dirty="0" smtClean="0">
                <a:solidFill>
                  <a:srgbClr val="0000CC"/>
                </a:solidFill>
              </a:rPr>
              <a:t>. –</a:t>
            </a:r>
          </a:p>
          <a:p>
            <a:pPr fontAlgn="base"/>
            <a:r>
              <a:rPr lang="ru-RU" sz="1400" dirty="0" smtClean="0">
                <a:solidFill>
                  <a:srgbClr val="008000"/>
                </a:solidFill>
              </a:rPr>
              <a:t>Если</a:t>
            </a:r>
            <a:r>
              <a:rPr lang="ru-RU" sz="1400" dirty="0" smtClean="0">
                <a:solidFill>
                  <a:srgbClr val="FF0000"/>
                </a:solidFill>
              </a:rPr>
              <a:t> будет дождливая погода,</a:t>
            </a:r>
          </a:p>
          <a:p>
            <a:pPr fontAlgn="base"/>
            <a:r>
              <a:rPr lang="ru-RU" sz="1400" dirty="0" smtClean="0">
                <a:solidFill>
                  <a:srgbClr val="0000CC"/>
                </a:solidFill>
              </a:rPr>
              <a:t>река может выйти из берегов</a:t>
            </a:r>
            <a:r>
              <a:rPr lang="ru-RU" sz="1400" i="0" dirty="0" smtClean="0">
                <a:solidFill>
                  <a:srgbClr val="0000CC"/>
                </a:solidFill>
              </a:rPr>
              <a:t>.</a:t>
            </a:r>
            <a:endParaRPr lang="ru-RU" sz="1400" dirty="0" smtClean="0">
              <a:solidFill>
                <a:srgbClr val="0000CC"/>
              </a:solidFill>
            </a:endParaRPr>
          </a:p>
          <a:p>
            <a:pPr fontAlgn="base"/>
            <a:endParaRPr lang="ru-RU" sz="1400" b="0" dirty="0" smtClean="0"/>
          </a:p>
          <a:p>
            <a:pPr fontAlgn="base"/>
            <a:endParaRPr lang="ru-RU" sz="1400" i="0" dirty="0" smtClean="0">
              <a:solidFill>
                <a:srgbClr val="00B050"/>
              </a:solidFill>
            </a:endParaRP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i="0" dirty="0" smtClean="0">
              <a:solidFill>
                <a:srgbClr val="00B050"/>
              </a:solidFill>
            </a:endParaRPr>
          </a:p>
          <a:p>
            <a:endParaRPr lang="ru-RU" sz="1600" i="0" dirty="0" smtClean="0">
              <a:solidFill>
                <a:srgbClr val="00B050"/>
              </a:solidFill>
            </a:endParaRPr>
          </a:p>
        </p:txBody>
      </p:sp>
      <p:sp>
        <p:nvSpPr>
          <p:cNvPr id="4" name="Chevron 8">
            <a:extLst>
              <a:ext uri="{FF2B5EF4-FFF2-40B4-BE49-F238E27FC236}">
                <a16:creationId xmlns:a16="http://schemas.microsoft.com/office/drawing/2014/main" id="{87EE7965-A374-418B-BCC2-2E9CFD7EF71E}"/>
              </a:ext>
            </a:extLst>
          </p:cNvPr>
          <p:cNvSpPr/>
          <p:nvPr/>
        </p:nvSpPr>
        <p:spPr>
          <a:xfrm>
            <a:off x="168256" y="765169"/>
            <a:ext cx="2280886" cy="2000264"/>
          </a:xfrm>
          <a:custGeom>
            <a:avLst/>
            <a:gdLst/>
            <a:ahLst/>
            <a:cxnLst/>
            <a:rect l="l" t="t" r="r" b="b"/>
            <a:pathLst>
              <a:path w="4428064" h="2620001">
                <a:moveTo>
                  <a:pt x="2880320" y="0"/>
                </a:moveTo>
                <a:lnTo>
                  <a:pt x="3458511" y="0"/>
                </a:lnTo>
                <a:lnTo>
                  <a:pt x="4428064" y="1310001"/>
                </a:lnTo>
                <a:lnTo>
                  <a:pt x="3458511" y="2620001"/>
                </a:lnTo>
                <a:lnTo>
                  <a:pt x="2880320" y="2620001"/>
                </a:lnTo>
                <a:lnTo>
                  <a:pt x="3680013" y="1539505"/>
                </a:lnTo>
                <a:lnTo>
                  <a:pt x="0" y="1539505"/>
                </a:lnTo>
                <a:lnTo>
                  <a:pt x="0" y="1071505"/>
                </a:lnTo>
                <a:lnTo>
                  <a:pt x="3673358" y="1071505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3" tIns="30476" rIns="60953" bIns="30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7792BD7F-5BF0-436D-A1CF-1B2CD1482B4F}"/>
              </a:ext>
            </a:extLst>
          </p:cNvPr>
          <p:cNvSpPr/>
          <p:nvPr/>
        </p:nvSpPr>
        <p:spPr>
          <a:xfrm rot="10800000" flipH="1">
            <a:off x="168257" y="1979616"/>
            <a:ext cx="1814124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0" y="981444"/>
                </a:moveTo>
                <a:lnTo>
                  <a:pt x="3170262" y="981444"/>
                </a:lnTo>
                <a:lnTo>
                  <a:pt x="3170262" y="979483"/>
                </a:lnTo>
                <a:lnTo>
                  <a:pt x="3513998" y="979483"/>
                </a:lnTo>
                <a:lnTo>
                  <a:pt x="3170262" y="515048"/>
                </a:lnTo>
                <a:lnTo>
                  <a:pt x="3170262" y="513444"/>
                </a:lnTo>
                <a:lnTo>
                  <a:pt x="3169075" y="513444"/>
                </a:lnTo>
                <a:lnTo>
                  <a:pt x="2789067" y="0"/>
                </a:lnTo>
                <a:lnTo>
                  <a:pt x="2210876" y="0"/>
                </a:lnTo>
                <a:lnTo>
                  <a:pt x="2590884" y="513444"/>
                </a:lnTo>
                <a:lnTo>
                  <a:pt x="0" y="513444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3" tIns="30476" rIns="60953" bIns="30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1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4B387AA6-5812-4CB6-B051-053647FDDCD0}"/>
              </a:ext>
            </a:extLst>
          </p:cNvPr>
          <p:cNvSpPr/>
          <p:nvPr/>
        </p:nvSpPr>
        <p:spPr>
          <a:xfrm>
            <a:off x="168257" y="765170"/>
            <a:ext cx="1814123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2210876" y="0"/>
                </a:moveTo>
                <a:lnTo>
                  <a:pt x="2789067" y="0"/>
                </a:lnTo>
                <a:lnTo>
                  <a:pt x="3169075" y="513444"/>
                </a:lnTo>
                <a:lnTo>
                  <a:pt x="3170262" y="513444"/>
                </a:lnTo>
                <a:lnTo>
                  <a:pt x="3170262" y="515048"/>
                </a:lnTo>
                <a:lnTo>
                  <a:pt x="3513998" y="979483"/>
                </a:lnTo>
                <a:lnTo>
                  <a:pt x="3170262" y="979483"/>
                </a:lnTo>
                <a:lnTo>
                  <a:pt x="3170262" y="981444"/>
                </a:lnTo>
                <a:lnTo>
                  <a:pt x="0" y="981444"/>
                </a:lnTo>
                <a:lnTo>
                  <a:pt x="0" y="513444"/>
                </a:lnTo>
                <a:lnTo>
                  <a:pt x="2590884" y="513444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3" tIns="30476" rIns="60953" bIns="30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3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Технология соответствий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32596" y="614314"/>
            <a:ext cx="3114600" cy="2215991"/>
          </a:xfrm>
        </p:spPr>
        <p:txBody>
          <a:bodyPr/>
          <a:lstStyle/>
          <a:p>
            <a:endParaRPr lang="ru-RU" sz="16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К предложениям, </a:t>
            </a:r>
            <a:br>
              <a:rPr lang="ru-RU" sz="1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данным в  левом столбце,  подберите соответствующие </a:t>
            </a:r>
            <a:br>
              <a:rPr lang="ru-RU" sz="1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 значению</a:t>
            </a:r>
          </a:p>
          <a:p>
            <a:r>
              <a:rPr lang="ru-RU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обстоятельства условия </a:t>
            </a:r>
            <a:r>
              <a:rPr lang="ru-RU" sz="1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из правого столбца </a:t>
            </a:r>
          </a:p>
          <a:p>
            <a:r>
              <a:rPr lang="ru-RU" sz="1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(укажите стрелками).</a:t>
            </a:r>
            <a:endParaRPr lang="ru-RU" sz="1600" dirty="0">
              <a:solidFill>
                <a:srgbClr val="0000CC"/>
              </a:solidFill>
            </a:endParaRPr>
          </a:p>
        </p:txBody>
      </p:sp>
      <p:pic>
        <p:nvPicPr>
          <p:cNvPr id="8" name="Picture 2" descr="ᐈ Думающий человек рисунок векторные картинки, иллюстрации думающий человек  | скачать на Depositphotos®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4008" y="979483"/>
            <a:ext cx="1785950" cy="17065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11958</TotalTime>
  <Words>853</Words>
  <Application>Microsoft Office PowerPoint</Application>
  <PresentationFormat>Произвольный</PresentationFormat>
  <Paragraphs>247</Paragraphs>
  <Slides>19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맑은 고딕</vt:lpstr>
      <vt:lpstr>Arial</vt:lpstr>
      <vt:lpstr>Calibri</vt:lpstr>
      <vt:lpstr>Times New Roman</vt:lpstr>
      <vt:lpstr>Office Theme</vt:lpstr>
      <vt:lpstr>Русский  язык</vt:lpstr>
      <vt:lpstr>Второстепенные члены предложения</vt:lpstr>
      <vt:lpstr>        Обстоятельства условия (shart holi) </vt:lpstr>
      <vt:lpstr>         Способы выражения обстоятельств условия</vt:lpstr>
      <vt:lpstr>     Способы выражения обстоятельств условия</vt:lpstr>
      <vt:lpstr>     Как подчёркиваются обстоятельства условия?</vt:lpstr>
      <vt:lpstr>                  Обстоятельства условия</vt:lpstr>
      <vt:lpstr>                  Обстоятельства условия</vt:lpstr>
      <vt:lpstr>          Технология соответствий</vt:lpstr>
      <vt:lpstr>Презентация PowerPoint</vt:lpstr>
      <vt:lpstr>Презентация PowerPoint</vt:lpstr>
      <vt:lpstr>                  Цифровой диктант</vt:lpstr>
      <vt:lpstr>                  Цифровой диктант</vt:lpstr>
      <vt:lpstr>         Цифровой диктант. Проверьте!</vt:lpstr>
      <vt:lpstr>               Технология «Корректор». </vt:lpstr>
      <vt:lpstr>                 Технология «Корректор». </vt:lpstr>
      <vt:lpstr>     Технология «Корректор». Проверьте!</vt:lpstr>
      <vt:lpstr>                    Словарная работа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User</cp:lastModifiedBy>
  <cp:revision>499</cp:revision>
  <dcterms:created xsi:type="dcterms:W3CDTF">2020-04-13T08:05:42Z</dcterms:created>
  <dcterms:modified xsi:type="dcterms:W3CDTF">2021-01-18T11:09:43Z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