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0" r:id="rId4"/>
    <p:sldId id="288" r:id="rId5"/>
    <p:sldId id="322" r:id="rId6"/>
    <p:sldId id="281" r:id="rId7"/>
    <p:sldId id="289" r:id="rId8"/>
    <p:sldId id="330" r:id="rId9"/>
    <p:sldId id="282" r:id="rId10"/>
    <p:sldId id="315" r:id="rId11"/>
    <p:sldId id="339" r:id="rId12"/>
    <p:sldId id="326" r:id="rId13"/>
    <p:sldId id="327" r:id="rId14"/>
    <p:sldId id="338" r:id="rId15"/>
    <p:sldId id="335" r:id="rId16"/>
    <p:sldId id="336" r:id="rId17"/>
    <p:sldId id="337" r:id="rId18"/>
    <p:sldId id="286" r:id="rId19"/>
    <p:sldId id="287" r:id="rId20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835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539889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Как указать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на условие действия.</a:t>
            </a:r>
            <a:endParaRPr lang="ru-RU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4" name="Picture 4" descr="Конституционный суд разъяснил условия заключения срочных трудовых договоров  — Российская газет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68454" y="1479549"/>
            <a:ext cx="2439956" cy="1539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5512" y="122227"/>
            <a:ext cx="4332261" cy="40011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соответствий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424777"/>
              </p:ext>
            </p:extLst>
          </p:nvPr>
        </p:nvGraphicFramePr>
        <p:xfrm>
          <a:off x="96818" y="550853"/>
          <a:ext cx="5572164" cy="2643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769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, я смог бы отправиться в путешествие.</a:t>
                      </a:r>
                      <a:endParaRPr lang="ru-RU" sz="1200" b="1" i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старании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</a:t>
                      </a:r>
                      <a:r>
                        <a:rPr lang="ru-RU" sz="1200" b="1" i="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вы можете добиться многого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зная истории культуры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Держите эту книгу в пределах досягаемости, чтобы … легко достать её. 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Выиграв в лотерею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…</a:t>
                      </a:r>
                      <a:r>
                        <a:rPr lang="ru-RU" sz="1200" b="1" i="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невозможно быть культурным человеком.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случае болезни, усталости.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998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Чай, кофе должны употребляться в небольшом количестве для подъёма сил … 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необходимости 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6818" y="122227"/>
            <a:ext cx="5260955" cy="40009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Технология соответствий. Проверьте!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550853"/>
          <a:ext cx="5572164" cy="2643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769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, я смог бы отправиться в путешествие.</a:t>
                      </a:r>
                      <a:endParaRPr lang="ru-RU" sz="1200" b="1" i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старании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</a:t>
                      </a:r>
                      <a:r>
                        <a:rPr lang="ru-RU" sz="1200" b="1" i="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вы можете добиться многого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зная истории культуры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Держите эту книгу в пределах досягаемости, чтобы … легко достать её.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Выиграв в лотерею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4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…</a:t>
                      </a:r>
                      <a:r>
                        <a:rPr lang="ru-RU" sz="1200" b="1" i="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невозможно быть культурным человеком.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случае болезни, усталости.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998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Чай, кофе должны употребляться в небольшом количестве для подъёма сил … </a:t>
                      </a:r>
                      <a:endParaRPr lang="ru-RU" sz="12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необходимости</a:t>
                      </a:r>
                      <a:r>
                        <a:rPr lang="ru-RU" sz="1200" b="1" i="1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endParaRPr lang="ru-RU" sz="1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4404" y="693732"/>
            <a:ext cx="428628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8586" y="693731"/>
            <a:ext cx="1214446" cy="50006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9958" y="1908176"/>
            <a:ext cx="1643074" cy="9286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54404" y="2265366"/>
            <a:ext cx="428628" cy="71437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0156" y="1265234"/>
            <a:ext cx="142876" cy="92869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6796" y="326281"/>
            <a:ext cx="3819004" cy="2255901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algn="ctr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i="0" dirty="0" smtClean="0">
                <a:solidFill>
                  <a:srgbClr val="0000FF"/>
                </a:solidFill>
              </a:rPr>
              <a:t>Укажите</a:t>
            </a:r>
            <a:r>
              <a:rPr lang="ru-RU" i="0" dirty="0" smtClean="0">
                <a:solidFill>
                  <a:srgbClr val="7030A0"/>
                </a:solidFill>
              </a:rPr>
              <a:t> </a:t>
            </a:r>
            <a:r>
              <a:rPr lang="ru-RU" i="0" dirty="0" smtClean="0">
                <a:solidFill>
                  <a:srgbClr val="FF0000"/>
                </a:solidFill>
              </a:rPr>
              <a:t>номера</a:t>
            </a:r>
            <a:r>
              <a:rPr lang="ru-RU" i="0" dirty="0" smtClean="0">
                <a:solidFill>
                  <a:srgbClr val="7030A0"/>
                </a:solidFill>
              </a:rPr>
              <a:t> </a:t>
            </a:r>
            <a:r>
              <a:rPr lang="ru-RU" i="0" dirty="0" smtClean="0">
                <a:solidFill>
                  <a:srgbClr val="0000FF"/>
                </a:solidFill>
              </a:rPr>
              <a:t>словосочетаний</a:t>
            </a:r>
            <a:endParaRPr lang="en-US" i="0" dirty="0" smtClean="0">
              <a:solidFill>
                <a:srgbClr val="0000FF"/>
              </a:solidFill>
            </a:endParaRPr>
          </a:p>
          <a:p>
            <a:pPr marL="342817" indent="-342817" algn="ctr" fontAlgn="base"/>
            <a:r>
              <a:rPr lang="ru-RU" i="0" dirty="0" smtClean="0">
                <a:solidFill>
                  <a:srgbClr val="0000FF"/>
                </a:solidFill>
              </a:rPr>
              <a:t> </a:t>
            </a:r>
            <a:r>
              <a:rPr lang="ru-RU" i="0" dirty="0" smtClean="0">
                <a:solidFill>
                  <a:srgbClr val="008000"/>
                </a:solidFill>
              </a:rPr>
              <a:t>с обстоятельствами условия.  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11268" name="Picture 4" descr="Живет ли человек собственной жизнью — Бюро дизайна интерье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6" y="686321"/>
            <a:ext cx="2133600" cy="191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550856"/>
            <a:ext cx="4429156" cy="3108533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1)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встретить в случае задержки; 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помочь при необходимости;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встретиться накануне;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уронить нарочно;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приготовить специально;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6) купить при желании;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забрести далеко;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8) герой поневоле;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лежать невдалеке; 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10)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приготовить впрок; </a:t>
            </a:r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11) заниматься допоздна;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12) принять при температуре;</a:t>
            </a:r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Индивидуальное Готовое Домашнее Задание в Нижнем Новгороде | Услуги | Ави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7248" y="1046361"/>
            <a:ext cx="2470296" cy="1933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3165"/>
          </a:xfrm>
        </p:spPr>
        <p:txBody>
          <a:bodyPr/>
          <a:lstStyle/>
          <a:p>
            <a:r>
              <a:rPr lang="ru-RU" dirty="0" smtClean="0"/>
              <a:t>    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550856"/>
            <a:ext cx="4429156" cy="3108533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встретить в случае задержки; 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2) помочь при необходимости;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встретиться накануне;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уронить нарочно;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приготовить специально;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6) купить при желании;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забрести далеко;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8) герой поневоле;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лежать невдалеке; 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10)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приготовить впрок; </a:t>
            </a:r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11) заниматься допоздна;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12) принять при температуре.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Какие задачи и цели нужно указывать при написании дипломной работы? |  Zachete.ru | Яндекс Дзе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622293"/>
            <a:ext cx="2000264" cy="177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454404" y="2479681"/>
            <a:ext cx="2214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1, 2, 6, 12.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   Технология «Корректор».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68652" y="765169"/>
            <a:ext cx="23574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Восстановите пословицы,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собрав данные в разброс слова. 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9" descr="C:\Users\HOME\Desktop\unname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322" y="836607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     Технология «Корректор».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622293"/>
            <a:ext cx="4000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Если, знала, если, старость, бы, молодость, бы, могла. 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Если, к, Магомет, идёт, гора, не, то, горе, Магомету, идёт, к. </a:t>
            </a:r>
          </a:p>
          <a:p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Если, постелил, где, бы, соломки, знать, упадёшь, бы.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979483"/>
            <a:ext cx="17859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Технология «Корректор». Проверьте!</a:t>
            </a:r>
            <a:endParaRPr lang="ru-RU" dirty="0"/>
          </a:p>
        </p:txBody>
      </p:sp>
      <p:pic>
        <p:nvPicPr>
          <p:cNvPr id="5" name="Picture 13" descr="Персональный сайт - Норматив документта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570" y="908045"/>
            <a:ext cx="1857387" cy="1645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382834" y="622293"/>
            <a:ext cx="3286148" cy="2656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Если бы молодость знала, если бы старость могла.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Если гора не идёт к Магомету, то Магомет идёт к горе.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Если бы знать, где упадёшь, соломки бы постелил.</a:t>
            </a:r>
            <a:endParaRPr lang="ru-RU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550856"/>
            <a:ext cx="3857652" cy="8125301"/>
          </a:xfrm>
        </p:spPr>
        <p:txBody>
          <a:bodyPr/>
          <a:lstStyle/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условие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если, коли, ежели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smtClean="0">
                <a:solidFill>
                  <a:srgbClr val="7030A0"/>
                </a:solidFill>
              </a:rPr>
              <a:t>agar;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при необходимости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zarur 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lsa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при желании – </a:t>
            </a:r>
            <a:r>
              <a:rPr lang="en-US" sz="1400" dirty="0" err="1" smtClean="0">
                <a:solidFill>
                  <a:srgbClr val="7030A0"/>
                </a:solidFill>
              </a:rPr>
              <a:t>xohish</a:t>
            </a:r>
            <a:r>
              <a:rPr lang="uz-Latn-UZ" sz="1400" dirty="0" smtClean="0">
                <a:solidFill>
                  <a:srgbClr val="7030A0"/>
                </a:solidFill>
              </a:rPr>
              <a:t> 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lsa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при старании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tirishqoqlik 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lsa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случае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ma</a:t>
            </a:r>
            <a:r>
              <a:rPr lang="en-US" sz="1400" dirty="0" err="1" smtClean="0">
                <a:solidFill>
                  <a:srgbClr val="7030A0"/>
                </a:solidFill>
              </a:rPr>
              <a:t>bodo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если бы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</a:rPr>
              <a:t>a</a:t>
            </a:r>
            <a:r>
              <a:rPr lang="uz-Latn-UZ" sz="1400" dirty="0" smtClean="0">
                <a:solidFill>
                  <a:srgbClr val="7030A0"/>
                </a:solidFill>
              </a:rPr>
              <a:t>garda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пределах досягаемости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yetib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bo‘ladigan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joyda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без стеснения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ikkilanmasdan</a:t>
            </a:r>
            <a:r>
              <a:rPr lang="ru-RU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ив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sabab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основание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сгоряча</a:t>
            </a:r>
            <a:r>
              <a:rPr lang="ru-RU" sz="1400" dirty="0" smtClean="0">
                <a:solidFill>
                  <a:srgbClr val="0000CC"/>
                </a:solidFill>
              </a:rPr>
              <a:t>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shoshma-shosharlik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 зла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jahl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ustida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сослепу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ko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r-ko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rona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поневоле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beixtiyor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сдуру –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ahmoqona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неспроста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bejiz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bekorga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растрогавшись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ta’sirlanib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нерациональный –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mantiqsiz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экологический климат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ekologik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iqlim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908046"/>
            <a:ext cx="1643074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765169"/>
            <a:ext cx="6915348" cy="61810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4. Как указать на условие действия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Упражнение 114, 115 (стр. 49, 50).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9826" y="1550987"/>
            <a:ext cx="3332147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700" y="110526"/>
            <a:ext cx="4944655" cy="70916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 algn="ctr">
              <a:spcBef>
                <a:spcPts val="130"/>
              </a:spcBef>
            </a:pPr>
            <a:r>
              <a:rPr lang="ru-RU" sz="2400" spc="-5" dirty="0" smtClean="0"/>
              <a:t>Второстепенные члены </a:t>
            </a:r>
            <a:r>
              <a:rPr lang="ru-RU" spc="-5" dirty="0" smtClean="0"/>
              <a:t>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2"/>
            <a:ext cx="2421890" cy="197488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6596" y="2051053"/>
            <a:ext cx="1654794" cy="9548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02982" y="2062754"/>
            <a:ext cx="2016224" cy="9548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</a:t>
            </a:r>
            <a:r>
              <a:rPr lang="uz-Cyrl-UZ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74788" y="2078760"/>
            <a:ext cx="1654796" cy="9548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flipV="1">
            <a:off x="973993" y="1408111"/>
            <a:ext cx="1757806" cy="642942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flipV="1">
            <a:off x="2702186" y="1408111"/>
            <a:ext cx="29613" cy="670649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Обстоятельства условия (</a:t>
            </a:r>
            <a:r>
              <a:rPr lang="en-US" dirty="0" err="1" smtClean="0"/>
              <a:t>shart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96950" y="622294"/>
            <a:ext cx="378621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193797"/>
            <a:ext cx="4214842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условия совершения действия </a:t>
            </a:r>
          </a:p>
          <a:p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и проявления признака  действия. 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739760" y="2622557"/>
            <a:ext cx="4572032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fontAlgn="base"/>
            <a:r>
              <a:rPr lang="ru-RU" dirty="0" smtClean="0"/>
              <a:t>       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Он просил позвонить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(при каком условии?)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fontAlgn="base"/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sz="14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 случае необходимости</a:t>
            </a:r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2661" y="1979615"/>
            <a:ext cx="4541699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</a:t>
            </a:r>
            <a:r>
              <a:rPr lang="ru-RU" sz="14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вопрос </a:t>
            </a:r>
            <a:endParaRPr lang="ru-RU" sz="1400" b="1" spc="-5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при каком условии?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323165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Способы выражения обстоятельств условия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условия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могут быть выражены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14300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>
              <a:buAutoNum type="arabicParenR"/>
            </a:pP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существительными в форме косвенных падежей с предлогом;</a:t>
            </a:r>
            <a:endParaRPr lang="ru-RU" sz="1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</a:t>
            </a:r>
            <a:r>
              <a:rPr lang="ru-RU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разыгравшемся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шторме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marL="228600" indent="-228600"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рыбакам не стоит выходить в открытое море.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836739"/>
            <a:ext cx="3286148" cy="121444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словосочетаниями;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Что она предпримет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случае моего согласия?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Свободное время он посвящал чтению книг и умел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случае необходимости 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приготовить </a:t>
            </a:r>
          </a:p>
          <a:p>
            <a:pPr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обед. </a:t>
            </a:r>
          </a:p>
          <a:p>
            <a:pPr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193797"/>
            <a:ext cx="357190" cy="535785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71438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5"/>
            <a:ext cx="5811858" cy="276999"/>
          </a:xfrm>
        </p:spPr>
        <p:txBody>
          <a:bodyPr/>
          <a:lstStyle/>
          <a:p>
            <a:r>
              <a:rPr lang="ru-RU" sz="1800" dirty="0" smtClean="0"/>
              <a:t>     Способы выражения обстоятельств условия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условия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могут быть выражены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836607"/>
            <a:ext cx="3286148" cy="178595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3) деепричастиями и деепричастными оборотами;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Снявши голову,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по волосам не плачут 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(Пословица).</a:t>
            </a:r>
          </a:p>
          <a:p>
            <a:pPr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зная броду,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 суйся в воду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(Пословица).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Имея непромокаемый плащ,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я мог бы ловить рыбу под дождём.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dirty="0" smtClean="0">
                <a:solidFill>
                  <a:schemeClr val="tx1"/>
                </a:solidFill>
              </a:rPr>
              <a:t/>
            </a:r>
            <a:br>
              <a:rPr lang="ru-RU" sz="1200" dirty="0" smtClean="0">
                <a:solidFill>
                  <a:schemeClr val="tx1"/>
                </a:solidFill>
              </a:rPr>
            </a:br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</p:cNvCxnSpPr>
          <p:nvPr/>
        </p:nvCxnSpPr>
        <p:spPr>
          <a:xfrm flipV="1">
            <a:off x="1954206" y="1229516"/>
            <a:ext cx="357190" cy="5000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endCxn id="4" idx="3"/>
          </p:cNvCxnSpPr>
          <p:nvPr/>
        </p:nvCxnSpPr>
        <p:spPr>
          <a:xfrm rot="16200000" flipV="1">
            <a:off x="1936347" y="1747442"/>
            <a:ext cx="392909" cy="3571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276999"/>
          </a:xfrm>
        </p:spPr>
        <p:txBody>
          <a:bodyPr/>
          <a:lstStyle/>
          <a:p>
            <a:r>
              <a:rPr lang="ru-RU" sz="1800" dirty="0" smtClean="0"/>
              <a:t>     Как подчёркиваются обстоятельства условия?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622293"/>
            <a:ext cx="3168652" cy="3016210"/>
          </a:xfrm>
        </p:spPr>
        <p:txBody>
          <a:bodyPr/>
          <a:lstStyle/>
          <a:p>
            <a:endParaRPr lang="ru-RU" sz="20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i="0" dirty="0" smtClean="0">
                <a:solidFill>
                  <a:srgbClr val="0000CC"/>
                </a:solidFill>
              </a:rPr>
              <a:t>Обстоятельства </a:t>
            </a:r>
          </a:p>
          <a:p>
            <a:r>
              <a:rPr lang="ru-RU" sz="2000" i="0" dirty="0" smtClean="0">
                <a:solidFill>
                  <a:srgbClr val="FF0000"/>
                </a:solidFill>
              </a:rPr>
              <a:t>условия </a:t>
            </a:r>
            <a:r>
              <a:rPr lang="ru-RU" sz="2000" i="0" dirty="0" smtClean="0">
                <a:solidFill>
                  <a:srgbClr val="0000CC"/>
                </a:solidFill>
              </a:rPr>
              <a:t>подчёркиваются</a:t>
            </a:r>
            <a:r>
              <a:rPr lang="ru-RU" sz="20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ru-RU" sz="2000" i="0" dirty="0" smtClean="0">
                <a:solidFill>
                  <a:srgbClr val="0000CC"/>
                </a:solidFill>
              </a:rPr>
              <a:t>на письме</a:t>
            </a:r>
          </a:p>
          <a:p>
            <a:r>
              <a:rPr lang="ru-RU" sz="2000" i="0" dirty="0" smtClean="0">
                <a:solidFill>
                  <a:srgbClr val="00B050"/>
                </a:solidFill>
              </a:rPr>
              <a:t>чередованием тире</a:t>
            </a:r>
          </a:p>
          <a:p>
            <a:r>
              <a:rPr lang="ru-RU" sz="2000" i="0" dirty="0" smtClean="0">
                <a:solidFill>
                  <a:srgbClr val="00B050"/>
                </a:solidFill>
              </a:rPr>
              <a:t>и точки.   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459" y="102425"/>
            <a:ext cx="5822508" cy="369332"/>
          </a:xfrm>
        </p:spPr>
        <p:txBody>
          <a:bodyPr/>
          <a:lstStyle/>
          <a:p>
            <a:r>
              <a:rPr lang="ru-RU" sz="2400" dirty="0" smtClean="0"/>
              <a:t>                  Обстоятельства условия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407979"/>
            <a:ext cx="3168652" cy="3139321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endParaRPr lang="ru-RU" sz="1400" i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FF0000"/>
                </a:solidFill>
              </a:rPr>
              <a:t>Обстоятельства </a:t>
            </a:r>
            <a:r>
              <a:rPr lang="ru-RU" sz="1400" i="0" dirty="0" smtClean="0">
                <a:solidFill>
                  <a:srgbClr val="008000"/>
                </a:solidFill>
              </a:rPr>
              <a:t>условия</a:t>
            </a:r>
            <a:r>
              <a:rPr lang="ru-RU" sz="1400" i="0" dirty="0" smtClean="0">
                <a:solidFill>
                  <a:srgbClr val="FF0000"/>
                </a:solidFill>
              </a:rPr>
              <a:t> всегда поясняют сказуемое:</a:t>
            </a:r>
          </a:p>
          <a:p>
            <a:pPr fontAlgn="base"/>
            <a:endParaRPr lang="ru-RU" sz="1400" i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В случае необходимости</a:t>
            </a:r>
            <a:r>
              <a:rPr lang="ru-RU" sz="1400" dirty="0" smtClean="0"/>
              <a:t> </a:t>
            </a:r>
          </a:p>
          <a:p>
            <a:pPr fontAlgn="base"/>
            <a:r>
              <a:rPr lang="ru-RU" sz="1400" dirty="0" smtClean="0">
                <a:solidFill>
                  <a:srgbClr val="7030A0"/>
                </a:solidFill>
              </a:rPr>
              <a:t>(при каком условии?)</a:t>
            </a:r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FF0000"/>
                </a:solidFill>
              </a:rPr>
              <a:t>обращайся </a:t>
            </a:r>
            <a:r>
              <a:rPr lang="ru-RU" sz="1400" dirty="0" smtClean="0">
                <a:solidFill>
                  <a:srgbClr val="0000CC"/>
                </a:solidFill>
              </a:rPr>
              <a:t>ко мне за помощью без стеснения.</a:t>
            </a:r>
          </a:p>
          <a:p>
            <a:pPr fontAlgn="base"/>
            <a:r>
              <a:rPr lang="ru-RU" sz="1400" dirty="0" smtClean="0">
                <a:solidFill>
                  <a:srgbClr val="FF0000"/>
                </a:solidFill>
              </a:rPr>
              <a:t>Чуден</a:t>
            </a:r>
            <a:r>
              <a:rPr lang="ru-RU" sz="1400" dirty="0" smtClean="0">
                <a:solidFill>
                  <a:srgbClr val="0000CC"/>
                </a:solidFill>
              </a:rPr>
              <a:t> Днепр</a:t>
            </a:r>
            <a:r>
              <a:rPr lang="ru-RU" sz="1400" dirty="0" smtClean="0">
                <a:solidFill>
                  <a:srgbClr val="7030A0"/>
                </a:solidFill>
              </a:rPr>
              <a:t> (при каком условии?)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</a:p>
          <a:p>
            <a:pPr fontAlgn="base"/>
            <a:r>
              <a:rPr lang="ru-RU" sz="1400" i="0" dirty="0" smtClean="0">
                <a:solidFill>
                  <a:srgbClr val="008000"/>
                </a:solidFill>
              </a:rPr>
              <a:t>при тихой погоде.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088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1" y="102425"/>
            <a:ext cx="5439667" cy="320372"/>
          </a:xfrm>
        </p:spPr>
        <p:txBody>
          <a:bodyPr/>
          <a:lstStyle/>
          <a:p>
            <a:r>
              <a:rPr lang="ru-RU" dirty="0" smtClean="0"/>
              <a:t>                  Обстоятельства условия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3785652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r>
              <a:rPr lang="ru-RU" sz="1400" i="0" dirty="0" smtClean="0">
                <a:solidFill>
                  <a:srgbClr val="7030A0"/>
                </a:solidFill>
              </a:rPr>
              <a:t>Простые предложения с обстоятельством условия можно трансформировать в сложное</a:t>
            </a:r>
          </a:p>
          <a:p>
            <a:pPr fontAlgn="base"/>
            <a:r>
              <a:rPr lang="ru-RU" sz="1400" i="0" dirty="0" smtClean="0">
                <a:solidFill>
                  <a:srgbClr val="7030A0"/>
                </a:solidFill>
              </a:rPr>
              <a:t>с придаточной условия, употребив  в нём подчинительные союзы </a:t>
            </a:r>
            <a:r>
              <a:rPr lang="ru-RU" sz="1400" dirty="0" smtClean="0">
                <a:solidFill>
                  <a:srgbClr val="7030A0"/>
                </a:solidFill>
              </a:rPr>
              <a:t>«если», «когда», «ежели», «коли»</a:t>
            </a:r>
            <a:r>
              <a:rPr lang="ru-RU" sz="1400" i="0" dirty="0" smtClean="0">
                <a:solidFill>
                  <a:srgbClr val="7030A0"/>
                </a:solidFill>
              </a:rPr>
              <a:t>:</a:t>
            </a:r>
            <a:r>
              <a:rPr lang="ru-RU" sz="1400" b="0" dirty="0" smtClean="0"/>
              <a:t> </a:t>
            </a:r>
            <a:endParaRPr lang="ru-RU" sz="1400" b="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При</a:t>
            </a:r>
            <a:r>
              <a:rPr lang="ru-RU" sz="1400" dirty="0" smtClean="0">
                <a:solidFill>
                  <a:srgbClr val="FF0000"/>
                </a:solidFill>
              </a:rPr>
              <a:t> дождливой погоде</a:t>
            </a:r>
            <a:r>
              <a:rPr lang="ru-RU" sz="1400" b="0" dirty="0" smtClean="0"/>
              <a:t> </a:t>
            </a:r>
            <a:r>
              <a:rPr lang="ru-RU" sz="1400" dirty="0" smtClean="0">
                <a:solidFill>
                  <a:srgbClr val="0000CC"/>
                </a:solidFill>
              </a:rPr>
              <a:t>река 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может выйти из берегов</a:t>
            </a:r>
            <a:r>
              <a:rPr lang="ru-RU" sz="1400" i="0" dirty="0" smtClean="0">
                <a:solidFill>
                  <a:srgbClr val="0000CC"/>
                </a:solidFill>
              </a:rPr>
              <a:t>. –</a:t>
            </a:r>
          </a:p>
          <a:p>
            <a:pPr fontAlgn="base"/>
            <a:r>
              <a:rPr lang="ru-RU" sz="1400" dirty="0" smtClean="0">
                <a:solidFill>
                  <a:srgbClr val="008000"/>
                </a:solidFill>
              </a:rPr>
              <a:t>Если</a:t>
            </a:r>
            <a:r>
              <a:rPr lang="ru-RU" sz="1400" dirty="0" smtClean="0">
                <a:solidFill>
                  <a:srgbClr val="FF0000"/>
                </a:solidFill>
              </a:rPr>
              <a:t> будет дождливая погода,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река может выйти из берегов</a:t>
            </a:r>
            <a:r>
              <a:rPr lang="ru-RU" sz="1400" i="0" dirty="0" smtClean="0">
                <a:solidFill>
                  <a:srgbClr val="0000CC"/>
                </a:solidFill>
              </a:rPr>
              <a:t>.</a:t>
            </a:r>
            <a:endParaRPr lang="ru-RU" sz="1400" dirty="0" smtClean="0">
              <a:solidFill>
                <a:srgbClr val="0000CC"/>
              </a:solidFill>
            </a:endParaRPr>
          </a:p>
          <a:p>
            <a:pPr fontAlgn="base"/>
            <a:endParaRPr lang="ru-RU" sz="1400" b="0" dirty="0" smtClean="0"/>
          </a:p>
          <a:p>
            <a:pPr fontAlgn="base"/>
            <a:endParaRPr lang="ru-RU" sz="1400" i="0" dirty="0" smtClean="0">
              <a:solidFill>
                <a:srgbClr val="00B050"/>
              </a:solidFill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088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32596" y="614314"/>
            <a:ext cx="3114600" cy="2215991"/>
          </a:xfrm>
        </p:spPr>
        <p:txBody>
          <a:bodyPr/>
          <a:lstStyle/>
          <a:p>
            <a:endParaRPr lang="ru-RU" sz="16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К предложениям,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 значению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обстоятельства условия </a:t>
            </a: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600" dirty="0">
              <a:solidFill>
                <a:srgbClr val="0000CC"/>
              </a:solidFill>
            </a:endParaRPr>
          </a:p>
        </p:txBody>
      </p:sp>
      <p:pic>
        <p:nvPicPr>
          <p:cNvPr id="8" name="Picture 2" descr="ᐈ Думающий человек рисунок векторные картинки, иллюстрации думающий человек  | скачать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08" y="979483"/>
            <a:ext cx="1785950" cy="17065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11958</TotalTime>
  <Words>853</Words>
  <Application>Microsoft Office PowerPoint</Application>
  <PresentationFormat>Произвольный</PresentationFormat>
  <Paragraphs>247</Paragraphs>
  <Slides>19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맑은 고딕</vt:lpstr>
      <vt:lpstr>Arial</vt:lpstr>
      <vt:lpstr>Calibri</vt:lpstr>
      <vt:lpstr>Times New Roman</vt:lpstr>
      <vt:lpstr>Office Theme</vt:lpstr>
      <vt:lpstr>Русский  язык</vt:lpstr>
      <vt:lpstr>Второстепенные члены предложения</vt:lpstr>
      <vt:lpstr>        Обстоятельства условия (shart holi) </vt:lpstr>
      <vt:lpstr>         Способы выражения обстоятельств условия</vt:lpstr>
      <vt:lpstr>     Способы выражения обстоятельств условия</vt:lpstr>
      <vt:lpstr>     Как подчёркиваются обстоятельства условия?</vt:lpstr>
      <vt:lpstr>                  Обстоятельства условия</vt:lpstr>
      <vt:lpstr>                  Обстоятельства условия</vt:lpstr>
      <vt:lpstr>          Технология соответствий</vt:lpstr>
      <vt:lpstr>Презентация PowerPoint</vt:lpstr>
      <vt:lpstr>Презентация PowerPoint</vt:lpstr>
      <vt:lpstr>                  Цифровой диктант</vt:lpstr>
      <vt:lpstr>                  Цифровой диктант</vt:lpstr>
      <vt:lpstr>         Цифровой диктант. Проверьте!</vt:lpstr>
      <vt:lpstr>               Технология «Корректор». </vt:lpstr>
      <vt:lpstr>                 Технология «Корректор». </vt:lpstr>
      <vt:lpstr>     Технология «Корректор».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499</cp:revision>
  <dcterms:created xsi:type="dcterms:W3CDTF">2020-04-13T08:05:42Z</dcterms:created>
  <dcterms:modified xsi:type="dcterms:W3CDTF">2021-01-18T11:09:43Z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