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88" r:id="rId5"/>
    <p:sldId id="322" r:id="rId6"/>
    <p:sldId id="323" r:id="rId7"/>
    <p:sldId id="281" r:id="rId8"/>
    <p:sldId id="289" r:id="rId9"/>
    <p:sldId id="302" r:id="rId10"/>
    <p:sldId id="304" r:id="rId11"/>
    <p:sldId id="312" r:id="rId12"/>
    <p:sldId id="313" r:id="rId13"/>
    <p:sldId id="314" r:id="rId14"/>
    <p:sldId id="282" r:id="rId15"/>
    <p:sldId id="315" r:id="rId16"/>
    <p:sldId id="325" r:id="rId17"/>
    <p:sldId id="326" r:id="rId18"/>
    <p:sldId id="327" r:id="rId19"/>
    <p:sldId id="329" r:id="rId20"/>
    <p:sldId id="286" r:id="rId21"/>
    <p:sldId id="287" r:id="rId2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276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0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724" y="222930"/>
            <a:ext cx="3168352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lang="ru-RU" sz="3400" spc="-55" dirty="0" smtClean="0"/>
              <a:t> </a:t>
            </a:r>
            <a:r>
              <a:rPr sz="3400" spc="10" dirty="0" err="1" smtClean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54008" y="831993"/>
            <a:ext cx="4857784" cy="5398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Тема: Как указать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на причину действия.</a:t>
            </a:r>
            <a:endParaRPr lang="ru-RU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791" y="1122359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838" y="2159899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96471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22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58493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b="1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556" name="Picture 4" descr="Что называется обстоятельством. Дополнение, определение и обстоятельство в  русском языке: употребление и обособл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8520" y="1479549"/>
            <a:ext cx="1838323" cy="150970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 rot="20034597">
            <a:off x="1083498" y="1616430"/>
            <a:ext cx="127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82388">
            <a:off x="811199" y="2386298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отчего?</a:t>
            </a:r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46263">
            <a:off x="3883032" y="184915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какой причине?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93731"/>
            <a:ext cx="5357850" cy="2954655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Составьте предложения  по схемам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     на тему «Проблемы экологии».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/>
            <a:r>
              <a:rPr lang="ru-RU" sz="1400" i="0" dirty="0" smtClean="0">
                <a:solidFill>
                  <a:srgbClr val="008000"/>
                </a:solidFill>
              </a:rPr>
              <a:t>3. (по какой причине?) определение, обстоятельство, (где?) обстоятельство, приложение, сказуемое, подлежащее, дополнение. </a:t>
            </a:r>
          </a:p>
          <a:p>
            <a:pPr marL="342900" indent="-342900"/>
            <a:endParaRPr lang="ru-RU" sz="1400" i="0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4. (почему?) обстоятельство, дополнение, сказуемое, </a:t>
            </a:r>
          </a:p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                        дополнение, дополнение.</a:t>
            </a:r>
            <a:r>
              <a:rPr lang="ru-RU" sz="1400" b="0" i="0" dirty="0" smtClean="0">
                <a:solidFill>
                  <a:srgbClr val="7030A0"/>
                </a:solidFill>
              </a:rPr>
              <a:t> </a:t>
            </a:r>
          </a:p>
          <a:p>
            <a:endParaRPr lang="ru-RU" sz="1400" i="0" dirty="0" smtClean="0">
              <a:solidFill>
                <a:srgbClr val="FF0000"/>
              </a:solidFill>
            </a:endParaRPr>
          </a:p>
          <a:p>
            <a:pPr marL="342900" indent="-342900"/>
            <a:endParaRPr lang="ru-RU" sz="1400" i="0" dirty="0" smtClean="0">
              <a:solidFill>
                <a:srgbClr val="FF0000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7" descr="ЕГЭ.Русский язык. Задание № 10. ТЕОР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222" y="622293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4"/>
            <a:ext cx="5465047" cy="315471"/>
          </a:xfrm>
        </p:spPr>
        <p:txBody>
          <a:bodyPr/>
          <a:lstStyle/>
          <a:p>
            <a:r>
              <a:rPr lang="ru-RU" dirty="0" smtClean="0"/>
              <a:t>    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336541"/>
            <a:ext cx="4357718" cy="3970318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</a:rPr>
              <a:t>          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i="0" dirty="0" smtClean="0">
                <a:solidFill>
                  <a:srgbClr val="7030A0"/>
                </a:solidFill>
              </a:rPr>
              <a:t>(отчего?) обстоятельство, дополнение,</a:t>
            </a:r>
          </a:p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       сказуемое, определение, подлежащее, дополнение.</a:t>
            </a:r>
          </a:p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       </a:t>
            </a:r>
            <a:r>
              <a:rPr lang="ru-RU" sz="1400" i="0" dirty="0" smtClean="0">
                <a:solidFill>
                  <a:srgbClr val="FF0000"/>
                </a:solidFill>
              </a:rPr>
              <a:t>Из-за загрязнения</a:t>
            </a:r>
            <a:r>
              <a:rPr lang="ru-RU" sz="1400" i="0" dirty="0" smtClean="0">
                <a:solidFill>
                  <a:srgbClr val="7030A0"/>
                </a:solidFill>
              </a:rPr>
              <a:t> </a:t>
            </a:r>
            <a:r>
              <a:rPr lang="ru-RU" sz="1400" i="0" dirty="0" smtClean="0">
                <a:solidFill>
                  <a:srgbClr val="008000"/>
                </a:solidFill>
              </a:rPr>
              <a:t>окружающей среды нарушается экологический климат </a:t>
            </a:r>
          </a:p>
          <a:p>
            <a:pPr marL="342900" indent="-342900"/>
            <a:r>
              <a:rPr lang="ru-RU" sz="1400" i="0" dirty="0" smtClean="0">
                <a:solidFill>
                  <a:srgbClr val="008000"/>
                </a:solidFill>
              </a:rPr>
              <a:t>       планеты. </a:t>
            </a:r>
          </a:p>
          <a:p>
            <a:pPr marL="342900" indent="-342900"/>
            <a:r>
              <a:rPr lang="ru-RU" sz="1400" i="0" dirty="0" smtClean="0">
                <a:solidFill>
                  <a:srgbClr val="0000CC"/>
                </a:solidFill>
              </a:rPr>
              <a:t>2.    подлежащее, дополнение, сказуемое, </a:t>
            </a:r>
          </a:p>
          <a:p>
            <a:pPr marL="342900" indent="-342900"/>
            <a:r>
              <a:rPr lang="ru-RU" sz="1400" i="0" dirty="0" smtClean="0">
                <a:solidFill>
                  <a:srgbClr val="0000CC"/>
                </a:solidFill>
              </a:rPr>
              <a:t>       (отчего?) определение, обстоятельство, (откуда?) обстоятельство.</a:t>
            </a:r>
          </a:p>
          <a:p>
            <a:pPr marL="342900" indent="-342900"/>
            <a:r>
              <a:rPr lang="ru-RU" sz="1400" i="0" dirty="0" smtClean="0">
                <a:solidFill>
                  <a:srgbClr val="FF0000"/>
                </a:solidFill>
              </a:rPr>
              <a:t>       </a:t>
            </a:r>
            <a:r>
              <a:rPr lang="ru-RU" sz="1400" i="0" dirty="0" smtClean="0">
                <a:solidFill>
                  <a:srgbClr val="008000"/>
                </a:solidFill>
              </a:rPr>
              <a:t>Загрязнение воздуха происходит </a:t>
            </a:r>
            <a:r>
              <a:rPr lang="ru-RU" sz="1400" i="0" dirty="0" smtClean="0">
                <a:solidFill>
                  <a:srgbClr val="FF0000"/>
                </a:solidFill>
              </a:rPr>
              <a:t>из-за</a:t>
            </a:r>
            <a:r>
              <a:rPr lang="ru-RU" sz="1400" i="0" dirty="0" smtClean="0">
                <a:solidFill>
                  <a:srgbClr val="008000"/>
                </a:solidFill>
              </a:rPr>
              <a:t> вредных </a:t>
            </a:r>
            <a:r>
              <a:rPr lang="ru-RU" sz="1400" i="0" dirty="0" smtClean="0">
                <a:solidFill>
                  <a:srgbClr val="FF0000"/>
                </a:solidFill>
              </a:rPr>
              <a:t>выбросов</a:t>
            </a:r>
            <a:r>
              <a:rPr lang="ru-RU" sz="1400" i="0" dirty="0" smtClean="0">
                <a:solidFill>
                  <a:srgbClr val="008000"/>
                </a:solidFill>
              </a:rPr>
              <a:t> с заводов.</a:t>
            </a:r>
          </a:p>
          <a:p>
            <a:pPr marL="342900" indent="-342900"/>
            <a:endParaRPr lang="ru-RU" sz="1400" i="0" dirty="0" smtClean="0">
              <a:solidFill>
                <a:srgbClr val="0000CC"/>
              </a:solidFill>
            </a:endParaRPr>
          </a:p>
          <a:p>
            <a:pPr marL="342900" indent="-342900"/>
            <a:r>
              <a:rPr lang="ru-RU" sz="1400" i="0" dirty="0" smtClean="0">
                <a:solidFill>
                  <a:srgbClr val="0070C0"/>
                </a:solidFill>
              </a:rPr>
              <a:t>   </a:t>
            </a: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400" i="0" dirty="0" smtClean="0">
                <a:solidFill>
                  <a:srgbClr val="0070C0"/>
                </a:solidFill>
              </a:rPr>
              <a:t>       </a:t>
            </a: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746" name="AutoShape 2" descr="Экологическая партия Узбеки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Экологическая партия Узбеки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Болезни, которые берутся из воздуха - М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784" y="622293"/>
            <a:ext cx="1452541" cy="1000132"/>
          </a:xfrm>
          <a:prstGeom prst="rect">
            <a:avLst/>
          </a:prstGeom>
          <a:noFill/>
        </p:spPr>
      </p:pic>
      <p:pic>
        <p:nvPicPr>
          <p:cNvPr id="12294" name="Picture 6" descr="Причины загрязнение воды и методы решения пробле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784" y="1765301"/>
            <a:ext cx="1466843" cy="121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22293"/>
            <a:ext cx="5357850" cy="1292662"/>
          </a:xfrm>
        </p:spPr>
        <p:txBody>
          <a:bodyPr/>
          <a:lstStyle/>
          <a:p>
            <a:r>
              <a:rPr lang="ru-RU" sz="1400" i="0" dirty="0" smtClean="0">
                <a:solidFill>
                  <a:srgbClr val="00B050"/>
                </a:solidFill>
              </a:rPr>
              <a:t>3. (по какой причине?) определение, обстоятельство, (где?) обстоятельство, приложение, сказуемое, подлежащее, дополнение.</a:t>
            </a:r>
          </a:p>
          <a:p>
            <a:pPr marL="342900" indent="-342900"/>
            <a:r>
              <a:rPr lang="ru-RU" sz="1400" i="0" dirty="0" smtClean="0">
                <a:solidFill>
                  <a:srgbClr val="FF0000"/>
                </a:solidFill>
              </a:rPr>
              <a:t>По причине </a:t>
            </a:r>
            <a:r>
              <a:rPr lang="ru-RU" sz="1400" i="0" dirty="0" smtClean="0">
                <a:solidFill>
                  <a:srgbClr val="0000CC"/>
                </a:solidFill>
              </a:rPr>
              <a:t>нерациональной хозяйственной </a:t>
            </a:r>
            <a:r>
              <a:rPr lang="ru-RU" sz="1400" i="0" dirty="0" smtClean="0">
                <a:solidFill>
                  <a:srgbClr val="FF0000"/>
                </a:solidFill>
              </a:rPr>
              <a:t>деятельности</a:t>
            </a:r>
          </a:p>
          <a:p>
            <a:pPr marL="342900" indent="-342900"/>
            <a:r>
              <a:rPr lang="ru-RU" sz="1400" i="0" dirty="0" smtClean="0">
                <a:solidFill>
                  <a:srgbClr val="0000CC"/>
                </a:solidFill>
              </a:rPr>
              <a:t>в бассейне Аральского моря нарушена экология Приаралья.</a:t>
            </a:r>
            <a:endParaRPr lang="ru-RU" sz="1400" dirty="0">
              <a:solidFill>
                <a:srgbClr val="0000CC"/>
              </a:solidFill>
            </a:endParaRPr>
          </a:p>
        </p:txBody>
      </p:sp>
      <p:pic>
        <p:nvPicPr>
          <p:cNvPr id="10242" name="Picture 2" descr="https://billionnews.ru/uploads/posts/2019-04/1555404206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156" y="1979615"/>
            <a:ext cx="1654158" cy="1119191"/>
          </a:xfrm>
          <a:prstGeom prst="rect">
            <a:avLst/>
          </a:prstGeom>
          <a:noFill/>
        </p:spPr>
      </p:pic>
      <p:pic>
        <p:nvPicPr>
          <p:cNvPr id="10244" name="Picture 4" descr="https://billionnews.ru/uploads/posts/2019-04/155540425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57" y="1979615"/>
            <a:ext cx="1643074" cy="1095381"/>
          </a:xfrm>
          <a:prstGeom prst="rect">
            <a:avLst/>
          </a:prstGeom>
          <a:noFill/>
        </p:spPr>
      </p:pic>
      <p:pic>
        <p:nvPicPr>
          <p:cNvPr id="11266" name="Picture 2" descr="Почему обмелело Аральское море? Причины, фото и видео - «Как и Почему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644" y="1979615"/>
            <a:ext cx="1535056" cy="108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6" cy="1077218"/>
          </a:xfrm>
        </p:spPr>
        <p:txBody>
          <a:bodyPr/>
          <a:lstStyle/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4. (почему?) обстоятельство, дополнение, сказуемое, </a:t>
            </a:r>
          </a:p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                        дополнение, дополнение.</a:t>
            </a:r>
            <a:r>
              <a:rPr lang="ru-RU" sz="1400" b="0" i="0" dirty="0" smtClean="0">
                <a:solidFill>
                  <a:srgbClr val="7030A0"/>
                </a:solidFill>
              </a:rPr>
              <a:t> </a:t>
            </a:r>
          </a:p>
          <a:p>
            <a:pPr marL="342900" indent="-342900"/>
            <a:r>
              <a:rPr lang="ru-RU" sz="1400" i="0" dirty="0" smtClean="0">
                <a:solidFill>
                  <a:srgbClr val="FF0000"/>
                </a:solidFill>
              </a:rPr>
              <a:t>     Благодаря плантациям </a:t>
            </a:r>
            <a:r>
              <a:rPr lang="en-US" sz="1400" i="0" dirty="0" smtClean="0">
                <a:solidFill>
                  <a:srgbClr val="FF0000"/>
                </a:solidFill>
              </a:rPr>
              <a:t>  </a:t>
            </a:r>
            <a:r>
              <a:rPr lang="ru-RU" sz="1400" i="0" dirty="0" smtClean="0">
                <a:solidFill>
                  <a:srgbClr val="008000"/>
                </a:solidFill>
              </a:rPr>
              <a:t>саксаула будет остановлено     </a:t>
            </a:r>
          </a:p>
          <a:p>
            <a:pPr marL="342900" indent="-342900"/>
            <a:r>
              <a:rPr lang="ru-RU" sz="1400" i="0" dirty="0" smtClean="0">
                <a:solidFill>
                  <a:srgbClr val="008000"/>
                </a:solidFill>
              </a:rPr>
              <a:t>                            движение барханов.</a:t>
            </a:r>
            <a:r>
              <a:rPr lang="ru-RU" sz="1400" b="0" i="0" dirty="0" smtClean="0">
                <a:solidFill>
                  <a:srgbClr val="008000"/>
                </a:solidFill>
              </a:rPr>
              <a:t> </a:t>
            </a:r>
          </a:p>
          <a:p>
            <a:pPr marL="342900" indent="-342900"/>
            <a:endParaRPr lang="ru-RU" sz="1400" b="0" i="0" dirty="0" smtClean="0"/>
          </a:p>
        </p:txBody>
      </p:sp>
      <p:pic>
        <p:nvPicPr>
          <p:cNvPr id="10242" name="Picture 2" descr="Спасение Ар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206" y="1550987"/>
            <a:ext cx="1500198" cy="1509693"/>
          </a:xfrm>
          <a:prstGeom prst="rect">
            <a:avLst/>
          </a:prstGeom>
          <a:noFill/>
        </p:spPr>
      </p:pic>
      <p:pic>
        <p:nvPicPr>
          <p:cNvPr id="10244" name="Picture 4" descr="Не спилить пилой, не вырубить топором... | Неизвестное об известном -  интересные факты о растениях и живот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56" y="1550987"/>
            <a:ext cx="1643074" cy="1500198"/>
          </a:xfrm>
          <a:prstGeom prst="rect">
            <a:avLst/>
          </a:prstGeom>
          <a:noFill/>
        </p:spPr>
      </p:pic>
      <p:pic>
        <p:nvPicPr>
          <p:cNvPr id="10246" name="Picture 6" descr="Не рубить, а сеять - Новости Казахстана - свежие, актуальные, последние  новости об о все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7280" y="1550987"/>
            <a:ext cx="1571636" cy="152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Технология соответствий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7214" y="781127"/>
            <a:ext cx="2286016" cy="1938992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предложениям,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данным в  левом столбце,  подберите соответствующие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значению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Обстоятельства причины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правого столбца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(укажите стрелками).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08" y="765169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69180" y="6194457"/>
          <a:ext cx="7858180" cy="10115488"/>
        </p:xfrm>
        <a:graphic>
          <a:graphicData uri="http://schemas.openxmlformats.org/drawingml/2006/table">
            <a:tbl>
              <a:tblPr/>
              <a:tblGrid>
                <a:gridCol w="517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195"/>
          <p:cNvGraphicFramePr>
            <a:graphicFrameLocks noGrp="1"/>
          </p:cNvGraphicFramePr>
          <p:nvPr/>
        </p:nvGraphicFramePr>
        <p:xfrm>
          <a:off x="-3760834" y="23196701"/>
          <a:ext cx="6775292" cy="12709336"/>
        </p:xfrm>
        <a:graphic>
          <a:graphicData uri="http://schemas.openxmlformats.org/drawingml/2006/table">
            <a:tbl>
              <a:tblPr/>
              <a:tblGrid>
                <a:gridCol w="44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5512" y="122227"/>
            <a:ext cx="4332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соответствий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17665"/>
              </p:ext>
            </p:extLst>
          </p:nvPr>
        </p:nvGraphicFramePr>
        <p:xfrm>
          <a:off x="96818" y="542305"/>
          <a:ext cx="5572164" cy="258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93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Соня вся вздрогнула … 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неспроста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20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Ему хочется кричать …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отчего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00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Может,  … задал вопросик, может, вызывает на откровенность.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Растрогавшись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Она думала, что она одна поняла, зачем он приезжал и … не вошёл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испуга.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65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, женщина насыпала нам полную корзину яблок из своего сада.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радости.</a:t>
                      </a:r>
                      <a:endParaRPr lang="ru-RU" sz="1400" i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69180" y="6194457"/>
          <a:ext cx="7858180" cy="10292080"/>
        </p:xfrm>
        <a:graphic>
          <a:graphicData uri="http://schemas.openxmlformats.org/drawingml/2006/table">
            <a:tbl>
              <a:tblPr/>
              <a:tblGrid>
                <a:gridCol w="517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195"/>
          <p:cNvGraphicFramePr>
            <a:graphicFrameLocks noGrp="1"/>
          </p:cNvGraphicFramePr>
          <p:nvPr/>
        </p:nvGraphicFramePr>
        <p:xfrm>
          <a:off x="-3760834" y="23196701"/>
          <a:ext cx="6775292" cy="12885928"/>
        </p:xfrm>
        <a:graphic>
          <a:graphicData uri="http://schemas.openxmlformats.org/drawingml/2006/table">
            <a:tbl>
              <a:tblPr/>
              <a:tblGrid>
                <a:gridCol w="44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член предложения, связанный с подлежащим по смыслу и грамматически.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Двусоставное.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Предложение,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состоящее из одной грамматической основы.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Тире.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 действия.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Сказуемое.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Предложение, состоящее из подлежащего и сказуемого.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Простое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 препинания, который ставится между подлежащим и сказуемым, выраженными существительными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форме именительного падежа.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Подлежащее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6818" y="122227"/>
            <a:ext cx="5260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Технология соответствий. Проверьте!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6818" y="479414"/>
          <a:ext cx="5572164" cy="264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82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Соня вся вздрогнула … 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неспроста</a:t>
                      </a:r>
                      <a:endParaRPr lang="ru-RU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20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Ему хочется кричать …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отчего</a:t>
                      </a:r>
                      <a:endParaRPr lang="ru-RU" b="1" i="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00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Может,  … задал вопросик, может, вызывает на откровенность.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Растрогавшись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Она думала, что она одна поняла, зачем он приезжал и … не вошёл.</a:t>
                      </a:r>
                      <a:endParaRPr lang="ru-RU" sz="1400" b="1" i="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испуга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65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 , женщина насыпала нам полную корзину яблок из своего сада.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радости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1396" y="693731"/>
            <a:ext cx="1643074" cy="14287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9958" y="1050921"/>
            <a:ext cx="1714512" cy="171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0024" y="693731"/>
            <a:ext cx="1214446" cy="10001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7148" y="1050921"/>
            <a:ext cx="1357322" cy="12858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2900" y="1550987"/>
            <a:ext cx="1071570" cy="13573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Цифровой диктант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550857"/>
            <a:ext cx="3168652" cy="1785104"/>
          </a:xfrm>
        </p:spPr>
        <p:txBody>
          <a:bodyPr/>
          <a:lstStyle/>
          <a:p>
            <a:pPr marL="342858" indent="-342858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58" indent="-342858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58" indent="-342858" fontAlgn="base"/>
            <a:r>
              <a:rPr lang="ru-RU" sz="1200" i="0" dirty="0" smtClean="0">
                <a:solidFill>
                  <a:srgbClr val="7030A0"/>
                </a:solidFill>
              </a:rPr>
              <a:t>             </a:t>
            </a:r>
          </a:p>
          <a:p>
            <a:pPr marL="342858" indent="-342858" fontAlgn="base"/>
            <a:r>
              <a:rPr lang="ru-RU" sz="1200" i="0" dirty="0" smtClean="0">
                <a:solidFill>
                  <a:srgbClr val="7030A0"/>
                </a:solidFill>
              </a:rPr>
              <a:t>            </a:t>
            </a:r>
            <a:r>
              <a:rPr lang="ru-RU" sz="2000" i="0" dirty="0" smtClean="0">
                <a:solidFill>
                  <a:srgbClr val="0000FF"/>
                </a:solidFill>
              </a:rPr>
              <a:t>Укажите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</a:rPr>
              <a:t>номера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0000FF"/>
                </a:solidFill>
              </a:rPr>
              <a:t>словосочетаний с</a:t>
            </a:r>
            <a:r>
              <a:rPr lang="ru-RU" sz="200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008000"/>
                </a:solidFill>
              </a:rPr>
              <a:t>обстоятельствами причины.  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5" name="Picture 11" descr="Как писать техническое задание на изготовление сай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0" y="836607"/>
            <a:ext cx="2357454" cy="173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Цифровой диктант</a:t>
            </a:r>
            <a:endParaRPr lang="ru-RU" dirty="0"/>
          </a:p>
        </p:txBody>
      </p:sp>
      <p:pic>
        <p:nvPicPr>
          <p:cNvPr id="5" name="Picture 2" descr="Рейтинг московских школ по олимпиадникам-универсалам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966" y="693731"/>
            <a:ext cx="1857388" cy="1785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2570" y="550855"/>
            <a:ext cx="4429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приготовить впрок;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выпалить сгоряча;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3) встретиться накануне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4) уронить нарочно;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поступить со зла;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6) задеть сослепу;</a:t>
            </a:r>
          </a:p>
          <a:p>
            <a:pPr fontAlgn="base"/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7) забрести далеко;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8) герой поневоле;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9) лежать невдалеке;</a:t>
            </a:r>
          </a:p>
          <a:p>
            <a:pPr fontAlgn="base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10) болтать сдуру;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11) заниматься допоздна;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12) отказаться неспроста;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/>
          </a:p>
          <a:p>
            <a:pPr marL="342900" indent="-342900">
              <a:buAutoNum type="arabicParenR"/>
            </a:pP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Цифровой диктант. Проверьте!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570" y="550855"/>
            <a:ext cx="4429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приготовить впрок;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выпалить сгоряча;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3) встретиться накануне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4) уронить нарочно;</a:t>
            </a:r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поступить со зла;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задеть сослепу;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7) забрести далеко;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8) герой поневоле;</a:t>
            </a:r>
          </a:p>
          <a:p>
            <a:pPr fontAlgn="base"/>
            <a:r>
              <a:rPr lang="ru-RU" sz="1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9) лежать невдалеке;</a:t>
            </a: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10) болтать сдуру;</a:t>
            </a:r>
          </a:p>
          <a:p>
            <a:pPr fontAlgn="base"/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11) заниматься допоздна;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12) отказаться неспроста;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/>
          </a:p>
          <a:p>
            <a:pPr marL="342900" indent="-342900">
              <a:buAutoNum type="arabicParenR"/>
            </a:pP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Какие задачи и цели нужно указывать при написании дипломной работы? |  Zachete.ru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90" y="622293"/>
            <a:ext cx="2217711" cy="156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54338" y="2193929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Правильные ответы: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2, 5, 6, 8, 10, 12.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494465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Второстепенные члены предложения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66880" y="788221"/>
            <a:ext cx="2421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Обозначает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действие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предмета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4074" y="765169"/>
            <a:ext cx="3555449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Второстепенные члены предложения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256" y="2051053"/>
            <a:ext cx="1643073" cy="954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Определение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0156" y="2051053"/>
            <a:ext cx="1888615" cy="9548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Обстоятельство 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2768" y="2051053"/>
            <a:ext cx="1785949" cy="9548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Дополнение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7" idx="0"/>
            <a:endCxn id="5" idx="2"/>
          </p:cNvCxnSpPr>
          <p:nvPr/>
        </p:nvCxnSpPr>
        <p:spPr>
          <a:xfrm rot="5400000" flipH="1" flipV="1">
            <a:off x="1539325" y="858579"/>
            <a:ext cx="642942" cy="174200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</p:cNvCxnSpPr>
          <p:nvPr/>
        </p:nvCxnSpPr>
        <p:spPr>
          <a:xfrm rot="16200000" flipH="1">
            <a:off x="3440239" y="699671"/>
            <a:ext cx="642942" cy="205982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0"/>
          </p:cNvCxnSpPr>
          <p:nvPr/>
        </p:nvCxnSpPr>
        <p:spPr>
          <a:xfrm rot="16200000" flipV="1">
            <a:off x="2436413" y="1711723"/>
            <a:ext cx="642942" cy="3571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5644" y="550855"/>
            <a:ext cx="3857652" cy="3816429"/>
          </a:xfrm>
        </p:spPr>
        <p:txBody>
          <a:bodyPr/>
          <a:lstStyle/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причина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мотив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sabab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основание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asos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сгоряча</a:t>
            </a:r>
            <a:r>
              <a:rPr lang="ru-RU" sz="1400" dirty="0" smtClean="0">
                <a:solidFill>
                  <a:srgbClr val="0000CC"/>
                </a:solidFill>
              </a:rPr>
              <a:t> –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shoshma-shosharlik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bilan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 зла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jahl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ustida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сослепу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ko</a:t>
            </a:r>
            <a:r>
              <a:rPr lang="en-US" sz="1400" dirty="0" smtClean="0">
                <a:solidFill>
                  <a:srgbClr val="7030A0"/>
                </a:solidFill>
              </a:rPr>
              <a:t>‘</a:t>
            </a:r>
            <a:r>
              <a:rPr lang="uz-Latn-UZ" sz="1400" dirty="0" smtClean="0">
                <a:solidFill>
                  <a:srgbClr val="7030A0"/>
                </a:solidFill>
              </a:rPr>
              <a:t>r-</a:t>
            </a:r>
            <a:r>
              <a:rPr lang="en-US" sz="1400" smtClean="0">
                <a:solidFill>
                  <a:srgbClr val="7030A0"/>
                </a:solidFill>
              </a:rPr>
              <a:t> </a:t>
            </a:r>
            <a:r>
              <a:rPr lang="uz-Latn-UZ" sz="1400" smtClean="0">
                <a:solidFill>
                  <a:srgbClr val="7030A0"/>
                </a:solidFill>
              </a:rPr>
              <a:t>ko</a:t>
            </a:r>
            <a:r>
              <a:rPr lang="en-US" sz="1400" dirty="0" smtClean="0">
                <a:solidFill>
                  <a:srgbClr val="7030A0"/>
                </a:solidFill>
              </a:rPr>
              <a:t>‘</a:t>
            </a:r>
            <a:r>
              <a:rPr lang="uz-Latn-UZ" sz="1400" dirty="0" smtClean="0">
                <a:solidFill>
                  <a:srgbClr val="7030A0"/>
                </a:solidFill>
              </a:rPr>
              <a:t>rona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поневоле –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beixtiyor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сдуру –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ahmoqona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неспроста –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bejiz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bekorga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растрогавшись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ta’sirlanib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0000CC"/>
                </a:solidFill>
              </a:rPr>
              <a:t>нерациональный –</a:t>
            </a:r>
            <a:r>
              <a:rPr lang="en-US" sz="1400" dirty="0" smtClean="0">
                <a:solidFill>
                  <a:srgbClr val="0000CC"/>
                </a:solidFill>
              </a:rPr>
              <a:t> </a:t>
            </a:r>
            <a:r>
              <a:rPr lang="uz-Latn-UZ" sz="1400" dirty="0" smtClean="0">
                <a:solidFill>
                  <a:srgbClr val="7030A0"/>
                </a:solidFill>
              </a:rPr>
              <a:t>mantiqsiz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0000CC"/>
                </a:solidFill>
              </a:rPr>
              <a:t>экологический климат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ekologik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iqlim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026" name="Picture 2" descr="C:\Users\HOME\Desktop\20160120_schoo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908045"/>
            <a:ext cx="1643074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50789"/>
            <a:ext cx="585791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5452" y="765169"/>
            <a:ext cx="605125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Как указать на причину действия</a:t>
            </a:r>
            <a:r>
              <a:rPr lang="ru-RU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Упражнение 103, 104 (стр. 45).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96" y="5194325"/>
            <a:ext cx="2994004" cy="14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732" y="1550417"/>
            <a:ext cx="3143272" cy="130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4"/>
            <a:ext cx="5668982" cy="315471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</a:t>
            </a:r>
            <a:r>
              <a:rPr lang="ru-RU" dirty="0" smtClean="0"/>
              <a:t>Обстоятельства причины (</a:t>
            </a:r>
            <a:r>
              <a:rPr lang="en-US" dirty="0" err="1" smtClean="0"/>
              <a:t>sabab</a:t>
            </a:r>
            <a:r>
              <a:rPr lang="en-US" dirty="0" smtClean="0"/>
              <a:t> </a:t>
            </a:r>
            <a:r>
              <a:rPr lang="en-US" dirty="0" err="1" smtClean="0"/>
              <a:t>holi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025512" y="622293"/>
            <a:ext cx="3857652" cy="418400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spc="-1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Второстепенный член предложения</a:t>
            </a:r>
            <a:r>
              <a:rPr lang="ru-RU" sz="1600" b="1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168256" y="1193797"/>
            <a:ext cx="5429288" cy="642942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2"/>
                </a:solidFill>
              </a:rPr>
              <a:t>           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Обозначают </a:t>
            </a:r>
            <a:r>
              <a:rPr lang="ru-RU" sz="1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причину, повод, мотив, основание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совершения действия и проявления признака  действия.  </a:t>
            </a:r>
            <a:endParaRPr sz="1400" b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739760" y="1979615"/>
            <a:ext cx="4357718" cy="50006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96818" y="2563290"/>
            <a:ext cx="5572164" cy="559334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pPr fontAlgn="base"/>
            <a:r>
              <a:rPr lang="ru-RU" b="1" spc="-10" dirty="0" smtClean="0">
                <a:solidFill>
                  <a:schemeClr val="bg2"/>
                </a:solidFill>
                <a:latin typeface="Arial"/>
                <a:cs typeface="Arial"/>
              </a:rPr>
              <a:t>    </a:t>
            </a:r>
            <a:r>
              <a:rPr lang="ru-RU" sz="1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(почему?) почему-то не спится; (отчего?) из-за засухи;   </a:t>
            </a:r>
          </a:p>
          <a:p>
            <a:pPr fontAlgn="base"/>
            <a:r>
              <a:rPr lang="ru-RU" sz="1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(по какой причине?) по причине болезни. </a:t>
            </a:r>
            <a:endParaRPr lang="ru-RU" sz="14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spc="-1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spc="-10" dirty="0" smtClean="0">
                <a:solidFill>
                  <a:schemeClr val="bg2"/>
                </a:solidFill>
                <a:latin typeface="Arial"/>
                <a:cs typeface="Arial"/>
              </a:rPr>
              <a:t>                   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0024" y="2479681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740024" y="979483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740024" y="1836739"/>
            <a:ext cx="285752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660" y="1979615"/>
            <a:ext cx="454169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Отвечают </a:t>
            </a:r>
            <a:r>
              <a:rPr lang="ru-RU" sz="140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вопросы </a:t>
            </a: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почему? отчего? по какой причине?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058" y="102424"/>
            <a:ext cx="5811858" cy="315471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600" dirty="0" smtClean="0"/>
              <a:t>Способы выражения обстоятельств причины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8256" y="1122359"/>
            <a:ext cx="1785950" cy="121444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Обстоятельства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могут быть выражены</a:t>
            </a:r>
            <a:endParaRPr lang="ru-RU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1396" y="622293"/>
            <a:ext cx="3286148" cy="13573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>
              <a:buAutoNum type="arabicParenR"/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существительными в форме косвенных падежей с предлогом;</a:t>
            </a:r>
          </a:p>
          <a:p>
            <a:pPr marL="228600" indent="-228600"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злости 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побагровел;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незнанию 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сделал ошибку;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вежливости 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согласился;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горя 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поседела.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1396" y="2051053"/>
            <a:ext cx="3286148" cy="107157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2) наречиями причины;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ответил 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сгоряча;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делает 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поневоле;</a:t>
            </a:r>
          </a:p>
          <a:p>
            <a:pPr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наступил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нечаянно;</a:t>
            </a:r>
          </a:p>
          <a:p>
            <a:pPr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спросил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неспроста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Прямая соединительная линия 8"/>
          <p:cNvCxnSpPr>
            <a:stCxn id="4" idx="3"/>
            <a:endCxn id="5" idx="1"/>
          </p:cNvCxnSpPr>
          <p:nvPr/>
        </p:nvCxnSpPr>
        <p:spPr>
          <a:xfrm flipV="1">
            <a:off x="1954206" y="1300954"/>
            <a:ext cx="357190" cy="42862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1"/>
            <a:endCxn id="4" idx="3"/>
          </p:cNvCxnSpPr>
          <p:nvPr/>
        </p:nvCxnSpPr>
        <p:spPr>
          <a:xfrm rot="10800000">
            <a:off x="1954206" y="1729582"/>
            <a:ext cx="357190" cy="85725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058" y="102424"/>
            <a:ext cx="5811858" cy="315471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600" dirty="0" smtClean="0"/>
              <a:t>Способы выражения обстоятельств причины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8256" y="1122359"/>
            <a:ext cx="1785950" cy="1214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Обстоятельства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могут быть выражены</a:t>
            </a:r>
            <a:endParaRPr lang="ru-RU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1396" y="693731"/>
            <a:ext cx="3286148" cy="121444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3) местоименными наречиями разных разрядов;</a:t>
            </a:r>
            <a:r>
              <a:rPr lang="ru-RU" sz="1200" i="1" dirty="0" smtClean="0"/>
              <a:t> </a:t>
            </a: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отчего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плачешь;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отчего-то 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весёлый;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спешите;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почему-то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не нравится;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1396" y="2051053"/>
            <a:ext cx="3286148" cy="9286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>
              <a:buAutoNum type="arabicParenR" startAt="4"/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словосочетаниями;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 fontAlgn="base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Из-за неимения времени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сократили </a:t>
            </a:r>
          </a:p>
          <a:p>
            <a:pPr marL="228600" indent="-228600"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подготовку к соревнованиям вдвое. </a:t>
            </a:r>
          </a:p>
          <a:p>
            <a:pPr marL="228600" indent="-228600" fontAlgn="base">
              <a:buAutoNum type="arabicParenR" startAt="4"/>
            </a:pP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Прямая соединительная линия 8"/>
          <p:cNvCxnSpPr>
            <a:stCxn id="4" idx="3"/>
            <a:endCxn id="5" idx="1"/>
          </p:cNvCxnSpPr>
          <p:nvPr/>
        </p:nvCxnSpPr>
        <p:spPr>
          <a:xfrm flipV="1">
            <a:off x="1954206" y="1300954"/>
            <a:ext cx="357190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1"/>
            <a:endCxn id="4" idx="3"/>
          </p:cNvCxnSpPr>
          <p:nvPr/>
        </p:nvCxnSpPr>
        <p:spPr>
          <a:xfrm rot="10800000">
            <a:off x="1954206" y="1729582"/>
            <a:ext cx="357190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058" y="102424"/>
            <a:ext cx="5811858" cy="315471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600" dirty="0" smtClean="0"/>
              <a:t>Способы выражения обстоятельств причины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8256" y="1122359"/>
            <a:ext cx="1785950" cy="121444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Обстоятельства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могут быть выражены</a:t>
            </a:r>
            <a:endParaRPr lang="ru-RU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1396" y="693731"/>
            <a:ext cx="3286148" cy="228601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5) деепричастиями и деепричастными оборотами;</a:t>
            </a:r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Заснув в автобусе, </a:t>
            </a:r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он пропустил свою остановку.</a:t>
            </a:r>
          </a:p>
          <a:p>
            <a:pPr fontAlgn="base"/>
            <a:r>
              <a:rPr lang="ru-R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Сосед остался недоволен, 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услышав нашу просьбу помочь в строительстве ограды.</a:t>
            </a:r>
            <a:endParaRPr lang="ru-RU" sz="1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Торопясь, </a:t>
            </a:r>
            <a:r>
              <a:rPr lang="ru-RU" sz="1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она забыла взять с собой зонтик.</a:t>
            </a:r>
          </a:p>
          <a:p>
            <a:pPr fontAlgn="base"/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 fontAlgn="base"/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4" idx="3"/>
          </p:cNvCxnSpPr>
          <p:nvPr/>
        </p:nvCxnSpPr>
        <p:spPr>
          <a:xfrm flipV="1">
            <a:off x="1954206" y="1408111"/>
            <a:ext cx="357190" cy="32147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3"/>
          </p:cNvCxnSpPr>
          <p:nvPr/>
        </p:nvCxnSpPr>
        <p:spPr>
          <a:xfrm rot="16200000" flipV="1">
            <a:off x="1936347" y="1747442"/>
            <a:ext cx="392909" cy="3571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02424"/>
            <a:ext cx="6048672" cy="315471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600" dirty="0" smtClean="0"/>
              <a:t>Как подчёркиваются обстоятельства причины?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622293"/>
            <a:ext cx="3168652" cy="3016210"/>
          </a:xfrm>
        </p:spPr>
        <p:txBody>
          <a:bodyPr/>
          <a:lstStyle/>
          <a:p>
            <a:endParaRPr lang="ru-RU" sz="20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Обстоятельства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причины</a:t>
            </a:r>
            <a:r>
              <a:rPr lang="ru-RU" sz="2000" i="0" dirty="0" smtClean="0">
                <a:solidFill>
                  <a:srgbClr val="00B050"/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подчёркиваются </a:t>
            </a:r>
          </a:p>
          <a:p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на письме</a:t>
            </a:r>
          </a:p>
          <a:p>
            <a:r>
              <a:rPr lang="ru-RU" sz="2000" i="0" dirty="0" smtClean="0">
                <a:solidFill>
                  <a:srgbClr val="FF0000"/>
                </a:solidFill>
              </a:rPr>
              <a:t>чередованием тире</a:t>
            </a:r>
          </a:p>
          <a:p>
            <a:r>
              <a:rPr lang="ru-RU" sz="2000" i="0" dirty="0" smtClean="0">
                <a:solidFill>
                  <a:srgbClr val="FF0000"/>
                </a:solidFill>
              </a:rPr>
              <a:t>и точки.</a:t>
            </a:r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endParaRPr lang="ru-RU" i="0" dirty="0" smtClean="0">
              <a:solidFill>
                <a:schemeClr val="tx1"/>
              </a:solidFill>
            </a:endParaRP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Chevron 8">
            <a:extLst>
              <a:ext uri="{FF2B5EF4-FFF2-40B4-BE49-F238E27FC236}">
                <a16:creationId xmlns:a16="http://schemas.microsoft.com/office/drawing/2014/main" id="{87EE7965-A374-418B-BCC2-2E9CFD7EF71E}"/>
              </a:ext>
            </a:extLst>
          </p:cNvPr>
          <p:cNvSpPr/>
          <p:nvPr/>
        </p:nvSpPr>
        <p:spPr>
          <a:xfrm>
            <a:off x="168256" y="765169"/>
            <a:ext cx="2286016" cy="2000264"/>
          </a:xfrm>
          <a:custGeom>
            <a:avLst/>
            <a:gdLst/>
            <a:ahLst/>
            <a:cxnLst/>
            <a:rect l="l" t="t" r="r" b="b"/>
            <a:pathLst>
              <a:path w="4428064" h="2620001">
                <a:moveTo>
                  <a:pt x="2880320" y="0"/>
                </a:moveTo>
                <a:lnTo>
                  <a:pt x="3458511" y="0"/>
                </a:lnTo>
                <a:lnTo>
                  <a:pt x="4428064" y="1310001"/>
                </a:lnTo>
                <a:lnTo>
                  <a:pt x="3458511" y="2620001"/>
                </a:lnTo>
                <a:lnTo>
                  <a:pt x="2880320" y="2620001"/>
                </a:lnTo>
                <a:lnTo>
                  <a:pt x="3680013" y="1539505"/>
                </a:lnTo>
                <a:lnTo>
                  <a:pt x="0" y="1539505"/>
                </a:lnTo>
                <a:lnTo>
                  <a:pt x="0" y="1071505"/>
                </a:lnTo>
                <a:lnTo>
                  <a:pt x="3673358" y="107150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92BD7F-5BF0-436D-A1CF-1B2CD1482B4F}"/>
              </a:ext>
            </a:extLst>
          </p:cNvPr>
          <p:cNvSpPr/>
          <p:nvPr/>
        </p:nvSpPr>
        <p:spPr>
          <a:xfrm rot="10800000" flipH="1">
            <a:off x="168256" y="1979615"/>
            <a:ext cx="1814124" cy="77605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0" y="981444"/>
                </a:moveTo>
                <a:lnTo>
                  <a:pt x="3170262" y="981444"/>
                </a:lnTo>
                <a:lnTo>
                  <a:pt x="3170262" y="979483"/>
                </a:lnTo>
                <a:lnTo>
                  <a:pt x="3513998" y="979483"/>
                </a:lnTo>
                <a:lnTo>
                  <a:pt x="3170262" y="515048"/>
                </a:lnTo>
                <a:lnTo>
                  <a:pt x="3170262" y="513444"/>
                </a:lnTo>
                <a:lnTo>
                  <a:pt x="3169075" y="513444"/>
                </a:lnTo>
                <a:lnTo>
                  <a:pt x="2789067" y="0"/>
                </a:lnTo>
                <a:lnTo>
                  <a:pt x="2210876" y="0"/>
                </a:lnTo>
                <a:lnTo>
                  <a:pt x="2590884" y="513444"/>
                </a:lnTo>
                <a:lnTo>
                  <a:pt x="0" y="51344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B387AA6-5812-4CB6-B051-053647FDDCD0}"/>
              </a:ext>
            </a:extLst>
          </p:cNvPr>
          <p:cNvSpPr/>
          <p:nvPr/>
        </p:nvSpPr>
        <p:spPr>
          <a:xfrm>
            <a:off x="168256" y="765169"/>
            <a:ext cx="1814123" cy="77605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2210876" y="0"/>
                </a:moveTo>
                <a:lnTo>
                  <a:pt x="2789067" y="0"/>
                </a:lnTo>
                <a:lnTo>
                  <a:pt x="3169075" y="513444"/>
                </a:lnTo>
                <a:lnTo>
                  <a:pt x="3170262" y="513444"/>
                </a:lnTo>
                <a:lnTo>
                  <a:pt x="3170262" y="515048"/>
                </a:lnTo>
                <a:lnTo>
                  <a:pt x="3513998" y="979483"/>
                </a:lnTo>
                <a:lnTo>
                  <a:pt x="3170262" y="979483"/>
                </a:lnTo>
                <a:lnTo>
                  <a:pt x="3170262" y="981444"/>
                </a:lnTo>
                <a:lnTo>
                  <a:pt x="0" y="981444"/>
                </a:lnTo>
                <a:lnTo>
                  <a:pt x="0" y="513444"/>
                </a:lnTo>
                <a:lnTo>
                  <a:pt x="2590884" y="51344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0" y="102424"/>
            <a:ext cx="5439667" cy="315471"/>
          </a:xfrm>
        </p:spPr>
        <p:txBody>
          <a:bodyPr/>
          <a:lstStyle/>
          <a:p>
            <a:r>
              <a:rPr lang="ru-RU" dirty="0" smtClean="0"/>
              <a:t>            Обстоятельства причины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407979"/>
            <a:ext cx="3168652" cy="4001095"/>
          </a:xfrm>
        </p:spPr>
        <p:txBody>
          <a:bodyPr/>
          <a:lstStyle/>
          <a:p>
            <a:endParaRPr lang="ru-RU" sz="1600" i="0" dirty="0" smtClean="0"/>
          </a:p>
          <a:p>
            <a:pPr fontAlgn="base"/>
            <a:r>
              <a:rPr lang="ru-RU" sz="1400" i="0" dirty="0" smtClean="0">
                <a:solidFill>
                  <a:schemeClr val="accent2">
                    <a:lumMod val="50000"/>
                  </a:schemeClr>
                </a:solidFill>
              </a:rPr>
              <a:t>Обстоятельства</a:t>
            </a:r>
            <a:r>
              <a:rPr lang="ru-RU" sz="1400" i="0" dirty="0" smtClean="0">
                <a:solidFill>
                  <a:srgbClr val="7030A0"/>
                </a:solidFill>
              </a:rPr>
              <a:t> </a:t>
            </a:r>
            <a:r>
              <a:rPr lang="ru-RU" sz="1400" i="0" dirty="0" smtClean="0">
                <a:solidFill>
                  <a:schemeClr val="accent2">
                    <a:lumMod val="50000"/>
                  </a:schemeClr>
                </a:solidFill>
              </a:rPr>
              <a:t>причины всегда поясняют сказуемое: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base"/>
            <a:r>
              <a:rPr lang="ru-RU" sz="1400" dirty="0" smtClean="0">
                <a:solidFill>
                  <a:srgbClr val="0000CC"/>
                </a:solidFill>
              </a:rPr>
              <a:t>В жаркую летнюю ночь </a:t>
            </a:r>
          </a:p>
          <a:p>
            <a:pPr fontAlgn="base"/>
            <a:r>
              <a:rPr lang="ru-RU" sz="1400" dirty="0" smtClean="0">
                <a:solidFill>
                  <a:srgbClr val="0000CC"/>
                </a:solidFill>
              </a:rPr>
              <a:t>на сеновале долго не спится </a:t>
            </a:r>
            <a:r>
              <a:rPr lang="ru-RU" sz="1400" dirty="0" smtClean="0">
                <a:solidFill>
                  <a:srgbClr val="008000"/>
                </a:solidFill>
              </a:rPr>
              <a:t>(отчего?)</a:t>
            </a:r>
            <a:r>
              <a:rPr lang="ru-RU" sz="1400" dirty="0" smtClean="0">
                <a:solidFill>
                  <a:srgbClr val="0000CC"/>
                </a:solidFill>
              </a:rPr>
              <a:t> </a:t>
            </a:r>
            <a:r>
              <a:rPr lang="ru-RU" sz="1400" dirty="0" smtClean="0">
                <a:solidFill>
                  <a:srgbClr val="FF0000"/>
                </a:solidFill>
              </a:rPr>
              <a:t>с непривычки.</a:t>
            </a:r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Из-за дождя</a:t>
            </a:r>
            <a:r>
              <a:rPr lang="ru-RU" sz="1400" dirty="0" smtClean="0">
                <a:solidFill>
                  <a:srgbClr val="0000CC"/>
                </a:solidFill>
              </a:rPr>
              <a:t> </a:t>
            </a:r>
            <a:r>
              <a:rPr lang="ru-RU" sz="1400" dirty="0" smtClean="0">
                <a:solidFill>
                  <a:srgbClr val="008000"/>
                </a:solidFill>
              </a:rPr>
              <a:t>(по какой причине?)</a:t>
            </a:r>
            <a:r>
              <a:rPr lang="ru-RU" sz="1400" dirty="0" smtClean="0">
                <a:solidFill>
                  <a:srgbClr val="0000CC"/>
                </a:solidFill>
              </a:rPr>
              <a:t> поникли все садовые цветы, опустив головки вниз.</a:t>
            </a:r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Отчего </a:t>
            </a:r>
            <a:r>
              <a:rPr lang="ru-RU" sz="1400" dirty="0" smtClean="0">
                <a:solidFill>
                  <a:srgbClr val="008000"/>
                </a:solidFill>
              </a:rPr>
              <a:t>(почему?) </a:t>
            </a:r>
            <a:r>
              <a:rPr lang="ru-RU" sz="1400" dirty="0" smtClean="0">
                <a:solidFill>
                  <a:srgbClr val="0000CC"/>
                </a:solidFill>
              </a:rPr>
              <a:t>мне так важно поговорить с ним об этом случае?</a:t>
            </a:r>
          </a:p>
          <a:p>
            <a:pPr fontAlgn="base"/>
            <a:r>
              <a:rPr lang="ru-RU" sz="1400" b="0" dirty="0" smtClean="0"/>
              <a:t> </a:t>
            </a:r>
          </a:p>
          <a:p>
            <a:pPr fontAlgn="base"/>
            <a:endParaRPr lang="ru-RU" sz="1400" b="0" dirty="0" smtClean="0"/>
          </a:p>
          <a:p>
            <a:pPr fontAlgn="base"/>
            <a:endParaRPr lang="ru-RU" sz="1400" i="0" dirty="0" smtClean="0">
              <a:solidFill>
                <a:srgbClr val="00B050"/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0" dirty="0" smtClean="0">
              <a:solidFill>
                <a:srgbClr val="00B050"/>
              </a:solidFill>
            </a:endParaRPr>
          </a:p>
          <a:p>
            <a:endParaRPr lang="ru-RU" sz="1600" i="0" dirty="0" smtClean="0">
              <a:solidFill>
                <a:srgbClr val="00B050"/>
              </a:solidFill>
            </a:endParaRPr>
          </a:p>
        </p:txBody>
      </p:sp>
      <p:sp>
        <p:nvSpPr>
          <p:cNvPr id="4" name="Chevron 8">
            <a:extLst>
              <a:ext uri="{FF2B5EF4-FFF2-40B4-BE49-F238E27FC236}">
                <a16:creationId xmlns:a16="http://schemas.microsoft.com/office/drawing/2014/main" id="{87EE7965-A374-418B-BCC2-2E9CFD7EF71E}"/>
              </a:ext>
            </a:extLst>
          </p:cNvPr>
          <p:cNvSpPr/>
          <p:nvPr/>
        </p:nvSpPr>
        <p:spPr>
          <a:xfrm>
            <a:off x="168256" y="765169"/>
            <a:ext cx="2280886" cy="2000264"/>
          </a:xfrm>
          <a:custGeom>
            <a:avLst/>
            <a:gdLst/>
            <a:ahLst/>
            <a:cxnLst/>
            <a:rect l="l" t="t" r="r" b="b"/>
            <a:pathLst>
              <a:path w="4428064" h="2620001">
                <a:moveTo>
                  <a:pt x="2880320" y="0"/>
                </a:moveTo>
                <a:lnTo>
                  <a:pt x="3458511" y="0"/>
                </a:lnTo>
                <a:lnTo>
                  <a:pt x="4428064" y="1310001"/>
                </a:lnTo>
                <a:lnTo>
                  <a:pt x="3458511" y="2620001"/>
                </a:lnTo>
                <a:lnTo>
                  <a:pt x="2880320" y="2620001"/>
                </a:lnTo>
                <a:lnTo>
                  <a:pt x="3680013" y="1539505"/>
                </a:lnTo>
                <a:lnTo>
                  <a:pt x="0" y="1539505"/>
                </a:lnTo>
                <a:lnTo>
                  <a:pt x="0" y="1071505"/>
                </a:lnTo>
                <a:lnTo>
                  <a:pt x="3673358" y="107150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92BD7F-5BF0-436D-A1CF-1B2CD1482B4F}"/>
              </a:ext>
            </a:extLst>
          </p:cNvPr>
          <p:cNvSpPr/>
          <p:nvPr/>
        </p:nvSpPr>
        <p:spPr>
          <a:xfrm rot="10800000" flipH="1">
            <a:off x="168256" y="1979615"/>
            <a:ext cx="1814124" cy="77605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0" y="981444"/>
                </a:moveTo>
                <a:lnTo>
                  <a:pt x="3170262" y="981444"/>
                </a:lnTo>
                <a:lnTo>
                  <a:pt x="3170262" y="979483"/>
                </a:lnTo>
                <a:lnTo>
                  <a:pt x="3513998" y="979483"/>
                </a:lnTo>
                <a:lnTo>
                  <a:pt x="3170262" y="515048"/>
                </a:lnTo>
                <a:lnTo>
                  <a:pt x="3170262" y="513444"/>
                </a:lnTo>
                <a:lnTo>
                  <a:pt x="3169075" y="513444"/>
                </a:lnTo>
                <a:lnTo>
                  <a:pt x="2789067" y="0"/>
                </a:lnTo>
                <a:lnTo>
                  <a:pt x="2210876" y="0"/>
                </a:lnTo>
                <a:lnTo>
                  <a:pt x="2590884" y="513444"/>
                </a:lnTo>
                <a:lnTo>
                  <a:pt x="0" y="5134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B387AA6-5812-4CB6-B051-053647FDDCD0}"/>
              </a:ext>
            </a:extLst>
          </p:cNvPr>
          <p:cNvSpPr/>
          <p:nvPr/>
        </p:nvSpPr>
        <p:spPr>
          <a:xfrm>
            <a:off x="168256" y="765169"/>
            <a:ext cx="1814123" cy="77605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2210876" y="0"/>
                </a:moveTo>
                <a:lnTo>
                  <a:pt x="2789067" y="0"/>
                </a:lnTo>
                <a:lnTo>
                  <a:pt x="3169075" y="513444"/>
                </a:lnTo>
                <a:lnTo>
                  <a:pt x="3170262" y="513444"/>
                </a:lnTo>
                <a:lnTo>
                  <a:pt x="3170262" y="515048"/>
                </a:lnTo>
                <a:lnTo>
                  <a:pt x="3513998" y="979483"/>
                </a:lnTo>
                <a:lnTo>
                  <a:pt x="3170262" y="979483"/>
                </a:lnTo>
                <a:lnTo>
                  <a:pt x="3170262" y="981444"/>
                </a:lnTo>
                <a:lnTo>
                  <a:pt x="0" y="981444"/>
                </a:lnTo>
                <a:lnTo>
                  <a:pt x="0" y="513444"/>
                </a:lnTo>
                <a:lnTo>
                  <a:pt x="2590884" y="5134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52" y="102424"/>
            <a:ext cx="4814395" cy="315471"/>
          </a:xfrm>
        </p:spPr>
        <p:txBody>
          <a:bodyPr/>
          <a:lstStyle/>
          <a:p>
            <a:r>
              <a:rPr lang="ru-RU" dirty="0" smtClean="0"/>
              <a:t>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50855"/>
            <a:ext cx="5164626" cy="3600986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Составьте предложения по схемам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 на тему «Проблемы экологии».</a:t>
            </a:r>
          </a:p>
          <a:p>
            <a:pPr marL="342900" indent="-342900">
              <a:buAutoNum type="arabicPeriod"/>
            </a:pPr>
            <a:endParaRPr lang="ru-RU" sz="1400" i="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sz="1400" i="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sz="1400" i="0" dirty="0" smtClean="0">
                <a:solidFill>
                  <a:srgbClr val="7030A0"/>
                </a:solidFill>
              </a:rPr>
              <a:t>(отчего?) обстоятельство, дополнение,</a:t>
            </a:r>
          </a:p>
          <a:p>
            <a:pPr marL="342900" indent="-342900"/>
            <a:r>
              <a:rPr lang="ru-RU" sz="1400" i="0" dirty="0" smtClean="0">
                <a:solidFill>
                  <a:srgbClr val="7030A0"/>
                </a:solidFill>
              </a:rPr>
              <a:t>       сказуемое, определение, подлежащее, дополнение.</a:t>
            </a:r>
          </a:p>
          <a:p>
            <a:pPr marL="342900" indent="-342900">
              <a:buAutoNum type="arabicPeriod"/>
            </a:pP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400" i="0" dirty="0" smtClean="0">
                <a:solidFill>
                  <a:srgbClr val="0070C0"/>
                </a:solidFill>
              </a:rPr>
              <a:t>2.    подлежащее, дополнение, сказуемое, </a:t>
            </a:r>
          </a:p>
          <a:p>
            <a:pPr marL="342900" indent="-342900"/>
            <a:r>
              <a:rPr lang="ru-RU" sz="1400" i="0" dirty="0" smtClean="0">
                <a:solidFill>
                  <a:srgbClr val="0070C0"/>
                </a:solidFill>
              </a:rPr>
              <a:t>       (отчего?) определение, обстоятельство, (откуда?) обстоятельство.</a:t>
            </a:r>
          </a:p>
          <a:p>
            <a:pPr marL="342900" indent="-342900">
              <a:buAutoNum type="arabicPeriod"/>
            </a:pP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400" i="0" dirty="0" smtClean="0">
                <a:solidFill>
                  <a:srgbClr val="0070C0"/>
                </a:solidFill>
              </a:rPr>
              <a:t>       </a:t>
            </a: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sz="1400" i="0" dirty="0" smtClean="0">
              <a:solidFill>
                <a:srgbClr val="00206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8" y="550855"/>
            <a:ext cx="2286015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11050</TotalTime>
  <Words>889</Words>
  <Application>Microsoft Office PowerPoint</Application>
  <PresentationFormat>Произвольный</PresentationFormat>
  <Paragraphs>285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Times New Roman</vt:lpstr>
      <vt:lpstr>Office Theme</vt:lpstr>
      <vt:lpstr>Русский  язык</vt:lpstr>
      <vt:lpstr>Второстепенные члены предложения</vt:lpstr>
      <vt:lpstr>       Обстоятельства причины (sabab holi) </vt:lpstr>
      <vt:lpstr>         Способы выражения обстоятельств причины</vt:lpstr>
      <vt:lpstr>         Способы выражения обстоятельств причины</vt:lpstr>
      <vt:lpstr>         Способы выражения обстоятельств причины</vt:lpstr>
      <vt:lpstr>         Как подчёркиваются обстоятельства причины?</vt:lpstr>
      <vt:lpstr>            Обстоятельства причины</vt:lpstr>
      <vt:lpstr>          Лингвистическая задача</vt:lpstr>
      <vt:lpstr>          Лингвистическая задача</vt:lpstr>
      <vt:lpstr>       Лингвистическая задача. Проверьте!</vt:lpstr>
      <vt:lpstr>   Лингвистическая задача. Проверьте!</vt:lpstr>
      <vt:lpstr>   Лингвистическая задача. Проверьте!</vt:lpstr>
      <vt:lpstr>          Технология соответствий</vt:lpstr>
      <vt:lpstr>Презентация PowerPoint</vt:lpstr>
      <vt:lpstr>Презентация PowerPoint</vt:lpstr>
      <vt:lpstr>                  Цифровой диктант</vt:lpstr>
      <vt:lpstr>                  Цифровой диктант</vt:lpstr>
      <vt:lpstr>      Цифровой диктант. Проверьте!</vt:lpstr>
      <vt:lpstr>                    Словарная работа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424</cp:revision>
  <dcterms:created xsi:type="dcterms:W3CDTF">2020-04-13T08:05:42Z</dcterms:created>
  <dcterms:modified xsi:type="dcterms:W3CDTF">2021-01-13T10:30:30Z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