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63" r:id="rId3"/>
    <p:sldId id="306" r:id="rId4"/>
    <p:sldId id="327" r:id="rId5"/>
    <p:sldId id="328" r:id="rId6"/>
    <p:sldId id="329" r:id="rId7"/>
    <p:sldId id="303" r:id="rId8"/>
    <p:sldId id="321" r:id="rId9"/>
    <p:sldId id="311" r:id="rId10"/>
    <p:sldId id="322" r:id="rId11"/>
    <p:sldId id="323" r:id="rId12"/>
    <p:sldId id="324" r:id="rId13"/>
    <p:sldId id="325" r:id="rId14"/>
    <p:sldId id="312" r:id="rId15"/>
    <p:sldId id="332" r:id="rId16"/>
    <p:sldId id="333" r:id="rId17"/>
    <p:sldId id="318" r:id="rId18"/>
    <p:sldId id="330" r:id="rId19"/>
    <p:sldId id="331" r:id="rId20"/>
    <p:sldId id="320" r:id="rId21"/>
    <p:sldId id="269" r:id="rId22"/>
  </p:sldIdLst>
  <p:sldSz cx="9144000" cy="5143500" type="screen16x9"/>
  <p:notesSz cx="5765800" cy="3244850"/>
  <p:defaultTextStyle>
    <a:defPPr>
      <a:defRPr lang="ru-RU"/>
    </a:defPPr>
    <a:lvl1pPr marL="0" algn="l" defTabSz="1449524" rtl="0" eaLnBrk="1" latinLnBrk="0" hangingPunct="1">
      <a:defRPr sz="2900" kern="1200">
        <a:solidFill>
          <a:schemeClr val="tx1"/>
        </a:solidFill>
        <a:latin typeface="+mn-lt"/>
        <a:ea typeface="+mn-ea"/>
        <a:cs typeface="+mn-cs"/>
      </a:defRPr>
    </a:lvl1pPr>
    <a:lvl2pPr marL="724762" algn="l" defTabSz="1449524" rtl="0" eaLnBrk="1" latinLnBrk="0" hangingPunct="1">
      <a:defRPr sz="2900" kern="1200">
        <a:solidFill>
          <a:schemeClr val="tx1"/>
        </a:solidFill>
        <a:latin typeface="+mn-lt"/>
        <a:ea typeface="+mn-ea"/>
        <a:cs typeface="+mn-cs"/>
      </a:defRPr>
    </a:lvl2pPr>
    <a:lvl3pPr marL="1449524" algn="l" defTabSz="1449524" rtl="0" eaLnBrk="1" latinLnBrk="0" hangingPunct="1">
      <a:defRPr sz="2900" kern="1200">
        <a:solidFill>
          <a:schemeClr val="tx1"/>
        </a:solidFill>
        <a:latin typeface="+mn-lt"/>
        <a:ea typeface="+mn-ea"/>
        <a:cs typeface="+mn-cs"/>
      </a:defRPr>
    </a:lvl3pPr>
    <a:lvl4pPr marL="2174284" algn="l" defTabSz="1449524" rtl="0" eaLnBrk="1" latinLnBrk="0" hangingPunct="1">
      <a:defRPr sz="2900" kern="1200">
        <a:solidFill>
          <a:schemeClr val="tx1"/>
        </a:solidFill>
        <a:latin typeface="+mn-lt"/>
        <a:ea typeface="+mn-ea"/>
        <a:cs typeface="+mn-cs"/>
      </a:defRPr>
    </a:lvl4pPr>
    <a:lvl5pPr marL="2899044" algn="l" defTabSz="1449524" rtl="0" eaLnBrk="1" latinLnBrk="0" hangingPunct="1">
      <a:defRPr sz="2900" kern="1200">
        <a:solidFill>
          <a:schemeClr val="tx1"/>
        </a:solidFill>
        <a:latin typeface="+mn-lt"/>
        <a:ea typeface="+mn-ea"/>
        <a:cs typeface="+mn-cs"/>
      </a:defRPr>
    </a:lvl5pPr>
    <a:lvl6pPr marL="3623806" algn="l" defTabSz="1449524" rtl="0" eaLnBrk="1" latinLnBrk="0" hangingPunct="1">
      <a:defRPr sz="2900" kern="1200">
        <a:solidFill>
          <a:schemeClr val="tx1"/>
        </a:solidFill>
        <a:latin typeface="+mn-lt"/>
        <a:ea typeface="+mn-ea"/>
        <a:cs typeface="+mn-cs"/>
      </a:defRPr>
    </a:lvl6pPr>
    <a:lvl7pPr marL="4348568" algn="l" defTabSz="1449524" rtl="0" eaLnBrk="1" latinLnBrk="0" hangingPunct="1">
      <a:defRPr sz="2900" kern="1200">
        <a:solidFill>
          <a:schemeClr val="tx1"/>
        </a:solidFill>
        <a:latin typeface="+mn-lt"/>
        <a:ea typeface="+mn-ea"/>
        <a:cs typeface="+mn-cs"/>
      </a:defRPr>
    </a:lvl7pPr>
    <a:lvl8pPr marL="5073330" algn="l" defTabSz="1449524" rtl="0" eaLnBrk="1" latinLnBrk="0" hangingPunct="1">
      <a:defRPr sz="2900" kern="1200">
        <a:solidFill>
          <a:schemeClr val="tx1"/>
        </a:solidFill>
        <a:latin typeface="+mn-lt"/>
        <a:ea typeface="+mn-ea"/>
        <a:cs typeface="+mn-cs"/>
      </a:defRPr>
    </a:lvl8pPr>
    <a:lvl9pPr marL="5798092" algn="l" defTabSz="1449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guide id="3" orient="horz" pos="4565">
          <p15:clr>
            <a:srgbClr val="A4A3A4"/>
          </p15:clr>
        </p15:guide>
        <p15:guide id="4" pos="34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702" y="138"/>
      </p:cViewPr>
      <p:guideLst>
        <p:guide orient="horz" pos="2880"/>
        <p:guide orient="horz" pos="4565"/>
        <p:guide pos="2160"/>
        <p:guide pos="34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58A5B-24D5-4633-A347-4D8F0806F4D7}" type="doc">
      <dgm:prSet loTypeId="urn:microsoft.com/office/officeart/2005/8/layout/radial1" loCatId="relationship" qsTypeId="urn:microsoft.com/office/officeart/2005/8/quickstyle/simple1" qsCatId="simple" csTypeId="urn:microsoft.com/office/officeart/2005/8/colors/accent1_2" csCatId="accent1" phldr="1"/>
      <dgm:spPr/>
    </dgm:pt>
    <dgm:pt modelId="{03D9700F-1A9B-4440-B1E0-FFC25052673F}">
      <dgm:prSet custT="1"/>
      <dgm:spPr>
        <a:solidFill>
          <a:srgbClr val="0000FF"/>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FF00"/>
              </a:solidFill>
              <a:effectLst/>
              <a:latin typeface="Arial" pitchFamily="34" charset="0"/>
              <a:ea typeface="Calibri" pitchFamily="34" charset="0"/>
              <a:cs typeface="Times New Roman" pitchFamily="18" charset="0"/>
            </a:rPr>
            <a:t>Эпитеты</a:t>
          </a:r>
          <a:endParaRPr kumimoji="0" lang="ru-RU" sz="2800" b="0" i="0" u="none" strike="noStrike" cap="none" normalizeH="0" baseline="0" dirty="0" smtClean="0">
            <a:ln>
              <a:noFill/>
            </a:ln>
            <a:solidFill>
              <a:srgbClr val="FFFF00"/>
            </a:solidFill>
            <a:effectLst/>
            <a:latin typeface="Arial" pitchFamily="34" charset="0"/>
            <a:cs typeface="Arial" pitchFamily="34" charset="0"/>
          </a:endParaRPr>
        </a:p>
      </dgm:t>
    </dgm:pt>
    <dgm:pt modelId="{4989E41F-80F4-4B3F-8C46-33AB16CE006F}" type="parTrans" cxnId="{A5EDA9A7-27DE-4EF2-808B-28968C666717}">
      <dgm:prSet/>
      <dgm:spPr/>
      <dgm:t>
        <a:bodyPr/>
        <a:lstStyle/>
        <a:p>
          <a:endParaRPr lang="ru-RU"/>
        </a:p>
      </dgm:t>
    </dgm:pt>
    <dgm:pt modelId="{23BE0F24-6C81-4BE4-AC8D-1571F569A638}" type="sibTrans" cxnId="{A5EDA9A7-27DE-4EF2-808B-28968C666717}">
      <dgm:prSet/>
      <dgm:spPr/>
      <dgm:t>
        <a:bodyPr/>
        <a:lstStyle/>
        <a:p>
          <a:endParaRPr lang="ru-RU"/>
        </a:p>
      </dgm:t>
    </dgm:pt>
    <dgm:pt modelId="{EA41C33F-0471-4E3D-B946-ACD3F2188357}">
      <dgm:prSet custT="1"/>
      <dgm:spPr>
        <a:solidFill>
          <a:schemeClr val="accent2">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lumMod val="50000"/>
                </a:schemeClr>
              </a:solidFill>
              <a:effectLst/>
              <a:latin typeface="Arial" pitchFamily="34" charset="0"/>
              <a:cs typeface="Arial" pitchFamily="34" charset="0"/>
            </a:rPr>
            <a:t> «</a:t>
          </a:r>
          <a:r>
            <a:rPr lang="ru-RU" sz="2400" b="1" i="0" dirty="0" smtClean="0">
              <a:solidFill>
                <a:schemeClr val="accent2">
                  <a:lumMod val="50000"/>
                </a:schemeClr>
              </a:solidFill>
              <a:latin typeface="Arial" pitchFamily="34" charset="0"/>
              <a:cs typeface="Arial" pitchFamily="34" charset="0"/>
            </a:rPr>
            <a:t>тяжёлый шар</a:t>
          </a:r>
          <a:r>
            <a:rPr kumimoji="0" lang="ru-RU" sz="2400" b="1" i="0" u="none" strike="noStrike" cap="none" normalizeH="0" baseline="0" dirty="0" smtClean="0">
              <a:ln>
                <a:noFill/>
              </a:ln>
              <a:solidFill>
                <a:schemeClr val="accent2">
                  <a:lumMod val="50000"/>
                </a:schemeClr>
              </a:solidFill>
              <a:effectLst/>
              <a:latin typeface="Arial" pitchFamily="34" charset="0"/>
              <a:cs typeface="Arial" pitchFamily="34" charset="0"/>
            </a:rPr>
            <a:t>» </a:t>
          </a:r>
        </a:p>
      </dgm:t>
    </dgm:pt>
    <dgm:pt modelId="{C7E229AD-6662-4344-AAA0-BCD62100F5D0}" type="parTrans" cxnId="{123FA99B-5198-4CDA-BB15-E42C080FE4F5}">
      <dgm:prSet/>
      <dgm:spPr/>
      <dgm:t>
        <a:bodyPr/>
        <a:lstStyle/>
        <a:p>
          <a:endParaRPr lang="ru-RU"/>
        </a:p>
      </dgm:t>
    </dgm:pt>
    <dgm:pt modelId="{8FC4A745-B7F0-4B30-AA23-0CB310877E61}" type="sibTrans" cxnId="{123FA99B-5198-4CDA-BB15-E42C080FE4F5}">
      <dgm:prSet/>
      <dgm:spPr/>
      <dgm:t>
        <a:bodyPr/>
        <a:lstStyle/>
        <a:p>
          <a:endParaRPr lang="ru-RU"/>
        </a:p>
      </dgm:t>
    </dgm:pt>
    <dgm:pt modelId="{2FE0904E-976D-43F0-B71D-01545B75E408}">
      <dgm:prSet custT="1"/>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7030A0"/>
              </a:solidFill>
              <a:effectLst/>
              <a:latin typeface="Arial" pitchFamily="34" charset="0"/>
              <a:cs typeface="Arial" pitchFamily="34" charset="0"/>
            </a:rPr>
            <a:t>«</a:t>
          </a:r>
          <a:r>
            <a:rPr lang="ru-RU" sz="2400" b="1" i="0" dirty="0" smtClean="0">
              <a:solidFill>
                <a:srgbClr val="7030A0"/>
              </a:solidFill>
              <a:latin typeface="Arial" pitchFamily="34" charset="0"/>
              <a:cs typeface="Arial" pitchFamily="34" charset="0"/>
            </a:rPr>
            <a:t>удушливая волна</a:t>
          </a:r>
          <a:r>
            <a:rPr kumimoji="0" lang="ru-RU" sz="2400" b="1" i="0" u="none" strike="noStrike" cap="none" normalizeH="0" baseline="0" dirty="0" smtClean="0">
              <a:ln>
                <a:noFill/>
              </a:ln>
              <a:solidFill>
                <a:srgbClr val="7030A0"/>
              </a:solidFill>
              <a:effectLst/>
              <a:latin typeface="Arial" pitchFamily="34" charset="0"/>
              <a:cs typeface="Arial" pitchFamily="34" charset="0"/>
            </a:rPr>
            <a:t>»</a:t>
          </a:r>
        </a:p>
      </dgm:t>
    </dgm:pt>
    <dgm:pt modelId="{4183760E-4ABB-4D1C-A0CF-C09C7FE1C386}" type="parTrans" cxnId="{479D0FC1-B3CA-4FDB-A623-B9656C6C2F38}">
      <dgm:prSet/>
      <dgm:spPr/>
      <dgm:t>
        <a:bodyPr/>
        <a:lstStyle/>
        <a:p>
          <a:endParaRPr lang="ru-RU"/>
        </a:p>
      </dgm:t>
    </dgm:pt>
    <dgm:pt modelId="{9B54E31F-2508-4B19-8979-E0835031791A}" type="sibTrans" cxnId="{479D0FC1-B3CA-4FDB-A623-B9656C6C2F38}">
      <dgm:prSet/>
      <dgm:spPr/>
      <dgm:t>
        <a:bodyPr/>
        <a:lstStyle/>
        <a:p>
          <a:endParaRPr lang="ru-RU"/>
        </a:p>
      </dgm:t>
    </dgm:pt>
    <dgm:pt modelId="{8C821381-F35A-40DA-ABCF-8CD0E6D69745}">
      <dgm:prSet custT="1"/>
      <dgm:spPr>
        <a:solidFill>
          <a:schemeClr val="accent5">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a:t>
          </a:r>
          <a:r>
            <a:rPr kumimoji="0" lang="ru-RU" sz="2400" b="1" i="0" u="none" strike="noStrike" cap="none" normalizeH="0" baseline="0" dirty="0" smtClean="0">
              <a:ln>
                <a:noFill/>
              </a:ln>
              <a:solidFill>
                <a:srgbClr val="0000FF"/>
              </a:solidFill>
              <a:effectLst/>
              <a:latin typeface="Arial" pitchFamily="34" charset="0"/>
              <a:cs typeface="Arial" pitchFamily="34" charset="0"/>
            </a:rPr>
            <a:t>«</a:t>
          </a:r>
          <a:r>
            <a:rPr lang="ru-RU" sz="2400" b="1" i="0" dirty="0" err="1" smtClean="0">
              <a:solidFill>
                <a:srgbClr val="0000FF"/>
              </a:solidFill>
              <a:latin typeface="Arial" pitchFamily="34" charset="0"/>
              <a:cs typeface="Arial" pitchFamily="34" charset="0"/>
            </a:rPr>
            <a:t>адовый</a:t>
          </a:r>
          <a:r>
            <a:rPr lang="ru-RU" sz="2400" b="1" i="0" dirty="0" smtClean="0">
              <a:solidFill>
                <a:srgbClr val="0000FF"/>
              </a:solidFill>
              <a:latin typeface="Arial" pitchFamily="34" charset="0"/>
              <a:cs typeface="Arial" pitchFamily="34" charset="0"/>
            </a:rPr>
            <a:t> огонь</a:t>
          </a:r>
          <a:r>
            <a:rPr kumimoji="0" lang="ru-RU" sz="2400" b="1" i="0" u="none" strike="noStrike" cap="none" normalizeH="0" baseline="0" dirty="0" smtClean="0">
              <a:ln>
                <a:noFill/>
              </a:ln>
              <a:solidFill>
                <a:srgbClr val="0000FF"/>
              </a:solidFill>
              <a:effectLst/>
              <a:latin typeface="Arial" pitchFamily="34" charset="0"/>
              <a:cs typeface="Arial" pitchFamily="34" charset="0"/>
            </a:rPr>
            <a:t>»</a:t>
          </a:r>
        </a:p>
      </dgm:t>
    </dgm:pt>
    <dgm:pt modelId="{D1F211BF-C540-4190-8253-398FD084BBC6}" type="parTrans" cxnId="{5AA4DF9A-7855-4EDF-8979-B0EECF2CB97E}">
      <dgm:prSet/>
      <dgm:spPr/>
      <dgm:t>
        <a:bodyPr/>
        <a:lstStyle/>
        <a:p>
          <a:endParaRPr lang="ru-RU"/>
        </a:p>
      </dgm:t>
    </dgm:pt>
    <dgm:pt modelId="{A5F5C797-1659-438B-AFBD-B0797308EB9B}" type="sibTrans" cxnId="{5AA4DF9A-7855-4EDF-8979-B0EECF2CB97E}">
      <dgm:prSet/>
      <dgm:spPr/>
      <dgm:t>
        <a:bodyPr/>
        <a:lstStyle/>
        <a:p>
          <a:endParaRPr lang="ru-RU"/>
        </a:p>
      </dgm:t>
    </dgm:pt>
    <dgm:pt modelId="{35AB427B-F40F-4F3C-9C37-99F52D018051}">
      <dgm:prSet custT="1"/>
      <dgm:spPr>
        <a:solidFill>
          <a:schemeClr val="accent6">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cs typeface="Arial" pitchFamily="34" charset="0"/>
            </a:rPr>
            <a:t> </a:t>
          </a:r>
          <a:r>
            <a:rPr kumimoji="0" lang="ru-RU" sz="2400" b="1" i="0" u="none" strike="noStrike" cap="none" normalizeH="0" baseline="0" dirty="0" smtClean="0">
              <a:ln>
                <a:noFill/>
              </a:ln>
              <a:solidFill>
                <a:srgbClr val="FF0000"/>
              </a:solidFill>
              <a:effectLst/>
              <a:latin typeface="Arial" pitchFamily="34" charset="0"/>
              <a:cs typeface="Arial" pitchFamily="34" charset="0"/>
            </a:rPr>
            <a:t>«</a:t>
          </a:r>
          <a:r>
            <a:rPr lang="ru-RU" sz="2400" b="1" i="0" dirty="0" smtClean="0">
              <a:solidFill>
                <a:srgbClr val="FF0000"/>
              </a:solidFill>
              <a:latin typeface="Arial" pitchFamily="34" charset="0"/>
              <a:cs typeface="Arial" pitchFamily="34" charset="0"/>
            </a:rPr>
            <a:t>церковная тишина</a:t>
          </a:r>
          <a:r>
            <a:rPr kumimoji="0" lang="ru-RU" sz="2400" b="1" i="0" u="none" strike="noStrike" cap="none" normalizeH="0" baseline="0" dirty="0" smtClean="0">
              <a:ln>
                <a:noFill/>
              </a:ln>
              <a:solidFill>
                <a:srgbClr val="FF0000"/>
              </a:solidFill>
              <a:effectLst/>
              <a:latin typeface="Arial" pitchFamily="34" charset="0"/>
              <a:cs typeface="Arial" pitchFamily="34" charset="0"/>
            </a:rPr>
            <a:t>»</a:t>
          </a:r>
        </a:p>
      </dgm:t>
    </dgm:pt>
    <dgm:pt modelId="{78FBCB02-D338-47E2-8A6E-66371358EAA6}" type="parTrans" cxnId="{C0F6FBCA-34B8-49F6-A935-CD4E41504395}">
      <dgm:prSet/>
      <dgm:spPr/>
      <dgm:t>
        <a:bodyPr/>
        <a:lstStyle/>
        <a:p>
          <a:endParaRPr lang="ru-RU"/>
        </a:p>
      </dgm:t>
    </dgm:pt>
    <dgm:pt modelId="{38484AED-FB64-4839-8759-EC81AAA0FE01}" type="sibTrans" cxnId="{C0F6FBCA-34B8-49F6-A935-CD4E41504395}">
      <dgm:prSet/>
      <dgm:spPr/>
      <dgm:t>
        <a:bodyPr/>
        <a:lstStyle/>
        <a:p>
          <a:endParaRPr lang="ru-RU"/>
        </a:p>
      </dgm:t>
    </dgm:pt>
    <dgm:pt modelId="{88945E9F-4B00-4269-9F07-F57A9629328D}">
      <dgm:prSet custT="1"/>
      <dgm:spPr>
        <a:solidFill>
          <a:srgbClr val="92D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a:t>
          </a:r>
          <a:r>
            <a:rPr kumimoji="0" lang="ru-RU" sz="2400" b="1" i="0" u="none" strike="noStrike" cap="none" normalizeH="0" baseline="0" dirty="0" smtClean="0">
              <a:ln>
                <a:noFill/>
              </a:ln>
              <a:solidFill>
                <a:srgbClr val="FF0000"/>
              </a:solidFill>
              <a:effectLst/>
              <a:latin typeface="Arial" pitchFamily="34" charset="0"/>
              <a:cs typeface="Arial" pitchFamily="34" charset="0"/>
            </a:rPr>
            <a:t>«</a:t>
          </a:r>
          <a:r>
            <a:rPr lang="ru-RU" sz="2400" b="1" i="0" dirty="0" smtClean="0">
              <a:solidFill>
                <a:srgbClr val="FF0000"/>
              </a:solidFill>
              <a:latin typeface="Arial" pitchFamily="34" charset="0"/>
              <a:cs typeface="Arial" pitchFamily="34" charset="0"/>
            </a:rPr>
            <a:t>ночной покой</a:t>
          </a:r>
          <a:r>
            <a:rPr kumimoji="0" lang="ru-RU" sz="2400" b="1" i="0" u="none" strike="noStrike" cap="none" normalizeH="0" baseline="0" dirty="0" smtClean="0">
              <a:ln>
                <a:noFill/>
              </a:ln>
              <a:solidFill>
                <a:srgbClr val="FF0000"/>
              </a:solidFill>
              <a:effectLst/>
              <a:latin typeface="Arial" pitchFamily="34" charset="0"/>
              <a:cs typeface="Arial" pitchFamily="34" charset="0"/>
            </a:rPr>
            <a:t>»</a:t>
          </a:r>
        </a:p>
      </dgm:t>
    </dgm:pt>
    <dgm:pt modelId="{14C435EC-33EC-4379-8D35-B12F2EC0FE03}" type="parTrans" cxnId="{177B2F74-2A70-4482-867C-554172A66BD3}">
      <dgm:prSet/>
      <dgm:spPr/>
      <dgm:t>
        <a:bodyPr/>
        <a:lstStyle/>
        <a:p>
          <a:endParaRPr lang="ru-RU"/>
        </a:p>
      </dgm:t>
    </dgm:pt>
    <dgm:pt modelId="{DE38CBB1-110E-4162-8711-8D370315778F}" type="sibTrans" cxnId="{177B2F74-2A70-4482-867C-554172A66BD3}">
      <dgm:prSet/>
      <dgm:spPr/>
      <dgm:t>
        <a:bodyPr/>
        <a:lstStyle/>
        <a:p>
          <a:endParaRPr lang="ru-RU"/>
        </a:p>
      </dgm:t>
    </dgm:pt>
    <dgm:pt modelId="{0D9E9BF8-5277-40DA-81B0-A3A36EEC965C}">
      <dgm:prSet custT="1"/>
      <dgm:spPr>
        <a:solidFill>
          <a:srgbClr val="FF00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0000"/>
              </a:solidFill>
              <a:effectLst/>
              <a:latin typeface="Arial" pitchFamily="34" charset="0"/>
              <a:cs typeface="Arial" pitchFamily="34" charset="0"/>
            </a:rPr>
            <a:t>а</a:t>
          </a:r>
          <a:r>
            <a:rPr kumimoji="0" lang="ru-RU" sz="1800" b="1" i="0" u="none" strike="noStrike" cap="none" normalizeH="0" baseline="0" dirty="0" smtClean="0">
              <a:ln>
                <a:noFill/>
              </a:ln>
              <a:solidFill>
                <a:schemeClr val="tx1"/>
              </a:solidFill>
              <a:effectLst/>
              <a:latin typeface="Arial" pitchFamily="34" charset="0"/>
              <a:cs typeface="Arial" pitchFamily="34" charset="0"/>
            </a:rPr>
            <a:t>  </a:t>
          </a:r>
          <a:r>
            <a:rPr kumimoji="0" lang="ru-RU" sz="2400" b="1" i="0" u="none" strike="noStrike" cap="none" normalizeH="0" baseline="0" dirty="0" smtClean="0">
              <a:ln>
                <a:noFill/>
              </a:ln>
              <a:solidFill>
                <a:srgbClr val="FFFF00"/>
              </a:solidFill>
              <a:effectLst/>
              <a:latin typeface="Arial" pitchFamily="34" charset="0"/>
              <a:cs typeface="Arial" pitchFamily="34" charset="0"/>
            </a:rPr>
            <a:t>«</a:t>
          </a:r>
          <a:r>
            <a:rPr lang="ru-RU" sz="2400" b="1" i="0" dirty="0" smtClean="0">
              <a:solidFill>
                <a:srgbClr val="FFFF00"/>
              </a:solidFill>
              <a:latin typeface="Arial" pitchFamily="34" charset="0"/>
              <a:cs typeface="Arial" pitchFamily="34" charset="0"/>
            </a:rPr>
            <a:t>закатные встречи</a:t>
          </a:r>
          <a:r>
            <a:rPr kumimoji="0" lang="ru-RU" sz="2400" b="1" i="0" u="none" strike="noStrike" cap="none" normalizeH="0" baseline="0" dirty="0" smtClean="0">
              <a:ln>
                <a:noFill/>
              </a:ln>
              <a:solidFill>
                <a:srgbClr val="FFFF00"/>
              </a:solidFill>
              <a:effectLst/>
              <a:latin typeface="Arial" pitchFamily="34" charset="0"/>
              <a:cs typeface="Arial" pitchFamily="34" charset="0"/>
            </a:rPr>
            <a:t>»</a:t>
          </a:r>
        </a:p>
      </dgm:t>
    </dgm:pt>
    <dgm:pt modelId="{88533897-9B3F-41D3-ADE2-BCD8A72B036B}" type="parTrans" cxnId="{F377F8DE-E0E3-4229-8E81-D4E0DAA76A58}">
      <dgm:prSet/>
      <dgm:spPr/>
      <dgm:t>
        <a:bodyPr/>
        <a:lstStyle/>
        <a:p>
          <a:endParaRPr lang="ru-RU"/>
        </a:p>
      </dgm:t>
    </dgm:pt>
    <dgm:pt modelId="{454942D1-9731-4447-961E-4EBE584FA8C8}" type="sibTrans" cxnId="{F377F8DE-E0E3-4229-8E81-D4E0DAA76A58}">
      <dgm:prSet/>
      <dgm:spPr/>
      <dgm:t>
        <a:bodyPr/>
        <a:lstStyle/>
        <a:p>
          <a:endParaRPr lang="ru-RU"/>
        </a:p>
      </dgm:t>
    </dgm:pt>
    <dgm:pt modelId="{34FE1C28-C059-4C30-A55D-D33025606718}" type="pres">
      <dgm:prSet presAssocID="{4CC58A5B-24D5-4633-A347-4D8F0806F4D7}" presName="cycle" presStyleCnt="0">
        <dgm:presLayoutVars>
          <dgm:chMax val="1"/>
          <dgm:dir/>
          <dgm:animLvl val="ctr"/>
          <dgm:resizeHandles val="exact"/>
        </dgm:presLayoutVars>
      </dgm:prSet>
      <dgm:spPr/>
    </dgm:pt>
    <dgm:pt modelId="{8490F054-C869-458F-B258-8E77F40B5CEA}" type="pres">
      <dgm:prSet presAssocID="{03D9700F-1A9B-4440-B1E0-FFC25052673F}" presName="centerShape" presStyleLbl="node0" presStyleIdx="0" presStyleCnt="1" custScaleX="240578"/>
      <dgm:spPr/>
      <dgm:t>
        <a:bodyPr/>
        <a:lstStyle/>
        <a:p>
          <a:endParaRPr lang="ru-RU"/>
        </a:p>
      </dgm:t>
    </dgm:pt>
    <dgm:pt modelId="{B4011A41-D1E7-4028-B1F8-676811628A96}" type="pres">
      <dgm:prSet presAssocID="{C7E229AD-6662-4344-AAA0-BCD62100F5D0}" presName="Name9" presStyleLbl="parChTrans1D2" presStyleIdx="0" presStyleCnt="6"/>
      <dgm:spPr/>
      <dgm:t>
        <a:bodyPr/>
        <a:lstStyle/>
        <a:p>
          <a:endParaRPr lang="ru-RU"/>
        </a:p>
      </dgm:t>
    </dgm:pt>
    <dgm:pt modelId="{43BEAA01-0F70-4EBF-9131-3EC336929823}" type="pres">
      <dgm:prSet presAssocID="{C7E229AD-6662-4344-AAA0-BCD62100F5D0}" presName="connTx" presStyleLbl="parChTrans1D2" presStyleIdx="0" presStyleCnt="6"/>
      <dgm:spPr/>
      <dgm:t>
        <a:bodyPr/>
        <a:lstStyle/>
        <a:p>
          <a:endParaRPr lang="ru-RU"/>
        </a:p>
      </dgm:t>
    </dgm:pt>
    <dgm:pt modelId="{0EE58FD3-9E4D-4FF4-B47C-2E869B6AB9E2}" type="pres">
      <dgm:prSet presAssocID="{EA41C33F-0471-4E3D-B946-ACD3F2188357}" presName="node" presStyleLbl="node1" presStyleIdx="0" presStyleCnt="6" custScaleX="251268">
        <dgm:presLayoutVars>
          <dgm:bulletEnabled val="1"/>
        </dgm:presLayoutVars>
      </dgm:prSet>
      <dgm:spPr/>
      <dgm:t>
        <a:bodyPr/>
        <a:lstStyle/>
        <a:p>
          <a:endParaRPr lang="ru-RU"/>
        </a:p>
      </dgm:t>
    </dgm:pt>
    <dgm:pt modelId="{0333DF5F-F486-4348-8818-D79D2931E47B}" type="pres">
      <dgm:prSet presAssocID="{4183760E-4ABB-4D1C-A0CF-C09C7FE1C386}" presName="Name9" presStyleLbl="parChTrans1D2" presStyleIdx="1" presStyleCnt="6"/>
      <dgm:spPr/>
      <dgm:t>
        <a:bodyPr/>
        <a:lstStyle/>
        <a:p>
          <a:endParaRPr lang="ru-RU"/>
        </a:p>
      </dgm:t>
    </dgm:pt>
    <dgm:pt modelId="{E1BB8133-1903-411B-B241-D0C3E8F98D46}" type="pres">
      <dgm:prSet presAssocID="{4183760E-4ABB-4D1C-A0CF-C09C7FE1C386}" presName="connTx" presStyleLbl="parChTrans1D2" presStyleIdx="1" presStyleCnt="6"/>
      <dgm:spPr/>
      <dgm:t>
        <a:bodyPr/>
        <a:lstStyle/>
        <a:p>
          <a:endParaRPr lang="ru-RU"/>
        </a:p>
      </dgm:t>
    </dgm:pt>
    <dgm:pt modelId="{04EA0E98-6DEE-4B41-9197-271221097686}" type="pres">
      <dgm:prSet presAssocID="{2FE0904E-976D-43F0-B71D-01545B75E408}" presName="node" presStyleLbl="node1" presStyleIdx="1" presStyleCnt="6" custScaleX="257061" custScaleY="113117" custRadScaleRad="192103" custRadScaleInc="49925">
        <dgm:presLayoutVars>
          <dgm:bulletEnabled val="1"/>
        </dgm:presLayoutVars>
      </dgm:prSet>
      <dgm:spPr/>
      <dgm:t>
        <a:bodyPr/>
        <a:lstStyle/>
        <a:p>
          <a:endParaRPr lang="ru-RU"/>
        </a:p>
      </dgm:t>
    </dgm:pt>
    <dgm:pt modelId="{EBDF0479-9E1F-4789-817A-BE6163C9C7C0}" type="pres">
      <dgm:prSet presAssocID="{D1F211BF-C540-4190-8253-398FD084BBC6}" presName="Name9" presStyleLbl="parChTrans1D2" presStyleIdx="2" presStyleCnt="6"/>
      <dgm:spPr/>
      <dgm:t>
        <a:bodyPr/>
        <a:lstStyle/>
        <a:p>
          <a:endParaRPr lang="ru-RU"/>
        </a:p>
      </dgm:t>
    </dgm:pt>
    <dgm:pt modelId="{49EA4096-494D-42D2-8E5D-9BC6A82BC5F0}" type="pres">
      <dgm:prSet presAssocID="{D1F211BF-C540-4190-8253-398FD084BBC6}" presName="connTx" presStyleLbl="parChTrans1D2" presStyleIdx="2" presStyleCnt="6"/>
      <dgm:spPr/>
      <dgm:t>
        <a:bodyPr/>
        <a:lstStyle/>
        <a:p>
          <a:endParaRPr lang="ru-RU"/>
        </a:p>
      </dgm:t>
    </dgm:pt>
    <dgm:pt modelId="{A894FDE4-EEFD-4447-89A2-601187B43B8E}" type="pres">
      <dgm:prSet presAssocID="{8C821381-F35A-40DA-ABCF-8CD0E6D69745}" presName="node" presStyleLbl="node1" presStyleIdx="2" presStyleCnt="6" custScaleX="268931" custScaleY="131596" custRadScaleRad="193195" custRadScaleInc="-43625">
        <dgm:presLayoutVars>
          <dgm:bulletEnabled val="1"/>
        </dgm:presLayoutVars>
      </dgm:prSet>
      <dgm:spPr/>
      <dgm:t>
        <a:bodyPr/>
        <a:lstStyle/>
        <a:p>
          <a:endParaRPr lang="ru-RU"/>
        </a:p>
      </dgm:t>
    </dgm:pt>
    <dgm:pt modelId="{0920D831-EA18-4B97-9C6E-27CFDCB92036}" type="pres">
      <dgm:prSet presAssocID="{78FBCB02-D338-47E2-8A6E-66371358EAA6}" presName="Name9" presStyleLbl="parChTrans1D2" presStyleIdx="3" presStyleCnt="6"/>
      <dgm:spPr/>
      <dgm:t>
        <a:bodyPr/>
        <a:lstStyle/>
        <a:p>
          <a:endParaRPr lang="ru-RU"/>
        </a:p>
      </dgm:t>
    </dgm:pt>
    <dgm:pt modelId="{8B701981-E590-413C-8023-032E77C5721C}" type="pres">
      <dgm:prSet presAssocID="{78FBCB02-D338-47E2-8A6E-66371358EAA6}" presName="connTx" presStyleLbl="parChTrans1D2" presStyleIdx="3" presStyleCnt="6"/>
      <dgm:spPr/>
      <dgm:t>
        <a:bodyPr/>
        <a:lstStyle/>
        <a:p>
          <a:endParaRPr lang="ru-RU"/>
        </a:p>
      </dgm:t>
    </dgm:pt>
    <dgm:pt modelId="{AF3AA2CE-79F5-49BA-9354-96B1679D984E}" type="pres">
      <dgm:prSet presAssocID="{35AB427B-F40F-4F3C-9C37-99F52D018051}" presName="node" presStyleLbl="node1" presStyleIdx="3" presStyleCnt="6" custScaleX="258455" custScaleY="116737" custRadScaleRad="106487" custRadScaleInc="631">
        <dgm:presLayoutVars>
          <dgm:bulletEnabled val="1"/>
        </dgm:presLayoutVars>
      </dgm:prSet>
      <dgm:spPr/>
      <dgm:t>
        <a:bodyPr/>
        <a:lstStyle/>
        <a:p>
          <a:endParaRPr lang="ru-RU"/>
        </a:p>
      </dgm:t>
    </dgm:pt>
    <dgm:pt modelId="{C34B70C4-26A6-4808-BB84-84CA50D4925E}" type="pres">
      <dgm:prSet presAssocID="{14C435EC-33EC-4379-8D35-B12F2EC0FE03}" presName="Name9" presStyleLbl="parChTrans1D2" presStyleIdx="4" presStyleCnt="6"/>
      <dgm:spPr/>
      <dgm:t>
        <a:bodyPr/>
        <a:lstStyle/>
        <a:p>
          <a:endParaRPr lang="ru-RU"/>
        </a:p>
      </dgm:t>
    </dgm:pt>
    <dgm:pt modelId="{F00757E2-A473-4B04-951B-1DC671C4619D}" type="pres">
      <dgm:prSet presAssocID="{14C435EC-33EC-4379-8D35-B12F2EC0FE03}" presName="connTx" presStyleLbl="parChTrans1D2" presStyleIdx="4" presStyleCnt="6"/>
      <dgm:spPr/>
      <dgm:t>
        <a:bodyPr/>
        <a:lstStyle/>
        <a:p>
          <a:endParaRPr lang="ru-RU"/>
        </a:p>
      </dgm:t>
    </dgm:pt>
    <dgm:pt modelId="{4D1C0439-FB39-4297-80F7-65A257ABBD63}" type="pres">
      <dgm:prSet presAssocID="{88945E9F-4B00-4269-9F07-F57A9629328D}" presName="node" presStyleLbl="node1" presStyleIdx="4" presStyleCnt="6" custScaleX="273168" custScaleY="124251" custRadScaleRad="190402" custRadScaleInc="55770">
        <dgm:presLayoutVars>
          <dgm:bulletEnabled val="1"/>
        </dgm:presLayoutVars>
      </dgm:prSet>
      <dgm:spPr/>
      <dgm:t>
        <a:bodyPr/>
        <a:lstStyle/>
        <a:p>
          <a:endParaRPr lang="ru-RU"/>
        </a:p>
      </dgm:t>
    </dgm:pt>
    <dgm:pt modelId="{F88D2AC5-967D-4587-9BF2-DC8835E54FD5}" type="pres">
      <dgm:prSet presAssocID="{88533897-9B3F-41D3-ADE2-BCD8A72B036B}" presName="Name9" presStyleLbl="parChTrans1D2" presStyleIdx="5" presStyleCnt="6"/>
      <dgm:spPr/>
      <dgm:t>
        <a:bodyPr/>
        <a:lstStyle/>
        <a:p>
          <a:endParaRPr lang="ru-RU"/>
        </a:p>
      </dgm:t>
    </dgm:pt>
    <dgm:pt modelId="{44201E72-A448-4B19-9C4B-89A0449687D4}" type="pres">
      <dgm:prSet presAssocID="{88533897-9B3F-41D3-ADE2-BCD8A72B036B}" presName="connTx" presStyleLbl="parChTrans1D2" presStyleIdx="5" presStyleCnt="6"/>
      <dgm:spPr/>
      <dgm:t>
        <a:bodyPr/>
        <a:lstStyle/>
        <a:p>
          <a:endParaRPr lang="ru-RU"/>
        </a:p>
      </dgm:t>
    </dgm:pt>
    <dgm:pt modelId="{2BF5D388-3DB4-4EB3-8149-740A6695CCB8}" type="pres">
      <dgm:prSet presAssocID="{0D9E9BF8-5277-40DA-81B0-A3A36EEC965C}" presName="node" presStyleLbl="node1" presStyleIdx="5" presStyleCnt="6" custScaleX="248989" custScaleY="120039" custRadScaleRad="196483" custRadScaleInc="-34832">
        <dgm:presLayoutVars>
          <dgm:bulletEnabled val="1"/>
        </dgm:presLayoutVars>
      </dgm:prSet>
      <dgm:spPr/>
      <dgm:t>
        <a:bodyPr/>
        <a:lstStyle/>
        <a:p>
          <a:endParaRPr lang="ru-RU"/>
        </a:p>
      </dgm:t>
    </dgm:pt>
  </dgm:ptLst>
  <dgm:cxnLst>
    <dgm:cxn modelId="{06F34A4A-BEFE-452D-8C69-AC35D0202EF7}" type="presOf" srcId="{14C435EC-33EC-4379-8D35-B12F2EC0FE03}" destId="{C34B70C4-26A6-4808-BB84-84CA50D4925E}" srcOrd="0" destOrd="0" presId="urn:microsoft.com/office/officeart/2005/8/layout/radial1"/>
    <dgm:cxn modelId="{045F59CD-3153-4730-B42F-F24633118A68}" type="presOf" srcId="{88533897-9B3F-41D3-ADE2-BCD8A72B036B}" destId="{F88D2AC5-967D-4587-9BF2-DC8835E54FD5}" srcOrd="0" destOrd="0" presId="urn:microsoft.com/office/officeart/2005/8/layout/radial1"/>
    <dgm:cxn modelId="{177B2F74-2A70-4482-867C-554172A66BD3}" srcId="{03D9700F-1A9B-4440-B1E0-FFC25052673F}" destId="{88945E9F-4B00-4269-9F07-F57A9629328D}" srcOrd="4" destOrd="0" parTransId="{14C435EC-33EC-4379-8D35-B12F2EC0FE03}" sibTransId="{DE38CBB1-110E-4162-8711-8D370315778F}"/>
    <dgm:cxn modelId="{C0F6FBCA-34B8-49F6-A935-CD4E41504395}" srcId="{03D9700F-1A9B-4440-B1E0-FFC25052673F}" destId="{35AB427B-F40F-4F3C-9C37-99F52D018051}" srcOrd="3" destOrd="0" parTransId="{78FBCB02-D338-47E2-8A6E-66371358EAA6}" sibTransId="{38484AED-FB64-4839-8759-EC81AAA0FE01}"/>
    <dgm:cxn modelId="{2C9916A9-FC9E-45C7-8B97-6682B25E833F}" type="presOf" srcId="{88945E9F-4B00-4269-9F07-F57A9629328D}" destId="{4D1C0439-FB39-4297-80F7-65A257ABBD63}" srcOrd="0" destOrd="0" presId="urn:microsoft.com/office/officeart/2005/8/layout/radial1"/>
    <dgm:cxn modelId="{A6F7C919-0D87-4F14-8ADB-4716FF8E54D5}" type="presOf" srcId="{4183760E-4ABB-4D1C-A0CF-C09C7FE1C386}" destId="{0333DF5F-F486-4348-8818-D79D2931E47B}" srcOrd="0" destOrd="0" presId="urn:microsoft.com/office/officeart/2005/8/layout/radial1"/>
    <dgm:cxn modelId="{4A16E0DD-10B4-471B-A86D-BADE88E69341}" type="presOf" srcId="{78FBCB02-D338-47E2-8A6E-66371358EAA6}" destId="{0920D831-EA18-4B97-9C6E-27CFDCB92036}" srcOrd="0" destOrd="0" presId="urn:microsoft.com/office/officeart/2005/8/layout/radial1"/>
    <dgm:cxn modelId="{B6583D81-9785-4846-8665-8C35CF4A18FA}" type="presOf" srcId="{03D9700F-1A9B-4440-B1E0-FFC25052673F}" destId="{8490F054-C869-458F-B258-8E77F40B5CEA}" srcOrd="0" destOrd="0" presId="urn:microsoft.com/office/officeart/2005/8/layout/radial1"/>
    <dgm:cxn modelId="{83D06F54-AE72-4EEF-8150-8A65DFE336AC}" type="presOf" srcId="{C7E229AD-6662-4344-AAA0-BCD62100F5D0}" destId="{43BEAA01-0F70-4EBF-9131-3EC336929823}" srcOrd="1" destOrd="0" presId="urn:microsoft.com/office/officeart/2005/8/layout/radial1"/>
    <dgm:cxn modelId="{30637927-5087-4661-B03C-EBBFB74A6C38}" type="presOf" srcId="{35AB427B-F40F-4F3C-9C37-99F52D018051}" destId="{AF3AA2CE-79F5-49BA-9354-96B1679D984E}" srcOrd="0" destOrd="0" presId="urn:microsoft.com/office/officeart/2005/8/layout/radial1"/>
    <dgm:cxn modelId="{42B612C2-456C-4A19-AD90-5DD51685A47A}" type="presOf" srcId="{EA41C33F-0471-4E3D-B946-ACD3F2188357}" destId="{0EE58FD3-9E4D-4FF4-B47C-2E869B6AB9E2}" srcOrd="0" destOrd="0" presId="urn:microsoft.com/office/officeart/2005/8/layout/radial1"/>
    <dgm:cxn modelId="{DF8D054E-A5B5-43E1-ACDE-4BE27E9E9779}" type="presOf" srcId="{D1F211BF-C540-4190-8253-398FD084BBC6}" destId="{49EA4096-494D-42D2-8E5D-9BC6A82BC5F0}" srcOrd="1" destOrd="0" presId="urn:microsoft.com/office/officeart/2005/8/layout/radial1"/>
    <dgm:cxn modelId="{D29050E7-12C0-4A72-9931-B96D06D95FC9}" type="presOf" srcId="{4CC58A5B-24D5-4633-A347-4D8F0806F4D7}" destId="{34FE1C28-C059-4C30-A55D-D33025606718}" srcOrd="0" destOrd="0" presId="urn:microsoft.com/office/officeart/2005/8/layout/radial1"/>
    <dgm:cxn modelId="{AC58D362-364E-4725-85E0-3BB40296BCF5}" type="presOf" srcId="{8C821381-F35A-40DA-ABCF-8CD0E6D69745}" destId="{A894FDE4-EEFD-4447-89A2-601187B43B8E}" srcOrd="0" destOrd="0" presId="urn:microsoft.com/office/officeart/2005/8/layout/radial1"/>
    <dgm:cxn modelId="{3941E755-4D96-4CF0-97E6-74DB7634BBFD}" type="presOf" srcId="{C7E229AD-6662-4344-AAA0-BCD62100F5D0}" destId="{B4011A41-D1E7-4028-B1F8-676811628A96}" srcOrd="0" destOrd="0" presId="urn:microsoft.com/office/officeart/2005/8/layout/radial1"/>
    <dgm:cxn modelId="{479D0FC1-B3CA-4FDB-A623-B9656C6C2F38}" srcId="{03D9700F-1A9B-4440-B1E0-FFC25052673F}" destId="{2FE0904E-976D-43F0-B71D-01545B75E408}" srcOrd="1" destOrd="0" parTransId="{4183760E-4ABB-4D1C-A0CF-C09C7FE1C386}" sibTransId="{9B54E31F-2508-4B19-8979-E0835031791A}"/>
    <dgm:cxn modelId="{A5EDA9A7-27DE-4EF2-808B-28968C666717}" srcId="{4CC58A5B-24D5-4633-A347-4D8F0806F4D7}" destId="{03D9700F-1A9B-4440-B1E0-FFC25052673F}" srcOrd="0" destOrd="0" parTransId="{4989E41F-80F4-4B3F-8C46-33AB16CE006F}" sibTransId="{23BE0F24-6C81-4BE4-AC8D-1571F569A638}"/>
    <dgm:cxn modelId="{D5311463-84FE-459A-A18A-381B9A014589}" type="presOf" srcId="{4183760E-4ABB-4D1C-A0CF-C09C7FE1C386}" destId="{E1BB8133-1903-411B-B241-D0C3E8F98D46}" srcOrd="1" destOrd="0" presId="urn:microsoft.com/office/officeart/2005/8/layout/radial1"/>
    <dgm:cxn modelId="{5AA4DF9A-7855-4EDF-8979-B0EECF2CB97E}" srcId="{03D9700F-1A9B-4440-B1E0-FFC25052673F}" destId="{8C821381-F35A-40DA-ABCF-8CD0E6D69745}" srcOrd="2" destOrd="0" parTransId="{D1F211BF-C540-4190-8253-398FD084BBC6}" sibTransId="{A5F5C797-1659-438B-AFBD-B0797308EB9B}"/>
    <dgm:cxn modelId="{8D03DB7D-3375-4F3F-BF7C-8CC240C323DD}" type="presOf" srcId="{0D9E9BF8-5277-40DA-81B0-A3A36EEC965C}" destId="{2BF5D388-3DB4-4EB3-8149-740A6695CCB8}" srcOrd="0" destOrd="0" presId="urn:microsoft.com/office/officeart/2005/8/layout/radial1"/>
    <dgm:cxn modelId="{E9052B52-E4E1-4C3B-9678-D86DDAF9141C}" type="presOf" srcId="{14C435EC-33EC-4379-8D35-B12F2EC0FE03}" destId="{F00757E2-A473-4B04-951B-1DC671C4619D}" srcOrd="1" destOrd="0" presId="urn:microsoft.com/office/officeart/2005/8/layout/radial1"/>
    <dgm:cxn modelId="{CF80378C-5F79-4E1C-9729-1515300EA624}" type="presOf" srcId="{2FE0904E-976D-43F0-B71D-01545B75E408}" destId="{04EA0E98-6DEE-4B41-9197-271221097686}" srcOrd="0" destOrd="0" presId="urn:microsoft.com/office/officeart/2005/8/layout/radial1"/>
    <dgm:cxn modelId="{F377F8DE-E0E3-4229-8E81-D4E0DAA76A58}" srcId="{03D9700F-1A9B-4440-B1E0-FFC25052673F}" destId="{0D9E9BF8-5277-40DA-81B0-A3A36EEC965C}" srcOrd="5" destOrd="0" parTransId="{88533897-9B3F-41D3-ADE2-BCD8A72B036B}" sibTransId="{454942D1-9731-4447-961E-4EBE584FA8C8}"/>
    <dgm:cxn modelId="{CB3F43C6-7FCE-43A5-A43D-AD8A998CDEA9}" type="presOf" srcId="{78FBCB02-D338-47E2-8A6E-66371358EAA6}" destId="{8B701981-E590-413C-8023-032E77C5721C}" srcOrd="1" destOrd="0" presId="urn:microsoft.com/office/officeart/2005/8/layout/radial1"/>
    <dgm:cxn modelId="{123FA99B-5198-4CDA-BB15-E42C080FE4F5}" srcId="{03D9700F-1A9B-4440-B1E0-FFC25052673F}" destId="{EA41C33F-0471-4E3D-B946-ACD3F2188357}" srcOrd="0" destOrd="0" parTransId="{C7E229AD-6662-4344-AAA0-BCD62100F5D0}" sibTransId="{8FC4A745-B7F0-4B30-AA23-0CB310877E61}"/>
    <dgm:cxn modelId="{07430ECD-17DE-4D51-96DD-0D76FD0869F7}" type="presOf" srcId="{88533897-9B3F-41D3-ADE2-BCD8A72B036B}" destId="{44201E72-A448-4B19-9C4B-89A0449687D4}" srcOrd="1" destOrd="0" presId="urn:microsoft.com/office/officeart/2005/8/layout/radial1"/>
    <dgm:cxn modelId="{8AF785E4-1759-4244-B52C-78D672EE0EA7}" type="presOf" srcId="{D1F211BF-C540-4190-8253-398FD084BBC6}" destId="{EBDF0479-9E1F-4789-817A-BE6163C9C7C0}" srcOrd="0" destOrd="0" presId="urn:microsoft.com/office/officeart/2005/8/layout/radial1"/>
    <dgm:cxn modelId="{80616D57-6ED0-480B-9ED2-7AAF259A07FF}" type="presParOf" srcId="{34FE1C28-C059-4C30-A55D-D33025606718}" destId="{8490F054-C869-458F-B258-8E77F40B5CEA}" srcOrd="0" destOrd="0" presId="urn:microsoft.com/office/officeart/2005/8/layout/radial1"/>
    <dgm:cxn modelId="{E0725358-0E73-42A2-9055-C05D00E68CDC}" type="presParOf" srcId="{34FE1C28-C059-4C30-A55D-D33025606718}" destId="{B4011A41-D1E7-4028-B1F8-676811628A96}" srcOrd="1" destOrd="0" presId="urn:microsoft.com/office/officeart/2005/8/layout/radial1"/>
    <dgm:cxn modelId="{A4F39138-ED70-4B2B-A197-FB274386A621}" type="presParOf" srcId="{B4011A41-D1E7-4028-B1F8-676811628A96}" destId="{43BEAA01-0F70-4EBF-9131-3EC336929823}" srcOrd="0" destOrd="0" presId="urn:microsoft.com/office/officeart/2005/8/layout/radial1"/>
    <dgm:cxn modelId="{36F9CE06-9102-49E7-8B9B-AD978BF55E9C}" type="presParOf" srcId="{34FE1C28-C059-4C30-A55D-D33025606718}" destId="{0EE58FD3-9E4D-4FF4-B47C-2E869B6AB9E2}" srcOrd="2" destOrd="0" presId="urn:microsoft.com/office/officeart/2005/8/layout/radial1"/>
    <dgm:cxn modelId="{C6169066-C97F-4B42-BCE0-2C6BECD23875}" type="presParOf" srcId="{34FE1C28-C059-4C30-A55D-D33025606718}" destId="{0333DF5F-F486-4348-8818-D79D2931E47B}" srcOrd="3" destOrd="0" presId="urn:microsoft.com/office/officeart/2005/8/layout/radial1"/>
    <dgm:cxn modelId="{A3863531-78F1-4093-8423-DAAFDC23825D}" type="presParOf" srcId="{0333DF5F-F486-4348-8818-D79D2931E47B}" destId="{E1BB8133-1903-411B-B241-D0C3E8F98D46}" srcOrd="0" destOrd="0" presId="urn:microsoft.com/office/officeart/2005/8/layout/radial1"/>
    <dgm:cxn modelId="{2FF31CC1-9669-4FB5-9503-5A7C5318DEB2}" type="presParOf" srcId="{34FE1C28-C059-4C30-A55D-D33025606718}" destId="{04EA0E98-6DEE-4B41-9197-271221097686}" srcOrd="4" destOrd="0" presId="urn:microsoft.com/office/officeart/2005/8/layout/radial1"/>
    <dgm:cxn modelId="{173296C3-1918-431E-8755-D7C04596B9B0}" type="presParOf" srcId="{34FE1C28-C059-4C30-A55D-D33025606718}" destId="{EBDF0479-9E1F-4789-817A-BE6163C9C7C0}" srcOrd="5" destOrd="0" presId="urn:microsoft.com/office/officeart/2005/8/layout/radial1"/>
    <dgm:cxn modelId="{24C9607E-14C2-4ABD-927E-60D97F792063}" type="presParOf" srcId="{EBDF0479-9E1F-4789-817A-BE6163C9C7C0}" destId="{49EA4096-494D-42D2-8E5D-9BC6A82BC5F0}" srcOrd="0" destOrd="0" presId="urn:microsoft.com/office/officeart/2005/8/layout/radial1"/>
    <dgm:cxn modelId="{65BA0271-6D88-4CAE-B965-35A6829275C1}" type="presParOf" srcId="{34FE1C28-C059-4C30-A55D-D33025606718}" destId="{A894FDE4-EEFD-4447-89A2-601187B43B8E}" srcOrd="6" destOrd="0" presId="urn:microsoft.com/office/officeart/2005/8/layout/radial1"/>
    <dgm:cxn modelId="{DB9911C8-3D9E-4E71-8134-777F07A6BAB0}" type="presParOf" srcId="{34FE1C28-C059-4C30-A55D-D33025606718}" destId="{0920D831-EA18-4B97-9C6E-27CFDCB92036}" srcOrd="7" destOrd="0" presId="urn:microsoft.com/office/officeart/2005/8/layout/radial1"/>
    <dgm:cxn modelId="{1F861CC7-E684-482C-80D9-90E908E5779C}" type="presParOf" srcId="{0920D831-EA18-4B97-9C6E-27CFDCB92036}" destId="{8B701981-E590-413C-8023-032E77C5721C}" srcOrd="0" destOrd="0" presId="urn:microsoft.com/office/officeart/2005/8/layout/radial1"/>
    <dgm:cxn modelId="{560F3F58-F1BF-497A-A536-B06DBD617FE2}" type="presParOf" srcId="{34FE1C28-C059-4C30-A55D-D33025606718}" destId="{AF3AA2CE-79F5-49BA-9354-96B1679D984E}" srcOrd="8" destOrd="0" presId="urn:microsoft.com/office/officeart/2005/8/layout/radial1"/>
    <dgm:cxn modelId="{A8114CCB-5D25-43B1-8556-0D3F335BE84A}" type="presParOf" srcId="{34FE1C28-C059-4C30-A55D-D33025606718}" destId="{C34B70C4-26A6-4808-BB84-84CA50D4925E}" srcOrd="9" destOrd="0" presId="urn:microsoft.com/office/officeart/2005/8/layout/radial1"/>
    <dgm:cxn modelId="{28CAA854-285C-4D3A-B5AE-8628D297BBBF}" type="presParOf" srcId="{C34B70C4-26A6-4808-BB84-84CA50D4925E}" destId="{F00757E2-A473-4B04-951B-1DC671C4619D}" srcOrd="0" destOrd="0" presId="urn:microsoft.com/office/officeart/2005/8/layout/radial1"/>
    <dgm:cxn modelId="{63A65B68-B156-4739-978A-60060F2FE714}" type="presParOf" srcId="{34FE1C28-C059-4C30-A55D-D33025606718}" destId="{4D1C0439-FB39-4297-80F7-65A257ABBD63}" srcOrd="10" destOrd="0" presId="urn:microsoft.com/office/officeart/2005/8/layout/radial1"/>
    <dgm:cxn modelId="{C276022B-F70E-48A0-B776-74BB78E7A536}" type="presParOf" srcId="{34FE1C28-C059-4C30-A55D-D33025606718}" destId="{F88D2AC5-967D-4587-9BF2-DC8835E54FD5}" srcOrd="11" destOrd="0" presId="urn:microsoft.com/office/officeart/2005/8/layout/radial1"/>
    <dgm:cxn modelId="{C5B5EFDF-1047-43A0-8BF2-8705B2F2580F}" type="presParOf" srcId="{F88D2AC5-967D-4587-9BF2-DC8835E54FD5}" destId="{44201E72-A448-4B19-9C4B-89A0449687D4}" srcOrd="0" destOrd="0" presId="urn:microsoft.com/office/officeart/2005/8/layout/radial1"/>
    <dgm:cxn modelId="{DC15E85C-6C92-4481-9033-910CD76354FB}" type="presParOf" srcId="{34FE1C28-C059-4C30-A55D-D33025606718}" destId="{2BF5D388-3DB4-4EB3-8149-740A6695CCB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0F054-C869-458F-B258-8E77F40B5CEA}">
      <dsp:nvSpPr>
        <dsp:cNvPr id="0" name=""/>
        <dsp:cNvSpPr/>
      </dsp:nvSpPr>
      <dsp:spPr>
        <a:xfrm>
          <a:off x="2904391" y="1424212"/>
          <a:ext cx="2716258" cy="1129055"/>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kern="1200" cap="none" normalizeH="0" baseline="0" dirty="0" smtClean="0">
              <a:ln>
                <a:noFill/>
              </a:ln>
              <a:solidFill>
                <a:srgbClr val="FFFF00"/>
              </a:solidFill>
              <a:effectLst/>
              <a:latin typeface="Arial" pitchFamily="34" charset="0"/>
              <a:ea typeface="Calibri" pitchFamily="34" charset="0"/>
              <a:cs typeface="Times New Roman" pitchFamily="18" charset="0"/>
            </a:rPr>
            <a:t>Эпитеты</a:t>
          </a:r>
          <a:endParaRPr kumimoji="0" lang="ru-RU" sz="2800" b="0" i="0" u="none" strike="noStrike" kern="1200" cap="none" normalizeH="0" baseline="0" dirty="0" smtClean="0">
            <a:ln>
              <a:noFill/>
            </a:ln>
            <a:solidFill>
              <a:srgbClr val="FFFF00"/>
            </a:solidFill>
            <a:effectLst/>
            <a:latin typeface="Arial" pitchFamily="34" charset="0"/>
            <a:cs typeface="Arial" pitchFamily="34" charset="0"/>
          </a:endParaRPr>
        </a:p>
      </dsp:txBody>
      <dsp:txXfrm>
        <a:off x="3302178" y="1589558"/>
        <a:ext cx="1920684" cy="798363"/>
      </dsp:txXfrm>
    </dsp:sp>
    <dsp:sp modelId="{B4011A41-D1E7-4028-B1F8-676811628A96}">
      <dsp:nvSpPr>
        <dsp:cNvPr id="0" name=""/>
        <dsp:cNvSpPr/>
      </dsp:nvSpPr>
      <dsp:spPr>
        <a:xfrm rot="16200000">
          <a:off x="4093066" y="1242805"/>
          <a:ext cx="338907" cy="23906"/>
        </a:xfrm>
        <a:custGeom>
          <a:avLst/>
          <a:gdLst/>
          <a:ahLst/>
          <a:cxnLst/>
          <a:rect l="0" t="0" r="0" b="0"/>
          <a:pathLst>
            <a:path>
              <a:moveTo>
                <a:pt x="0" y="11953"/>
              </a:moveTo>
              <a:lnTo>
                <a:pt x="338907" y="11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54047" y="1246286"/>
        <a:ext cx="16945" cy="16945"/>
      </dsp:txXfrm>
    </dsp:sp>
    <dsp:sp modelId="{0EE58FD3-9E4D-4FF4-B47C-2E869B6AB9E2}">
      <dsp:nvSpPr>
        <dsp:cNvPr id="0" name=""/>
        <dsp:cNvSpPr/>
      </dsp:nvSpPr>
      <dsp:spPr>
        <a:xfrm>
          <a:off x="2844043" y="-43750"/>
          <a:ext cx="2836954" cy="1129055"/>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kern="1200" cap="none" normalizeH="0" baseline="0" dirty="0" smtClean="0">
              <a:ln>
                <a:noFill/>
              </a:ln>
              <a:solidFill>
                <a:schemeClr val="accent2">
                  <a:lumMod val="50000"/>
                </a:schemeClr>
              </a:solidFill>
              <a:effectLst/>
              <a:latin typeface="Arial" pitchFamily="34" charset="0"/>
              <a:cs typeface="Arial" pitchFamily="34" charset="0"/>
            </a:rPr>
            <a:t> «</a:t>
          </a:r>
          <a:r>
            <a:rPr lang="ru-RU" sz="2400" b="1" i="0" kern="1200" dirty="0" smtClean="0">
              <a:solidFill>
                <a:schemeClr val="accent2">
                  <a:lumMod val="50000"/>
                </a:schemeClr>
              </a:solidFill>
              <a:latin typeface="Arial" pitchFamily="34" charset="0"/>
              <a:cs typeface="Arial" pitchFamily="34" charset="0"/>
            </a:rPr>
            <a:t>тяжёлый шар</a:t>
          </a:r>
          <a:r>
            <a:rPr kumimoji="0" lang="ru-RU" sz="2400" b="1" i="0" u="none" strike="noStrike" kern="1200" cap="none" normalizeH="0" baseline="0" dirty="0" smtClean="0">
              <a:ln>
                <a:noFill/>
              </a:ln>
              <a:solidFill>
                <a:schemeClr val="accent2">
                  <a:lumMod val="50000"/>
                </a:schemeClr>
              </a:solidFill>
              <a:effectLst/>
              <a:latin typeface="Arial" pitchFamily="34" charset="0"/>
              <a:cs typeface="Arial" pitchFamily="34" charset="0"/>
            </a:rPr>
            <a:t>» </a:t>
          </a:r>
        </a:p>
      </dsp:txBody>
      <dsp:txXfrm>
        <a:off x="3259505" y="121596"/>
        <a:ext cx="2006030" cy="798363"/>
      </dsp:txXfrm>
    </dsp:sp>
    <dsp:sp modelId="{0333DF5F-F486-4348-8818-D79D2931E47B}">
      <dsp:nvSpPr>
        <dsp:cNvPr id="0" name=""/>
        <dsp:cNvSpPr/>
      </dsp:nvSpPr>
      <dsp:spPr>
        <a:xfrm rot="20698650">
          <a:off x="5397422" y="1624462"/>
          <a:ext cx="355858" cy="23906"/>
        </a:xfrm>
        <a:custGeom>
          <a:avLst/>
          <a:gdLst/>
          <a:ahLst/>
          <a:cxnLst/>
          <a:rect l="0" t="0" r="0" b="0"/>
          <a:pathLst>
            <a:path>
              <a:moveTo>
                <a:pt x="0" y="11953"/>
              </a:moveTo>
              <a:lnTo>
                <a:pt x="355858" y="11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66455" y="1627519"/>
        <a:ext cx="17792" cy="17792"/>
      </dsp:txXfrm>
    </dsp:sp>
    <dsp:sp modelId="{04EA0E98-6DEE-4B41-9197-271221097686}">
      <dsp:nvSpPr>
        <dsp:cNvPr id="0" name=""/>
        <dsp:cNvSpPr/>
      </dsp:nvSpPr>
      <dsp:spPr>
        <a:xfrm>
          <a:off x="5534965" y="619224"/>
          <a:ext cx="2902360" cy="1277153"/>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kern="1200" cap="none" normalizeH="0" baseline="0" dirty="0" smtClean="0">
              <a:ln>
                <a:noFill/>
              </a:ln>
              <a:solidFill>
                <a:srgbClr val="7030A0"/>
              </a:solidFill>
              <a:effectLst/>
              <a:latin typeface="Arial" pitchFamily="34" charset="0"/>
              <a:cs typeface="Arial" pitchFamily="34" charset="0"/>
            </a:rPr>
            <a:t>«</a:t>
          </a:r>
          <a:r>
            <a:rPr lang="ru-RU" sz="2400" b="1" i="0" kern="1200" dirty="0" smtClean="0">
              <a:solidFill>
                <a:srgbClr val="7030A0"/>
              </a:solidFill>
              <a:latin typeface="Arial" pitchFamily="34" charset="0"/>
              <a:cs typeface="Arial" pitchFamily="34" charset="0"/>
            </a:rPr>
            <a:t>удушливая волна</a:t>
          </a:r>
          <a:r>
            <a:rPr kumimoji="0" lang="ru-RU" sz="2400" b="1" i="0" u="none" strike="noStrike" kern="1200" cap="none" normalizeH="0" baseline="0" dirty="0" smtClean="0">
              <a:ln>
                <a:noFill/>
              </a:ln>
              <a:solidFill>
                <a:srgbClr val="7030A0"/>
              </a:solidFill>
              <a:effectLst/>
              <a:latin typeface="Arial" pitchFamily="34" charset="0"/>
              <a:cs typeface="Arial" pitchFamily="34" charset="0"/>
            </a:rPr>
            <a:t>»</a:t>
          </a:r>
        </a:p>
      </dsp:txBody>
      <dsp:txXfrm>
        <a:off x="5960006" y="806259"/>
        <a:ext cx="2052278" cy="903083"/>
      </dsp:txXfrm>
    </dsp:sp>
    <dsp:sp modelId="{EBDF0479-9E1F-4789-817A-BE6163C9C7C0}">
      <dsp:nvSpPr>
        <dsp:cNvPr id="0" name=""/>
        <dsp:cNvSpPr/>
      </dsp:nvSpPr>
      <dsp:spPr>
        <a:xfrm rot="1014750">
          <a:off x="5351270" y="2359907"/>
          <a:ext cx="342515" cy="23906"/>
        </a:xfrm>
        <a:custGeom>
          <a:avLst/>
          <a:gdLst/>
          <a:ahLst/>
          <a:cxnLst/>
          <a:rect l="0" t="0" r="0" b="0"/>
          <a:pathLst>
            <a:path>
              <a:moveTo>
                <a:pt x="0" y="11953"/>
              </a:moveTo>
              <a:lnTo>
                <a:pt x="342515" y="11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13965" y="2363297"/>
        <a:ext cx="17125" cy="17125"/>
      </dsp:txXfrm>
    </dsp:sp>
    <dsp:sp modelId="{A894FDE4-EEFD-4447-89A2-601187B43B8E}">
      <dsp:nvSpPr>
        <dsp:cNvPr id="0" name=""/>
        <dsp:cNvSpPr/>
      </dsp:nvSpPr>
      <dsp:spPr>
        <a:xfrm>
          <a:off x="5457703" y="2070877"/>
          <a:ext cx="3036379" cy="1485791"/>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Arial" pitchFamily="34" charset="0"/>
              <a:cs typeface="Arial" pitchFamily="34" charset="0"/>
            </a:rPr>
            <a:t> </a:t>
          </a:r>
          <a:r>
            <a:rPr kumimoji="0" lang="ru-RU" sz="2400" b="1" i="0" u="none" strike="noStrike" kern="1200" cap="none" normalizeH="0" baseline="0" dirty="0" smtClean="0">
              <a:ln>
                <a:noFill/>
              </a:ln>
              <a:solidFill>
                <a:srgbClr val="0000FF"/>
              </a:solidFill>
              <a:effectLst/>
              <a:latin typeface="Arial" pitchFamily="34" charset="0"/>
              <a:cs typeface="Arial" pitchFamily="34" charset="0"/>
            </a:rPr>
            <a:t>«</a:t>
          </a:r>
          <a:r>
            <a:rPr lang="ru-RU" sz="2400" b="1" i="0" kern="1200" dirty="0" err="1" smtClean="0">
              <a:solidFill>
                <a:srgbClr val="0000FF"/>
              </a:solidFill>
              <a:latin typeface="Arial" pitchFamily="34" charset="0"/>
              <a:cs typeface="Arial" pitchFamily="34" charset="0"/>
            </a:rPr>
            <a:t>адовый</a:t>
          </a:r>
          <a:r>
            <a:rPr lang="ru-RU" sz="2400" b="1" i="0" kern="1200" dirty="0" smtClean="0">
              <a:solidFill>
                <a:srgbClr val="0000FF"/>
              </a:solidFill>
              <a:latin typeface="Arial" pitchFamily="34" charset="0"/>
              <a:cs typeface="Arial" pitchFamily="34" charset="0"/>
            </a:rPr>
            <a:t> огонь</a:t>
          </a:r>
          <a:r>
            <a:rPr kumimoji="0" lang="ru-RU" sz="2400" b="1" i="0" u="none" strike="noStrike" kern="1200" cap="none" normalizeH="0" baseline="0" dirty="0" smtClean="0">
              <a:ln>
                <a:noFill/>
              </a:ln>
              <a:solidFill>
                <a:srgbClr val="0000FF"/>
              </a:solidFill>
              <a:effectLst/>
              <a:latin typeface="Arial" pitchFamily="34" charset="0"/>
              <a:cs typeface="Arial" pitchFamily="34" charset="0"/>
            </a:rPr>
            <a:t>»</a:t>
          </a:r>
        </a:p>
      </dsp:txBody>
      <dsp:txXfrm>
        <a:off x="5902370" y="2288466"/>
        <a:ext cx="2147045" cy="1050613"/>
      </dsp:txXfrm>
    </dsp:sp>
    <dsp:sp modelId="{0920D831-EA18-4B97-9C6E-27CFDCB92036}">
      <dsp:nvSpPr>
        <dsp:cNvPr id="0" name=""/>
        <dsp:cNvSpPr/>
      </dsp:nvSpPr>
      <dsp:spPr>
        <a:xfrm rot="5412095">
          <a:off x="4137891" y="2663526"/>
          <a:ext cx="244425" cy="23906"/>
        </a:xfrm>
        <a:custGeom>
          <a:avLst/>
          <a:gdLst/>
          <a:ahLst/>
          <a:cxnLst/>
          <a:rect l="0" t="0" r="0" b="0"/>
          <a:pathLst>
            <a:path>
              <a:moveTo>
                <a:pt x="0" y="11953"/>
              </a:moveTo>
              <a:lnTo>
                <a:pt x="244425" y="11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253993" y="2669368"/>
        <a:ext cx="12221" cy="12221"/>
      </dsp:txXfrm>
    </dsp:sp>
    <dsp:sp modelId="{AF3AA2CE-79F5-49BA-9354-96B1679D984E}">
      <dsp:nvSpPr>
        <dsp:cNvPr id="0" name=""/>
        <dsp:cNvSpPr/>
      </dsp:nvSpPr>
      <dsp:spPr>
        <a:xfrm>
          <a:off x="2798305" y="2797690"/>
          <a:ext cx="2918099" cy="131802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kern="1200" cap="none" normalizeH="0" baseline="0" dirty="0" smtClean="0">
              <a:ln>
                <a:noFill/>
              </a:ln>
              <a:solidFill>
                <a:schemeClr val="tx1"/>
              </a:solidFill>
              <a:effectLst/>
              <a:latin typeface="Arial" pitchFamily="34" charset="0"/>
              <a:cs typeface="Arial" pitchFamily="34" charset="0"/>
            </a:rPr>
            <a:t> </a:t>
          </a:r>
          <a:r>
            <a:rPr kumimoji="0" lang="ru-RU" sz="2400" b="1" i="0" u="none" strike="noStrike" kern="1200" cap="none" normalizeH="0" baseline="0" dirty="0" smtClean="0">
              <a:ln>
                <a:noFill/>
              </a:ln>
              <a:solidFill>
                <a:srgbClr val="FF0000"/>
              </a:solidFill>
              <a:effectLst/>
              <a:latin typeface="Arial" pitchFamily="34" charset="0"/>
              <a:cs typeface="Arial" pitchFamily="34" charset="0"/>
            </a:rPr>
            <a:t>«</a:t>
          </a:r>
          <a:r>
            <a:rPr lang="ru-RU" sz="2400" b="1" i="0" kern="1200" dirty="0" smtClean="0">
              <a:solidFill>
                <a:srgbClr val="FF0000"/>
              </a:solidFill>
              <a:latin typeface="Arial" pitchFamily="34" charset="0"/>
              <a:cs typeface="Arial" pitchFamily="34" charset="0"/>
            </a:rPr>
            <a:t>церковная тишина</a:t>
          </a:r>
          <a:r>
            <a:rPr kumimoji="0" lang="ru-RU" sz="2400" b="1" i="0" u="none" strike="noStrike" kern="1200" cap="none" normalizeH="0" baseline="0" dirty="0" smtClean="0">
              <a:ln>
                <a:noFill/>
              </a:ln>
              <a:solidFill>
                <a:srgbClr val="FF0000"/>
              </a:solidFill>
              <a:effectLst/>
              <a:latin typeface="Arial" pitchFamily="34" charset="0"/>
              <a:cs typeface="Arial" pitchFamily="34" charset="0"/>
            </a:rPr>
            <a:t>»</a:t>
          </a:r>
        </a:p>
      </dsp:txBody>
      <dsp:txXfrm>
        <a:off x="3225651" y="2990710"/>
        <a:ext cx="2063407" cy="931985"/>
      </dsp:txXfrm>
    </dsp:sp>
    <dsp:sp modelId="{C34B70C4-26A6-4808-BB84-84CA50D4925E}">
      <dsp:nvSpPr>
        <dsp:cNvPr id="0" name=""/>
        <dsp:cNvSpPr/>
      </dsp:nvSpPr>
      <dsp:spPr>
        <a:xfrm rot="10003860">
          <a:off x="2908827" y="2275408"/>
          <a:ext cx="174758" cy="23906"/>
        </a:xfrm>
        <a:custGeom>
          <a:avLst/>
          <a:gdLst/>
          <a:ahLst/>
          <a:cxnLst/>
          <a:rect l="0" t="0" r="0" b="0"/>
          <a:pathLst>
            <a:path>
              <a:moveTo>
                <a:pt x="0" y="11953"/>
              </a:moveTo>
              <a:lnTo>
                <a:pt x="174758" y="11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991837" y="2282992"/>
        <a:ext cx="8737" cy="8737"/>
      </dsp:txXfrm>
    </dsp:sp>
    <dsp:sp modelId="{4D1C0439-FB39-4297-80F7-65A257ABBD63}">
      <dsp:nvSpPr>
        <dsp:cNvPr id="0" name=""/>
        <dsp:cNvSpPr/>
      </dsp:nvSpPr>
      <dsp:spPr>
        <a:xfrm>
          <a:off x="0" y="1928833"/>
          <a:ext cx="3084217" cy="140286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Arial" pitchFamily="34" charset="0"/>
              <a:cs typeface="Arial" pitchFamily="34" charset="0"/>
            </a:rPr>
            <a:t> </a:t>
          </a:r>
          <a:r>
            <a:rPr kumimoji="0" lang="ru-RU" sz="2400" b="1" i="0" u="none" strike="noStrike" kern="1200" cap="none" normalizeH="0" baseline="0" dirty="0" smtClean="0">
              <a:ln>
                <a:noFill/>
              </a:ln>
              <a:solidFill>
                <a:srgbClr val="FF0000"/>
              </a:solidFill>
              <a:effectLst/>
              <a:latin typeface="Arial" pitchFamily="34" charset="0"/>
              <a:cs typeface="Arial" pitchFamily="34" charset="0"/>
            </a:rPr>
            <a:t>«</a:t>
          </a:r>
          <a:r>
            <a:rPr lang="ru-RU" sz="2400" b="1" i="0" kern="1200" dirty="0" smtClean="0">
              <a:solidFill>
                <a:srgbClr val="FF0000"/>
              </a:solidFill>
              <a:latin typeface="Arial" pitchFamily="34" charset="0"/>
              <a:cs typeface="Arial" pitchFamily="34" charset="0"/>
            </a:rPr>
            <a:t>ночной покой</a:t>
          </a:r>
          <a:r>
            <a:rPr kumimoji="0" lang="ru-RU" sz="2400" b="1" i="0" u="none" strike="noStrike" kern="1200" cap="none" normalizeH="0" baseline="0" dirty="0" smtClean="0">
              <a:ln>
                <a:noFill/>
              </a:ln>
              <a:solidFill>
                <a:srgbClr val="FF0000"/>
              </a:solidFill>
              <a:effectLst/>
              <a:latin typeface="Arial" pitchFamily="34" charset="0"/>
              <a:cs typeface="Arial" pitchFamily="34" charset="0"/>
            </a:rPr>
            <a:t>»</a:t>
          </a:r>
        </a:p>
      </dsp:txBody>
      <dsp:txXfrm>
        <a:off x="451673" y="2134277"/>
        <a:ext cx="2180871" cy="991974"/>
      </dsp:txXfrm>
    </dsp:sp>
    <dsp:sp modelId="{F88D2AC5-967D-4587-9BF2-DC8835E54FD5}">
      <dsp:nvSpPr>
        <dsp:cNvPr id="0" name=""/>
        <dsp:cNvSpPr/>
      </dsp:nvSpPr>
      <dsp:spPr>
        <a:xfrm rot="11973024">
          <a:off x="2659311" y="1511793"/>
          <a:ext cx="587534" cy="23906"/>
        </a:xfrm>
        <a:custGeom>
          <a:avLst/>
          <a:gdLst/>
          <a:ahLst/>
          <a:cxnLst/>
          <a:rect l="0" t="0" r="0" b="0"/>
          <a:pathLst>
            <a:path>
              <a:moveTo>
                <a:pt x="0" y="11953"/>
              </a:moveTo>
              <a:lnTo>
                <a:pt x="587534" y="119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938390" y="1509057"/>
        <a:ext cx="29376" cy="29376"/>
      </dsp:txXfrm>
    </dsp:sp>
    <dsp:sp modelId="{2BF5D388-3DB4-4EB3-8149-740A6695CCB8}">
      <dsp:nvSpPr>
        <dsp:cNvPr id="0" name=""/>
        <dsp:cNvSpPr/>
      </dsp:nvSpPr>
      <dsp:spPr>
        <a:xfrm>
          <a:off x="138898" y="345897"/>
          <a:ext cx="2811223" cy="135530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rgbClr val="FF0000"/>
              </a:solidFill>
              <a:effectLst/>
              <a:latin typeface="Arial" pitchFamily="34" charset="0"/>
              <a:cs typeface="Arial" pitchFamily="34" charset="0"/>
            </a:rPr>
            <a:t>а</a:t>
          </a:r>
          <a:r>
            <a:rPr kumimoji="0" lang="ru-RU" sz="1800" b="1" i="0" u="none" strike="noStrike" kern="1200" cap="none" normalizeH="0" baseline="0" dirty="0" smtClean="0">
              <a:ln>
                <a:noFill/>
              </a:ln>
              <a:solidFill>
                <a:schemeClr val="tx1"/>
              </a:solidFill>
              <a:effectLst/>
              <a:latin typeface="Arial" pitchFamily="34" charset="0"/>
              <a:cs typeface="Arial" pitchFamily="34" charset="0"/>
            </a:rPr>
            <a:t>  </a:t>
          </a:r>
          <a:r>
            <a:rPr kumimoji="0" lang="ru-RU" sz="2400" b="1" i="0" u="none" strike="noStrike" kern="1200" cap="none" normalizeH="0" baseline="0" dirty="0" smtClean="0">
              <a:ln>
                <a:noFill/>
              </a:ln>
              <a:solidFill>
                <a:srgbClr val="FFFF00"/>
              </a:solidFill>
              <a:effectLst/>
              <a:latin typeface="Arial" pitchFamily="34" charset="0"/>
              <a:cs typeface="Arial" pitchFamily="34" charset="0"/>
            </a:rPr>
            <a:t>«</a:t>
          </a:r>
          <a:r>
            <a:rPr lang="ru-RU" sz="2400" b="1" i="0" kern="1200" dirty="0" smtClean="0">
              <a:solidFill>
                <a:srgbClr val="FFFF00"/>
              </a:solidFill>
              <a:latin typeface="Arial" pitchFamily="34" charset="0"/>
              <a:cs typeface="Arial" pitchFamily="34" charset="0"/>
            </a:rPr>
            <a:t>закатные встречи</a:t>
          </a:r>
          <a:r>
            <a:rPr kumimoji="0" lang="ru-RU" sz="2400" b="1" i="0" u="none" strike="noStrike" kern="1200" cap="none" normalizeH="0" baseline="0" dirty="0" smtClean="0">
              <a:ln>
                <a:noFill/>
              </a:ln>
              <a:solidFill>
                <a:srgbClr val="FFFF00"/>
              </a:solidFill>
              <a:effectLst/>
              <a:latin typeface="Arial" pitchFamily="34" charset="0"/>
              <a:cs typeface="Arial" pitchFamily="34" charset="0"/>
            </a:rPr>
            <a:t>»</a:t>
          </a:r>
        </a:p>
      </dsp:txBody>
      <dsp:txXfrm>
        <a:off x="550592" y="544377"/>
        <a:ext cx="1987835" cy="9583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A3BAB435-F548-42E7-8EAA-052E03BAC943}" type="datetimeFigureOut">
              <a:rPr lang="ru-RU" smtClean="0"/>
              <a:pPr/>
              <a:t>29.12.2020</a:t>
            </a:fld>
            <a:endParaRPr lang="ru-RU"/>
          </a:p>
        </p:txBody>
      </p:sp>
      <p:sp>
        <p:nvSpPr>
          <p:cNvPr id="4" name="Образ слайда 3"/>
          <p:cNvSpPr>
            <a:spLocks noGrp="1" noRot="1" noChangeAspect="1"/>
          </p:cNvSpPr>
          <p:nvPr>
            <p:ph type="sldImg" idx="2"/>
          </p:nvPr>
        </p:nvSpPr>
        <p:spPr>
          <a:xfrm>
            <a:off x="1801813" y="242888"/>
            <a:ext cx="2162175" cy="12176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41463"/>
            <a:ext cx="4613275" cy="14605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1338"/>
            <a:ext cx="2498725" cy="1635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1338"/>
            <a:ext cx="2498725" cy="163512"/>
          </a:xfrm>
          <a:prstGeom prst="rect">
            <a:avLst/>
          </a:prstGeom>
        </p:spPr>
        <p:txBody>
          <a:bodyPr vert="horz" lIns="91440" tIns="45720" rIns="91440" bIns="45720" rtlCol="0" anchor="b"/>
          <a:lstStyle>
            <a:lvl1pPr algn="r">
              <a:defRPr sz="1200"/>
            </a:lvl1pPr>
          </a:lstStyle>
          <a:p>
            <a:fld id="{71ADF9EC-9299-435A-B84E-A03D07A40514}" type="slidenum">
              <a:rPr lang="ru-RU" smtClean="0"/>
              <a:pPr/>
              <a:t>‹#›</a:t>
            </a:fld>
            <a:endParaRPr lang="ru-RU"/>
          </a:p>
        </p:txBody>
      </p:sp>
    </p:spTree>
    <p:extLst>
      <p:ext uri="{BB962C8B-B14F-4D97-AF65-F5344CB8AC3E}">
        <p14:creationId xmlns:p14="http://schemas.microsoft.com/office/powerpoint/2010/main" val="1215696095"/>
      </p:ext>
    </p:extLst>
  </p:cSld>
  <p:clrMap bg1="lt1" tx1="dk1" bg2="lt2" tx2="dk2" accent1="accent1" accent2="accent2" accent3="accent3" accent4="accent4" accent5="accent5" accent6="accent6" hlink="hlink" folHlink="folHlink"/>
  <p:notesStyle>
    <a:lvl1pPr marL="0" algn="l" defTabSz="1449524" rtl="0" eaLnBrk="1" latinLnBrk="0" hangingPunct="1">
      <a:defRPr sz="1900" kern="1200">
        <a:solidFill>
          <a:schemeClr val="tx1"/>
        </a:solidFill>
        <a:latin typeface="+mn-lt"/>
        <a:ea typeface="+mn-ea"/>
        <a:cs typeface="+mn-cs"/>
      </a:defRPr>
    </a:lvl1pPr>
    <a:lvl2pPr marL="724762" algn="l" defTabSz="1449524" rtl="0" eaLnBrk="1" latinLnBrk="0" hangingPunct="1">
      <a:defRPr sz="1900" kern="1200">
        <a:solidFill>
          <a:schemeClr val="tx1"/>
        </a:solidFill>
        <a:latin typeface="+mn-lt"/>
        <a:ea typeface="+mn-ea"/>
        <a:cs typeface="+mn-cs"/>
      </a:defRPr>
    </a:lvl2pPr>
    <a:lvl3pPr marL="1449524" algn="l" defTabSz="1449524" rtl="0" eaLnBrk="1" latinLnBrk="0" hangingPunct="1">
      <a:defRPr sz="1900" kern="1200">
        <a:solidFill>
          <a:schemeClr val="tx1"/>
        </a:solidFill>
        <a:latin typeface="+mn-lt"/>
        <a:ea typeface="+mn-ea"/>
        <a:cs typeface="+mn-cs"/>
      </a:defRPr>
    </a:lvl3pPr>
    <a:lvl4pPr marL="2174284" algn="l" defTabSz="1449524" rtl="0" eaLnBrk="1" latinLnBrk="0" hangingPunct="1">
      <a:defRPr sz="1900" kern="1200">
        <a:solidFill>
          <a:schemeClr val="tx1"/>
        </a:solidFill>
        <a:latin typeface="+mn-lt"/>
        <a:ea typeface="+mn-ea"/>
        <a:cs typeface="+mn-cs"/>
      </a:defRPr>
    </a:lvl4pPr>
    <a:lvl5pPr marL="2899044" algn="l" defTabSz="1449524" rtl="0" eaLnBrk="1" latinLnBrk="0" hangingPunct="1">
      <a:defRPr sz="1900" kern="1200">
        <a:solidFill>
          <a:schemeClr val="tx1"/>
        </a:solidFill>
        <a:latin typeface="+mn-lt"/>
        <a:ea typeface="+mn-ea"/>
        <a:cs typeface="+mn-cs"/>
      </a:defRPr>
    </a:lvl5pPr>
    <a:lvl6pPr marL="3623806" algn="l" defTabSz="1449524" rtl="0" eaLnBrk="1" latinLnBrk="0" hangingPunct="1">
      <a:defRPr sz="1900" kern="1200">
        <a:solidFill>
          <a:schemeClr val="tx1"/>
        </a:solidFill>
        <a:latin typeface="+mn-lt"/>
        <a:ea typeface="+mn-ea"/>
        <a:cs typeface="+mn-cs"/>
      </a:defRPr>
    </a:lvl6pPr>
    <a:lvl7pPr marL="4348568" algn="l" defTabSz="1449524" rtl="0" eaLnBrk="1" latinLnBrk="0" hangingPunct="1">
      <a:defRPr sz="1900" kern="1200">
        <a:solidFill>
          <a:schemeClr val="tx1"/>
        </a:solidFill>
        <a:latin typeface="+mn-lt"/>
        <a:ea typeface="+mn-ea"/>
        <a:cs typeface="+mn-cs"/>
      </a:defRPr>
    </a:lvl7pPr>
    <a:lvl8pPr marL="5073330" algn="l" defTabSz="1449524" rtl="0" eaLnBrk="1" latinLnBrk="0" hangingPunct="1">
      <a:defRPr sz="1900" kern="1200">
        <a:solidFill>
          <a:schemeClr val="tx1"/>
        </a:solidFill>
        <a:latin typeface="+mn-lt"/>
        <a:ea typeface="+mn-ea"/>
        <a:cs typeface="+mn-cs"/>
      </a:defRPr>
    </a:lvl8pPr>
    <a:lvl9pPr marL="5798092" algn="l" defTabSz="1449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19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ADF9EC-9299-435A-B84E-A03D07A40514}" type="slidenum">
              <a:rPr lang="ru-RU" smtClean="0"/>
              <a:pPr/>
              <a:t>20</a:t>
            </a:fld>
            <a:endParaRPr lang="ru-RU"/>
          </a:p>
        </p:txBody>
      </p:sp>
    </p:spTree>
    <p:extLst>
      <p:ext uri="{BB962C8B-B14F-4D97-AF65-F5344CB8AC3E}">
        <p14:creationId xmlns:p14="http://schemas.microsoft.com/office/powerpoint/2010/main" val="124721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0" cy="31547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8"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type="body" idx="1"/>
          </p:nvPr>
        </p:nvSpPr>
        <p:spPr>
          <a:xfrm>
            <a:off x="978998" y="1238187"/>
            <a:ext cx="7186000" cy="584776"/>
          </a:xfrm>
        </p:spPr>
        <p:txBody>
          <a:bodyPr lIns="0" tIns="0" rIns="0" bIns="0"/>
          <a:lstStyle>
            <a:lvl1pPr>
              <a:defRPr sz="3800" b="1" i="1">
                <a:solidFill>
                  <a:srgbClr val="2365C7"/>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76968"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sz="half" idx="2"/>
          </p:nvPr>
        </p:nvSpPr>
        <p:spPr>
          <a:xfrm>
            <a:off x="457202" y="1183006"/>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2" y="1183006"/>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76968" y="162355"/>
            <a:ext cx="8190071" cy="507830"/>
          </a:xfrm>
        </p:spPr>
        <p:txBody>
          <a:bodyPr lIns="0" tIns="0" rIns="0" bIns="0"/>
          <a:lstStyle>
            <a:lvl1pPr>
              <a:defRPr sz="33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15" y="112803"/>
            <a:ext cx="8961724" cy="680430"/>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17" name="bg object 17"/>
          <p:cNvSpPr/>
          <p:nvPr/>
        </p:nvSpPr>
        <p:spPr>
          <a:xfrm>
            <a:off x="8337356" y="252619"/>
            <a:ext cx="400804" cy="400608"/>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04" y="849894"/>
            <a:ext cx="8961724" cy="4199351"/>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106015" y="112803"/>
            <a:ext cx="8961724" cy="680430"/>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476968" y="162357"/>
            <a:ext cx="8190071"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978998" y="1238187"/>
            <a:ext cx="7186000" cy="369332"/>
          </a:xfrm>
          <a:prstGeom prst="rect">
            <a:avLst/>
          </a:prstGeom>
        </p:spPr>
        <p:txBody>
          <a:bodyPr wrap="square" lIns="0" tIns="0" rIns="0" bIns="0">
            <a:spAutoFit/>
          </a:bodyPr>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a:xfrm>
            <a:off x="3108960" y="4783454"/>
            <a:ext cx="2926080" cy="44627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4"/>
            <a:ext cx="2103120" cy="44627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6" name="Holder 6"/>
          <p:cNvSpPr>
            <a:spLocks noGrp="1"/>
          </p:cNvSpPr>
          <p:nvPr>
            <p:ph type="sldNum" sz="quarter" idx="7"/>
          </p:nvPr>
        </p:nvSpPr>
        <p:spPr>
          <a:xfrm>
            <a:off x="6583680" y="4783454"/>
            <a:ext cx="2103120" cy="44627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724762">
        <a:defRPr>
          <a:latin typeface="+mn-lt"/>
          <a:ea typeface="+mn-ea"/>
          <a:cs typeface="+mn-cs"/>
        </a:defRPr>
      </a:lvl2pPr>
      <a:lvl3pPr marL="1449524">
        <a:defRPr>
          <a:latin typeface="+mn-lt"/>
          <a:ea typeface="+mn-ea"/>
          <a:cs typeface="+mn-cs"/>
        </a:defRPr>
      </a:lvl3pPr>
      <a:lvl4pPr marL="2174284">
        <a:defRPr>
          <a:latin typeface="+mn-lt"/>
          <a:ea typeface="+mn-ea"/>
          <a:cs typeface="+mn-cs"/>
        </a:defRPr>
      </a:lvl4pPr>
      <a:lvl5pPr marL="2899044">
        <a:defRPr>
          <a:latin typeface="+mn-lt"/>
          <a:ea typeface="+mn-ea"/>
          <a:cs typeface="+mn-cs"/>
        </a:defRPr>
      </a:lvl5pPr>
      <a:lvl6pPr marL="3623806">
        <a:defRPr>
          <a:latin typeface="+mn-lt"/>
          <a:ea typeface="+mn-ea"/>
          <a:cs typeface="+mn-cs"/>
        </a:defRPr>
      </a:lvl6pPr>
      <a:lvl7pPr marL="4348568">
        <a:defRPr>
          <a:latin typeface="+mn-lt"/>
          <a:ea typeface="+mn-ea"/>
          <a:cs typeface="+mn-cs"/>
        </a:defRPr>
      </a:lvl7pPr>
      <a:lvl8pPr marL="5073330">
        <a:defRPr>
          <a:latin typeface="+mn-lt"/>
          <a:ea typeface="+mn-ea"/>
          <a:cs typeface="+mn-cs"/>
        </a:defRPr>
      </a:lvl8pPr>
      <a:lvl9pPr marL="5798092">
        <a:defRPr>
          <a:latin typeface="+mn-lt"/>
          <a:ea typeface="+mn-ea"/>
          <a:cs typeface="+mn-cs"/>
        </a:defRPr>
      </a:lvl9pPr>
    </p:bodyStyle>
    <p:otherStyle>
      <a:lvl1pPr marL="0">
        <a:defRPr>
          <a:latin typeface="+mn-lt"/>
          <a:ea typeface="+mn-ea"/>
          <a:cs typeface="+mn-cs"/>
        </a:defRPr>
      </a:lvl1pPr>
      <a:lvl2pPr marL="724762">
        <a:defRPr>
          <a:latin typeface="+mn-lt"/>
          <a:ea typeface="+mn-ea"/>
          <a:cs typeface="+mn-cs"/>
        </a:defRPr>
      </a:lvl2pPr>
      <a:lvl3pPr marL="1449524">
        <a:defRPr>
          <a:latin typeface="+mn-lt"/>
          <a:ea typeface="+mn-ea"/>
          <a:cs typeface="+mn-cs"/>
        </a:defRPr>
      </a:lvl3pPr>
      <a:lvl4pPr marL="2174284">
        <a:defRPr>
          <a:latin typeface="+mn-lt"/>
          <a:ea typeface="+mn-ea"/>
          <a:cs typeface="+mn-cs"/>
        </a:defRPr>
      </a:lvl4pPr>
      <a:lvl5pPr marL="2899044">
        <a:defRPr>
          <a:latin typeface="+mn-lt"/>
          <a:ea typeface="+mn-ea"/>
          <a:cs typeface="+mn-cs"/>
        </a:defRPr>
      </a:lvl5pPr>
      <a:lvl6pPr marL="3623806">
        <a:defRPr>
          <a:latin typeface="+mn-lt"/>
          <a:ea typeface="+mn-ea"/>
          <a:cs typeface="+mn-cs"/>
        </a:defRPr>
      </a:lvl6pPr>
      <a:lvl7pPr marL="4348568">
        <a:defRPr>
          <a:latin typeface="+mn-lt"/>
          <a:ea typeface="+mn-ea"/>
          <a:cs typeface="+mn-cs"/>
        </a:defRPr>
      </a:lvl7pPr>
      <a:lvl8pPr marL="5073330">
        <a:defRPr>
          <a:latin typeface="+mn-lt"/>
          <a:ea typeface="+mn-ea"/>
          <a:cs typeface="+mn-cs"/>
        </a:defRPr>
      </a:lvl8pPr>
      <a:lvl9pPr marL="579809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 y="-20539"/>
            <a:ext cx="9134937" cy="161854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755577" y="-121735"/>
            <a:ext cx="6875356" cy="1685375"/>
          </a:xfrm>
          <a:prstGeom prst="rect">
            <a:avLst/>
          </a:prstGeom>
        </p:spPr>
        <p:txBody>
          <a:bodyPr vert="horz" wrap="square" lIns="0" tIns="23150" rIns="0" bIns="0" rtlCol="0">
            <a:spAutoFit/>
          </a:bodyPr>
          <a:lstStyle/>
          <a:p>
            <a:pPr marL="20132">
              <a:spcBef>
                <a:spcPts val="181"/>
              </a:spcBef>
            </a:pPr>
            <a:r>
              <a:rPr lang="ru-RU" sz="5400" spc="-8" dirty="0" smtClean="0"/>
              <a:t>     Литературное     </a:t>
            </a:r>
            <a:br>
              <a:rPr lang="ru-RU" sz="5400" spc="-8" dirty="0" smtClean="0"/>
            </a:br>
            <a:r>
              <a:rPr lang="ru-RU" sz="5400" spc="-8" dirty="0" smtClean="0"/>
              <a:t>               чтение</a:t>
            </a:r>
            <a:endParaRPr sz="5400" dirty="0"/>
          </a:p>
        </p:txBody>
      </p:sp>
      <p:sp>
        <p:nvSpPr>
          <p:cNvPr id="4" name="object 4"/>
          <p:cNvSpPr txBox="1"/>
          <p:nvPr/>
        </p:nvSpPr>
        <p:spPr>
          <a:xfrm>
            <a:off x="1214416" y="1779087"/>
            <a:ext cx="7776043" cy="3779801"/>
          </a:xfrm>
          <a:prstGeom prst="rect">
            <a:avLst/>
          </a:prstGeom>
        </p:spPr>
        <p:txBody>
          <a:bodyPr vert="horz" wrap="square" lIns="0" tIns="22146" rIns="0" bIns="0" rtlCol="0">
            <a:spAutoFit/>
          </a:bodyPr>
          <a:lstStyle/>
          <a:p>
            <a:pPr marL="29192">
              <a:lnSpc>
                <a:spcPts val="3092"/>
              </a:lnSpc>
              <a:spcBef>
                <a:spcPts val="174"/>
              </a:spcBef>
            </a:pPr>
            <a:endParaRPr lang="ru-RU" spc="-32" dirty="0" smtClean="0">
              <a:solidFill>
                <a:srgbClr val="2365C7"/>
              </a:solidFill>
              <a:latin typeface="Arial"/>
              <a:cs typeface="Arial"/>
            </a:endParaRPr>
          </a:p>
          <a:p>
            <a:pPr marL="29192">
              <a:lnSpc>
                <a:spcPts val="3092"/>
              </a:lnSpc>
              <a:spcBef>
                <a:spcPts val="174"/>
              </a:spcBef>
            </a:pPr>
            <a:r>
              <a:rPr lang="ru-RU" b="1" spc="-32" dirty="0" smtClean="0">
                <a:solidFill>
                  <a:srgbClr val="0000FF"/>
                </a:solidFill>
                <a:latin typeface="Arial" pitchFamily="34" charset="0"/>
                <a:cs typeface="Arial" pitchFamily="34" charset="0"/>
              </a:rPr>
              <a:t>Т</a:t>
            </a:r>
            <a:r>
              <a:rPr b="1" spc="-32" smtClean="0">
                <a:solidFill>
                  <a:srgbClr val="0000FF"/>
                </a:solidFill>
                <a:latin typeface="Arial" pitchFamily="34" charset="0"/>
                <a:cs typeface="Arial" pitchFamily="34" charset="0"/>
              </a:rPr>
              <a:t>ема:</a:t>
            </a:r>
            <a:r>
              <a:rPr lang="ru-RU" b="1" spc="-32" dirty="0" smtClean="0">
                <a:solidFill>
                  <a:srgbClr val="0000FF"/>
                </a:solidFill>
                <a:latin typeface="Arial" pitchFamily="34" charset="0"/>
                <a:cs typeface="Arial" pitchFamily="34" charset="0"/>
              </a:rPr>
              <a:t> Марина Ивановна </a:t>
            </a:r>
          </a:p>
          <a:p>
            <a:pPr marL="29192">
              <a:lnSpc>
                <a:spcPts val="3092"/>
              </a:lnSpc>
              <a:spcBef>
                <a:spcPts val="174"/>
              </a:spcBef>
            </a:pPr>
            <a:r>
              <a:rPr lang="ru-RU" b="1" spc="-32" dirty="0" smtClean="0">
                <a:solidFill>
                  <a:srgbClr val="0000FF"/>
                </a:solidFill>
                <a:latin typeface="Arial" pitchFamily="34" charset="0"/>
                <a:cs typeface="Arial" pitchFamily="34" charset="0"/>
              </a:rPr>
              <a:t>Цветаева</a:t>
            </a:r>
            <a:r>
              <a:rPr lang="ru-RU" b="1" spc="-32" dirty="0" smtClean="0">
                <a:solidFill>
                  <a:srgbClr val="0000FF"/>
                </a:solidFill>
                <a:latin typeface="Arial"/>
                <a:cs typeface="Arial"/>
              </a:rPr>
              <a:t>.</a:t>
            </a:r>
          </a:p>
          <a:p>
            <a:pPr marL="29192">
              <a:lnSpc>
                <a:spcPts val="3092"/>
              </a:lnSpc>
              <a:spcBef>
                <a:spcPts val="174"/>
              </a:spcBef>
            </a:pPr>
            <a:r>
              <a:rPr lang="ru-RU" b="1" dirty="0" smtClean="0">
                <a:solidFill>
                  <a:srgbClr val="0000FF"/>
                </a:solidFill>
                <a:latin typeface="Arial"/>
                <a:cs typeface="Arial"/>
              </a:rPr>
              <a:t>«Мне нравится, что вы</a:t>
            </a:r>
          </a:p>
          <a:p>
            <a:pPr marL="29192">
              <a:lnSpc>
                <a:spcPts val="3092"/>
              </a:lnSpc>
              <a:spcBef>
                <a:spcPts val="174"/>
              </a:spcBef>
            </a:pPr>
            <a:r>
              <a:rPr lang="ru-RU" b="1" dirty="0" smtClean="0">
                <a:solidFill>
                  <a:srgbClr val="0000FF"/>
                </a:solidFill>
                <a:latin typeface="Arial"/>
                <a:cs typeface="Arial"/>
              </a:rPr>
              <a:t>больны не мной».</a:t>
            </a:r>
          </a:p>
          <a:p>
            <a:pPr marL="29192">
              <a:lnSpc>
                <a:spcPts val="3092"/>
              </a:lnSpc>
              <a:spcBef>
                <a:spcPts val="174"/>
              </a:spcBef>
            </a:pPr>
            <a:endParaRPr b="1" dirty="0">
              <a:solidFill>
                <a:srgbClr val="0000FF"/>
              </a:solidFill>
              <a:latin typeface="Arial"/>
              <a:cs typeface="Arial"/>
            </a:endParaRPr>
          </a:p>
          <a:p>
            <a:pPr marL="20132">
              <a:lnSpc>
                <a:spcPts val="4329"/>
              </a:lnSpc>
            </a:pPr>
            <a:r>
              <a:rPr lang="ru-RU" sz="3800" b="1" spc="-16" dirty="0" smtClean="0">
                <a:solidFill>
                  <a:srgbClr val="2365C7"/>
                </a:solidFill>
                <a:latin typeface="Arial"/>
                <a:cs typeface="Arial"/>
              </a:rPr>
              <a:t>       </a:t>
            </a:r>
          </a:p>
          <a:p>
            <a:pPr marL="53351" marR="977423">
              <a:lnSpc>
                <a:spcPts val="3108"/>
              </a:lnSpc>
              <a:spcBef>
                <a:spcPts val="2347"/>
              </a:spcBef>
            </a:pPr>
            <a:endParaRPr dirty="0">
              <a:latin typeface="Arial"/>
              <a:cs typeface="Arial"/>
            </a:endParaRPr>
          </a:p>
        </p:txBody>
      </p:sp>
      <p:sp>
        <p:nvSpPr>
          <p:cNvPr id="5" name="object 5"/>
          <p:cNvSpPr/>
          <p:nvPr/>
        </p:nvSpPr>
        <p:spPr>
          <a:xfrm>
            <a:off x="285722" y="1857369"/>
            <a:ext cx="500065" cy="128588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grpSp>
        <p:nvGrpSpPr>
          <p:cNvPr id="10" name="object 10"/>
          <p:cNvGrpSpPr/>
          <p:nvPr/>
        </p:nvGrpSpPr>
        <p:grpSpPr>
          <a:xfrm>
            <a:off x="7432750" y="337427"/>
            <a:ext cx="1006041" cy="1005549"/>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7809314" y="394737"/>
            <a:ext cx="274924" cy="590848"/>
          </a:xfrm>
          <a:prstGeom prst="rect">
            <a:avLst/>
          </a:prstGeom>
        </p:spPr>
        <p:txBody>
          <a:bodyPr vert="horz" wrap="square" lIns="0" tIns="25165" rIns="0" bIns="0" rtlCol="0">
            <a:spAutoFit/>
          </a:bodyPr>
          <a:lstStyle/>
          <a:p>
            <a:pPr>
              <a:spcBef>
                <a:spcPts val="198"/>
              </a:spcBef>
            </a:pPr>
            <a:r>
              <a:rPr lang="ru-RU" sz="3600" dirty="0" smtClean="0">
                <a:solidFill>
                  <a:schemeClr val="bg1"/>
                </a:solidFill>
                <a:latin typeface="Arial"/>
                <a:cs typeface="Arial"/>
              </a:rPr>
              <a:t>8</a:t>
            </a:r>
            <a:endParaRPr sz="3600" dirty="0">
              <a:solidFill>
                <a:schemeClr val="bg1"/>
              </a:solidFill>
              <a:latin typeface="Arial"/>
              <a:cs typeface="Arial"/>
            </a:endParaRPr>
          </a:p>
        </p:txBody>
      </p:sp>
      <p:sp>
        <p:nvSpPr>
          <p:cNvPr id="14" name="object 14"/>
          <p:cNvSpPr txBox="1"/>
          <p:nvPr/>
        </p:nvSpPr>
        <p:spPr>
          <a:xfrm>
            <a:off x="7609632" y="859064"/>
            <a:ext cx="696878" cy="342476"/>
          </a:xfrm>
          <a:prstGeom prst="rect">
            <a:avLst/>
          </a:prstGeom>
        </p:spPr>
        <p:txBody>
          <a:bodyPr vert="horz" wrap="square" lIns="0" tIns="19124" rIns="0" bIns="0" rtlCol="0">
            <a:spAutoFit/>
          </a:bodyPr>
          <a:lstStyle/>
          <a:p>
            <a:pPr>
              <a:spcBef>
                <a:spcPts val="151"/>
              </a:spcBef>
            </a:pPr>
            <a:r>
              <a:rPr sz="2100" spc="8" dirty="0">
                <a:solidFill>
                  <a:srgbClr val="FFFFFF"/>
                </a:solidFill>
                <a:latin typeface="Arial"/>
                <a:cs typeface="Arial"/>
              </a:rPr>
              <a:t>к</a:t>
            </a:r>
            <a:r>
              <a:rPr sz="2100" spc="-8" dirty="0">
                <a:solidFill>
                  <a:srgbClr val="FFFFFF"/>
                </a:solidFill>
                <a:latin typeface="Arial"/>
                <a:cs typeface="Arial"/>
              </a:rPr>
              <a:t>ласс</a:t>
            </a:r>
            <a:endParaRPr sz="2100" dirty="0">
              <a:latin typeface="Arial"/>
              <a:cs typeface="Arial"/>
            </a:endParaRPr>
          </a:p>
        </p:txBody>
      </p:sp>
      <p:grpSp>
        <p:nvGrpSpPr>
          <p:cNvPr id="15" name="object 15"/>
          <p:cNvGrpSpPr/>
          <p:nvPr/>
        </p:nvGrpSpPr>
        <p:grpSpPr>
          <a:xfrm>
            <a:off x="549570" y="458120"/>
            <a:ext cx="741186" cy="739818"/>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a:p>
          </p:txBody>
        </p:sp>
      </p:grpSp>
      <p:sp>
        <p:nvSpPr>
          <p:cNvPr id="27" name="object 6"/>
          <p:cNvSpPr/>
          <p:nvPr/>
        </p:nvSpPr>
        <p:spPr>
          <a:xfrm>
            <a:off x="285722" y="3357567"/>
            <a:ext cx="500065" cy="1357322"/>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pic>
        <p:nvPicPr>
          <p:cNvPr id="28" name="Picture 2" descr="Мне нравится, что Вы больны не мной… (сборник)"/>
          <p:cNvPicPr>
            <a:picLocks noChangeAspect="1" noChangeArrowheads="1"/>
          </p:cNvPicPr>
          <p:nvPr/>
        </p:nvPicPr>
        <p:blipFill>
          <a:blip r:embed="rId3"/>
          <a:srcRect/>
          <a:stretch>
            <a:fillRect/>
          </a:stretch>
        </p:blipFill>
        <p:spPr bwMode="auto">
          <a:xfrm rot="927394">
            <a:off x="6037516" y="1861952"/>
            <a:ext cx="2198754" cy="298495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62356"/>
            <a:ext cx="8190071" cy="1015663"/>
          </a:xfrm>
        </p:spPr>
        <p:txBody>
          <a:bodyPr/>
          <a:lstStyle/>
          <a:p>
            <a:r>
              <a:rPr lang="ru-RU" dirty="0" smtClean="0"/>
              <a:t>                 </a:t>
            </a:r>
            <a:r>
              <a:rPr lang="ru-RU" sz="3200" dirty="0" smtClean="0"/>
              <a:t> Анализ</a:t>
            </a:r>
            <a:r>
              <a:rPr lang="ru-RU" dirty="0" smtClean="0"/>
              <a:t> произведения</a:t>
            </a:r>
            <a:br>
              <a:rPr lang="ru-RU" dirty="0" smtClean="0"/>
            </a:br>
            <a:endParaRPr lang="ru-RU" dirty="0"/>
          </a:p>
        </p:txBody>
      </p:sp>
      <p:sp>
        <p:nvSpPr>
          <p:cNvPr id="3" name="Текст 2"/>
          <p:cNvSpPr>
            <a:spLocks noGrp="1"/>
          </p:cNvSpPr>
          <p:nvPr>
            <p:ph type="body" idx="1"/>
          </p:nvPr>
        </p:nvSpPr>
        <p:spPr>
          <a:xfrm>
            <a:off x="4643438" y="857238"/>
            <a:ext cx="4286280" cy="3323987"/>
          </a:xfrm>
        </p:spPr>
        <p:txBody>
          <a:bodyPr/>
          <a:lstStyle/>
          <a:p>
            <a:endParaRPr lang="ru-RU" sz="1800" i="0" dirty="0" smtClean="0"/>
          </a:p>
          <a:p>
            <a:r>
              <a:rPr lang="ru-RU" sz="1800" i="0" dirty="0" smtClean="0"/>
              <a:t>      </a:t>
            </a:r>
            <a:r>
              <a:rPr lang="ru-RU" sz="1800" i="0" dirty="0" smtClean="0">
                <a:solidFill>
                  <a:srgbClr val="0000FF"/>
                </a:solidFill>
              </a:rPr>
              <a:t>Она благодарна воображаемому собеседнику за «нелюбовь», за всё то, что не свершилось. При этом странно звучит неожиданное обращение «мой нежный». Перечисление не случившихся событий приобретает глубоко личный сокровенный характер, высшей точки оно достигает в упоминании не произошедшего церковного венчания.</a:t>
            </a:r>
            <a:endParaRPr lang="ru-RU" sz="1800" dirty="0">
              <a:solidFill>
                <a:srgbClr val="0000FF"/>
              </a:solidFill>
            </a:endParaRPr>
          </a:p>
        </p:txBody>
      </p:sp>
      <p:pic>
        <p:nvPicPr>
          <p:cNvPr id="3074" name="Picture 2" descr="марина цветаева | Записи с меткой марина цветаева | Дневник  Тамары_Караченцевой : LiveInternet - Российский Сервис Онлайн-Дневников"/>
          <p:cNvPicPr>
            <a:picLocks noChangeAspect="1" noChangeArrowheads="1"/>
          </p:cNvPicPr>
          <p:nvPr/>
        </p:nvPicPr>
        <p:blipFill>
          <a:blip r:embed="rId2"/>
          <a:srcRect/>
          <a:stretch>
            <a:fillRect/>
          </a:stretch>
        </p:blipFill>
        <p:spPr bwMode="auto">
          <a:xfrm>
            <a:off x="642910" y="1071552"/>
            <a:ext cx="3571900" cy="36718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62356"/>
            <a:ext cx="8190071" cy="1015663"/>
          </a:xfrm>
        </p:spPr>
        <p:txBody>
          <a:bodyPr/>
          <a:lstStyle/>
          <a:p>
            <a:r>
              <a:rPr lang="ru-RU" dirty="0" smtClean="0"/>
              <a:t>                 </a:t>
            </a:r>
            <a:r>
              <a:rPr lang="ru-RU" sz="3200" dirty="0" smtClean="0"/>
              <a:t>Анализ</a:t>
            </a:r>
            <a:r>
              <a:rPr lang="ru-RU" dirty="0" smtClean="0"/>
              <a:t> произведения</a:t>
            </a:r>
            <a:br>
              <a:rPr lang="ru-RU" dirty="0" smtClean="0"/>
            </a:br>
            <a:endParaRPr lang="ru-RU" dirty="0"/>
          </a:p>
        </p:txBody>
      </p:sp>
      <p:sp>
        <p:nvSpPr>
          <p:cNvPr id="3" name="Текст 2"/>
          <p:cNvSpPr>
            <a:spLocks noGrp="1"/>
          </p:cNvSpPr>
          <p:nvPr>
            <p:ph type="body" idx="1"/>
          </p:nvPr>
        </p:nvSpPr>
        <p:spPr>
          <a:xfrm>
            <a:off x="428596" y="857238"/>
            <a:ext cx="4214842" cy="3046988"/>
          </a:xfrm>
        </p:spPr>
        <p:txBody>
          <a:bodyPr/>
          <a:lstStyle/>
          <a:p>
            <a:endParaRPr lang="ru-RU" sz="1800" i="0" dirty="0" smtClean="0"/>
          </a:p>
          <a:p>
            <a:r>
              <a:rPr lang="ru-RU" sz="1800" i="0" dirty="0" smtClean="0"/>
              <a:t>      </a:t>
            </a:r>
          </a:p>
          <a:p>
            <a:r>
              <a:rPr lang="ru-RU" sz="1800" i="0" dirty="0" smtClean="0">
                <a:solidFill>
                  <a:srgbClr val="0000FF"/>
                </a:solidFill>
              </a:rPr>
              <a:t>      Сквозь это проступает лёгкая печаль от осознания непоправимости случившегося. Цветаева благодарна судьбе, что она распорядилась по-своему, но в её душе остаётся любопытство к другому варианту жизненного пути. В финале это подчеркивается повторением восклицания «увы!».</a:t>
            </a:r>
            <a:endParaRPr lang="ru-RU" sz="1800" dirty="0">
              <a:solidFill>
                <a:srgbClr val="0000FF"/>
              </a:solidFill>
            </a:endParaRPr>
          </a:p>
        </p:txBody>
      </p:sp>
      <p:pic>
        <p:nvPicPr>
          <p:cNvPr id="2050" name="Picture 2" descr="Марина Цветаева: &quot;Просто – сердце…&quot; - Kultura.uz"/>
          <p:cNvPicPr>
            <a:picLocks noChangeAspect="1" noChangeArrowheads="1"/>
          </p:cNvPicPr>
          <p:nvPr/>
        </p:nvPicPr>
        <p:blipFill>
          <a:blip r:embed="rId2"/>
          <a:srcRect/>
          <a:stretch>
            <a:fillRect/>
          </a:stretch>
        </p:blipFill>
        <p:spPr bwMode="auto">
          <a:xfrm>
            <a:off x="5134716" y="1142990"/>
            <a:ext cx="3143250" cy="28575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62356"/>
            <a:ext cx="8190071" cy="1015663"/>
          </a:xfrm>
        </p:spPr>
        <p:txBody>
          <a:bodyPr/>
          <a:lstStyle/>
          <a:p>
            <a:r>
              <a:rPr lang="ru-RU" dirty="0" smtClean="0"/>
              <a:t>              </a:t>
            </a:r>
            <a:r>
              <a:rPr lang="ru-RU" sz="3200" dirty="0" smtClean="0"/>
              <a:t>Анализ </a:t>
            </a:r>
            <a:r>
              <a:rPr lang="ru-RU" dirty="0" smtClean="0"/>
              <a:t>произведения</a:t>
            </a:r>
            <a:br>
              <a:rPr lang="ru-RU" dirty="0" smtClean="0"/>
            </a:br>
            <a:endParaRPr lang="ru-RU" dirty="0"/>
          </a:p>
        </p:txBody>
      </p:sp>
      <p:sp>
        <p:nvSpPr>
          <p:cNvPr id="3" name="Текст 2"/>
          <p:cNvSpPr>
            <a:spLocks noGrp="1"/>
          </p:cNvSpPr>
          <p:nvPr>
            <p:ph type="body" idx="1"/>
          </p:nvPr>
        </p:nvSpPr>
        <p:spPr>
          <a:xfrm>
            <a:off x="4786314" y="857238"/>
            <a:ext cx="4214842" cy="3877985"/>
          </a:xfrm>
        </p:spPr>
        <p:txBody>
          <a:bodyPr/>
          <a:lstStyle/>
          <a:p>
            <a:endParaRPr lang="ru-RU" sz="1800" i="0" dirty="0" smtClean="0"/>
          </a:p>
          <a:p>
            <a:r>
              <a:rPr lang="ru-RU" sz="1800" i="0" dirty="0" smtClean="0"/>
              <a:t>      </a:t>
            </a:r>
            <a:r>
              <a:rPr lang="ru-RU" sz="1800" i="0" dirty="0" smtClean="0">
                <a:solidFill>
                  <a:srgbClr val="0000FF"/>
                </a:solidFill>
              </a:rPr>
              <a:t>Стих «Мне нравится, что вы больны не мной» раскрывает особую тему любовных отношений. В нём описаны возможные, но так и не случившиеся события. Судьба каждого человека уникальна и непредсказуема. Любая незначительная деталь, которая незаметна в настоящем, способна оказать решающее воздействие на будущее. Человек может буквально пройти мимо любви и лишь впоследствии осознать эту утрату.</a:t>
            </a:r>
            <a:endParaRPr lang="ru-RU" sz="1800" i="0" dirty="0">
              <a:solidFill>
                <a:srgbClr val="0000FF"/>
              </a:solidFill>
            </a:endParaRPr>
          </a:p>
        </p:txBody>
      </p:sp>
      <p:pic>
        <p:nvPicPr>
          <p:cNvPr id="1028" name="Picture 4" descr="Марина Цветаева: Изображения связанные с автором &quot;Цветаева Марина Ивановна&quot;"/>
          <p:cNvPicPr>
            <a:picLocks noChangeAspect="1" noChangeArrowheads="1"/>
          </p:cNvPicPr>
          <p:nvPr/>
        </p:nvPicPr>
        <p:blipFill>
          <a:blip r:embed="rId2"/>
          <a:srcRect/>
          <a:stretch>
            <a:fillRect/>
          </a:stretch>
        </p:blipFill>
        <p:spPr bwMode="auto">
          <a:xfrm>
            <a:off x="642910" y="1214429"/>
            <a:ext cx="3657600" cy="314327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62356"/>
            <a:ext cx="8190071" cy="1015663"/>
          </a:xfrm>
        </p:spPr>
        <p:txBody>
          <a:bodyPr/>
          <a:lstStyle/>
          <a:p>
            <a:r>
              <a:rPr lang="ru-RU" dirty="0" smtClean="0"/>
              <a:t>              </a:t>
            </a:r>
            <a:r>
              <a:rPr lang="ru-RU" sz="3200" dirty="0" smtClean="0"/>
              <a:t>Анализ </a:t>
            </a:r>
            <a:r>
              <a:rPr lang="ru-RU" dirty="0" smtClean="0"/>
              <a:t>произведения</a:t>
            </a:r>
            <a:br>
              <a:rPr lang="ru-RU" dirty="0" smtClean="0"/>
            </a:br>
            <a:endParaRPr lang="ru-RU" dirty="0"/>
          </a:p>
        </p:txBody>
      </p:sp>
      <p:sp>
        <p:nvSpPr>
          <p:cNvPr id="3" name="Текст 2"/>
          <p:cNvSpPr>
            <a:spLocks noGrp="1"/>
          </p:cNvSpPr>
          <p:nvPr>
            <p:ph type="body" idx="1"/>
          </p:nvPr>
        </p:nvSpPr>
        <p:spPr>
          <a:xfrm>
            <a:off x="4429124" y="1071552"/>
            <a:ext cx="4572032" cy="3663671"/>
          </a:xfrm>
        </p:spPr>
        <p:txBody>
          <a:bodyPr/>
          <a:lstStyle/>
          <a:p>
            <a:r>
              <a:rPr lang="ru-RU" sz="1800" i="0" dirty="0" smtClean="0"/>
              <a:t>     </a:t>
            </a:r>
            <a:r>
              <a:rPr lang="ru-RU" sz="1800" i="0" dirty="0" smtClean="0">
                <a:solidFill>
                  <a:srgbClr val="FF0000"/>
                </a:solidFill>
              </a:rPr>
              <a:t> Сама же Анастасия Цветаева до самой смерти была убеждена, что её сестра, влюбчивая по натуре и не привыкшая скрывать свои чувства, попросту проявила благородство:</a:t>
            </a:r>
            <a:r>
              <a:rPr lang="ru-RU" sz="1800" b="0" i="0" dirty="0" smtClean="0">
                <a:solidFill>
                  <a:srgbClr val="FF0000"/>
                </a:solidFill>
              </a:rPr>
              <a:t> </a:t>
            </a:r>
            <a:r>
              <a:rPr lang="ru-RU" sz="1800" i="0" dirty="0" smtClean="0">
                <a:solidFill>
                  <a:srgbClr val="007A37"/>
                </a:solidFill>
              </a:rPr>
              <a:t>Марина Цветаева не пожелала причинять собственной сестре боль и разрушать наметившийся союз. </a:t>
            </a:r>
            <a:r>
              <a:rPr lang="ru-RU" sz="1800" i="0" dirty="0" smtClean="0">
                <a:solidFill>
                  <a:srgbClr val="0000FF"/>
                </a:solidFill>
              </a:rPr>
              <a:t>Человек, которому было посвящено стихотворение «Мне нравится…», скончался в Москве 24 мая 1917 года от приступа острого аппендицита, а его вдова так больше и не вышла замуж.</a:t>
            </a:r>
            <a:endParaRPr lang="ru-RU" sz="1800" i="0" dirty="0">
              <a:solidFill>
                <a:srgbClr val="0000FF"/>
              </a:solidFill>
            </a:endParaRPr>
          </a:p>
        </p:txBody>
      </p:sp>
      <p:pic>
        <p:nvPicPr>
          <p:cNvPr id="1026" name="Picture 2" descr="cvet_03 (700x449, 77Kb)"/>
          <p:cNvPicPr>
            <a:picLocks noChangeAspect="1" noChangeArrowheads="1"/>
          </p:cNvPicPr>
          <p:nvPr/>
        </p:nvPicPr>
        <p:blipFill>
          <a:blip r:embed="rId2"/>
          <a:srcRect/>
          <a:stretch>
            <a:fillRect/>
          </a:stretch>
        </p:blipFill>
        <p:spPr bwMode="auto">
          <a:xfrm>
            <a:off x="428596" y="1071552"/>
            <a:ext cx="3500462" cy="3133718"/>
          </a:xfrm>
          <a:prstGeom prst="rect">
            <a:avLst/>
          </a:prstGeom>
          <a:noFill/>
        </p:spPr>
      </p:pic>
      <p:sp>
        <p:nvSpPr>
          <p:cNvPr id="5" name="Прямоугольник 4"/>
          <p:cNvSpPr/>
          <p:nvPr/>
        </p:nvSpPr>
        <p:spPr>
          <a:xfrm>
            <a:off x="642910" y="4143386"/>
            <a:ext cx="5807970" cy="338554"/>
          </a:xfrm>
          <a:prstGeom prst="rect">
            <a:avLst/>
          </a:prstGeom>
        </p:spPr>
        <p:txBody>
          <a:bodyPr wrap="square">
            <a:spAutoFit/>
          </a:bodyPr>
          <a:lstStyle/>
          <a:p>
            <a:r>
              <a:rPr lang="ru-RU" sz="1600" b="1" dirty="0" smtClean="0">
                <a:solidFill>
                  <a:srgbClr val="FF0000"/>
                </a:solidFill>
                <a:latin typeface="Arial" pitchFamily="34" charset="0"/>
                <a:cs typeface="Arial" pitchFamily="34" charset="0"/>
              </a:rPr>
              <a:t> Анастасия Цветаева в 99 лет </a:t>
            </a:r>
            <a:endParaRPr lang="ru-RU" sz="1600" b="1" dirty="0">
              <a:solidFill>
                <a:srgbClr val="FF0000"/>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51" y="162356"/>
            <a:ext cx="9032343" cy="507831"/>
          </a:xfrm>
        </p:spPr>
        <p:txBody>
          <a:bodyPr/>
          <a:lstStyle/>
          <a:p>
            <a:r>
              <a:rPr lang="ru-RU" dirty="0" smtClean="0"/>
              <a:t> Стилистические фигуры в стихотворении</a:t>
            </a:r>
            <a:endParaRPr lang="ru-RU" dirty="0"/>
          </a:p>
        </p:txBody>
      </p:sp>
      <p:sp>
        <p:nvSpPr>
          <p:cNvPr id="3" name="Текст 2"/>
          <p:cNvSpPr>
            <a:spLocks noGrp="1"/>
          </p:cNvSpPr>
          <p:nvPr>
            <p:ph type="body" idx="1"/>
          </p:nvPr>
        </p:nvSpPr>
        <p:spPr>
          <a:xfrm>
            <a:off x="4005531" y="533461"/>
            <a:ext cx="5138469" cy="3770263"/>
          </a:xfrm>
        </p:spPr>
        <p:txBody>
          <a:bodyPr/>
          <a:lstStyle/>
          <a:p>
            <a:endParaRPr lang="ru-RU" sz="2500" i="0" dirty="0" smtClean="0"/>
          </a:p>
          <a:p>
            <a:endParaRPr lang="ru-RU" sz="2000" i="0" dirty="0" smtClean="0"/>
          </a:p>
          <a:p>
            <a:r>
              <a:rPr lang="ru-RU" sz="2000" i="0" dirty="0" smtClean="0">
                <a:solidFill>
                  <a:srgbClr val="FF0000"/>
                </a:solidFill>
              </a:rPr>
              <a:t>Анафора</a:t>
            </a:r>
            <a:r>
              <a:rPr lang="ru-RU" sz="2000" i="0" dirty="0" smtClean="0">
                <a:solidFill>
                  <a:schemeClr val="tx2">
                    <a:lumMod val="75000"/>
                  </a:schemeClr>
                </a:solidFill>
              </a:rPr>
              <a:t> -</a:t>
            </a:r>
            <a:r>
              <a:rPr lang="ru-RU" sz="2000" b="0" i="0" dirty="0" smtClean="0"/>
              <a:t> </a:t>
            </a:r>
            <a:r>
              <a:rPr lang="ru-RU" sz="2000" i="0" dirty="0" smtClean="0">
                <a:solidFill>
                  <a:srgbClr val="0000FF"/>
                </a:solidFill>
              </a:rPr>
              <a:t>это стилистическая фигура речи, заключающаяся в повторении одних и тех же элементов </a:t>
            </a:r>
          </a:p>
          <a:p>
            <a:r>
              <a:rPr lang="ru-RU" sz="2000" i="0" dirty="0" smtClean="0">
                <a:solidFill>
                  <a:srgbClr val="0000FF"/>
                </a:solidFill>
              </a:rPr>
              <a:t>(звуков, слов, фраз) в начале каждого параллельного ряда (строфы, стиха </a:t>
            </a:r>
          </a:p>
          <a:p>
            <a:r>
              <a:rPr lang="ru-RU" sz="2000" i="0" dirty="0" smtClean="0">
                <a:solidFill>
                  <a:srgbClr val="0000FF"/>
                </a:solidFill>
              </a:rPr>
              <a:t>и т.д.):</a:t>
            </a:r>
          </a:p>
          <a:p>
            <a:r>
              <a:rPr lang="ru-RU" sz="2000" dirty="0" smtClean="0">
                <a:solidFill>
                  <a:srgbClr val="FF0000"/>
                </a:solidFill>
              </a:rPr>
              <a:t>Мне нравится,</a:t>
            </a:r>
            <a:r>
              <a:rPr lang="ru-RU" sz="2000" dirty="0" smtClean="0"/>
              <a:t> что вы больны не мной,</a:t>
            </a:r>
            <a:br>
              <a:rPr lang="ru-RU" sz="2000" dirty="0" smtClean="0"/>
            </a:br>
            <a:r>
              <a:rPr lang="ru-RU" sz="2000" dirty="0" smtClean="0">
                <a:solidFill>
                  <a:srgbClr val="FF0000"/>
                </a:solidFill>
              </a:rPr>
              <a:t>Мне нравится,</a:t>
            </a:r>
            <a:r>
              <a:rPr lang="ru-RU" sz="2000" dirty="0" smtClean="0"/>
              <a:t> что я больна не вами,</a:t>
            </a:r>
            <a:br>
              <a:rPr lang="ru-RU" sz="2000" dirty="0" smtClean="0"/>
            </a:br>
            <a:endParaRPr lang="ru-RU" sz="2000" dirty="0">
              <a:solidFill>
                <a:srgbClr val="0000FF"/>
              </a:solidFill>
            </a:endParaRPr>
          </a:p>
        </p:txBody>
      </p:sp>
      <p:sp>
        <p:nvSpPr>
          <p:cNvPr id="4" name="Chevron 8">
            <a:extLst>
              <a:ext uri="{FF2B5EF4-FFF2-40B4-BE49-F238E27FC236}">
                <a16:creationId xmlns="" xmlns:a16="http://schemas.microsoft.com/office/drawing/2014/main" id="{87EE7965-A374-418B-BCC2-2E9CFD7EF71E}"/>
              </a:ext>
            </a:extLst>
          </p:cNvPr>
          <p:cNvSpPr/>
          <p:nvPr/>
        </p:nvSpPr>
        <p:spPr>
          <a:xfrm>
            <a:off x="266838" y="1212890"/>
            <a:ext cx="3625400" cy="3170673"/>
          </a:xfrm>
          <a:custGeom>
            <a:avLst/>
            <a:gdLst/>
            <a:ahLst/>
            <a:cxnLst/>
            <a:rect l="l" t="t" r="r" b="b"/>
            <a:pathLst>
              <a:path w="4428064" h="2620001">
                <a:moveTo>
                  <a:pt x="2880320" y="0"/>
                </a:moveTo>
                <a:lnTo>
                  <a:pt x="3458511" y="0"/>
                </a:lnTo>
                <a:lnTo>
                  <a:pt x="4428064" y="1310001"/>
                </a:lnTo>
                <a:lnTo>
                  <a:pt x="3458511" y="2620001"/>
                </a:lnTo>
                <a:lnTo>
                  <a:pt x="2880320" y="2620001"/>
                </a:lnTo>
                <a:lnTo>
                  <a:pt x="3680013" y="1539505"/>
                </a:lnTo>
                <a:lnTo>
                  <a:pt x="0" y="1539505"/>
                </a:lnTo>
                <a:lnTo>
                  <a:pt x="0" y="1071505"/>
                </a:lnTo>
                <a:lnTo>
                  <a:pt x="3673358" y="1071505"/>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5" name="Rectangle 10">
            <a:extLst>
              <a:ext uri="{FF2B5EF4-FFF2-40B4-BE49-F238E27FC236}">
                <a16:creationId xmlns="" xmlns:a16="http://schemas.microsoft.com/office/drawing/2014/main" id="{7792BD7F-5BF0-436D-A1CF-1B2CD1482B4F}"/>
              </a:ext>
            </a:extLst>
          </p:cNvPr>
          <p:cNvSpPr/>
          <p:nvPr/>
        </p:nvSpPr>
        <p:spPr>
          <a:xfrm rot="10800000" flipH="1">
            <a:off x="266838" y="3137942"/>
            <a:ext cx="2877025" cy="1230143"/>
          </a:xfrm>
          <a:custGeom>
            <a:avLst/>
            <a:gdLst/>
            <a:ahLst/>
            <a:cxnLst/>
            <a:rect l="l" t="t" r="r" b="b"/>
            <a:pathLst>
              <a:path w="3513998" h="981444">
                <a:moveTo>
                  <a:pt x="0" y="981444"/>
                </a:moveTo>
                <a:lnTo>
                  <a:pt x="3170262" y="981444"/>
                </a:lnTo>
                <a:lnTo>
                  <a:pt x="3170262" y="979483"/>
                </a:lnTo>
                <a:lnTo>
                  <a:pt x="3513998" y="979483"/>
                </a:lnTo>
                <a:lnTo>
                  <a:pt x="3170262" y="515048"/>
                </a:lnTo>
                <a:lnTo>
                  <a:pt x="3170262" y="513444"/>
                </a:lnTo>
                <a:lnTo>
                  <a:pt x="3169075" y="513444"/>
                </a:lnTo>
                <a:lnTo>
                  <a:pt x="2789067" y="0"/>
                </a:lnTo>
                <a:lnTo>
                  <a:pt x="2210876" y="0"/>
                </a:lnTo>
                <a:lnTo>
                  <a:pt x="2590884" y="513444"/>
                </a:lnTo>
                <a:lnTo>
                  <a:pt x="0" y="51344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6" name="Rectangle 10">
            <a:extLst>
              <a:ext uri="{FF2B5EF4-FFF2-40B4-BE49-F238E27FC236}">
                <a16:creationId xmlns="" xmlns:a16="http://schemas.microsoft.com/office/drawing/2014/main" id="{4B387AA6-5812-4CB6-B051-053647FDDCD0}"/>
              </a:ext>
            </a:extLst>
          </p:cNvPr>
          <p:cNvSpPr/>
          <p:nvPr/>
        </p:nvSpPr>
        <p:spPr>
          <a:xfrm>
            <a:off x="266839" y="1212891"/>
            <a:ext cx="2877023" cy="1230143"/>
          </a:xfrm>
          <a:custGeom>
            <a:avLst/>
            <a:gdLst/>
            <a:ahLst/>
            <a:cxnLst/>
            <a:rect l="l" t="t" r="r" b="b"/>
            <a:pathLst>
              <a:path w="3513998" h="981444">
                <a:moveTo>
                  <a:pt x="2210876" y="0"/>
                </a:moveTo>
                <a:lnTo>
                  <a:pt x="2789067" y="0"/>
                </a:lnTo>
                <a:lnTo>
                  <a:pt x="3169075" y="513444"/>
                </a:lnTo>
                <a:lnTo>
                  <a:pt x="3170262" y="513444"/>
                </a:lnTo>
                <a:lnTo>
                  <a:pt x="3170262" y="515048"/>
                </a:lnTo>
                <a:lnTo>
                  <a:pt x="3513998" y="979483"/>
                </a:lnTo>
                <a:lnTo>
                  <a:pt x="3170262" y="979483"/>
                </a:lnTo>
                <a:lnTo>
                  <a:pt x="3170262" y="981444"/>
                </a:lnTo>
                <a:lnTo>
                  <a:pt x="0" y="981444"/>
                </a:lnTo>
                <a:lnTo>
                  <a:pt x="0" y="513444"/>
                </a:lnTo>
                <a:lnTo>
                  <a:pt x="2590884" y="51344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51" y="162356"/>
            <a:ext cx="9032343" cy="507831"/>
          </a:xfrm>
        </p:spPr>
        <p:txBody>
          <a:bodyPr/>
          <a:lstStyle/>
          <a:p>
            <a:r>
              <a:rPr lang="ru-RU" dirty="0" smtClean="0"/>
              <a:t> Стилистические фигуры в стихотворении</a:t>
            </a:r>
            <a:endParaRPr lang="ru-RU" dirty="0"/>
          </a:p>
        </p:txBody>
      </p:sp>
      <p:sp>
        <p:nvSpPr>
          <p:cNvPr id="3" name="Текст 2"/>
          <p:cNvSpPr>
            <a:spLocks noGrp="1"/>
          </p:cNvSpPr>
          <p:nvPr>
            <p:ph type="body" idx="1"/>
          </p:nvPr>
        </p:nvSpPr>
        <p:spPr>
          <a:xfrm>
            <a:off x="3892237" y="123479"/>
            <a:ext cx="5251763" cy="4770537"/>
          </a:xfrm>
        </p:spPr>
        <p:txBody>
          <a:bodyPr/>
          <a:lstStyle/>
          <a:p>
            <a:endParaRPr lang="ru-RU" sz="2500" i="0" dirty="0" smtClean="0"/>
          </a:p>
          <a:p>
            <a:endParaRPr lang="ru-RU" sz="2000" b="0" i="0" dirty="0" smtClean="0"/>
          </a:p>
          <a:p>
            <a:r>
              <a:rPr lang="ru-RU" sz="2000" b="0" i="0" dirty="0" smtClean="0"/>
              <a:t>    </a:t>
            </a:r>
            <a:endParaRPr lang="en-US" sz="2000" b="0" i="0" dirty="0" smtClean="0"/>
          </a:p>
          <a:p>
            <a:r>
              <a:rPr lang="ru-RU" sz="2000" b="0" i="0" dirty="0" smtClean="0"/>
              <a:t> </a:t>
            </a:r>
            <a:r>
              <a:rPr lang="ru-RU" sz="2000" i="0" dirty="0" smtClean="0">
                <a:solidFill>
                  <a:srgbClr val="0000FF"/>
                </a:solidFill>
              </a:rPr>
              <a:t>Роль анафоры в стихотворении велика. Она придаёт стиху большую выразительность, образность и яркость. </a:t>
            </a:r>
            <a:r>
              <a:rPr lang="ru-RU" sz="2000" i="0" dirty="0" smtClean="0">
                <a:solidFill>
                  <a:srgbClr val="FF0000"/>
                </a:solidFill>
              </a:rPr>
              <a:t>Этот приём является как бы своеобразным голосом поэта, </a:t>
            </a:r>
          </a:p>
          <a:p>
            <a:r>
              <a:rPr lang="ru-RU" sz="2000" i="0" dirty="0" smtClean="0">
                <a:solidFill>
                  <a:srgbClr val="FF0000"/>
                </a:solidFill>
              </a:rPr>
              <a:t>помогает понять душевное и эмоциональное состояние автора.     </a:t>
            </a:r>
          </a:p>
          <a:p>
            <a:r>
              <a:rPr lang="ru-RU" sz="2000" i="0" dirty="0" smtClean="0">
                <a:solidFill>
                  <a:srgbClr val="FF0000"/>
                </a:solidFill>
              </a:rPr>
              <a:t>     </a:t>
            </a:r>
            <a:r>
              <a:rPr lang="ru-RU" sz="2000" i="0" dirty="0" smtClean="0">
                <a:solidFill>
                  <a:srgbClr val="007A37"/>
                </a:solidFill>
              </a:rPr>
              <a:t>Данная стилистическая фигура помогает автору подчеркнуть и выделить мысли, которые по его мнению являются наиболее значимыми. </a:t>
            </a:r>
            <a:r>
              <a:rPr lang="ru-RU" sz="2000" dirty="0" smtClean="0">
                <a:solidFill>
                  <a:srgbClr val="007A37"/>
                </a:solidFill>
              </a:rPr>
              <a:t/>
            </a:r>
            <a:br>
              <a:rPr lang="ru-RU" sz="2000" dirty="0" smtClean="0">
                <a:solidFill>
                  <a:srgbClr val="007A37"/>
                </a:solidFill>
              </a:rPr>
            </a:br>
            <a:endParaRPr lang="ru-RU" sz="2500" dirty="0">
              <a:solidFill>
                <a:srgbClr val="007A37"/>
              </a:solidFill>
            </a:endParaRPr>
          </a:p>
        </p:txBody>
      </p:sp>
      <p:sp>
        <p:nvSpPr>
          <p:cNvPr id="4" name="Chevron 8">
            <a:extLst>
              <a:ext uri="{FF2B5EF4-FFF2-40B4-BE49-F238E27FC236}">
                <a16:creationId xmlns="" xmlns:a16="http://schemas.microsoft.com/office/drawing/2014/main" id="{87EE7965-A374-418B-BCC2-2E9CFD7EF71E}"/>
              </a:ext>
            </a:extLst>
          </p:cNvPr>
          <p:cNvSpPr/>
          <p:nvPr/>
        </p:nvSpPr>
        <p:spPr>
          <a:xfrm>
            <a:off x="266838" y="1212890"/>
            <a:ext cx="3625400" cy="3170673"/>
          </a:xfrm>
          <a:custGeom>
            <a:avLst/>
            <a:gdLst/>
            <a:ahLst/>
            <a:cxnLst/>
            <a:rect l="l" t="t" r="r" b="b"/>
            <a:pathLst>
              <a:path w="4428064" h="2620001">
                <a:moveTo>
                  <a:pt x="2880320" y="0"/>
                </a:moveTo>
                <a:lnTo>
                  <a:pt x="3458511" y="0"/>
                </a:lnTo>
                <a:lnTo>
                  <a:pt x="4428064" y="1310001"/>
                </a:lnTo>
                <a:lnTo>
                  <a:pt x="3458511" y="2620001"/>
                </a:lnTo>
                <a:lnTo>
                  <a:pt x="2880320" y="2620001"/>
                </a:lnTo>
                <a:lnTo>
                  <a:pt x="3680013" y="1539505"/>
                </a:lnTo>
                <a:lnTo>
                  <a:pt x="0" y="1539505"/>
                </a:lnTo>
                <a:lnTo>
                  <a:pt x="0" y="1071505"/>
                </a:lnTo>
                <a:lnTo>
                  <a:pt x="3673358" y="1071505"/>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5" name="Rectangle 10">
            <a:extLst>
              <a:ext uri="{FF2B5EF4-FFF2-40B4-BE49-F238E27FC236}">
                <a16:creationId xmlns="" xmlns:a16="http://schemas.microsoft.com/office/drawing/2014/main" id="{7792BD7F-5BF0-436D-A1CF-1B2CD1482B4F}"/>
              </a:ext>
            </a:extLst>
          </p:cNvPr>
          <p:cNvSpPr/>
          <p:nvPr/>
        </p:nvSpPr>
        <p:spPr>
          <a:xfrm rot="10800000" flipH="1">
            <a:off x="266838" y="3137942"/>
            <a:ext cx="2877025" cy="1230143"/>
          </a:xfrm>
          <a:custGeom>
            <a:avLst/>
            <a:gdLst/>
            <a:ahLst/>
            <a:cxnLst/>
            <a:rect l="l" t="t" r="r" b="b"/>
            <a:pathLst>
              <a:path w="3513998" h="981444">
                <a:moveTo>
                  <a:pt x="0" y="981444"/>
                </a:moveTo>
                <a:lnTo>
                  <a:pt x="3170262" y="981444"/>
                </a:lnTo>
                <a:lnTo>
                  <a:pt x="3170262" y="979483"/>
                </a:lnTo>
                <a:lnTo>
                  <a:pt x="3513998" y="979483"/>
                </a:lnTo>
                <a:lnTo>
                  <a:pt x="3170262" y="515048"/>
                </a:lnTo>
                <a:lnTo>
                  <a:pt x="3170262" y="513444"/>
                </a:lnTo>
                <a:lnTo>
                  <a:pt x="3169075" y="513444"/>
                </a:lnTo>
                <a:lnTo>
                  <a:pt x="2789067" y="0"/>
                </a:lnTo>
                <a:lnTo>
                  <a:pt x="2210876" y="0"/>
                </a:lnTo>
                <a:lnTo>
                  <a:pt x="2590884" y="513444"/>
                </a:lnTo>
                <a:lnTo>
                  <a:pt x="0" y="51344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6" name="Rectangle 10">
            <a:extLst>
              <a:ext uri="{FF2B5EF4-FFF2-40B4-BE49-F238E27FC236}">
                <a16:creationId xmlns="" xmlns:a16="http://schemas.microsoft.com/office/drawing/2014/main" id="{4B387AA6-5812-4CB6-B051-053647FDDCD0}"/>
              </a:ext>
            </a:extLst>
          </p:cNvPr>
          <p:cNvSpPr/>
          <p:nvPr/>
        </p:nvSpPr>
        <p:spPr>
          <a:xfrm>
            <a:off x="266839" y="1212891"/>
            <a:ext cx="2877023" cy="1230143"/>
          </a:xfrm>
          <a:custGeom>
            <a:avLst/>
            <a:gdLst/>
            <a:ahLst/>
            <a:cxnLst/>
            <a:rect l="l" t="t" r="r" b="b"/>
            <a:pathLst>
              <a:path w="3513998" h="981444">
                <a:moveTo>
                  <a:pt x="2210876" y="0"/>
                </a:moveTo>
                <a:lnTo>
                  <a:pt x="2789067" y="0"/>
                </a:lnTo>
                <a:lnTo>
                  <a:pt x="3169075" y="513444"/>
                </a:lnTo>
                <a:lnTo>
                  <a:pt x="3170262" y="513444"/>
                </a:lnTo>
                <a:lnTo>
                  <a:pt x="3170262" y="515048"/>
                </a:lnTo>
                <a:lnTo>
                  <a:pt x="3513998" y="979483"/>
                </a:lnTo>
                <a:lnTo>
                  <a:pt x="3170262" y="979483"/>
                </a:lnTo>
                <a:lnTo>
                  <a:pt x="3170262" y="981444"/>
                </a:lnTo>
                <a:lnTo>
                  <a:pt x="0" y="981444"/>
                </a:lnTo>
                <a:lnTo>
                  <a:pt x="0" y="513444"/>
                </a:lnTo>
                <a:lnTo>
                  <a:pt x="2590884" y="51344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51" y="162356"/>
            <a:ext cx="9032343" cy="507831"/>
          </a:xfrm>
        </p:spPr>
        <p:txBody>
          <a:bodyPr/>
          <a:lstStyle/>
          <a:p>
            <a:r>
              <a:rPr lang="ru-RU" dirty="0" smtClean="0"/>
              <a:t> Стилистические фигуры в стихотворении</a:t>
            </a:r>
            <a:endParaRPr lang="ru-RU" dirty="0"/>
          </a:p>
        </p:txBody>
      </p:sp>
      <p:sp>
        <p:nvSpPr>
          <p:cNvPr id="3" name="Текст 2"/>
          <p:cNvSpPr>
            <a:spLocks noGrp="1"/>
          </p:cNvSpPr>
          <p:nvPr>
            <p:ph type="body" idx="1"/>
          </p:nvPr>
        </p:nvSpPr>
        <p:spPr>
          <a:xfrm>
            <a:off x="4005531" y="533461"/>
            <a:ext cx="5138469" cy="3462486"/>
          </a:xfrm>
        </p:spPr>
        <p:txBody>
          <a:bodyPr/>
          <a:lstStyle/>
          <a:p>
            <a:endParaRPr lang="ru-RU" sz="2500" i="0" dirty="0" smtClean="0"/>
          </a:p>
          <a:p>
            <a:endParaRPr lang="ru-RU" sz="2000" b="0" i="0" dirty="0" smtClean="0"/>
          </a:p>
          <a:p>
            <a:endParaRPr lang="ru-RU" sz="2000" dirty="0" smtClean="0"/>
          </a:p>
          <a:p>
            <a:r>
              <a:rPr lang="ru-RU" sz="2000" dirty="0" smtClean="0">
                <a:solidFill>
                  <a:srgbClr val="FF0000"/>
                </a:solidFill>
              </a:rPr>
              <a:t>За </a:t>
            </a:r>
            <a:r>
              <a:rPr lang="ru-RU" sz="2000" dirty="0" smtClean="0">
                <a:solidFill>
                  <a:srgbClr val="0000FF"/>
                </a:solidFill>
              </a:rPr>
              <a:t>редкость встреч закатными часами,</a:t>
            </a:r>
            <a:br>
              <a:rPr lang="ru-RU" sz="2000" dirty="0" smtClean="0">
                <a:solidFill>
                  <a:srgbClr val="0000FF"/>
                </a:solidFill>
              </a:rPr>
            </a:br>
            <a:r>
              <a:rPr lang="ru-RU" sz="2000" dirty="0" smtClean="0">
                <a:solidFill>
                  <a:srgbClr val="FF0000"/>
                </a:solidFill>
              </a:rPr>
              <a:t>За</a:t>
            </a:r>
            <a:r>
              <a:rPr lang="ru-RU" sz="2000" dirty="0" smtClean="0">
                <a:solidFill>
                  <a:srgbClr val="0000FF"/>
                </a:solidFill>
              </a:rPr>
              <a:t> наши </a:t>
            </a:r>
            <a:r>
              <a:rPr lang="ru-RU" sz="2000" dirty="0" err="1" smtClean="0">
                <a:solidFill>
                  <a:srgbClr val="0000FF"/>
                </a:solidFill>
              </a:rPr>
              <a:t>не-гулянья</a:t>
            </a:r>
            <a:r>
              <a:rPr lang="ru-RU" sz="2000" dirty="0" smtClean="0">
                <a:solidFill>
                  <a:srgbClr val="0000FF"/>
                </a:solidFill>
              </a:rPr>
              <a:t> под луной,</a:t>
            </a:r>
            <a:br>
              <a:rPr lang="ru-RU" sz="2000" dirty="0" smtClean="0">
                <a:solidFill>
                  <a:srgbClr val="0000FF"/>
                </a:solidFill>
              </a:rPr>
            </a:br>
            <a:r>
              <a:rPr lang="ru-RU" sz="2000" dirty="0" smtClean="0">
                <a:solidFill>
                  <a:srgbClr val="FF0000"/>
                </a:solidFill>
              </a:rPr>
              <a:t>За</a:t>
            </a:r>
            <a:r>
              <a:rPr lang="ru-RU" sz="2000" dirty="0" smtClean="0">
                <a:solidFill>
                  <a:srgbClr val="0000FF"/>
                </a:solidFill>
              </a:rPr>
              <a:t> солнце, не у нас над головами,-</a:t>
            </a:r>
            <a:br>
              <a:rPr lang="ru-RU" sz="2000" dirty="0" smtClean="0">
                <a:solidFill>
                  <a:srgbClr val="0000FF"/>
                </a:solidFill>
              </a:rPr>
            </a:br>
            <a:r>
              <a:rPr lang="ru-RU" sz="2000" dirty="0" smtClean="0">
                <a:solidFill>
                  <a:srgbClr val="FF0000"/>
                </a:solidFill>
              </a:rPr>
              <a:t>За</a:t>
            </a:r>
            <a:r>
              <a:rPr lang="ru-RU" sz="2000" dirty="0" smtClean="0">
                <a:solidFill>
                  <a:srgbClr val="0000FF"/>
                </a:solidFill>
              </a:rPr>
              <a:t> то, что вы больны — увы! — не мной,</a:t>
            </a:r>
            <a:br>
              <a:rPr lang="ru-RU" sz="2000" dirty="0" smtClean="0">
                <a:solidFill>
                  <a:srgbClr val="0000FF"/>
                </a:solidFill>
              </a:rPr>
            </a:br>
            <a:r>
              <a:rPr lang="ru-RU" sz="2000" dirty="0" smtClean="0">
                <a:solidFill>
                  <a:srgbClr val="FF0000"/>
                </a:solidFill>
              </a:rPr>
              <a:t>За</a:t>
            </a:r>
            <a:r>
              <a:rPr lang="ru-RU" sz="2000" dirty="0" smtClean="0">
                <a:solidFill>
                  <a:srgbClr val="0000FF"/>
                </a:solidFill>
              </a:rPr>
              <a:t> то, что я больна — увы! — не вами</a:t>
            </a:r>
          </a:p>
          <a:p>
            <a:endParaRPr lang="ru-RU" sz="2000" dirty="0">
              <a:solidFill>
                <a:srgbClr val="0000FF"/>
              </a:solidFill>
            </a:endParaRPr>
          </a:p>
        </p:txBody>
      </p:sp>
      <p:sp>
        <p:nvSpPr>
          <p:cNvPr id="4" name="Chevron 8">
            <a:extLst>
              <a:ext uri="{FF2B5EF4-FFF2-40B4-BE49-F238E27FC236}">
                <a16:creationId xmlns="" xmlns:a16="http://schemas.microsoft.com/office/drawing/2014/main" id="{87EE7965-A374-418B-BCC2-2E9CFD7EF71E}"/>
              </a:ext>
            </a:extLst>
          </p:cNvPr>
          <p:cNvSpPr/>
          <p:nvPr/>
        </p:nvSpPr>
        <p:spPr>
          <a:xfrm>
            <a:off x="266838" y="1212890"/>
            <a:ext cx="3625400" cy="3170673"/>
          </a:xfrm>
          <a:custGeom>
            <a:avLst/>
            <a:gdLst/>
            <a:ahLst/>
            <a:cxnLst/>
            <a:rect l="l" t="t" r="r" b="b"/>
            <a:pathLst>
              <a:path w="4428064" h="2620001">
                <a:moveTo>
                  <a:pt x="2880320" y="0"/>
                </a:moveTo>
                <a:lnTo>
                  <a:pt x="3458511" y="0"/>
                </a:lnTo>
                <a:lnTo>
                  <a:pt x="4428064" y="1310001"/>
                </a:lnTo>
                <a:lnTo>
                  <a:pt x="3458511" y="2620001"/>
                </a:lnTo>
                <a:lnTo>
                  <a:pt x="2880320" y="2620001"/>
                </a:lnTo>
                <a:lnTo>
                  <a:pt x="3680013" y="1539505"/>
                </a:lnTo>
                <a:lnTo>
                  <a:pt x="0" y="1539505"/>
                </a:lnTo>
                <a:lnTo>
                  <a:pt x="0" y="1071505"/>
                </a:lnTo>
                <a:lnTo>
                  <a:pt x="3673358" y="1071505"/>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5" name="Rectangle 10">
            <a:extLst>
              <a:ext uri="{FF2B5EF4-FFF2-40B4-BE49-F238E27FC236}">
                <a16:creationId xmlns="" xmlns:a16="http://schemas.microsoft.com/office/drawing/2014/main" id="{7792BD7F-5BF0-436D-A1CF-1B2CD1482B4F}"/>
              </a:ext>
            </a:extLst>
          </p:cNvPr>
          <p:cNvSpPr/>
          <p:nvPr/>
        </p:nvSpPr>
        <p:spPr>
          <a:xfrm rot="10800000" flipH="1">
            <a:off x="266838" y="3137942"/>
            <a:ext cx="2877025" cy="1230143"/>
          </a:xfrm>
          <a:custGeom>
            <a:avLst/>
            <a:gdLst/>
            <a:ahLst/>
            <a:cxnLst/>
            <a:rect l="l" t="t" r="r" b="b"/>
            <a:pathLst>
              <a:path w="3513998" h="981444">
                <a:moveTo>
                  <a:pt x="0" y="981444"/>
                </a:moveTo>
                <a:lnTo>
                  <a:pt x="3170262" y="981444"/>
                </a:lnTo>
                <a:lnTo>
                  <a:pt x="3170262" y="979483"/>
                </a:lnTo>
                <a:lnTo>
                  <a:pt x="3513998" y="979483"/>
                </a:lnTo>
                <a:lnTo>
                  <a:pt x="3170262" y="515048"/>
                </a:lnTo>
                <a:lnTo>
                  <a:pt x="3170262" y="513444"/>
                </a:lnTo>
                <a:lnTo>
                  <a:pt x="3169075" y="513444"/>
                </a:lnTo>
                <a:lnTo>
                  <a:pt x="2789067" y="0"/>
                </a:lnTo>
                <a:lnTo>
                  <a:pt x="2210876" y="0"/>
                </a:lnTo>
                <a:lnTo>
                  <a:pt x="2590884" y="513444"/>
                </a:lnTo>
                <a:lnTo>
                  <a:pt x="0" y="5134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chemeClr val="accent1"/>
              </a:solidFill>
            </a:endParaRPr>
          </a:p>
        </p:txBody>
      </p:sp>
      <p:sp>
        <p:nvSpPr>
          <p:cNvPr id="6" name="Rectangle 10">
            <a:extLst>
              <a:ext uri="{FF2B5EF4-FFF2-40B4-BE49-F238E27FC236}">
                <a16:creationId xmlns="" xmlns:a16="http://schemas.microsoft.com/office/drawing/2014/main" id="{4B387AA6-5812-4CB6-B051-053647FDDCD0}"/>
              </a:ext>
            </a:extLst>
          </p:cNvPr>
          <p:cNvSpPr/>
          <p:nvPr/>
        </p:nvSpPr>
        <p:spPr>
          <a:xfrm>
            <a:off x="266839" y="1212891"/>
            <a:ext cx="2877023" cy="1230143"/>
          </a:xfrm>
          <a:custGeom>
            <a:avLst/>
            <a:gdLst/>
            <a:ahLst/>
            <a:cxnLst/>
            <a:rect l="l" t="t" r="r" b="b"/>
            <a:pathLst>
              <a:path w="3513998" h="981444">
                <a:moveTo>
                  <a:pt x="2210876" y="0"/>
                </a:moveTo>
                <a:lnTo>
                  <a:pt x="2789067" y="0"/>
                </a:lnTo>
                <a:lnTo>
                  <a:pt x="3169075" y="513444"/>
                </a:lnTo>
                <a:lnTo>
                  <a:pt x="3170262" y="513444"/>
                </a:lnTo>
                <a:lnTo>
                  <a:pt x="3170262" y="515048"/>
                </a:lnTo>
                <a:lnTo>
                  <a:pt x="3513998" y="979483"/>
                </a:lnTo>
                <a:lnTo>
                  <a:pt x="3170262" y="979483"/>
                </a:lnTo>
                <a:lnTo>
                  <a:pt x="3170262" y="981444"/>
                </a:lnTo>
                <a:lnTo>
                  <a:pt x="0" y="981444"/>
                </a:lnTo>
                <a:lnTo>
                  <a:pt x="0" y="513444"/>
                </a:lnTo>
                <a:lnTo>
                  <a:pt x="2590884" y="513444"/>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658" tIns="48329" rIns="96658" bIns="48329" numCol="1" spcCol="0" rtlCol="0" fromWordArt="0" anchor="ctr" anchorCtr="0" forceAA="0" compatLnSpc="1">
            <a:prstTxWarp prst="textNoShape">
              <a:avLst/>
            </a:prstTxWarp>
            <a:noAutofit/>
          </a:bodyPr>
          <a:lstStyle/>
          <a:p>
            <a:pPr algn="ctr"/>
            <a:endParaRPr lang="ko-KR" altLang="en-US" sz="19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Лингвистическая задача</a:t>
            </a:r>
            <a:endParaRPr lang="ru-RU" dirty="0"/>
          </a:p>
        </p:txBody>
      </p:sp>
      <p:sp>
        <p:nvSpPr>
          <p:cNvPr id="3" name="Текст 2"/>
          <p:cNvSpPr>
            <a:spLocks noGrp="1"/>
          </p:cNvSpPr>
          <p:nvPr>
            <p:ph type="body" idx="1"/>
          </p:nvPr>
        </p:nvSpPr>
        <p:spPr>
          <a:xfrm>
            <a:off x="3720160" y="1059582"/>
            <a:ext cx="5066682" cy="2805675"/>
          </a:xfrm>
        </p:spPr>
        <p:txBody>
          <a:bodyPr/>
          <a:lstStyle/>
          <a:p>
            <a:r>
              <a:rPr lang="ru-RU" sz="2400" dirty="0" smtClean="0">
                <a:solidFill>
                  <a:srgbClr val="0000FF"/>
                </a:solidFill>
              </a:rPr>
              <a:t>Прочитайте внимательно стихотворение </a:t>
            </a:r>
            <a:r>
              <a:rPr lang="ru-RU" sz="2400" dirty="0" smtClean="0">
                <a:solidFill>
                  <a:srgbClr val="FF0000"/>
                </a:solidFill>
              </a:rPr>
              <a:t>«Мне нравится, что вы больны не мной…» (стр. 133),</a:t>
            </a:r>
            <a:r>
              <a:rPr lang="ru-RU" sz="2400" dirty="0" smtClean="0">
                <a:solidFill>
                  <a:srgbClr val="0000FF"/>
                </a:solidFill>
              </a:rPr>
              <a:t> найдите в нём </a:t>
            </a:r>
            <a:r>
              <a:rPr lang="ru-RU" sz="2400" dirty="0" smtClean="0">
                <a:solidFill>
                  <a:srgbClr val="007A37"/>
                </a:solidFill>
              </a:rPr>
              <a:t>эпитеты и метафоры</a:t>
            </a:r>
            <a:r>
              <a:rPr lang="ru-RU" sz="2400" dirty="0" smtClean="0">
                <a:solidFill>
                  <a:srgbClr val="0000FF"/>
                </a:solidFill>
              </a:rPr>
              <a:t>, выпишите их в тетради. </a:t>
            </a:r>
            <a:endParaRPr lang="ru-RU" sz="2400" dirty="0">
              <a:solidFill>
                <a:srgbClr val="0000FF"/>
              </a:solidFill>
            </a:endParaRPr>
          </a:p>
        </p:txBody>
      </p:sp>
      <p:sp>
        <p:nvSpPr>
          <p:cNvPr id="1026" name="AutoShape 2"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Осадки и ветер! Когда ждать весну на Южном Урал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3" descr="C:\Users\Бакибаева\Desktop\kisspng-question-mark-exclamation-mark-clip-art-question-5acdccc0668b24.430867731523436736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49079">
            <a:off x="816721" y="914960"/>
            <a:ext cx="2729628" cy="3567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noAutofit/>
          </a:bodyPr>
          <a:lstStyle/>
          <a:p>
            <a:pPr eaLnBrk="1" fontAlgn="auto" hangingPunct="1">
              <a:spcAft>
                <a:spcPts val="0"/>
              </a:spcAft>
              <a:defRPr/>
            </a:pPr>
            <a:r>
              <a:rPr lang="ru-RU" sz="3200" dirty="0" smtClean="0">
                <a:solidFill>
                  <a:schemeClr val="bg1">
                    <a:lumMod val="85000"/>
                    <a:lumOff val="15000"/>
                  </a:schemeClr>
                </a:solidFill>
                <a:latin typeface="Arial" pitchFamily="34" charset="0"/>
                <a:cs typeface="Arial" pitchFamily="34" charset="0"/>
              </a:rPr>
              <a:t>  Лингвистическая задача. Проверьте! </a:t>
            </a:r>
            <a:endParaRPr lang="ru-RU" sz="3200" dirty="0">
              <a:solidFill>
                <a:schemeClr val="bg1">
                  <a:lumMod val="85000"/>
                  <a:lumOff val="15000"/>
                </a:schemeClr>
              </a:solidFill>
              <a:latin typeface="Arial" pitchFamily="34" charset="0"/>
              <a:cs typeface="Arial" pitchFamily="34" charset="0"/>
            </a:endParaRPr>
          </a:p>
        </p:txBody>
      </p:sp>
      <p:sp>
        <p:nvSpPr>
          <p:cNvPr id="9" name="Текст 3"/>
          <p:cNvSpPr>
            <a:spLocks noGrp="1"/>
          </p:cNvSpPr>
          <p:nvPr>
            <p:ph type="body" idx="1"/>
          </p:nvPr>
        </p:nvSpPr>
        <p:spPr>
          <a:xfrm>
            <a:off x="978998" y="1238187"/>
            <a:ext cx="2592870" cy="404869"/>
          </a:xfrm>
        </p:spPr>
        <p:txBody>
          <a:bodyPr>
            <a:noAutofit/>
          </a:bodyPr>
          <a:lstStyle/>
          <a:p>
            <a:pPr lvl="0" algn="ctr" rtl="0">
              <a:buClr>
                <a:schemeClr val="tx1">
                  <a:shade val="95000"/>
                </a:schemeClr>
              </a:buClr>
              <a:defRPr/>
            </a:pPr>
            <a:r>
              <a:rPr lang="ru-RU" sz="1600" b="1" dirty="0" smtClean="0">
                <a:solidFill>
                  <a:schemeClr val="bg1">
                    <a:lumMod val="85000"/>
                    <a:lumOff val="15000"/>
                  </a:schemeClr>
                </a:solidFill>
                <a:latin typeface="Comic Sans MS" pitchFamily="66" charset="0"/>
              </a:rPr>
              <a:t>Этот период оказался самым плодотворным в</a:t>
            </a:r>
            <a:endParaRPr lang="ru-RU" sz="1600" i="0" dirty="0" smtClean="0">
              <a:solidFill>
                <a:schemeClr val="tx1"/>
              </a:solidFill>
              <a:latin typeface="Arial" pitchFamily="34" charset="0"/>
              <a:cs typeface="Arial" pitchFamily="34" charset="0"/>
            </a:endParaRPr>
          </a:p>
          <a:p>
            <a:pPr eaLnBrk="1" fontAlgn="auto" hangingPunct="1">
              <a:spcAft>
                <a:spcPts val="0"/>
              </a:spcAft>
              <a:buClr>
                <a:schemeClr val="tx1">
                  <a:shade val="95000"/>
                </a:schemeClr>
              </a:buClr>
              <a:buFont typeface="Wingdings 2"/>
              <a:buNone/>
              <a:defRPr/>
            </a:pPr>
            <a:r>
              <a:rPr lang="ru-RU" sz="1600" b="1" dirty="0" err="1" smtClean="0">
                <a:solidFill>
                  <a:schemeClr val="bg1">
                    <a:lumMod val="85000"/>
                    <a:lumOff val="15000"/>
                  </a:schemeClr>
                </a:solidFill>
                <a:latin typeface="Comic Sans MS" pitchFamily="66" charset="0"/>
              </a:rPr>
              <a:t>Пушкиетие</a:t>
            </a:r>
            <a:r>
              <a:rPr lang="ru-RU" sz="1600" b="1" dirty="0" smtClean="0">
                <a:solidFill>
                  <a:schemeClr val="bg1">
                    <a:lumMod val="85000"/>
                    <a:lumOff val="15000"/>
                  </a:schemeClr>
                </a:solidFill>
                <a:latin typeface="Comic Sans MS" pitchFamily="66" charset="0"/>
              </a:rPr>
              <a:t>. </a:t>
            </a:r>
            <a:endParaRPr lang="ru-RU" sz="1600" b="1" dirty="0" smtClean="0">
              <a:solidFill>
                <a:schemeClr val="tx1"/>
              </a:solidFill>
              <a:latin typeface="Arial" pitchFamily="34" charset="0"/>
              <a:cs typeface="Arial" pitchFamily="34" charset="0"/>
            </a:endParaRPr>
          </a:p>
        </p:txBody>
      </p:sp>
      <p:sp>
        <p:nvSpPr>
          <p:cNvPr id="10" name="Текст 3"/>
          <p:cNvSpPr txBox="1">
            <a:spLocks/>
          </p:cNvSpPr>
          <p:nvPr/>
        </p:nvSpPr>
        <p:spPr>
          <a:xfrm>
            <a:off x="142844" y="928676"/>
            <a:ext cx="8929750" cy="564357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
                <a:schemeClr val="tx1">
                  <a:shade val="95000"/>
                </a:schemeClr>
              </a:buClr>
              <a:buSzTx/>
              <a:buFont typeface="Wingdings 2"/>
              <a:buNone/>
              <a:tabLst/>
              <a:defRPr/>
            </a:pPr>
            <a:r>
              <a:rPr kumimoji="0" lang="en-US" sz="1600" b="1" i="0" u="none" strike="noStrike" kern="0" cap="none" spc="0" normalizeH="0" baseline="0" noProof="0" dirty="0" smtClean="0">
                <a:ln>
                  <a:noFill/>
                </a:ln>
                <a:effectLst/>
                <a:uLnTx/>
                <a:uFillTx/>
                <a:latin typeface="Arial" pitchFamily="34" charset="0"/>
                <a:cs typeface="Arial" pitchFamily="34" charset="0"/>
              </a:rPr>
              <a:t> </a:t>
            </a:r>
            <a:r>
              <a:rPr kumimoji="0" lang="ru-RU" sz="1600" b="1" i="0" u="none" strike="noStrike" kern="0" cap="none" spc="0" normalizeH="0" baseline="0" noProof="0" dirty="0" smtClean="0">
                <a:ln>
                  <a:noFill/>
                </a:ln>
                <a:effectLst/>
                <a:uLnTx/>
                <a:uFillTx/>
                <a:latin typeface="Arial" pitchFamily="34" charset="0"/>
                <a:cs typeface="Arial" pitchFamily="34" charset="0"/>
              </a:rPr>
              <a:t> </a:t>
            </a:r>
          </a:p>
        </p:txBody>
      </p:sp>
      <p:sp>
        <p:nvSpPr>
          <p:cNvPr id="11" name="Овал 10"/>
          <p:cNvSpPr/>
          <p:nvPr/>
        </p:nvSpPr>
        <p:spPr>
          <a:xfrm>
            <a:off x="3071802" y="1928808"/>
            <a:ext cx="2786082" cy="1857387"/>
          </a:xfrm>
          <a:prstGeom prst="ellipse">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2000" dirty="0" smtClean="0"/>
              <a:t>   </a:t>
            </a:r>
            <a:r>
              <a:rPr lang="ru-RU" sz="2400" dirty="0" smtClean="0"/>
              <a:t> </a:t>
            </a:r>
            <a:r>
              <a:rPr lang="ru-RU" sz="2400" b="1" dirty="0" smtClean="0">
                <a:solidFill>
                  <a:srgbClr val="0000FF"/>
                </a:solidFill>
                <a:latin typeface="Arial" pitchFamily="34" charset="0"/>
                <a:cs typeface="Arial" pitchFamily="34" charset="0"/>
              </a:rPr>
              <a:t>Метафоры </a:t>
            </a:r>
            <a:endParaRPr lang="ru-RU" sz="2400" b="1" dirty="0">
              <a:solidFill>
                <a:srgbClr val="FF0000"/>
              </a:solidFill>
            </a:endParaRPr>
          </a:p>
        </p:txBody>
      </p:sp>
      <p:grpSp>
        <p:nvGrpSpPr>
          <p:cNvPr id="3" name="Группа 12"/>
          <p:cNvGrpSpPr/>
          <p:nvPr/>
        </p:nvGrpSpPr>
        <p:grpSpPr>
          <a:xfrm>
            <a:off x="4286248" y="928676"/>
            <a:ext cx="4643470" cy="2077977"/>
            <a:chOff x="331421" y="-757298"/>
            <a:chExt cx="4643470" cy="1916450"/>
          </a:xfrm>
        </p:grpSpPr>
        <p:sp>
          <p:nvSpPr>
            <p:cNvPr id="14" name="Овал 13"/>
            <p:cNvSpPr/>
            <p:nvPr/>
          </p:nvSpPr>
          <p:spPr>
            <a:xfrm>
              <a:off x="1760181" y="-757298"/>
              <a:ext cx="3214710" cy="1778893"/>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sz="2000" b="1" dirty="0" smtClean="0">
                <a:solidFill>
                  <a:srgbClr val="FF0000"/>
                </a:solidFill>
              </a:endParaRPr>
            </a:p>
            <a:p>
              <a:r>
                <a:rPr lang="ru-RU" sz="2400" b="1" dirty="0" smtClean="0">
                  <a:solidFill>
                    <a:srgbClr val="7030A0"/>
                  </a:solidFill>
                  <a:latin typeface="Arial" pitchFamily="34" charset="0"/>
                  <a:cs typeface="Arial" pitchFamily="34" charset="0"/>
                </a:rPr>
                <a:t>«я больна не вами»</a:t>
              </a:r>
              <a:endParaRPr lang="ru-RU" sz="2400" b="1" dirty="0">
                <a:solidFill>
                  <a:srgbClr val="7030A0"/>
                </a:solidFill>
                <a:latin typeface="Arial" pitchFamily="34" charset="0"/>
                <a:cs typeface="Arial" pitchFamily="34" charset="0"/>
              </a:endParaRPr>
            </a:p>
          </p:txBody>
        </p:sp>
        <p:sp>
          <p:nvSpPr>
            <p:cNvPr id="15" name="Овал 4"/>
            <p:cNvSpPr/>
            <p:nvPr/>
          </p:nvSpPr>
          <p:spPr>
            <a:xfrm>
              <a:off x="331421" y="553969"/>
              <a:ext cx="1255293" cy="60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5" name="Группа 18"/>
          <p:cNvGrpSpPr/>
          <p:nvPr/>
        </p:nvGrpSpPr>
        <p:grpSpPr>
          <a:xfrm>
            <a:off x="3929058" y="2571750"/>
            <a:ext cx="4929223" cy="2428892"/>
            <a:chOff x="331421" y="553969"/>
            <a:chExt cx="4490911" cy="2428892"/>
          </a:xfrm>
        </p:grpSpPr>
        <p:sp>
          <p:nvSpPr>
            <p:cNvPr id="20" name="Овал 19"/>
            <p:cNvSpPr/>
            <p:nvPr/>
          </p:nvSpPr>
          <p:spPr>
            <a:xfrm>
              <a:off x="1893477" y="911159"/>
              <a:ext cx="2928855" cy="2071702"/>
            </a:xfrm>
            <a:prstGeom prst="ellipse">
              <a:avLst/>
            </a:pr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2400" b="1" dirty="0" smtClean="0">
                  <a:solidFill>
                    <a:srgbClr val="FF0000"/>
                  </a:solidFill>
                  <a:latin typeface="Arial" pitchFamily="34" charset="0"/>
                  <a:cs typeface="Arial" pitchFamily="34" charset="0"/>
                </a:rPr>
                <a:t>«спасибо вам и сердцем, и рукой»</a:t>
              </a:r>
              <a:endParaRPr lang="ru-RU" sz="2400" b="1" dirty="0">
                <a:solidFill>
                  <a:schemeClr val="tx1"/>
                </a:solidFill>
              </a:endParaRPr>
            </a:p>
          </p:txBody>
        </p:sp>
        <p:sp>
          <p:nvSpPr>
            <p:cNvPr id="21" name="Овал 4"/>
            <p:cNvSpPr/>
            <p:nvPr/>
          </p:nvSpPr>
          <p:spPr>
            <a:xfrm>
              <a:off x="331421" y="553969"/>
              <a:ext cx="1255293" cy="60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kern="1200" cap="none" normalizeH="0" baseline="0" dirty="0" smtClean="0">
                <a:ln>
                  <a:noFill/>
                </a:ln>
                <a:solidFill>
                  <a:schemeClr val="tx1"/>
                </a:solidFill>
                <a:effectLst/>
                <a:latin typeface="Arial" pitchFamily="34" charset="0"/>
                <a:cs typeface="Arial" pitchFamily="34" charset="0"/>
              </a:endParaRPr>
            </a:p>
          </p:txBody>
        </p:sp>
      </p:grpSp>
      <p:grpSp>
        <p:nvGrpSpPr>
          <p:cNvPr id="6" name="Группа 21"/>
          <p:cNvGrpSpPr/>
          <p:nvPr/>
        </p:nvGrpSpPr>
        <p:grpSpPr>
          <a:xfrm>
            <a:off x="214282" y="2500312"/>
            <a:ext cx="5566392" cy="2428892"/>
            <a:chOff x="-3979678" y="553969"/>
            <a:chExt cx="5566392" cy="2428892"/>
          </a:xfrm>
        </p:grpSpPr>
        <p:sp>
          <p:nvSpPr>
            <p:cNvPr id="23" name="Овал 22"/>
            <p:cNvSpPr/>
            <p:nvPr/>
          </p:nvSpPr>
          <p:spPr>
            <a:xfrm>
              <a:off x="-3979678" y="839721"/>
              <a:ext cx="2989699" cy="2143140"/>
            </a:xfrm>
            <a:prstGeom prst="ellipse">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2000" dirty="0" smtClean="0">
                  <a:solidFill>
                    <a:srgbClr val="FF0000"/>
                  </a:solidFill>
                </a:rPr>
                <a:t>   </a:t>
              </a:r>
              <a:r>
                <a:rPr lang="ru-RU" sz="2000" b="1" dirty="0" smtClean="0">
                  <a:solidFill>
                    <a:srgbClr val="FF0000"/>
                  </a:solidFill>
                </a:rPr>
                <a:t>  </a:t>
              </a:r>
              <a:r>
                <a:rPr lang="ru-RU" sz="2000" b="1" dirty="0" smtClean="0">
                  <a:solidFill>
                    <a:srgbClr val="FFFF00"/>
                  </a:solidFill>
                </a:rPr>
                <a:t> </a:t>
              </a:r>
              <a:r>
                <a:rPr lang="ru-RU" sz="2400" b="1" dirty="0" smtClean="0">
                  <a:solidFill>
                    <a:srgbClr val="FFFF00"/>
                  </a:solidFill>
                  <a:latin typeface="Arial" pitchFamily="34" charset="0"/>
                  <a:cs typeface="Arial" pitchFamily="34" charset="0"/>
                </a:rPr>
                <a:t>«краснеть удушливой волной»</a:t>
              </a:r>
              <a:endParaRPr lang="ru-RU" sz="2400" b="1" dirty="0">
                <a:solidFill>
                  <a:srgbClr val="FFFF00"/>
                </a:solidFill>
                <a:latin typeface="Arial" pitchFamily="34" charset="0"/>
                <a:cs typeface="Arial" pitchFamily="34" charset="0"/>
              </a:endParaRPr>
            </a:p>
          </p:txBody>
        </p:sp>
        <p:sp>
          <p:nvSpPr>
            <p:cNvPr id="24" name="Овал 4"/>
            <p:cNvSpPr/>
            <p:nvPr/>
          </p:nvSpPr>
          <p:spPr>
            <a:xfrm>
              <a:off x="331421" y="553969"/>
              <a:ext cx="1255293" cy="60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kern="1200" cap="none" normalizeH="0" baseline="0" dirty="0" smtClean="0">
                <a:ln>
                  <a:noFill/>
                </a:ln>
                <a:solidFill>
                  <a:schemeClr val="tx1"/>
                </a:solidFill>
                <a:effectLst/>
                <a:latin typeface="Arial" pitchFamily="34" charset="0"/>
                <a:cs typeface="Arial" pitchFamily="34" charset="0"/>
              </a:endParaRPr>
            </a:p>
          </p:txBody>
        </p:sp>
      </p:grpSp>
      <p:sp>
        <p:nvSpPr>
          <p:cNvPr id="25" name="Овал 24"/>
          <p:cNvSpPr/>
          <p:nvPr/>
        </p:nvSpPr>
        <p:spPr>
          <a:xfrm>
            <a:off x="214282" y="928676"/>
            <a:ext cx="3000396" cy="1857388"/>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2000" dirty="0" smtClean="0">
                <a:solidFill>
                  <a:srgbClr val="FF0000"/>
                </a:solidFill>
              </a:rPr>
              <a:t>       </a:t>
            </a:r>
            <a:r>
              <a:rPr lang="ru-RU" sz="2000" dirty="0" smtClean="0">
                <a:solidFill>
                  <a:srgbClr val="FF0000"/>
                </a:solidFill>
                <a:latin typeface="Arial" pitchFamily="34" charset="0"/>
                <a:cs typeface="Arial" pitchFamily="34" charset="0"/>
              </a:rPr>
              <a:t> </a:t>
            </a:r>
            <a:r>
              <a:rPr lang="ru-RU" sz="2400" b="1" dirty="0" smtClean="0">
                <a:solidFill>
                  <a:srgbClr val="FF0000"/>
                </a:solidFill>
                <a:latin typeface="Arial" pitchFamily="34" charset="0"/>
                <a:cs typeface="Arial" pitchFamily="34" charset="0"/>
              </a:rPr>
              <a:t>«шар не уплывёт под ногами»</a:t>
            </a:r>
            <a:endParaRPr lang="ru-RU" sz="2400" b="1" dirty="0">
              <a:solidFill>
                <a:srgbClr val="FF0000"/>
              </a:solidFill>
              <a:latin typeface="Arial" pitchFamily="34" charset="0"/>
              <a:cs typeface="Arial" pitchFamily="34" charset="0"/>
            </a:endParaRPr>
          </a:p>
        </p:txBody>
      </p:sp>
      <p:grpSp>
        <p:nvGrpSpPr>
          <p:cNvPr id="7" name="Группа 26"/>
          <p:cNvGrpSpPr/>
          <p:nvPr/>
        </p:nvGrpSpPr>
        <p:grpSpPr>
          <a:xfrm>
            <a:off x="3071802" y="2285998"/>
            <a:ext cx="267675" cy="25664"/>
            <a:chOff x="1734253" y="1082334"/>
            <a:chExt cx="267675" cy="25664"/>
          </a:xfrm>
        </p:grpSpPr>
        <p:sp>
          <p:nvSpPr>
            <p:cNvPr id="28" name="Прямая соединительная линия 3"/>
            <p:cNvSpPr/>
            <p:nvPr/>
          </p:nvSpPr>
          <p:spPr>
            <a:xfrm rot="11682450">
              <a:off x="1734253" y="1082334"/>
              <a:ext cx="267675" cy="25664"/>
            </a:xfrm>
            <a:custGeom>
              <a:avLst/>
              <a:gdLst/>
              <a:ahLst/>
              <a:cxnLst/>
              <a:rect l="0" t="0" r="0" b="0"/>
              <a:pathLst>
                <a:path>
                  <a:moveTo>
                    <a:pt x="0" y="12832"/>
                  </a:moveTo>
                  <a:lnTo>
                    <a:pt x="267675" y="12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Прямая соединительная линия 4"/>
            <p:cNvSpPr/>
            <p:nvPr/>
          </p:nvSpPr>
          <p:spPr>
            <a:xfrm rot="22482450">
              <a:off x="1861399" y="1088474"/>
              <a:ext cx="13383" cy="13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p:txBody>
        </p:sp>
      </p:grpSp>
      <p:grpSp>
        <p:nvGrpSpPr>
          <p:cNvPr id="8" name="Группа 29"/>
          <p:cNvGrpSpPr/>
          <p:nvPr/>
        </p:nvGrpSpPr>
        <p:grpSpPr>
          <a:xfrm flipV="1">
            <a:off x="2857488" y="3286130"/>
            <a:ext cx="428628" cy="160758"/>
            <a:chOff x="1607357" y="1072981"/>
            <a:chExt cx="267675" cy="28876"/>
          </a:xfrm>
        </p:grpSpPr>
        <p:sp>
          <p:nvSpPr>
            <p:cNvPr id="31" name="Прямая соединительная линия 3"/>
            <p:cNvSpPr/>
            <p:nvPr/>
          </p:nvSpPr>
          <p:spPr>
            <a:xfrm rot="11682450">
              <a:off x="1607357" y="1072981"/>
              <a:ext cx="267675" cy="25664"/>
            </a:xfrm>
            <a:custGeom>
              <a:avLst/>
              <a:gdLst/>
              <a:ahLst/>
              <a:cxnLst/>
              <a:rect l="0" t="0" r="0" b="0"/>
              <a:pathLst>
                <a:path>
                  <a:moveTo>
                    <a:pt x="0" y="12832"/>
                  </a:moveTo>
                  <a:lnTo>
                    <a:pt x="267675" y="12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Прямая соединительная линия 4"/>
            <p:cNvSpPr/>
            <p:nvPr/>
          </p:nvSpPr>
          <p:spPr>
            <a:xfrm rot="22482450">
              <a:off x="1861399" y="1088474"/>
              <a:ext cx="13383" cy="13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p:txBody>
        </p:sp>
      </p:grpSp>
      <p:grpSp>
        <p:nvGrpSpPr>
          <p:cNvPr id="13" name="Группа 35"/>
          <p:cNvGrpSpPr/>
          <p:nvPr/>
        </p:nvGrpSpPr>
        <p:grpSpPr>
          <a:xfrm>
            <a:off x="5643570" y="3357568"/>
            <a:ext cx="267675" cy="25664"/>
            <a:chOff x="1734253" y="1082334"/>
            <a:chExt cx="267675" cy="25664"/>
          </a:xfrm>
        </p:grpSpPr>
        <p:sp>
          <p:nvSpPr>
            <p:cNvPr id="37" name="Прямая соединительная линия 3"/>
            <p:cNvSpPr/>
            <p:nvPr/>
          </p:nvSpPr>
          <p:spPr>
            <a:xfrm rot="11682450">
              <a:off x="1734253" y="1082334"/>
              <a:ext cx="267675" cy="25664"/>
            </a:xfrm>
            <a:custGeom>
              <a:avLst/>
              <a:gdLst/>
              <a:ahLst/>
              <a:cxnLst/>
              <a:rect l="0" t="0" r="0" b="0"/>
              <a:pathLst>
                <a:path>
                  <a:moveTo>
                    <a:pt x="0" y="12832"/>
                  </a:moveTo>
                  <a:lnTo>
                    <a:pt x="267675" y="12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Прямая соединительная линия 4"/>
            <p:cNvSpPr/>
            <p:nvPr/>
          </p:nvSpPr>
          <p:spPr>
            <a:xfrm rot="22482450">
              <a:off x="1861399" y="1088474"/>
              <a:ext cx="13383" cy="13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p:txBody>
        </p:sp>
      </p:grpSp>
      <p:grpSp>
        <p:nvGrpSpPr>
          <p:cNvPr id="16" name="Группа 41"/>
          <p:cNvGrpSpPr/>
          <p:nvPr/>
        </p:nvGrpSpPr>
        <p:grpSpPr>
          <a:xfrm>
            <a:off x="5643570" y="2285998"/>
            <a:ext cx="202713" cy="46977"/>
            <a:chOff x="3165138" y="1064014"/>
            <a:chExt cx="202713" cy="46977"/>
          </a:xfrm>
        </p:grpSpPr>
        <p:sp>
          <p:nvSpPr>
            <p:cNvPr id="43" name="Прямая соединительная линия 3"/>
            <p:cNvSpPr/>
            <p:nvPr/>
          </p:nvSpPr>
          <p:spPr>
            <a:xfrm rot="20562984">
              <a:off x="3165138" y="1064014"/>
              <a:ext cx="202713" cy="25664"/>
            </a:xfrm>
            <a:custGeom>
              <a:avLst/>
              <a:gdLst/>
              <a:ahLst/>
              <a:cxnLst/>
              <a:rect l="0" t="0" r="0" b="0"/>
              <a:pathLst>
                <a:path>
                  <a:moveTo>
                    <a:pt x="0" y="12832"/>
                  </a:moveTo>
                  <a:lnTo>
                    <a:pt x="202713" y="12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Прямая соединительная линия 4"/>
            <p:cNvSpPr/>
            <p:nvPr/>
          </p:nvSpPr>
          <p:spPr>
            <a:xfrm rot="20562984">
              <a:off x="3265846" y="1065272"/>
              <a:ext cx="48525" cy="457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5" y="162355"/>
            <a:ext cx="8524192" cy="507831"/>
          </a:xfrm>
        </p:spPr>
        <p:txBody>
          <a:bodyPr/>
          <a:lstStyle/>
          <a:p>
            <a:r>
              <a:rPr lang="ru-RU" dirty="0" smtClean="0"/>
              <a:t>    Лингвистическая задача. Проверьте!</a:t>
            </a:r>
            <a:endParaRPr lang="ru-RU" dirty="0"/>
          </a:p>
        </p:txBody>
      </p:sp>
      <p:graphicFrame>
        <p:nvGraphicFramePr>
          <p:cNvPr id="4" name="Схема 3"/>
          <p:cNvGraphicFramePr/>
          <p:nvPr/>
        </p:nvGraphicFramePr>
        <p:xfrm>
          <a:off x="214282" y="928676"/>
          <a:ext cx="8501122"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История создания стихотворения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428597" y="928678"/>
            <a:ext cx="4143403" cy="4216527"/>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p>
          <a:p>
            <a:r>
              <a:rPr lang="ru-RU" sz="1600" b="1" dirty="0" smtClean="0">
                <a:latin typeface="Arial" pitchFamily="34" charset="0"/>
                <a:cs typeface="Arial" pitchFamily="34" charset="0"/>
              </a:rPr>
              <a:t>     </a:t>
            </a:r>
            <a:r>
              <a:rPr lang="ru-RU" sz="1800" b="1" dirty="0" smtClean="0">
                <a:solidFill>
                  <a:srgbClr val="0000FF"/>
                </a:solidFill>
                <a:latin typeface="Arial" pitchFamily="34" charset="0"/>
                <a:cs typeface="Arial" pitchFamily="34" charset="0"/>
              </a:rPr>
              <a:t>Наверное, нет в нашей стране человека, кто бы ни смотрел «новогодний» фильм российского режиссёра Эльдара Рязанова «Ирония судьбы, или С лёгким паром!». В этом фильме впервые прозвучало несколько песен на стихи Марины Цветаевой, самой известной из которых, безусловно, стал романс «Мне нравится, что Вы больны не мной…»</a:t>
            </a:r>
          </a:p>
          <a:p>
            <a:r>
              <a:rPr lang="ru-RU" sz="1800" b="1" dirty="0" smtClean="0">
                <a:solidFill>
                  <a:srgbClr val="0000FF"/>
                </a:solidFill>
              </a:rPr>
              <a:t/>
            </a:r>
            <a:br>
              <a:rPr lang="ru-RU" sz="1800" b="1" dirty="0" smtClean="0">
                <a:solidFill>
                  <a:srgbClr val="0000FF"/>
                </a:solidFill>
              </a:rPr>
            </a:br>
            <a:endParaRPr lang="ru-RU" sz="1800" b="1" dirty="0">
              <a:solidFill>
                <a:srgbClr val="0000FF"/>
              </a:solidFill>
              <a:latin typeface="Arial" pitchFamily="34" charset="0"/>
              <a:cs typeface="Arial" pitchFamily="34" charset="0"/>
            </a:endParaRPr>
          </a:p>
        </p:txBody>
      </p:sp>
      <p:pic>
        <p:nvPicPr>
          <p:cNvPr id="30722" name="Picture 2" descr="Фильм «Ирония судьбы или С легким паром»"/>
          <p:cNvPicPr>
            <a:picLocks noChangeAspect="1" noChangeArrowheads="1"/>
          </p:cNvPicPr>
          <p:nvPr/>
        </p:nvPicPr>
        <p:blipFill>
          <a:blip r:embed="rId3"/>
          <a:srcRect/>
          <a:stretch>
            <a:fillRect/>
          </a:stretch>
        </p:blipFill>
        <p:spPr bwMode="auto">
          <a:xfrm>
            <a:off x="5286380" y="1000114"/>
            <a:ext cx="3071834" cy="35004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Словарная работа</a:t>
            </a:r>
            <a:endParaRPr lang="ru-RU" dirty="0"/>
          </a:p>
        </p:txBody>
      </p:sp>
      <p:sp>
        <p:nvSpPr>
          <p:cNvPr id="3" name="Текст 2"/>
          <p:cNvSpPr>
            <a:spLocks noGrp="1"/>
          </p:cNvSpPr>
          <p:nvPr>
            <p:ph type="body" idx="1"/>
          </p:nvPr>
        </p:nvSpPr>
        <p:spPr>
          <a:xfrm>
            <a:off x="428596" y="928677"/>
            <a:ext cx="7736402" cy="6370975"/>
          </a:xfrm>
        </p:spPr>
        <p:txBody>
          <a:bodyPr/>
          <a:lstStyle/>
          <a:p>
            <a:r>
              <a:rPr lang="ru-RU" sz="1800" dirty="0" smtClean="0">
                <a:solidFill>
                  <a:srgbClr val="0000FF"/>
                </a:solidFill>
                <a:latin typeface="Arial" pitchFamily="34" charset="0"/>
                <a:cs typeface="Arial" pitchFamily="34" charset="0"/>
              </a:rPr>
              <a:t>чувственное –</a:t>
            </a:r>
            <a:r>
              <a:rPr lang="en-US" sz="1800" dirty="0" smtClean="0">
                <a:solidFill>
                  <a:schemeClr val="tx2">
                    <a:lumMod val="75000"/>
                  </a:schemeClr>
                </a:solidFill>
                <a:latin typeface="Arial" pitchFamily="34" charset="0"/>
                <a:cs typeface="Arial" pitchFamily="34" charset="0"/>
              </a:rPr>
              <a:t> </a:t>
            </a:r>
            <a:r>
              <a:rPr lang="en-US" sz="1800" dirty="0" err="1" smtClean="0">
                <a:solidFill>
                  <a:schemeClr val="accent6">
                    <a:lumMod val="50000"/>
                  </a:schemeClr>
                </a:solidFill>
                <a:latin typeface="Arial" pitchFamily="34" charset="0"/>
                <a:cs typeface="Arial" pitchFamily="34" charset="0"/>
              </a:rPr>
              <a:t>ehtirosli</a:t>
            </a:r>
            <a:r>
              <a:rPr lang="en-US" sz="1800" dirty="0" smtClean="0">
                <a:solidFill>
                  <a:schemeClr val="accent6">
                    <a:lumMod val="50000"/>
                  </a:schemeClr>
                </a:solidFill>
                <a:latin typeface="Arial" pitchFamily="34" charset="0"/>
                <a:cs typeface="Arial" pitchFamily="34" charset="0"/>
              </a:rPr>
              <a:t>;</a:t>
            </a:r>
            <a:endParaRPr lang="ru-RU" sz="1800" dirty="0" smtClean="0">
              <a:solidFill>
                <a:schemeClr val="accent6">
                  <a:lumMod val="50000"/>
                </a:schemeClr>
              </a:solidFill>
              <a:latin typeface="Arial" pitchFamily="34" charset="0"/>
              <a:cs typeface="Arial" pitchFamily="34" charset="0"/>
            </a:endParaRPr>
          </a:p>
          <a:p>
            <a:r>
              <a:rPr lang="ru-RU" sz="1800" dirty="0" smtClean="0">
                <a:solidFill>
                  <a:srgbClr val="0000FF"/>
                </a:solidFill>
                <a:latin typeface="Arial" pitchFamily="34" charset="0"/>
                <a:cs typeface="Arial" pitchFamily="34" charset="0"/>
              </a:rPr>
              <a:t>воплощение</a:t>
            </a:r>
            <a:r>
              <a:rPr lang="en-US" sz="1800" dirty="0" smtClean="0">
                <a:solidFill>
                  <a:srgbClr val="0000FF"/>
                </a:solidFill>
                <a:latin typeface="Arial" pitchFamily="34" charset="0"/>
                <a:cs typeface="Arial" pitchFamily="34" charset="0"/>
              </a:rPr>
              <a:t> –</a:t>
            </a:r>
            <a:r>
              <a:rPr lang="ru-RU" sz="1800" dirty="0" smtClean="0">
                <a:solidFill>
                  <a:schemeClr val="tx2">
                    <a:lumMod val="75000"/>
                  </a:schemeClr>
                </a:solidFill>
                <a:latin typeface="Arial" pitchFamily="34" charset="0"/>
                <a:cs typeface="Arial" pitchFamily="34" charset="0"/>
              </a:rPr>
              <a:t> </a:t>
            </a:r>
            <a:r>
              <a:rPr lang="uz-Latn-UZ" sz="1800" dirty="0" smtClean="0">
                <a:solidFill>
                  <a:schemeClr val="accent6">
                    <a:lumMod val="50000"/>
                  </a:schemeClr>
                </a:solidFill>
              </a:rPr>
              <a:t>mujassamlash</a:t>
            </a:r>
            <a:r>
              <a:rPr lang="ru-RU" sz="1800" dirty="0" smtClean="0">
                <a:solidFill>
                  <a:schemeClr val="accent6">
                    <a:lumMod val="50000"/>
                  </a:schemeClr>
                </a:solidFill>
              </a:rPr>
              <a:t>;</a:t>
            </a:r>
            <a:r>
              <a:rPr lang="en-US" sz="1800" dirty="0" smtClean="0">
                <a:solidFill>
                  <a:schemeClr val="accent6">
                    <a:lumMod val="50000"/>
                  </a:schemeClr>
                </a:solidFill>
                <a:latin typeface="Arial" pitchFamily="34" charset="0"/>
                <a:cs typeface="Arial" pitchFamily="34" charset="0"/>
              </a:rPr>
              <a:t> </a:t>
            </a:r>
            <a:endParaRPr lang="ru-RU" sz="1800" dirty="0" smtClean="0">
              <a:solidFill>
                <a:schemeClr val="accent6">
                  <a:lumMod val="50000"/>
                </a:schemeClr>
              </a:solidFill>
              <a:latin typeface="Arial" pitchFamily="34" charset="0"/>
              <a:cs typeface="Arial" pitchFamily="34" charset="0"/>
            </a:endParaRPr>
          </a:p>
          <a:p>
            <a:r>
              <a:rPr lang="ru-RU" sz="1800" i="0" dirty="0" smtClean="0">
                <a:solidFill>
                  <a:srgbClr val="0000FF"/>
                </a:solidFill>
              </a:rPr>
              <a:t>эмоции </a:t>
            </a:r>
            <a:r>
              <a:rPr lang="ru-RU" sz="1800" i="0" dirty="0" smtClean="0">
                <a:solidFill>
                  <a:schemeClr val="accent6">
                    <a:lumMod val="50000"/>
                  </a:schemeClr>
                </a:solidFill>
              </a:rPr>
              <a:t>– </a:t>
            </a:r>
            <a:r>
              <a:rPr lang="uz-Latn-UZ" sz="1800" dirty="0" smtClean="0">
                <a:solidFill>
                  <a:schemeClr val="accent6">
                    <a:lumMod val="50000"/>
                  </a:schemeClr>
                </a:solidFill>
              </a:rPr>
              <a:t>hissiyot</a:t>
            </a:r>
            <a:r>
              <a:rPr lang="ru-RU" sz="1800" dirty="0" smtClean="0">
                <a:solidFill>
                  <a:schemeClr val="accent6">
                    <a:lumMod val="50000"/>
                  </a:schemeClr>
                </a:solidFill>
              </a:rPr>
              <a:t>;</a:t>
            </a:r>
            <a:r>
              <a:rPr lang="ru-RU" sz="1800" i="0" dirty="0" smtClean="0">
                <a:solidFill>
                  <a:schemeClr val="accent6">
                    <a:lumMod val="50000"/>
                  </a:schemeClr>
                </a:solidFill>
              </a:rPr>
              <a:t> </a:t>
            </a:r>
          </a:p>
          <a:p>
            <a:r>
              <a:rPr lang="ru-RU" sz="1800" i="0" dirty="0" smtClean="0">
                <a:solidFill>
                  <a:srgbClr val="0000FF"/>
                </a:solidFill>
              </a:rPr>
              <a:t>благородство </a:t>
            </a:r>
            <a:r>
              <a:rPr lang="ru-RU" sz="1800" dirty="0" smtClean="0">
                <a:solidFill>
                  <a:srgbClr val="0000FF"/>
                </a:solidFill>
                <a:latin typeface="Arial" pitchFamily="34" charset="0"/>
                <a:cs typeface="Arial" pitchFamily="34" charset="0"/>
              </a:rPr>
              <a:t>– </a:t>
            </a:r>
            <a:r>
              <a:rPr lang="uz-Latn-UZ" sz="1800" dirty="0" smtClean="0">
                <a:solidFill>
                  <a:schemeClr val="accent6">
                    <a:lumMod val="50000"/>
                  </a:schemeClr>
                </a:solidFill>
              </a:rPr>
              <a:t>oli</a:t>
            </a:r>
            <a:r>
              <a:rPr lang="en-US" sz="1800" dirty="0" err="1" smtClean="0">
                <a:solidFill>
                  <a:schemeClr val="accent6">
                    <a:lumMod val="50000"/>
                  </a:schemeClr>
                </a:solidFill>
              </a:rPr>
              <a:t>janoblik</a:t>
            </a:r>
            <a:r>
              <a:rPr lang="ru-RU" sz="1800" dirty="0" smtClean="0">
                <a:solidFill>
                  <a:schemeClr val="accent6">
                    <a:lumMod val="50000"/>
                  </a:schemeClr>
                </a:solidFill>
              </a:rPr>
              <a:t>;</a:t>
            </a:r>
            <a:endParaRPr lang="ru-RU" sz="1800" dirty="0" smtClean="0">
              <a:solidFill>
                <a:schemeClr val="accent6">
                  <a:lumMod val="50000"/>
                </a:schemeClr>
              </a:solidFill>
              <a:latin typeface="Arial" pitchFamily="34" charset="0"/>
              <a:cs typeface="Arial" pitchFamily="34" charset="0"/>
            </a:endParaRPr>
          </a:p>
          <a:p>
            <a:r>
              <a:rPr lang="ru-RU" sz="1800" i="0" dirty="0" smtClean="0">
                <a:solidFill>
                  <a:srgbClr val="0000FF"/>
                </a:solidFill>
              </a:rPr>
              <a:t>непредсказуемый </a:t>
            </a:r>
            <a:r>
              <a:rPr lang="ru-RU" sz="1800" dirty="0" smtClean="0">
                <a:solidFill>
                  <a:srgbClr val="0000FF"/>
                </a:solidFill>
                <a:latin typeface="Arial" pitchFamily="34" charset="0"/>
                <a:cs typeface="Arial" pitchFamily="34" charset="0"/>
              </a:rPr>
              <a:t>–</a:t>
            </a:r>
            <a:r>
              <a:rPr lang="ru-RU" sz="1800" dirty="0" smtClean="0">
                <a:solidFill>
                  <a:schemeClr val="tx2">
                    <a:lumMod val="75000"/>
                  </a:schemeClr>
                </a:solidFill>
                <a:latin typeface="Arial" pitchFamily="34" charset="0"/>
                <a:cs typeface="Arial" pitchFamily="34" charset="0"/>
              </a:rPr>
              <a:t> </a:t>
            </a:r>
            <a:r>
              <a:rPr lang="uz-Latn-UZ" sz="1800" dirty="0" smtClean="0">
                <a:solidFill>
                  <a:schemeClr val="accent6">
                    <a:lumMod val="50000"/>
                  </a:schemeClr>
                </a:solidFill>
              </a:rPr>
              <a:t>oldindan aytib bo</a:t>
            </a:r>
            <a:r>
              <a:rPr lang="en-US" sz="1800" dirty="0" smtClean="0">
                <a:solidFill>
                  <a:schemeClr val="accent6">
                    <a:lumMod val="50000"/>
                  </a:schemeClr>
                </a:solidFill>
              </a:rPr>
              <a:t>‘</a:t>
            </a:r>
            <a:r>
              <a:rPr lang="uz-Latn-UZ" sz="1800" dirty="0" smtClean="0">
                <a:solidFill>
                  <a:schemeClr val="accent6">
                    <a:lumMod val="50000"/>
                  </a:schemeClr>
                </a:solidFill>
              </a:rPr>
              <a:t>lmaydigan</a:t>
            </a:r>
            <a:r>
              <a:rPr lang="ru-RU" sz="1800" i="0" dirty="0" smtClean="0">
                <a:solidFill>
                  <a:schemeClr val="accent6">
                    <a:lumMod val="50000"/>
                  </a:schemeClr>
                </a:solidFill>
              </a:rPr>
              <a:t>;</a:t>
            </a:r>
            <a:r>
              <a:rPr lang="ru-RU" sz="1800" dirty="0" smtClean="0">
                <a:solidFill>
                  <a:schemeClr val="accent6">
                    <a:lumMod val="50000"/>
                  </a:schemeClr>
                </a:solidFill>
                <a:latin typeface="Arial" pitchFamily="34" charset="0"/>
                <a:cs typeface="Arial" pitchFamily="34" charset="0"/>
              </a:rPr>
              <a:t> </a:t>
            </a:r>
          </a:p>
          <a:p>
            <a:r>
              <a:rPr lang="ru-RU" sz="1800" dirty="0" smtClean="0">
                <a:solidFill>
                  <a:srgbClr val="0000FF"/>
                </a:solidFill>
                <a:latin typeface="Arial" pitchFamily="34" charset="0"/>
                <a:cs typeface="Arial" pitchFamily="34" charset="0"/>
              </a:rPr>
              <a:t>взаимность –</a:t>
            </a:r>
            <a:r>
              <a:rPr lang="ru-RU" sz="1800" dirty="0" smtClean="0">
                <a:solidFill>
                  <a:schemeClr val="tx2">
                    <a:lumMod val="75000"/>
                  </a:schemeClr>
                </a:solidFill>
                <a:latin typeface="Arial" pitchFamily="34" charset="0"/>
                <a:cs typeface="Arial" pitchFamily="34" charset="0"/>
              </a:rPr>
              <a:t> </a:t>
            </a:r>
            <a:r>
              <a:rPr lang="uz-Latn-UZ" sz="1800" dirty="0" smtClean="0">
                <a:solidFill>
                  <a:schemeClr val="accent6">
                    <a:lumMod val="50000"/>
                  </a:schemeClr>
                </a:solidFill>
              </a:rPr>
              <a:t>o</a:t>
            </a:r>
            <a:r>
              <a:rPr lang="en-US" sz="1800" dirty="0" smtClean="0">
                <a:solidFill>
                  <a:schemeClr val="accent6">
                    <a:lumMod val="50000"/>
                  </a:schemeClr>
                </a:solidFill>
              </a:rPr>
              <a:t>‘</a:t>
            </a:r>
            <a:r>
              <a:rPr lang="uz-Latn-UZ" sz="1800" dirty="0" smtClean="0">
                <a:solidFill>
                  <a:schemeClr val="accent6">
                    <a:lumMod val="50000"/>
                  </a:schemeClr>
                </a:solidFill>
              </a:rPr>
              <a:t>zaro bog</a:t>
            </a:r>
            <a:r>
              <a:rPr lang="en-US" sz="1800" dirty="0" smtClean="0">
                <a:solidFill>
                  <a:schemeClr val="accent6">
                    <a:lumMod val="50000"/>
                  </a:schemeClr>
                </a:solidFill>
              </a:rPr>
              <a:t>‘</a:t>
            </a:r>
            <a:r>
              <a:rPr lang="uz-Latn-UZ" sz="1800" dirty="0" smtClean="0">
                <a:solidFill>
                  <a:schemeClr val="accent6">
                    <a:lumMod val="50000"/>
                  </a:schemeClr>
                </a:solidFill>
              </a:rPr>
              <a:t>liqlik</a:t>
            </a:r>
            <a:r>
              <a:rPr lang="en-US" sz="1800" dirty="0" smtClean="0">
                <a:solidFill>
                  <a:schemeClr val="accent6">
                    <a:lumMod val="50000"/>
                  </a:schemeClr>
                </a:solidFill>
              </a:rPr>
              <a:t>;</a:t>
            </a:r>
            <a:endParaRPr lang="ru-RU" sz="1800" dirty="0" smtClean="0">
              <a:solidFill>
                <a:schemeClr val="accent6">
                  <a:lumMod val="50000"/>
                </a:schemeClr>
              </a:solidFill>
              <a:latin typeface="Arial" pitchFamily="34" charset="0"/>
              <a:cs typeface="Arial" pitchFamily="34" charset="0"/>
            </a:endParaRPr>
          </a:p>
          <a:p>
            <a:r>
              <a:rPr lang="ru-RU" sz="1800" dirty="0" smtClean="0">
                <a:solidFill>
                  <a:srgbClr val="0000FF"/>
                </a:solidFill>
                <a:latin typeface="Arial" pitchFamily="34" charset="0"/>
                <a:cs typeface="Arial" pitchFamily="34" charset="0"/>
              </a:rPr>
              <a:t>пресечение</a:t>
            </a:r>
            <a:r>
              <a:rPr lang="en-US" sz="1800" dirty="0" smtClean="0">
                <a:solidFill>
                  <a:srgbClr val="0000FF"/>
                </a:solidFill>
                <a:latin typeface="Arial" pitchFamily="34" charset="0"/>
                <a:cs typeface="Arial" pitchFamily="34" charset="0"/>
              </a:rPr>
              <a:t> </a:t>
            </a:r>
            <a:r>
              <a:rPr lang="ru-RU" sz="1800" dirty="0" smtClean="0">
                <a:solidFill>
                  <a:srgbClr val="0000FF"/>
                </a:solidFill>
                <a:latin typeface="Arial" pitchFamily="34" charset="0"/>
                <a:cs typeface="Arial" pitchFamily="34" charset="0"/>
              </a:rPr>
              <a:t>слухов </a:t>
            </a:r>
            <a:r>
              <a:rPr lang="en-US" sz="1800" dirty="0" smtClean="0">
                <a:solidFill>
                  <a:srgbClr val="0000FF"/>
                </a:solidFill>
                <a:latin typeface="Arial" pitchFamily="34" charset="0"/>
                <a:cs typeface="Arial" pitchFamily="34" charset="0"/>
              </a:rPr>
              <a:t>–</a:t>
            </a:r>
            <a:r>
              <a:rPr lang="ru-RU" sz="1800" dirty="0" smtClean="0">
                <a:solidFill>
                  <a:srgbClr val="0000FF"/>
                </a:solidFill>
                <a:latin typeface="Arial" pitchFamily="34" charset="0"/>
                <a:cs typeface="Arial" pitchFamily="34" charset="0"/>
              </a:rPr>
              <a:t> </a:t>
            </a:r>
            <a:r>
              <a:rPr lang="uz-Latn-UZ" sz="1800" dirty="0" smtClean="0">
                <a:solidFill>
                  <a:schemeClr val="accent6">
                    <a:lumMod val="50000"/>
                  </a:schemeClr>
                </a:solidFill>
              </a:rPr>
              <a:t>mish-mishlarni bostirish</a:t>
            </a:r>
            <a:r>
              <a:rPr lang="en-US" sz="1800" dirty="0" smtClean="0">
                <a:solidFill>
                  <a:schemeClr val="accent6">
                    <a:lumMod val="50000"/>
                  </a:schemeClr>
                </a:solidFill>
              </a:rPr>
              <a:t>;</a:t>
            </a:r>
            <a:endParaRPr lang="ru-RU" sz="1800" dirty="0" smtClean="0">
              <a:solidFill>
                <a:schemeClr val="accent6">
                  <a:lumMod val="50000"/>
                </a:schemeClr>
              </a:solidFill>
              <a:latin typeface="Arial" pitchFamily="34" charset="0"/>
              <a:cs typeface="Arial" pitchFamily="34" charset="0"/>
            </a:endParaRPr>
          </a:p>
          <a:p>
            <a:r>
              <a:rPr lang="ru-RU" sz="1800" dirty="0" smtClean="0">
                <a:solidFill>
                  <a:srgbClr val="0000FF"/>
                </a:solidFill>
                <a:latin typeface="Arial" pitchFamily="34" charset="0"/>
                <a:cs typeface="Arial" pitchFamily="34" charset="0"/>
              </a:rPr>
              <a:t>утрата</a:t>
            </a:r>
            <a:r>
              <a:rPr lang="en-US" sz="1800" dirty="0" smtClean="0">
                <a:solidFill>
                  <a:srgbClr val="0000FF"/>
                </a:solidFill>
                <a:latin typeface="Arial" pitchFamily="34" charset="0"/>
                <a:cs typeface="Arial" pitchFamily="34" charset="0"/>
              </a:rPr>
              <a:t> –</a:t>
            </a:r>
            <a:r>
              <a:rPr lang="ru-RU" sz="1800" dirty="0" smtClean="0">
                <a:solidFill>
                  <a:srgbClr val="0000FF"/>
                </a:solidFill>
                <a:latin typeface="Arial" pitchFamily="34" charset="0"/>
                <a:cs typeface="Arial" pitchFamily="34" charset="0"/>
              </a:rPr>
              <a:t> </a:t>
            </a:r>
            <a:r>
              <a:rPr lang="en-US" sz="1800" dirty="0" err="1" smtClean="0">
                <a:solidFill>
                  <a:schemeClr val="accent6">
                    <a:lumMod val="50000"/>
                  </a:schemeClr>
                </a:solidFill>
                <a:latin typeface="Arial" pitchFamily="34" charset="0"/>
                <a:cs typeface="Arial" pitchFamily="34" charset="0"/>
              </a:rPr>
              <a:t>yo‘qotish</a:t>
            </a:r>
            <a:r>
              <a:rPr lang="ru-RU" sz="1800" dirty="0" smtClean="0">
                <a:solidFill>
                  <a:schemeClr val="accent6">
                    <a:lumMod val="50000"/>
                  </a:schemeClr>
                </a:solidFill>
              </a:rPr>
              <a:t>;</a:t>
            </a:r>
            <a:endParaRPr lang="ru-RU" sz="1800" dirty="0" smtClean="0">
              <a:solidFill>
                <a:schemeClr val="accent6">
                  <a:lumMod val="50000"/>
                </a:schemeClr>
              </a:solidFill>
              <a:latin typeface="Arial" pitchFamily="34" charset="0"/>
              <a:cs typeface="Arial" pitchFamily="34" charset="0"/>
            </a:endParaRPr>
          </a:p>
          <a:p>
            <a:r>
              <a:rPr lang="ru-RU" sz="1800" i="0" dirty="0" smtClean="0">
                <a:solidFill>
                  <a:srgbClr val="0000FF"/>
                </a:solidFill>
              </a:rPr>
              <a:t>уникальный </a:t>
            </a:r>
            <a:r>
              <a:rPr lang="ru-RU" sz="1800" dirty="0" smtClean="0">
                <a:solidFill>
                  <a:srgbClr val="0000FF"/>
                </a:solidFill>
                <a:latin typeface="Arial" pitchFamily="34" charset="0"/>
                <a:cs typeface="Arial" pitchFamily="34" charset="0"/>
              </a:rPr>
              <a:t>–</a:t>
            </a:r>
            <a:r>
              <a:rPr lang="ru-RU" sz="1800" dirty="0" smtClean="0">
                <a:solidFill>
                  <a:schemeClr val="tx2">
                    <a:lumMod val="75000"/>
                  </a:schemeClr>
                </a:solidFill>
                <a:latin typeface="Arial" pitchFamily="34" charset="0"/>
                <a:cs typeface="Arial" pitchFamily="34" charset="0"/>
              </a:rPr>
              <a:t> </a:t>
            </a:r>
            <a:r>
              <a:rPr lang="uz-Latn-UZ" sz="1800" dirty="0" smtClean="0">
                <a:solidFill>
                  <a:schemeClr val="accent6">
                    <a:lumMod val="50000"/>
                  </a:schemeClr>
                </a:solidFill>
              </a:rPr>
              <a:t>noyob</a:t>
            </a:r>
            <a:r>
              <a:rPr lang="en-US" sz="1800" dirty="0" smtClean="0">
                <a:solidFill>
                  <a:schemeClr val="accent6">
                    <a:lumMod val="50000"/>
                  </a:schemeClr>
                </a:solidFill>
                <a:latin typeface="Arial" pitchFamily="34" charset="0"/>
                <a:cs typeface="Arial" pitchFamily="34" charset="0"/>
              </a:rPr>
              <a:t>;</a:t>
            </a:r>
            <a:r>
              <a:rPr lang="ru-RU" sz="1800" dirty="0" smtClean="0">
                <a:solidFill>
                  <a:schemeClr val="accent6">
                    <a:lumMod val="50000"/>
                  </a:schemeClr>
                </a:solidFill>
                <a:latin typeface="Arial" pitchFamily="34" charset="0"/>
                <a:cs typeface="Arial" pitchFamily="34" charset="0"/>
              </a:rPr>
              <a:t> </a:t>
            </a:r>
          </a:p>
          <a:p>
            <a:r>
              <a:rPr lang="ru-RU" sz="1800" dirty="0" smtClean="0">
                <a:solidFill>
                  <a:srgbClr val="0000FF"/>
                </a:solidFill>
                <a:latin typeface="Arial" pitchFamily="34" charset="0"/>
                <a:cs typeface="Arial" pitchFamily="34" charset="0"/>
              </a:rPr>
              <a:t>проникновенный</a:t>
            </a:r>
            <a:r>
              <a:rPr lang="en-US" sz="1800" i="0" dirty="0" smtClean="0">
                <a:solidFill>
                  <a:schemeClr val="tx2">
                    <a:lumMod val="75000"/>
                  </a:schemeClr>
                </a:solidFill>
              </a:rPr>
              <a:t> </a:t>
            </a:r>
            <a:r>
              <a:rPr lang="en-US" sz="1800" i="0" dirty="0" smtClean="0">
                <a:solidFill>
                  <a:srgbClr val="0000FF"/>
                </a:solidFill>
              </a:rPr>
              <a:t>–</a:t>
            </a:r>
            <a:r>
              <a:rPr lang="ru-RU" sz="1800" i="0" dirty="0" smtClean="0">
                <a:solidFill>
                  <a:schemeClr val="tx2">
                    <a:lumMod val="75000"/>
                  </a:schemeClr>
                </a:solidFill>
              </a:rPr>
              <a:t> </a:t>
            </a:r>
            <a:r>
              <a:rPr lang="en-US" sz="1800" dirty="0" err="1" smtClean="0">
                <a:solidFill>
                  <a:schemeClr val="accent6">
                    <a:lumMod val="50000"/>
                  </a:schemeClr>
                </a:solidFill>
              </a:rPr>
              <a:t>ta</a:t>
            </a:r>
            <a:r>
              <a:rPr lang="en-US" sz="1800" dirty="0" smtClean="0">
                <a:solidFill>
                  <a:schemeClr val="accent6">
                    <a:lumMod val="50000"/>
                  </a:schemeClr>
                </a:solidFill>
              </a:rPr>
              <a:t>‘</a:t>
            </a:r>
            <a:r>
              <a:rPr lang="uz-Latn-UZ" sz="1800" dirty="0" smtClean="0">
                <a:solidFill>
                  <a:schemeClr val="accent6">
                    <a:lumMod val="50000"/>
                  </a:schemeClr>
                </a:solidFill>
              </a:rPr>
              <a:t>s</a:t>
            </a:r>
            <a:r>
              <a:rPr lang="en-US" sz="1800" dirty="0" err="1" smtClean="0">
                <a:solidFill>
                  <a:schemeClr val="accent6">
                    <a:lumMod val="50000"/>
                  </a:schemeClr>
                </a:solidFill>
              </a:rPr>
              <a:t>i</a:t>
            </a:r>
            <a:r>
              <a:rPr lang="uz-Latn-UZ" sz="1800" dirty="0" smtClean="0">
                <a:solidFill>
                  <a:schemeClr val="accent6">
                    <a:lumMod val="50000"/>
                  </a:schemeClr>
                </a:solidFill>
              </a:rPr>
              <a:t>r</a:t>
            </a:r>
            <a:r>
              <a:rPr lang="en-US" sz="1800" dirty="0" err="1" smtClean="0">
                <a:solidFill>
                  <a:schemeClr val="accent6">
                    <a:lumMod val="50000"/>
                  </a:schemeClr>
                </a:solidFill>
              </a:rPr>
              <a:t>li</a:t>
            </a:r>
            <a:r>
              <a:rPr lang="ru-RU" sz="1800" dirty="0" smtClean="0">
                <a:solidFill>
                  <a:schemeClr val="accent6">
                    <a:lumMod val="50000"/>
                  </a:schemeClr>
                </a:solidFill>
              </a:rPr>
              <a:t>;</a:t>
            </a:r>
            <a:endParaRPr lang="en-US" sz="1800" i="0" dirty="0" smtClean="0">
              <a:solidFill>
                <a:schemeClr val="accent6">
                  <a:lumMod val="50000"/>
                </a:schemeClr>
              </a:solidFill>
            </a:endParaRPr>
          </a:p>
          <a:p>
            <a:r>
              <a:rPr lang="ru-RU" sz="1800" i="0" dirty="0" smtClean="0">
                <a:solidFill>
                  <a:srgbClr val="0000FF"/>
                </a:solidFill>
              </a:rPr>
              <a:t>недосказанность –</a:t>
            </a:r>
            <a:r>
              <a:rPr lang="ru-RU" sz="1800" i="0" dirty="0" smtClean="0">
                <a:solidFill>
                  <a:schemeClr val="tx2">
                    <a:lumMod val="75000"/>
                  </a:schemeClr>
                </a:solidFill>
              </a:rPr>
              <a:t> </a:t>
            </a:r>
            <a:r>
              <a:rPr lang="en-US" sz="1800" i="0" dirty="0" err="1" smtClean="0">
                <a:solidFill>
                  <a:schemeClr val="accent6">
                    <a:lumMod val="50000"/>
                  </a:schemeClr>
                </a:solidFill>
              </a:rPr>
              <a:t>fikr</a:t>
            </a:r>
            <a:r>
              <a:rPr lang="en-US" sz="1800" i="0" dirty="0" smtClean="0">
                <a:solidFill>
                  <a:schemeClr val="accent6">
                    <a:lumMod val="50000"/>
                  </a:schemeClr>
                </a:solidFill>
              </a:rPr>
              <a:t> </a:t>
            </a:r>
            <a:r>
              <a:rPr lang="en-US" sz="1800" i="0" dirty="0" err="1" smtClean="0">
                <a:solidFill>
                  <a:schemeClr val="accent6">
                    <a:lumMod val="50000"/>
                  </a:schemeClr>
                </a:solidFill>
              </a:rPr>
              <a:t>to‘liq</a:t>
            </a:r>
            <a:r>
              <a:rPr lang="en-US" sz="1800" i="0" dirty="0" smtClean="0">
                <a:solidFill>
                  <a:schemeClr val="accent6">
                    <a:lumMod val="50000"/>
                  </a:schemeClr>
                </a:solidFill>
              </a:rPr>
              <a:t> </a:t>
            </a:r>
            <a:r>
              <a:rPr lang="en-US" sz="1800" i="0" dirty="0" err="1" smtClean="0">
                <a:solidFill>
                  <a:schemeClr val="accent6">
                    <a:lumMod val="50000"/>
                  </a:schemeClr>
                </a:solidFill>
              </a:rPr>
              <a:t>aytilmaganlik</a:t>
            </a:r>
            <a:r>
              <a:rPr lang="en-US" sz="1800" i="0" dirty="0" smtClean="0">
                <a:solidFill>
                  <a:schemeClr val="accent6">
                    <a:lumMod val="50000"/>
                  </a:schemeClr>
                </a:solidFill>
              </a:rPr>
              <a:t>;</a:t>
            </a:r>
            <a:r>
              <a:rPr lang="ru-RU" sz="1800" i="0" dirty="0" smtClean="0">
                <a:solidFill>
                  <a:schemeClr val="accent6">
                    <a:lumMod val="50000"/>
                  </a:schemeClr>
                </a:solidFill>
              </a:rPr>
              <a:t> </a:t>
            </a:r>
          </a:p>
          <a:p>
            <a:r>
              <a:rPr lang="en-US" sz="1800" dirty="0" smtClean="0">
                <a:solidFill>
                  <a:srgbClr val="0000FF"/>
                </a:solidFill>
                <a:latin typeface="Arial" pitchFamily="34" charset="0"/>
                <a:cs typeface="Arial" pitchFamily="34" charset="0"/>
              </a:rPr>
              <a:t>y</a:t>
            </a:r>
            <a:r>
              <a:rPr lang="ru-RU" sz="1800" dirty="0" err="1" smtClean="0">
                <a:solidFill>
                  <a:srgbClr val="0000FF"/>
                </a:solidFill>
                <a:latin typeface="Arial" pitchFamily="34" charset="0"/>
                <a:cs typeface="Arial" pitchFamily="34" charset="0"/>
              </a:rPr>
              <a:t>таённость</a:t>
            </a:r>
            <a:r>
              <a:rPr lang="en-US" sz="1800" dirty="0" smtClean="0">
                <a:solidFill>
                  <a:srgbClr val="0000FF"/>
                </a:solidFill>
                <a:latin typeface="Arial" pitchFamily="34" charset="0"/>
                <a:cs typeface="Arial" pitchFamily="34" charset="0"/>
              </a:rPr>
              <a:t> –</a:t>
            </a:r>
            <a:r>
              <a:rPr lang="en-US" sz="1800" dirty="0" smtClean="0">
                <a:solidFill>
                  <a:schemeClr val="tx2">
                    <a:lumMod val="75000"/>
                  </a:schemeClr>
                </a:solidFill>
                <a:latin typeface="Arial" pitchFamily="34" charset="0"/>
                <a:cs typeface="Arial" pitchFamily="34" charset="0"/>
              </a:rPr>
              <a:t> </a:t>
            </a:r>
            <a:r>
              <a:rPr lang="en-US" sz="1800" dirty="0" err="1" smtClean="0">
                <a:solidFill>
                  <a:schemeClr val="accent6">
                    <a:lumMod val="50000"/>
                  </a:schemeClr>
                </a:solidFill>
                <a:latin typeface="Arial" pitchFamily="34" charset="0"/>
                <a:cs typeface="Arial" pitchFamily="34" charset="0"/>
              </a:rPr>
              <a:t>yashirinlik</a:t>
            </a:r>
            <a:r>
              <a:rPr lang="en-US" sz="1800" dirty="0" smtClean="0">
                <a:solidFill>
                  <a:schemeClr val="accent6">
                    <a:lumMod val="50000"/>
                  </a:schemeClr>
                </a:solidFill>
                <a:latin typeface="Arial" pitchFamily="34" charset="0"/>
                <a:cs typeface="Arial" pitchFamily="34" charset="0"/>
              </a:rPr>
              <a:t>;</a:t>
            </a:r>
            <a:endParaRPr lang="ru-RU" sz="1800" dirty="0" smtClean="0">
              <a:solidFill>
                <a:schemeClr val="accent6">
                  <a:lumMod val="50000"/>
                </a:schemeClr>
              </a:solidFill>
              <a:latin typeface="Arial" pitchFamily="34" charset="0"/>
              <a:cs typeface="Arial" pitchFamily="34" charset="0"/>
            </a:endParaRPr>
          </a:p>
          <a:p>
            <a:r>
              <a:rPr lang="ru-RU" sz="1800" dirty="0" smtClean="0">
                <a:solidFill>
                  <a:srgbClr val="0000FF"/>
                </a:solidFill>
                <a:latin typeface="Arial" pitchFamily="34" charset="0"/>
                <a:cs typeface="Arial" pitchFamily="34" charset="0"/>
              </a:rPr>
              <a:t>повествование </a:t>
            </a:r>
            <a:r>
              <a:rPr lang="en-US" sz="1800" dirty="0" smtClean="0">
                <a:solidFill>
                  <a:srgbClr val="0000FF"/>
                </a:solidFill>
                <a:latin typeface="Arial" pitchFamily="34" charset="0"/>
                <a:cs typeface="Arial" pitchFamily="34" charset="0"/>
              </a:rPr>
              <a:t>–</a:t>
            </a:r>
            <a:r>
              <a:rPr lang="ru-RU" sz="1800" dirty="0" smtClean="0">
                <a:solidFill>
                  <a:schemeClr val="tx2">
                    <a:lumMod val="75000"/>
                  </a:schemeClr>
                </a:solidFill>
                <a:latin typeface="Arial" pitchFamily="34" charset="0"/>
                <a:cs typeface="Arial" pitchFamily="34" charset="0"/>
              </a:rPr>
              <a:t> </a:t>
            </a:r>
            <a:r>
              <a:rPr lang="uz-Latn-UZ" sz="1800" dirty="0" smtClean="0">
                <a:solidFill>
                  <a:schemeClr val="accent6">
                    <a:lumMod val="50000"/>
                  </a:schemeClr>
                </a:solidFill>
              </a:rPr>
              <a:t>rivoyat</a:t>
            </a:r>
            <a:r>
              <a:rPr lang="en-US" sz="1800" dirty="0" smtClean="0">
                <a:solidFill>
                  <a:schemeClr val="accent6">
                    <a:lumMod val="50000"/>
                  </a:schemeClr>
                </a:solidFill>
                <a:latin typeface="Arial" pitchFamily="34" charset="0"/>
                <a:cs typeface="Arial" pitchFamily="34" charset="0"/>
              </a:rPr>
              <a:t>;</a:t>
            </a:r>
            <a:endParaRPr lang="ru-RU" sz="1800" dirty="0" smtClean="0">
              <a:solidFill>
                <a:schemeClr val="accent6">
                  <a:lumMod val="50000"/>
                </a:schemeClr>
              </a:solidFill>
              <a:latin typeface="Arial" pitchFamily="34" charset="0"/>
              <a:cs typeface="Arial" pitchFamily="34" charset="0"/>
            </a:endParaRPr>
          </a:p>
          <a:p>
            <a:r>
              <a:rPr lang="ru-RU" sz="1800" dirty="0" smtClean="0">
                <a:solidFill>
                  <a:srgbClr val="0000FF"/>
                </a:solidFill>
                <a:latin typeface="Arial" pitchFamily="34" charset="0"/>
                <a:cs typeface="Arial" pitchFamily="34" charset="0"/>
              </a:rPr>
              <a:t>атрибуты – </a:t>
            </a:r>
            <a:r>
              <a:rPr lang="uz-Latn-UZ" sz="1800" dirty="0" smtClean="0">
                <a:solidFill>
                  <a:schemeClr val="accent6">
                    <a:lumMod val="50000"/>
                  </a:schemeClr>
                </a:solidFill>
              </a:rPr>
              <a:t>atributlar</a:t>
            </a:r>
            <a:r>
              <a:rPr lang="ru-RU" sz="1800" dirty="0" smtClean="0">
                <a:solidFill>
                  <a:schemeClr val="accent6">
                    <a:lumMod val="50000"/>
                  </a:schemeClr>
                </a:solidFill>
              </a:rPr>
              <a:t>.</a:t>
            </a:r>
            <a:endParaRPr lang="uz-Latn-UZ" sz="1800" dirty="0" smtClean="0">
              <a:solidFill>
                <a:schemeClr val="accent6">
                  <a:lumMod val="50000"/>
                </a:schemeClr>
              </a:solidFill>
            </a:endParaRPr>
          </a:p>
          <a:p>
            <a:r>
              <a:rPr lang="uz-Latn-UZ" sz="1800" dirty="0" smtClean="0"/>
              <a:t/>
            </a:r>
            <a:br>
              <a:rPr lang="uz-Latn-UZ" sz="1800" dirty="0" smtClean="0"/>
            </a:br>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smtClean="0">
              <a:solidFill>
                <a:schemeClr val="tx2">
                  <a:lumMod val="75000"/>
                </a:schemeClr>
              </a:solidFill>
              <a:latin typeface="Arial" pitchFamily="34" charset="0"/>
              <a:cs typeface="Arial" pitchFamily="34" charset="0"/>
            </a:endParaRPr>
          </a:p>
          <a:p>
            <a:endParaRPr lang="ru-RU" sz="1800" dirty="0"/>
          </a:p>
        </p:txBody>
      </p:sp>
      <p:pic>
        <p:nvPicPr>
          <p:cNvPr id="2050" name="Picture 2" descr="Тетрадь для записи словарных слов и словосочетаний по русскому языку –  купить по цене: 36,90 руб. в интернет-магазине УчМаг"/>
          <p:cNvPicPr>
            <a:picLocks noChangeAspect="1" noChangeArrowheads="1"/>
          </p:cNvPicPr>
          <p:nvPr/>
        </p:nvPicPr>
        <p:blipFill>
          <a:blip r:embed="rId3" cstate="print"/>
          <a:srcRect/>
          <a:stretch>
            <a:fillRect/>
          </a:stretch>
        </p:blipFill>
        <p:spPr bwMode="auto">
          <a:xfrm>
            <a:off x="6858016" y="1000114"/>
            <a:ext cx="2000264" cy="2500330"/>
          </a:xfrm>
          <a:prstGeom prst="rect">
            <a:avLst/>
          </a:prstGeom>
          <a:noFill/>
        </p:spPr>
      </p:pic>
      <p:pic>
        <p:nvPicPr>
          <p:cNvPr id="6" name="Picture 12" descr="BS00554_"/>
          <p:cNvPicPr>
            <a:picLocks noChangeAspect="1" noChangeArrowheads="1"/>
          </p:cNvPicPr>
          <p:nvPr/>
        </p:nvPicPr>
        <p:blipFill>
          <a:blip r:embed="rId4" cstate="print"/>
          <a:srcRect/>
          <a:stretch>
            <a:fillRect/>
          </a:stretch>
        </p:blipFill>
        <p:spPr bwMode="auto">
          <a:xfrm>
            <a:off x="5643570" y="2857502"/>
            <a:ext cx="2176200" cy="185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9"/>
            <a:ext cx="8452756" cy="446276"/>
          </a:xfrm>
        </p:spPr>
        <p:txBody>
          <a:bodyPr/>
          <a:lstStyle/>
          <a:p>
            <a:pPr algn="ctr"/>
            <a:r>
              <a:rPr lang="ru-RU" sz="2900" dirty="0" smtClean="0"/>
              <a:t>Задание для самостоятельного выполнения</a:t>
            </a:r>
            <a:endParaRPr lang="ru-RU" sz="2900" dirty="0"/>
          </a:p>
        </p:txBody>
      </p:sp>
      <p:sp>
        <p:nvSpPr>
          <p:cNvPr id="3" name="Текст 2"/>
          <p:cNvSpPr>
            <a:spLocks noGrp="1"/>
          </p:cNvSpPr>
          <p:nvPr>
            <p:ph type="body" idx="1"/>
          </p:nvPr>
        </p:nvSpPr>
        <p:spPr>
          <a:xfrm>
            <a:off x="642911" y="986415"/>
            <a:ext cx="3071834" cy="1154162"/>
          </a:xfrm>
        </p:spPr>
        <p:txBody>
          <a:bodyPr/>
          <a:lstStyle/>
          <a:p>
            <a:endParaRPr lang="ru-RU" sz="2500" dirty="0" smtClean="0">
              <a:solidFill>
                <a:schemeClr val="tx1"/>
              </a:solidFill>
            </a:endParaRPr>
          </a:p>
          <a:p>
            <a:endParaRPr lang="ru-RU" sz="2500" dirty="0" smtClean="0">
              <a:solidFill>
                <a:schemeClr val="tx1"/>
              </a:solidFill>
            </a:endParaRPr>
          </a:p>
          <a:p>
            <a:endParaRPr lang="ru-RU" sz="2500" dirty="0">
              <a:solidFill>
                <a:schemeClr val="tx1"/>
              </a:solidFill>
            </a:endParaRPr>
          </a:p>
        </p:txBody>
      </p:sp>
      <p:pic>
        <p:nvPicPr>
          <p:cNvPr id="7" name="Picture 10" descr="545428"/>
          <p:cNvPicPr>
            <a:picLocks noChangeAspect="1" noChangeArrowheads="1"/>
          </p:cNvPicPr>
          <p:nvPr/>
        </p:nvPicPr>
        <p:blipFill>
          <a:blip r:embed="rId2" cstate="print"/>
          <a:srcRect/>
          <a:stretch>
            <a:fillRect/>
          </a:stretch>
        </p:blipFill>
        <p:spPr bwMode="auto">
          <a:xfrm rot="1336043">
            <a:off x="14219524" y="563671"/>
            <a:ext cx="5287004" cy="5284418"/>
          </a:xfrm>
          <a:prstGeom prst="rect">
            <a:avLst/>
          </a:prstGeom>
          <a:noFill/>
          <a:ln w="9525">
            <a:noFill/>
            <a:miter lim="800000"/>
            <a:headEnd/>
            <a:tailEnd/>
          </a:ln>
        </p:spPr>
      </p:pic>
      <p:pic>
        <p:nvPicPr>
          <p:cNvPr id="8" name="Picture 10" descr="545428"/>
          <p:cNvPicPr>
            <a:picLocks noChangeAspect="1" noChangeArrowheads="1"/>
          </p:cNvPicPr>
          <p:nvPr/>
        </p:nvPicPr>
        <p:blipFill>
          <a:blip r:embed="rId2" cstate="print"/>
          <a:srcRect/>
          <a:stretch>
            <a:fillRect/>
          </a:stretch>
        </p:blipFill>
        <p:spPr bwMode="auto">
          <a:xfrm rot="1336043">
            <a:off x="13502885" y="1265172"/>
            <a:ext cx="5287004" cy="4053887"/>
          </a:xfrm>
          <a:prstGeom prst="rect">
            <a:avLst/>
          </a:prstGeom>
          <a:noFill/>
          <a:ln w="9525">
            <a:noFill/>
            <a:miter lim="800000"/>
            <a:headEnd/>
            <a:tailEnd/>
          </a:ln>
        </p:spPr>
      </p:pic>
      <p:pic>
        <p:nvPicPr>
          <p:cNvPr id="9" name="Picture 10" descr="545428"/>
          <p:cNvPicPr>
            <a:picLocks noChangeAspect="1" noChangeArrowheads="1"/>
          </p:cNvPicPr>
          <p:nvPr/>
        </p:nvPicPr>
        <p:blipFill>
          <a:blip r:embed="rId2" cstate="print"/>
          <a:srcRect/>
          <a:stretch>
            <a:fillRect/>
          </a:stretch>
        </p:blipFill>
        <p:spPr bwMode="auto">
          <a:xfrm rot="1336043">
            <a:off x="14506215" y="1503397"/>
            <a:ext cx="3789301" cy="4062137"/>
          </a:xfrm>
          <a:prstGeom prst="rect">
            <a:avLst/>
          </a:prstGeom>
          <a:noFill/>
          <a:ln w="9525">
            <a:noFill/>
            <a:miter lim="800000"/>
            <a:headEnd/>
            <a:tailEnd/>
          </a:ln>
        </p:spPr>
      </p:pic>
      <p:sp>
        <p:nvSpPr>
          <p:cNvPr id="10" name="Прямоугольник 9"/>
          <p:cNvSpPr/>
          <p:nvPr/>
        </p:nvSpPr>
        <p:spPr>
          <a:xfrm>
            <a:off x="4643439" y="1214430"/>
            <a:ext cx="3214710" cy="1323427"/>
          </a:xfrm>
          <a:prstGeom prst="rect">
            <a:avLst/>
          </a:prstGeom>
        </p:spPr>
        <p:txBody>
          <a:bodyPr wrap="square" lIns="91429" tIns="45714" rIns="91429" bIns="45714">
            <a:spAutoFit/>
          </a:bodyPr>
          <a:lstStyle/>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a:p>
            <a:endParaRPr lang="ru-RU" sz="1600" b="1" dirty="0" smtClean="0">
              <a:latin typeface="Arial" pitchFamily="34" charset="0"/>
              <a:cs typeface="Arial" pitchFamily="34" charset="0"/>
            </a:endParaRPr>
          </a:p>
        </p:txBody>
      </p:sp>
      <p:sp>
        <p:nvSpPr>
          <p:cNvPr id="11" name="Прямоугольник 10"/>
          <p:cNvSpPr/>
          <p:nvPr/>
        </p:nvSpPr>
        <p:spPr>
          <a:xfrm>
            <a:off x="4286247" y="1285867"/>
            <a:ext cx="3857652" cy="2769977"/>
          </a:xfrm>
          <a:prstGeom prst="rect">
            <a:avLst/>
          </a:prstGeom>
        </p:spPr>
        <p:txBody>
          <a:bodyPr wrap="square" lIns="91429" tIns="45714" rIns="91429" bIns="45714">
            <a:spAutoFit/>
          </a:bodyPr>
          <a:lstStyle/>
          <a:p>
            <a:r>
              <a:rPr lang="ru-RU" b="1" dirty="0" smtClean="0">
                <a:solidFill>
                  <a:srgbClr val="0000FF"/>
                </a:solidFill>
                <a:latin typeface="Arial" pitchFamily="34" charset="0"/>
                <a:cs typeface="Arial" pitchFamily="34" charset="0"/>
              </a:rPr>
              <a:t>Выучить наизусть стихотворение М.И.Цветаевой «Мне нравится, что вы больны не мной». </a:t>
            </a:r>
            <a:endParaRPr lang="ru-RU" b="1" dirty="0">
              <a:solidFill>
                <a:srgbClr val="0000FF"/>
              </a:solidFill>
              <a:latin typeface="Arial" pitchFamily="34" charset="0"/>
              <a:cs typeface="Arial" pitchFamily="34" charset="0"/>
            </a:endParaRPr>
          </a:p>
        </p:txBody>
      </p:sp>
      <p:pic>
        <p:nvPicPr>
          <p:cNvPr id="6148" name="Picture 4" descr="Я Вас люблю всю жизнь и каждый день"/>
          <p:cNvPicPr>
            <a:picLocks noChangeAspect="1" noChangeArrowheads="1"/>
          </p:cNvPicPr>
          <p:nvPr/>
        </p:nvPicPr>
        <p:blipFill>
          <a:blip r:embed="rId3"/>
          <a:srcRect/>
          <a:stretch>
            <a:fillRect/>
          </a:stretch>
        </p:blipFill>
        <p:spPr bwMode="auto">
          <a:xfrm rot="20578702">
            <a:off x="1173520" y="1200694"/>
            <a:ext cx="2381250" cy="34934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История создания стихотворения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3707904" y="928678"/>
            <a:ext cx="5221814" cy="3416308"/>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r>
              <a:rPr lang="ru-RU" sz="1600" b="1" dirty="0" smtClean="0">
                <a:solidFill>
                  <a:schemeClr val="tx2">
                    <a:lumMod val="75000"/>
                  </a:schemeClr>
                </a:solidFill>
                <a:latin typeface="Arial" pitchFamily="34" charset="0"/>
                <a:cs typeface="Arial" pitchFamily="34" charset="0"/>
              </a:rPr>
              <a:t> </a:t>
            </a:r>
            <a:r>
              <a:rPr lang="ru-RU" sz="1800" b="1" dirty="0" smtClean="0">
                <a:solidFill>
                  <a:srgbClr val="0000FF"/>
                </a:solidFill>
                <a:latin typeface="Arial" pitchFamily="34" charset="0"/>
                <a:cs typeface="Arial" pitchFamily="34" charset="0"/>
              </a:rPr>
              <a:t>Марина Цветаева стала яркой представительницей поэзии Серебряного века. Её удивительно чистые и проникновенные стихотворения вошли в золотой фонд русской литературы. Произведение «Мне нравится, что вы больны не мной», созданное в 1915 году,  стало невероятно популярным. Впоследствии оно было положено на музыку и превратилось в романс.</a:t>
            </a:r>
          </a:p>
          <a:p>
            <a:r>
              <a:rPr lang="ru-RU" sz="1800" b="1" dirty="0" smtClean="0"/>
              <a:t/>
            </a:r>
            <a:br>
              <a:rPr lang="ru-RU" sz="1800" b="1" dirty="0" smtClean="0"/>
            </a:br>
            <a:endParaRPr lang="ru-RU" sz="1800" b="1" dirty="0">
              <a:solidFill>
                <a:srgbClr val="0070C0"/>
              </a:solidFill>
              <a:latin typeface="Arial" pitchFamily="34" charset="0"/>
              <a:cs typeface="Arial" pitchFamily="34" charset="0"/>
            </a:endParaRPr>
          </a:p>
        </p:txBody>
      </p:sp>
      <p:pic>
        <p:nvPicPr>
          <p:cNvPr id="28676" name="Picture 4" descr="Марина Ивановна Цветаева"/>
          <p:cNvPicPr>
            <a:picLocks noChangeAspect="1" noChangeArrowheads="1"/>
          </p:cNvPicPr>
          <p:nvPr/>
        </p:nvPicPr>
        <p:blipFill>
          <a:blip r:embed="rId3"/>
          <a:srcRect/>
          <a:stretch>
            <a:fillRect/>
          </a:stretch>
        </p:blipFill>
        <p:spPr bwMode="auto">
          <a:xfrm>
            <a:off x="683568" y="1192142"/>
            <a:ext cx="2928958" cy="31266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Тема стихотворения</a:t>
            </a:r>
            <a:endParaRPr lang="ru-RU" dirty="0"/>
          </a:p>
        </p:txBody>
      </p:sp>
      <p:sp>
        <p:nvSpPr>
          <p:cNvPr id="3" name="Текст 2"/>
          <p:cNvSpPr>
            <a:spLocks noGrp="1"/>
          </p:cNvSpPr>
          <p:nvPr>
            <p:ph type="body" idx="1"/>
          </p:nvPr>
        </p:nvSpPr>
        <p:spPr>
          <a:xfrm>
            <a:off x="3779912" y="1491630"/>
            <a:ext cx="4968552" cy="2010227"/>
          </a:xfrm>
        </p:spPr>
        <p:txBody>
          <a:bodyPr/>
          <a:lstStyle/>
          <a:p>
            <a:r>
              <a:rPr lang="ru-RU" sz="1800" i="0" dirty="0" smtClean="0">
                <a:solidFill>
                  <a:srgbClr val="FF0000"/>
                </a:solidFill>
              </a:rPr>
              <a:t>Тема стихотворения</a:t>
            </a:r>
            <a:r>
              <a:rPr lang="ru-RU" sz="1800" i="0" dirty="0" smtClean="0">
                <a:solidFill>
                  <a:srgbClr val="0000FF"/>
                </a:solidFill>
              </a:rPr>
              <a:t> «Мне нравится…» - это передача нелюбви к мужчине на фоне бывшей любви к нему. </a:t>
            </a:r>
          </a:p>
          <a:p>
            <a:r>
              <a:rPr lang="ru-RU" sz="1800" i="0" dirty="0" smtClean="0">
                <a:solidFill>
                  <a:srgbClr val="007A37"/>
                </a:solidFill>
              </a:rPr>
              <a:t>Относится к жанру любовной лирики.</a:t>
            </a:r>
          </a:p>
          <a:p>
            <a:r>
              <a:rPr lang="ru-RU" sz="1800" i="0" dirty="0" smtClean="0">
                <a:solidFill>
                  <a:srgbClr val="7030A0"/>
                </a:solidFill>
              </a:rPr>
              <a:t>Стихотворный размер: </a:t>
            </a:r>
            <a:r>
              <a:rPr lang="ru-RU" sz="1800" i="0" dirty="0" smtClean="0">
                <a:solidFill>
                  <a:srgbClr val="0000FF"/>
                </a:solidFill>
              </a:rPr>
              <a:t>классический ямб.</a:t>
            </a:r>
            <a:endParaRPr lang="ru-RU" sz="1800" dirty="0">
              <a:solidFill>
                <a:srgbClr val="0000FF"/>
              </a:solidFill>
            </a:endParaRPr>
          </a:p>
        </p:txBody>
      </p:sp>
      <p:pic>
        <p:nvPicPr>
          <p:cNvPr id="4" name="Picture 2" descr="ЛИТЕРАТУРА В ЖИВОПИСИ (ПОРТРЕТНЫЙ ВЕРНИСАЖ, ПОСВЯЩЕННЫЙ ДНЮ РОЖДЕНИЯ МАРИНЫ  ЦВЕТАЕВОЙ.). Обсуждение на LiveInternet - Российский Сервис Онлайн-Дневников"/>
          <p:cNvPicPr>
            <a:picLocks noChangeAspect="1" noChangeArrowheads="1"/>
          </p:cNvPicPr>
          <p:nvPr/>
        </p:nvPicPr>
        <p:blipFill>
          <a:blip r:embed="rId2"/>
          <a:srcRect/>
          <a:stretch>
            <a:fillRect/>
          </a:stretch>
        </p:blipFill>
        <p:spPr bwMode="auto">
          <a:xfrm>
            <a:off x="683568" y="1131590"/>
            <a:ext cx="2880320" cy="33123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1107996"/>
          </a:xfrm>
        </p:spPr>
        <p:txBody>
          <a:bodyPr anchor="ctr"/>
          <a:lstStyle/>
          <a:p>
            <a:pPr algn="ctr"/>
            <a:r>
              <a:rPr lang="ru-RU" sz="3600" dirty="0" smtClean="0"/>
              <a:t>Композиция стихотворения</a:t>
            </a:r>
            <a:br>
              <a:rPr lang="ru-RU" sz="3600" dirty="0" smtClean="0"/>
            </a:b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4143372" y="642924"/>
            <a:ext cx="4786346" cy="4185749"/>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p>
          <a:p>
            <a:r>
              <a:rPr lang="ru-RU" sz="1600" b="1" dirty="0" smtClean="0">
                <a:latin typeface="Arial" pitchFamily="34" charset="0"/>
                <a:cs typeface="Arial" pitchFamily="34" charset="0"/>
              </a:rPr>
              <a:t>    </a:t>
            </a:r>
            <a:r>
              <a:rPr lang="ru-RU" sz="1600" dirty="0" smtClean="0"/>
              <a:t>  </a:t>
            </a:r>
            <a:r>
              <a:rPr lang="ru-RU" sz="1800" b="1" dirty="0" smtClean="0">
                <a:solidFill>
                  <a:srgbClr val="FF0000"/>
                </a:solidFill>
                <a:latin typeface="Arial" pitchFamily="34" charset="0"/>
                <a:cs typeface="Arial" pitchFamily="34" charset="0"/>
              </a:rPr>
              <a:t>Композиционное деление произведения задала сама поэтесса:</a:t>
            </a:r>
            <a:r>
              <a:rPr lang="ru-RU" sz="1800" b="1" dirty="0" smtClean="0">
                <a:solidFill>
                  <a:srgbClr val="0000FF"/>
                </a:solidFill>
                <a:latin typeface="Arial" pitchFamily="34" charset="0"/>
                <a:cs typeface="Arial" pitchFamily="34" charset="0"/>
              </a:rPr>
              <a:t> </a:t>
            </a:r>
          </a:p>
          <a:p>
            <a:r>
              <a:rPr lang="ru-RU" sz="1800" b="1" dirty="0" smtClean="0">
                <a:solidFill>
                  <a:srgbClr val="007A37"/>
                </a:solidFill>
                <a:latin typeface="Arial" pitchFamily="34" charset="0"/>
                <a:cs typeface="Arial" pitchFamily="34" charset="0"/>
              </a:rPr>
              <a:t>в нём шесть строф, которые пропорционально делятся на три части.</a:t>
            </a:r>
          </a:p>
          <a:p>
            <a:r>
              <a:rPr lang="ru-RU" sz="1800" b="1" dirty="0" smtClean="0">
                <a:solidFill>
                  <a:srgbClr val="FF0000"/>
                </a:solidFill>
                <a:latin typeface="Arial" pitchFamily="34" charset="0"/>
                <a:cs typeface="Arial" pitchFamily="34" charset="0"/>
              </a:rPr>
              <a:t>Первые две строфы</a:t>
            </a:r>
            <a:r>
              <a:rPr lang="ru-RU" sz="1800" b="1" dirty="0" smtClean="0">
                <a:solidFill>
                  <a:srgbClr val="0000FF"/>
                </a:solidFill>
                <a:latin typeface="Arial" pitchFamily="34" charset="0"/>
                <a:cs typeface="Arial" pitchFamily="34" charset="0"/>
              </a:rPr>
              <a:t> лирическая героиня посвящает своему </a:t>
            </a:r>
          </a:p>
          <a:p>
            <a:r>
              <a:rPr lang="ru-RU" sz="1800" b="1" dirty="0" err="1" smtClean="0">
                <a:solidFill>
                  <a:srgbClr val="0000FF"/>
                </a:solidFill>
                <a:latin typeface="Arial" pitchFamily="34" charset="0"/>
                <a:cs typeface="Arial" pitchFamily="34" charset="0"/>
              </a:rPr>
              <a:t>не-признанию</a:t>
            </a:r>
            <a:r>
              <a:rPr lang="ru-RU" sz="1800" b="1" dirty="0" smtClean="0">
                <a:solidFill>
                  <a:srgbClr val="0000FF"/>
                </a:solidFill>
                <a:latin typeface="Arial" pitchFamily="34" charset="0"/>
                <a:cs typeface="Arial" pitchFamily="34" charset="0"/>
              </a:rPr>
              <a:t>, гордо и изящно заявляя о том, что она рада не видеть в мужчине объект влюблённости, рада, что при виде него она не краснеет и твердо стоит на земле – и рада, что эта </a:t>
            </a:r>
            <a:r>
              <a:rPr lang="ru-RU" sz="1800" b="1" dirty="0" err="1" smtClean="0">
                <a:solidFill>
                  <a:srgbClr val="0000FF"/>
                </a:solidFill>
                <a:latin typeface="Arial" pitchFamily="34" charset="0"/>
                <a:cs typeface="Arial" pitchFamily="34" charset="0"/>
              </a:rPr>
              <a:t>не-симпатия</a:t>
            </a:r>
            <a:r>
              <a:rPr lang="ru-RU" sz="1800" b="1" dirty="0" smtClean="0">
                <a:solidFill>
                  <a:srgbClr val="0000FF"/>
                </a:solidFill>
                <a:latin typeface="Arial" pitchFamily="34" charset="0"/>
                <a:cs typeface="Arial" pitchFamily="34" charset="0"/>
              </a:rPr>
              <a:t>  взаимна.</a:t>
            </a:r>
          </a:p>
          <a:p>
            <a:endParaRPr lang="ru-RU" sz="1600" b="1" dirty="0">
              <a:solidFill>
                <a:srgbClr val="0000FF"/>
              </a:solidFill>
              <a:latin typeface="Arial" pitchFamily="34" charset="0"/>
              <a:cs typeface="Arial" pitchFamily="34" charset="0"/>
            </a:endParaRPr>
          </a:p>
        </p:txBody>
      </p:sp>
      <p:pic>
        <p:nvPicPr>
          <p:cNvPr id="47106" name="Picture 2" descr="m-tsvetaeva.org - О сайте"/>
          <p:cNvPicPr>
            <a:picLocks noChangeAspect="1" noChangeArrowheads="1"/>
          </p:cNvPicPr>
          <p:nvPr/>
        </p:nvPicPr>
        <p:blipFill>
          <a:blip r:embed="rId3"/>
          <a:srcRect/>
          <a:stretch>
            <a:fillRect/>
          </a:stretch>
        </p:blipFill>
        <p:spPr bwMode="auto">
          <a:xfrm>
            <a:off x="571472" y="1142990"/>
            <a:ext cx="3337776" cy="29704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1107996"/>
          </a:xfrm>
        </p:spPr>
        <p:txBody>
          <a:bodyPr anchor="ctr"/>
          <a:lstStyle/>
          <a:p>
            <a:pPr algn="ctr"/>
            <a:r>
              <a:rPr lang="ru-RU" sz="3600" dirty="0" smtClean="0"/>
              <a:t>Композиция стихотворения</a:t>
            </a:r>
            <a:br>
              <a:rPr lang="ru-RU" sz="3600" dirty="0" smtClean="0"/>
            </a:b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4572000" y="642924"/>
            <a:ext cx="4357718" cy="4278082"/>
          </a:xfrm>
          <a:prstGeom prst="rect">
            <a:avLst/>
          </a:prstGeom>
        </p:spPr>
        <p:txBody>
          <a:bodyPr wrap="square" lIns="91429" tIns="45714" rIns="91429" bIns="45714">
            <a:spAutoFit/>
          </a:bodyPr>
          <a:lstStyle/>
          <a:p>
            <a:r>
              <a:rPr lang="ru-RU" sz="1600" b="1" dirty="0" smtClean="0">
                <a:latin typeface="Arial" pitchFamily="34" charset="0"/>
                <a:cs typeface="Arial" pitchFamily="34" charset="0"/>
              </a:rPr>
              <a:t>     </a:t>
            </a:r>
          </a:p>
          <a:p>
            <a:r>
              <a:rPr lang="ru-RU" sz="1600" b="1" dirty="0" smtClean="0">
                <a:latin typeface="Arial" pitchFamily="34" charset="0"/>
                <a:cs typeface="Arial" pitchFamily="34" charset="0"/>
              </a:rPr>
              <a:t>    </a:t>
            </a:r>
            <a:r>
              <a:rPr lang="ru-RU" sz="1600" dirty="0" smtClean="0"/>
              <a:t> </a:t>
            </a:r>
            <a:r>
              <a:rPr lang="ru-RU" sz="1600" b="1" dirty="0" smtClean="0">
                <a:solidFill>
                  <a:srgbClr val="FF0000"/>
                </a:solidFill>
                <a:latin typeface="Arial" pitchFamily="34" charset="0"/>
                <a:cs typeface="Arial" pitchFamily="34" charset="0"/>
              </a:rPr>
              <a:t>Вторая часть</a:t>
            </a:r>
            <a:r>
              <a:rPr lang="ru-RU" sz="1600" b="1" dirty="0" smtClean="0">
                <a:solidFill>
                  <a:srgbClr val="0000FF"/>
                </a:solidFill>
                <a:latin typeface="Arial" pitchFamily="34" charset="0"/>
                <a:cs typeface="Arial" pitchFamily="34" charset="0"/>
              </a:rPr>
              <a:t> уже явно наполнена нотками сожаления, которые пока что проявляют себя только в тоне повествования: она перечисляет такие атрибуты влюблённости, как поцелуи и объятья, которые завершаются свадьбой, но на этот раз её “мне нравится” звучит уже куда менее уверенно.</a:t>
            </a:r>
            <a:r>
              <a:rPr lang="ru-RU" sz="1600" dirty="0" smtClean="0"/>
              <a:t> </a:t>
            </a:r>
          </a:p>
          <a:p>
            <a:r>
              <a:rPr lang="ru-RU" sz="1600" dirty="0" smtClean="0"/>
              <a:t>      </a:t>
            </a:r>
            <a:r>
              <a:rPr lang="ru-RU" sz="1600" b="1" dirty="0" smtClean="0">
                <a:solidFill>
                  <a:srgbClr val="FF0000"/>
                </a:solidFill>
                <a:latin typeface="Arial" pitchFamily="34" charset="0"/>
                <a:cs typeface="Arial" pitchFamily="34" charset="0"/>
              </a:rPr>
              <a:t>В третьей части</a:t>
            </a:r>
            <a:r>
              <a:rPr lang="ru-RU" sz="1600" b="1" dirty="0" smtClean="0">
                <a:solidFill>
                  <a:srgbClr val="0000FF"/>
                </a:solidFill>
                <a:latin typeface="Arial" pitchFamily="34" charset="0"/>
                <a:cs typeface="Arial" pitchFamily="34" charset="0"/>
              </a:rPr>
              <a:t> сожаление выражается напрямую: она использует слово “увы”, чтобы показать, что всё сказанное выше – это просто самоутешение. На самом деле она желала бы отношений и любви от этого мужчины.</a:t>
            </a:r>
            <a:endParaRPr lang="ru-RU" sz="1600" b="1" dirty="0">
              <a:solidFill>
                <a:srgbClr val="0000FF"/>
              </a:solidFill>
              <a:latin typeface="Arial" pitchFamily="34" charset="0"/>
              <a:cs typeface="Arial" pitchFamily="34" charset="0"/>
            </a:endParaRPr>
          </a:p>
        </p:txBody>
      </p:sp>
      <p:pic>
        <p:nvPicPr>
          <p:cNvPr id="45058" name="Picture 2" descr="Цветаева, Марина Ивановна"/>
          <p:cNvPicPr>
            <a:picLocks noChangeAspect="1" noChangeArrowheads="1"/>
          </p:cNvPicPr>
          <p:nvPr/>
        </p:nvPicPr>
        <p:blipFill>
          <a:blip r:embed="rId3"/>
          <a:srcRect/>
          <a:stretch>
            <a:fillRect/>
          </a:stretch>
        </p:blipFill>
        <p:spPr bwMode="auto">
          <a:xfrm>
            <a:off x="908639" y="1042142"/>
            <a:ext cx="2965956" cy="36406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История создания стихотворения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4283968" y="915566"/>
            <a:ext cx="4464496" cy="2862310"/>
          </a:xfrm>
          <a:prstGeom prst="rect">
            <a:avLst/>
          </a:prstGeom>
        </p:spPr>
        <p:txBody>
          <a:bodyPr wrap="square" lIns="91429" tIns="45714" rIns="91429" bIns="45714">
            <a:spAutoFit/>
          </a:bodyPr>
          <a:lstStyle/>
          <a:p>
            <a:r>
              <a:rPr lang="ru-RU" sz="1800" b="1" dirty="0" smtClean="0">
                <a:latin typeface="Arial" pitchFamily="34" charset="0"/>
                <a:cs typeface="Arial" pitchFamily="34" charset="0"/>
              </a:rPr>
              <a:t>     </a:t>
            </a:r>
            <a:r>
              <a:rPr lang="ru-RU" sz="1800" b="1" dirty="0" smtClean="0">
                <a:solidFill>
                  <a:srgbClr val="0000FF"/>
                </a:solidFill>
                <a:latin typeface="Arial" pitchFamily="34" charset="0"/>
                <a:cs typeface="Arial" pitchFamily="34" charset="0"/>
              </a:rPr>
              <a:t> Долгое время литературоведы спорили о том, кому было посвящено это произведение. Тайну открыла сестра поэтессы, объяснив, что Цветаева посвятила стихотворение её второму мужу – Маврикию </a:t>
            </a:r>
            <a:r>
              <a:rPr lang="ru-RU" sz="1800" b="1" dirty="0" err="1" smtClean="0">
                <a:solidFill>
                  <a:srgbClr val="0000FF"/>
                </a:solidFill>
                <a:latin typeface="Arial" pitchFamily="34" charset="0"/>
                <a:cs typeface="Arial" pitchFamily="34" charset="0"/>
              </a:rPr>
              <a:t>Минцу</a:t>
            </a:r>
            <a:r>
              <a:rPr lang="ru-RU" sz="1800" b="1" dirty="0" smtClean="0">
                <a:solidFill>
                  <a:srgbClr val="0000FF"/>
                </a:solidFill>
                <a:latin typeface="Arial" pitchFamily="34" charset="0"/>
                <a:cs typeface="Arial" pitchFamily="34" charset="0"/>
              </a:rPr>
              <a:t>. Молодой человек познакомился сначала с младшей сестрой и под влиянием внезапного чувства сделал ей предложение. </a:t>
            </a:r>
            <a:endParaRPr lang="ru-RU" sz="1800" b="1" dirty="0">
              <a:solidFill>
                <a:srgbClr val="0000FF"/>
              </a:solidFill>
              <a:latin typeface="Arial" pitchFamily="34" charset="0"/>
              <a:cs typeface="Arial" pitchFamily="34" charset="0"/>
            </a:endParaRPr>
          </a:p>
        </p:txBody>
      </p:sp>
      <p:pic>
        <p:nvPicPr>
          <p:cNvPr id="26626" name="Picture 2" descr="cvet_02 (700x530, 70Kb)"/>
          <p:cNvPicPr>
            <a:picLocks noChangeAspect="1" noChangeArrowheads="1"/>
          </p:cNvPicPr>
          <p:nvPr/>
        </p:nvPicPr>
        <p:blipFill>
          <a:blip r:embed="rId3"/>
          <a:srcRect/>
          <a:stretch>
            <a:fillRect/>
          </a:stretch>
        </p:blipFill>
        <p:spPr bwMode="auto">
          <a:xfrm>
            <a:off x="236603" y="951759"/>
            <a:ext cx="4024294" cy="3190862"/>
          </a:xfrm>
          <a:prstGeom prst="rect">
            <a:avLst/>
          </a:prstGeom>
          <a:noFill/>
        </p:spPr>
      </p:pic>
      <p:sp>
        <p:nvSpPr>
          <p:cNvPr id="10" name="Прямоугольник 9"/>
          <p:cNvSpPr/>
          <p:nvPr/>
        </p:nvSpPr>
        <p:spPr>
          <a:xfrm>
            <a:off x="395536" y="4214824"/>
            <a:ext cx="3672408" cy="369332"/>
          </a:xfrm>
          <a:prstGeom prst="rect">
            <a:avLst/>
          </a:prstGeom>
        </p:spPr>
        <p:txBody>
          <a:bodyPr wrap="square">
            <a:spAutoFit/>
          </a:bodyPr>
          <a:lstStyle/>
          <a:p>
            <a:r>
              <a:rPr lang="ru-RU" sz="1800" b="1" dirty="0" smtClean="0">
                <a:solidFill>
                  <a:srgbClr val="0000FF"/>
                </a:solidFill>
                <a:latin typeface="Arial" pitchFamily="34" charset="0"/>
                <a:cs typeface="Arial" pitchFamily="34" charset="0"/>
              </a:rPr>
              <a:t>    </a:t>
            </a:r>
            <a:r>
              <a:rPr lang="ru-RU" sz="1600" b="1" dirty="0" smtClean="0">
                <a:solidFill>
                  <a:srgbClr val="FF0000"/>
                </a:solidFill>
                <a:latin typeface="Arial" pitchFamily="34" charset="0"/>
                <a:cs typeface="Arial" pitchFamily="34" charset="0"/>
              </a:rPr>
              <a:t>Марина и Анастасия Цветаевы </a:t>
            </a:r>
            <a:endParaRPr lang="ru-RU" sz="16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43803"/>
            <a:ext cx="8190071" cy="561045"/>
          </a:xfrm>
        </p:spPr>
        <p:txBody>
          <a:bodyPr anchor="ctr"/>
          <a:lstStyle/>
          <a:p>
            <a:pPr algn="ctr"/>
            <a:r>
              <a:rPr lang="ru-RU" sz="3600" dirty="0" smtClean="0"/>
              <a:t>Анализ стихотворения </a:t>
            </a:r>
            <a:endParaRPr lang="ru-RU" sz="3600" dirty="0"/>
          </a:p>
        </p:txBody>
      </p:sp>
      <p:sp>
        <p:nvSpPr>
          <p:cNvPr id="3" name="Текст 2"/>
          <p:cNvSpPr>
            <a:spLocks noGrp="1"/>
          </p:cNvSpPr>
          <p:nvPr>
            <p:ph type="body" idx="1"/>
          </p:nvPr>
        </p:nvSpPr>
        <p:spPr>
          <a:xfrm>
            <a:off x="4786314" y="1071552"/>
            <a:ext cx="4204143" cy="585438"/>
          </a:xfrm>
        </p:spPr>
        <p:txBody>
          <a:bodyPr/>
          <a:lstStyle/>
          <a:p>
            <a:r>
              <a:rPr lang="ru-RU" dirty="0" smtClean="0">
                <a:solidFill>
                  <a:schemeClr val="tx1"/>
                </a:solidFill>
              </a:rPr>
              <a:t> </a:t>
            </a:r>
          </a:p>
        </p:txBody>
      </p:sp>
      <p:sp>
        <p:nvSpPr>
          <p:cNvPr id="5" name="Прямоугольник 4"/>
          <p:cNvSpPr/>
          <p:nvPr/>
        </p:nvSpPr>
        <p:spPr>
          <a:xfrm>
            <a:off x="4143372" y="857238"/>
            <a:ext cx="4786346" cy="4872740"/>
          </a:xfrm>
          <a:prstGeom prst="rect">
            <a:avLst/>
          </a:prstGeom>
        </p:spPr>
        <p:txBody>
          <a:bodyPr wrap="square" lIns="91429" tIns="45714" rIns="91429" bIns="45714">
            <a:spAutoFit/>
          </a:bodyPr>
          <a:lstStyle/>
          <a:p>
            <a:r>
              <a:rPr lang="ru-RU" sz="1800" b="1" dirty="0" smtClean="0">
                <a:latin typeface="Arial" pitchFamily="34" charset="0"/>
                <a:cs typeface="Arial" pitchFamily="34" charset="0"/>
              </a:rPr>
              <a:t>     </a:t>
            </a:r>
            <a:r>
              <a:rPr lang="ru-RU" sz="1800" b="1" dirty="0" smtClean="0">
                <a:solidFill>
                  <a:srgbClr val="0000FF"/>
                </a:solidFill>
                <a:latin typeface="Arial" pitchFamily="34" charset="0"/>
                <a:cs typeface="Arial" pitchFamily="34" charset="0"/>
              </a:rPr>
              <a:t>Появление Марины поразило его ещё больше.  </a:t>
            </a:r>
            <a:r>
              <a:rPr lang="ru-RU" sz="1800" b="1" dirty="0" err="1" smtClean="0">
                <a:solidFill>
                  <a:srgbClr val="0000FF"/>
                </a:solidFill>
                <a:latin typeface="Arial" pitchFamily="34" charset="0"/>
                <a:cs typeface="Arial" pitchFamily="34" charset="0"/>
              </a:rPr>
              <a:t>Минц</a:t>
            </a:r>
            <a:r>
              <a:rPr lang="ru-RU" sz="1800" b="1" dirty="0" smtClean="0">
                <a:solidFill>
                  <a:srgbClr val="0000FF"/>
                </a:solidFill>
                <a:latin typeface="Arial" pitchFamily="34" charset="0"/>
                <a:cs typeface="Arial" pitchFamily="34" charset="0"/>
              </a:rPr>
              <a:t> понял, что совершил ошибку. Будучи благородным человеком, он уже не мог нарушить данное обещание, но продолжал оказывать Марине знаки внимания. Это породило слухи о любовном треугольнике. </a:t>
            </a:r>
            <a:r>
              <a:rPr lang="ru-RU" sz="1800" b="1" dirty="0" smtClean="0">
                <a:solidFill>
                  <a:srgbClr val="FF0000"/>
                </a:solidFill>
                <a:latin typeface="Arial" pitchFamily="34" charset="0"/>
                <a:cs typeface="Arial" pitchFamily="34" charset="0"/>
              </a:rPr>
              <a:t>Стихотворение «Мне нравится, что вы больны не мной» было направлено на пресечение этих слухов.</a:t>
            </a:r>
            <a:r>
              <a:rPr lang="ru-RU" sz="1800" b="1" dirty="0" smtClean="0">
                <a:solidFill>
                  <a:srgbClr val="0000FF"/>
                </a:solidFill>
                <a:latin typeface="Arial" pitchFamily="34" charset="0"/>
                <a:cs typeface="Arial" pitchFamily="34" charset="0"/>
              </a:rPr>
              <a:t> Возможно, Марине льстило настойчивое ухаживание молодого человека, но она не могла пойти на то, чтобы разрушить счастье сестры.</a:t>
            </a:r>
          </a:p>
          <a:p>
            <a:r>
              <a:rPr lang="ru-RU" sz="1800" b="1" dirty="0" smtClean="0">
                <a:solidFill>
                  <a:srgbClr val="0000FF"/>
                </a:solidFill>
                <a:latin typeface="Arial" pitchFamily="34" charset="0"/>
                <a:cs typeface="Arial" pitchFamily="34" charset="0"/>
              </a:rPr>
              <a:t/>
            </a:r>
            <a:br>
              <a:rPr lang="ru-RU" sz="1800" b="1" dirty="0" smtClean="0">
                <a:solidFill>
                  <a:srgbClr val="0000FF"/>
                </a:solidFill>
                <a:latin typeface="Arial" pitchFamily="34" charset="0"/>
                <a:cs typeface="Arial" pitchFamily="34" charset="0"/>
              </a:rPr>
            </a:br>
            <a:endParaRPr lang="ru-RU" sz="1800" b="1" dirty="0">
              <a:solidFill>
                <a:srgbClr val="0000FF"/>
              </a:solidFill>
              <a:latin typeface="Arial" pitchFamily="34" charset="0"/>
              <a:cs typeface="Arial" pitchFamily="34" charset="0"/>
            </a:endParaRPr>
          </a:p>
        </p:txBody>
      </p:sp>
      <p:pic>
        <p:nvPicPr>
          <p:cNvPr id="5122" name="Picture 2" descr="cvet_01 (509x700, 77Kb)"/>
          <p:cNvPicPr>
            <a:picLocks noChangeAspect="1" noChangeArrowheads="1"/>
          </p:cNvPicPr>
          <p:nvPr/>
        </p:nvPicPr>
        <p:blipFill>
          <a:blip r:embed="rId3"/>
          <a:srcRect/>
          <a:stretch>
            <a:fillRect/>
          </a:stretch>
        </p:blipFill>
        <p:spPr bwMode="auto">
          <a:xfrm>
            <a:off x="428596" y="1000114"/>
            <a:ext cx="3286148" cy="3071834"/>
          </a:xfrm>
          <a:prstGeom prst="rect">
            <a:avLst/>
          </a:prstGeom>
          <a:noFill/>
        </p:spPr>
      </p:pic>
      <p:sp>
        <p:nvSpPr>
          <p:cNvPr id="6" name="Прямоугольник 5"/>
          <p:cNvSpPr/>
          <p:nvPr/>
        </p:nvSpPr>
        <p:spPr>
          <a:xfrm>
            <a:off x="428596" y="4071948"/>
            <a:ext cx="5305966" cy="523220"/>
          </a:xfrm>
          <a:prstGeom prst="rect">
            <a:avLst/>
          </a:prstGeom>
        </p:spPr>
        <p:txBody>
          <a:bodyPr wrap="square">
            <a:spAutoFit/>
          </a:bodyPr>
          <a:lstStyle/>
          <a:p>
            <a:r>
              <a:rPr lang="ru-RU" sz="1400" b="1" dirty="0" smtClean="0">
                <a:solidFill>
                  <a:srgbClr val="FF0000"/>
                </a:solidFill>
                <a:latin typeface="Arial" pitchFamily="34" charset="0"/>
                <a:cs typeface="Arial" pitchFamily="34" charset="0"/>
              </a:rPr>
              <a:t>  Сёстры  Цветаевы с мужьями </a:t>
            </a:r>
          </a:p>
          <a:p>
            <a:r>
              <a:rPr lang="ru-RU" sz="1400" b="1" dirty="0" smtClean="0">
                <a:solidFill>
                  <a:srgbClr val="FF0000"/>
                </a:solidFill>
                <a:latin typeface="Arial" pitchFamily="34" charset="0"/>
                <a:cs typeface="Arial" pitchFamily="34" charset="0"/>
              </a:rPr>
              <a:t>     и детьми. </a:t>
            </a:r>
            <a:r>
              <a:rPr lang="ru-RU" sz="1400" b="1" dirty="0" err="1" smtClean="0">
                <a:solidFill>
                  <a:srgbClr val="FF0000"/>
                </a:solidFill>
                <a:latin typeface="Arial" pitchFamily="34" charset="0"/>
                <a:cs typeface="Arial" pitchFamily="34" charset="0"/>
              </a:rPr>
              <a:t>М.Минц</a:t>
            </a:r>
            <a:r>
              <a:rPr lang="ru-RU" sz="1400" b="1" dirty="0" smtClean="0">
                <a:solidFill>
                  <a:srgbClr val="FF0000"/>
                </a:solidFill>
                <a:latin typeface="Arial" pitchFamily="34" charset="0"/>
                <a:cs typeface="Arial" pitchFamily="34" charset="0"/>
              </a:rPr>
              <a:t> - справа</a:t>
            </a:r>
            <a:endParaRPr lang="ru-RU"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968" y="162356"/>
            <a:ext cx="8190071" cy="1015663"/>
          </a:xfrm>
        </p:spPr>
        <p:txBody>
          <a:bodyPr/>
          <a:lstStyle/>
          <a:p>
            <a:r>
              <a:rPr lang="ru-RU" dirty="0" smtClean="0"/>
              <a:t>                </a:t>
            </a:r>
            <a:r>
              <a:rPr lang="ru-RU" sz="3200" dirty="0" smtClean="0"/>
              <a:t>Анализ</a:t>
            </a:r>
            <a:r>
              <a:rPr lang="ru-RU" dirty="0" smtClean="0"/>
              <a:t> произведения</a:t>
            </a:r>
            <a:br>
              <a:rPr lang="ru-RU" dirty="0" smtClean="0"/>
            </a:br>
            <a:endParaRPr lang="ru-RU" dirty="0"/>
          </a:p>
        </p:txBody>
      </p:sp>
      <p:sp>
        <p:nvSpPr>
          <p:cNvPr id="3" name="Текст 2"/>
          <p:cNvSpPr>
            <a:spLocks noGrp="1"/>
          </p:cNvSpPr>
          <p:nvPr>
            <p:ph type="body" idx="1"/>
          </p:nvPr>
        </p:nvSpPr>
        <p:spPr>
          <a:xfrm>
            <a:off x="428596" y="857238"/>
            <a:ext cx="4286280" cy="3262432"/>
          </a:xfrm>
        </p:spPr>
        <p:txBody>
          <a:bodyPr/>
          <a:lstStyle/>
          <a:p>
            <a:r>
              <a:rPr lang="ru-RU" sz="1600" i="0" dirty="0" smtClean="0">
                <a:solidFill>
                  <a:schemeClr val="tx2">
                    <a:lumMod val="75000"/>
                  </a:schemeClr>
                </a:solidFill>
              </a:rPr>
              <a:t>      </a:t>
            </a:r>
          </a:p>
          <a:p>
            <a:endParaRPr lang="ru-RU" sz="1600" i="0" dirty="0" smtClean="0">
              <a:solidFill>
                <a:schemeClr val="tx2">
                  <a:lumMod val="75000"/>
                </a:schemeClr>
              </a:solidFill>
            </a:endParaRPr>
          </a:p>
          <a:p>
            <a:r>
              <a:rPr lang="ru-RU" sz="1600" i="0" dirty="0" smtClean="0">
                <a:solidFill>
                  <a:schemeClr val="tx2">
                    <a:lumMod val="75000"/>
                  </a:schemeClr>
                </a:solidFill>
              </a:rPr>
              <a:t>     </a:t>
            </a:r>
            <a:r>
              <a:rPr lang="ru-RU" sz="1800" i="0" dirty="0" smtClean="0">
                <a:solidFill>
                  <a:srgbClr val="0000FF"/>
                </a:solidFill>
              </a:rPr>
              <a:t>Произведение построено на многочисленных отрицаниях. Яркие картины любовных отношений перечёркнуты отрицательными частицами. Без понимания реальной истории трудно понять чувства главных героев. Поэтесса сразу заявляет об отсутствии любви с обеих сторон и утверждает, что только рада этому. </a:t>
            </a:r>
            <a:endParaRPr lang="ru-RU" sz="1800" dirty="0">
              <a:solidFill>
                <a:srgbClr val="0000FF"/>
              </a:solidFill>
            </a:endParaRPr>
          </a:p>
        </p:txBody>
      </p:sp>
      <p:pic>
        <p:nvPicPr>
          <p:cNvPr id="24578" name="Picture 2" descr="http://tsvetaeva.lit-info.ru/images/bio-1945/1945-47_14.jpg"/>
          <p:cNvPicPr>
            <a:picLocks noChangeAspect="1" noChangeArrowheads="1"/>
          </p:cNvPicPr>
          <p:nvPr/>
        </p:nvPicPr>
        <p:blipFill>
          <a:blip r:embed="rId2"/>
          <a:srcRect/>
          <a:stretch>
            <a:fillRect/>
          </a:stretch>
        </p:blipFill>
        <p:spPr bwMode="auto">
          <a:xfrm>
            <a:off x="5143505" y="1214428"/>
            <a:ext cx="3286148" cy="3176426"/>
          </a:xfrm>
          <a:prstGeom prst="rect">
            <a:avLst/>
          </a:prstGeom>
          <a:noFill/>
        </p:spPr>
      </p:pic>
      <p:sp>
        <p:nvSpPr>
          <p:cNvPr id="7" name="Прямоугольник 6"/>
          <p:cNvSpPr/>
          <p:nvPr/>
        </p:nvSpPr>
        <p:spPr>
          <a:xfrm>
            <a:off x="2286000" y="4365092"/>
            <a:ext cx="6183880" cy="307777"/>
          </a:xfrm>
          <a:prstGeom prst="rect">
            <a:avLst/>
          </a:prstGeom>
        </p:spPr>
        <p:txBody>
          <a:bodyPr wrap="square">
            <a:spAutoFit/>
          </a:bodyPr>
          <a:lstStyle/>
          <a:p>
            <a:r>
              <a:rPr lang="ru-RU" sz="1400" b="1" dirty="0" smtClean="0">
                <a:solidFill>
                  <a:srgbClr val="FF0000"/>
                </a:solidFill>
                <a:latin typeface="Arial" pitchFamily="34" charset="0"/>
                <a:cs typeface="Arial" pitchFamily="34" charset="0"/>
              </a:rPr>
              <a:t>                                                               Марина и Анастасия Цветаевы </a:t>
            </a:r>
            <a:endParaRPr lang="ru-RU"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5963</TotalTime>
  <Words>1087</Words>
  <Application>Microsoft Office PowerPoint</Application>
  <PresentationFormat>Экран (16:9)</PresentationFormat>
  <Paragraphs>139</Paragraphs>
  <Slides>21</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     Литературное                     чтение</vt:lpstr>
      <vt:lpstr>История создания стихотворения </vt:lpstr>
      <vt:lpstr>История создания стихотворения </vt:lpstr>
      <vt:lpstr>               Тема стихотворения</vt:lpstr>
      <vt:lpstr>Композиция стихотворения </vt:lpstr>
      <vt:lpstr>Композиция стихотворения </vt:lpstr>
      <vt:lpstr>История создания стихотворения </vt:lpstr>
      <vt:lpstr>Анализ стихотворения </vt:lpstr>
      <vt:lpstr>                Анализ произведения </vt:lpstr>
      <vt:lpstr>                  Анализ произведения </vt:lpstr>
      <vt:lpstr>                 Анализ произведения </vt:lpstr>
      <vt:lpstr>              Анализ произведения </vt:lpstr>
      <vt:lpstr>              Анализ произведения </vt:lpstr>
      <vt:lpstr> Стилистические фигуры в стихотворении</vt:lpstr>
      <vt:lpstr> Стилистические фигуры в стихотворении</vt:lpstr>
      <vt:lpstr> Стилистические фигуры в стихотворении</vt:lpstr>
      <vt:lpstr>          Лингвистическая задача</vt:lpstr>
      <vt:lpstr>  Лингвистическая задача. Проверьте! </vt:lpstr>
      <vt:lpstr>    Лингвистическая задача. Проверьте!</vt:lpstr>
      <vt:lpstr>                 Словарная работа</vt:lpstr>
      <vt:lpstr>Задание для самостоятельного выполнения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язык</dc:title>
  <cp:lastModifiedBy>User</cp:lastModifiedBy>
  <cp:revision>458</cp:revision>
  <dcterms:created xsi:type="dcterms:W3CDTF">2020-04-13T08:05:42Z</dcterms:created>
  <dcterms:modified xsi:type="dcterms:W3CDTF">2020-12-29T02:50:00Z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