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0" r:id="rId4"/>
    <p:sldId id="288" r:id="rId5"/>
    <p:sldId id="281" r:id="rId6"/>
    <p:sldId id="289" r:id="rId7"/>
    <p:sldId id="291" r:id="rId8"/>
    <p:sldId id="292" r:id="rId9"/>
    <p:sldId id="293" r:id="rId10"/>
    <p:sldId id="295" r:id="rId11"/>
    <p:sldId id="290" r:id="rId12"/>
    <p:sldId id="282" r:id="rId13"/>
    <p:sldId id="283" r:id="rId14"/>
    <p:sldId id="296" r:id="rId15"/>
    <p:sldId id="297" r:id="rId16"/>
    <p:sldId id="298" r:id="rId17"/>
    <p:sldId id="300" r:id="rId18"/>
    <p:sldId id="286" r:id="rId19"/>
    <p:sldId id="287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05.12.2020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42740" y="222930"/>
            <a:ext cx="299181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06637" y="1050921"/>
            <a:ext cx="5760640" cy="10785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Как указать на время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действия, его начало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и конец, его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продолжительность.</a:t>
            </a:r>
          </a:p>
        </p:txBody>
      </p:sp>
      <p:sp>
        <p:nvSpPr>
          <p:cNvPr id="5" name="object 5"/>
          <p:cNvSpPr/>
          <p:nvPr/>
        </p:nvSpPr>
        <p:spPr>
          <a:xfrm>
            <a:off x="79612" y="1098572"/>
            <a:ext cx="344170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612" y="2214942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6" name="Picture 2" descr="Через сколько и время действия Виагры (Силденафил) | RosTa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23060" y="1108641"/>
            <a:ext cx="1368152" cy="1233864"/>
          </a:xfrm>
          <a:prstGeom prst="rect">
            <a:avLst/>
          </a:prstGeom>
          <a:noFill/>
        </p:spPr>
      </p:pic>
      <p:pic>
        <p:nvPicPr>
          <p:cNvPr id="21508" name="Picture 4" descr="Дорожный знак молоточки что означает - Азбука прав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82700" y="2428567"/>
            <a:ext cx="2088232" cy="703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35785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После драки (когда?)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кулаками не машут.   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 Скучен день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(до каких пор?) до вечера,</a:t>
            </a:r>
          </a:p>
          <a:p>
            <a:pPr marL="342900" indent="-342900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 делать нечего.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Ум да разум надоумят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(когда?) сразу.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Век (как долго?)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живи –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век (как долго?)</a:t>
            </a: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учись. </a:t>
            </a:r>
          </a:p>
        </p:txBody>
      </p:sp>
      <p:pic>
        <p:nvPicPr>
          <p:cNvPr id="8" name="Picture 2" descr="Буклет о правах ребен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693731"/>
            <a:ext cx="1357309" cy="1824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4"/>
            <a:ext cx="5606483" cy="315471"/>
          </a:xfrm>
        </p:spPr>
        <p:txBody>
          <a:bodyPr/>
          <a:lstStyle/>
          <a:p>
            <a:r>
              <a:rPr lang="ru-RU" dirty="0" smtClean="0"/>
              <a:t>      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35785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Грамоте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учиться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(как часто?) всегда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пригодится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Лучше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(когда?) поздно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чем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(когда?)</a:t>
            </a:r>
          </a:p>
          <a:p>
            <a:pPr marL="342900" indent="-342900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никогда.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 Цыплят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(когда?) по осени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считают. </a:t>
            </a:r>
          </a:p>
          <a:p>
            <a:pPr marL="342900" indent="-342900"/>
            <a:endParaRPr lang="ru-RU" sz="1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8. Не откладывай на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(когда?) завтра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что можешь сделать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(когда?) сегодня.</a:t>
            </a:r>
          </a:p>
          <a:p>
            <a:pPr marL="342900" indent="-342900"/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Снимки на Скрапбукинг, рукоделие | Owl clip art, Owl classroom, School  cli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40156" y="622293"/>
            <a:ext cx="1652566" cy="16430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6636" y="102424"/>
            <a:ext cx="4958411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72454" y="686321"/>
            <a:ext cx="3318758" cy="1477328"/>
          </a:xfrm>
        </p:spPr>
        <p:txBody>
          <a:bodyPr/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обстоятельства времени </a:t>
            </a:r>
            <a:endParaRPr lang="en-US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Картинки про школу и класс. Классные и простые рисунки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752" y="614313"/>
            <a:ext cx="2071702" cy="20383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38684" y="122227"/>
            <a:ext cx="44190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74959"/>
              </p:ext>
            </p:extLst>
          </p:nvPr>
        </p:nvGraphicFramePr>
        <p:xfrm>
          <a:off x="0" y="522336"/>
          <a:ext cx="5765800" cy="2706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9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Лев Толстой решил поступить в престижный Императорский Казанский университет.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смерти отца</a:t>
                      </a: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924"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Гумилёв добровольно идёт на фронт, за храбрость награждается двумя Георгиевскими крестами.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1821 по 1828 год.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65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Некрасов начал активно заниматься издательской деятельностью.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Через три года после переезда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29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, случившейся в 1878 году, на плечи </a:t>
                      </a:r>
                      <a:r>
                        <a:rPr lang="ru-RU" sz="1100" b="1" i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Д.Н.Мамина-Сибиряка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легли заботы по содержанию семьи.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началом Первой мировой войны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06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Н.В.Гоголь обучался в </a:t>
                      </a:r>
                      <a:r>
                        <a:rPr lang="ru-RU" sz="1100" b="1" i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Нежинской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гимназии высших наук</a:t>
                      </a:r>
                      <a:r>
                        <a:rPr lang="ru-RU" sz="1100" b="1" i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середины 1840-х годов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073694"/>
              </p:ext>
            </p:extLst>
          </p:nvPr>
        </p:nvGraphicFramePr>
        <p:xfrm>
          <a:off x="0" y="522336"/>
          <a:ext cx="5763220" cy="2706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Лев Толстой решил поступить в престижный Императорский Казанский университет.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смерти отца</a:t>
                      </a: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924"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Гумилёв добровольно идёт на фронт, за храбрость награждается двумя Георгиевскими крестами.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1821 по 1828 год.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65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Некрасов начал активно заниматься издательской деятельностью.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Через три года после переезда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29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, случившейся в 1878 году, на плечи </a:t>
                      </a:r>
                      <a:r>
                        <a:rPr lang="ru-RU" sz="1100" b="1" i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Д.Н.Мамина-Сибиряка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легли заботы по содержанию семьи.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началом Первой мировой войны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06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Н.В.Гоголь обучался в </a:t>
                      </a:r>
                      <a:r>
                        <a:rPr lang="ru-RU" sz="1100" b="1" i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Нежинской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гимназии высших наук</a:t>
                      </a:r>
                      <a:r>
                        <a:rPr lang="ru-RU" sz="1100" b="1" i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середины 1840-х годов </a:t>
                      </a:r>
                      <a:endParaRPr lang="ru-RU" sz="11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36" y="1336673"/>
            <a:ext cx="2857520" cy="9286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1396" y="1836739"/>
            <a:ext cx="1428760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7016" y="622293"/>
            <a:ext cx="2143140" cy="192882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5776" y="693731"/>
            <a:ext cx="714380" cy="10001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9826" y="979483"/>
            <a:ext cx="2500330" cy="200026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811462" y="693731"/>
            <a:ext cx="2857520" cy="2287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обстоятельства времени,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выраженные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временными наречиями. 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8674" name="Picture 2" descr="C:\Users\HOME\Desktop\shkolniedlyaoformleniya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693731"/>
            <a:ext cx="2428892" cy="1868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29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28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П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С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И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«Волшебный прямоугольник».Проверьте!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29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28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П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С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И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</a:t>
                      </a:r>
                      <a:endParaRPr lang="ru-RU" sz="105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Ж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Ж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З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З 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К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Г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П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Ь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Г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Ш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Ж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В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У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Ь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В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Ы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Я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Н 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 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36776" y="614313"/>
            <a:ext cx="3546520" cy="3208857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поздно –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kech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ежедневно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kunda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раньше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avvalari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/>
              <a:t>ежегодно –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rgbClr val="7030A0"/>
                </a:solidFill>
              </a:rPr>
              <a:t>yilda</a:t>
            </a:r>
            <a:r>
              <a:rPr lang="en-US" sz="1600" dirty="0" smtClean="0">
                <a:solidFill>
                  <a:srgbClr val="7030A0"/>
                </a:solidFill>
              </a:rPr>
              <a:t>;</a:t>
            </a:r>
            <a:endParaRPr lang="ru-RU" sz="1600" dirty="0" smtClean="0">
              <a:solidFill>
                <a:srgbClr val="7030A0"/>
              </a:solidFill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накануне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arafasida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однажды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kun;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сегодня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издавна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qadimdan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теперь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только что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hali</a:t>
            </a:r>
            <a:r>
              <a:rPr lang="en-US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6" name="Picture 4" descr="В мире информатики и математики!: Объекты окружающего ми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1050921"/>
            <a:ext cx="2097082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50" y="1836739"/>
            <a:ext cx="3600400" cy="11407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6818" y="765169"/>
            <a:ext cx="5500726" cy="88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Как указать на время действия</a:t>
            </a: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его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начало и конец, его продолжительность.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</a:rPr>
              <a:t>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Упражнение 83, 84 (стр. 37).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1643073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6" y="2051053"/>
            <a:ext cx="1888615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Обстоятельство 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3"/>
            <a:ext cx="1785949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5" y="858579"/>
            <a:ext cx="642942" cy="174200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16200000" flipV="1">
            <a:off x="2436413" y="1711723"/>
            <a:ext cx="642942" cy="357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Обстоятельства времени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857652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 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811198" y="1122359"/>
            <a:ext cx="4218002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время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действия, его </a:t>
            </a:r>
          </a:p>
          <a:p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начало, конец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длительность</a:t>
            </a:r>
            <a:endParaRPr sz="1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650652" y="1845383"/>
            <a:ext cx="4589702" cy="634298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382570" y="2563290"/>
            <a:ext cx="5000660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дождь шёл (как долго?) с утра до вечера; 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встретиться (когда?) накануне;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479681"/>
            <a:ext cx="285752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69386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811198" y="1892213"/>
            <a:ext cx="4218002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когда? с каких пор? до каких пор?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как долго?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   Способы выражения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времени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00013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существительными в косвенных падежах с предлогом или без предлога;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детства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(с каких пор?)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нас приучали кланяться старшим при встречах. </a:t>
            </a:r>
            <a:r>
              <a:rPr lang="ru-RU" sz="1400" i="1" dirty="0" smtClean="0">
                <a:solidFill>
                  <a:srgbClr val="00B050"/>
                </a:solidFill>
              </a:rPr>
              <a:t> 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693863"/>
            <a:ext cx="3286148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наречиями времени;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(когда?)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сейчас, теперь, уже, завтра, послезавтра, накануне, вчера, позавчера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11396" y="2479681"/>
            <a:ext cx="3286148" cy="6429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словосочетаниями;</a:t>
            </a:r>
          </a:p>
          <a:p>
            <a:r>
              <a:rPr lang="ru-RU" sz="1400" b="1" i="1" dirty="0" smtClean="0">
                <a:solidFill>
                  <a:srgbClr val="FF0000"/>
                </a:solidFill>
              </a:rPr>
              <a:t>К концу сентября</a:t>
            </a:r>
            <a:r>
              <a:rPr lang="ru-RU" sz="1400" b="1" i="1" dirty="0" smtClean="0">
                <a:solidFill>
                  <a:srgbClr val="00B050"/>
                </a:solidFill>
              </a:rPr>
              <a:t> </a:t>
            </a:r>
            <a:r>
              <a:rPr lang="ru-RU" sz="1400" b="1" i="1" dirty="0" smtClean="0">
                <a:solidFill>
                  <a:srgbClr val="FF0000"/>
                </a:solidFill>
              </a:rPr>
              <a:t>(когда?) </a:t>
            </a:r>
            <a:r>
              <a:rPr lang="ru-RU" sz="1400" b="1" i="1" dirty="0" smtClean="0">
                <a:solidFill>
                  <a:srgbClr val="00B050"/>
                </a:solidFill>
              </a:rPr>
              <a:t>перелески обнажились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122359"/>
            <a:ext cx="357190" cy="60722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32147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579157" y="2104632"/>
            <a:ext cx="1107289" cy="3571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/>
              <a:t>Как подчёркиваются обстоятельства времени?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2860" y="470297"/>
            <a:ext cx="3168352" cy="2646878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1800" i="0" dirty="0" smtClean="0">
                <a:solidFill>
                  <a:schemeClr val="tx2">
                    <a:lumMod val="75000"/>
                  </a:schemeClr>
                </a:solidFill>
              </a:rPr>
              <a:t>Обстоятельства времени подчёркиваются на письме</a:t>
            </a:r>
          </a:p>
          <a:p>
            <a:pPr algn="ctr"/>
            <a:r>
              <a:rPr lang="ru-RU" sz="1800" i="0" dirty="0" smtClean="0">
                <a:solidFill>
                  <a:srgbClr val="FF0000"/>
                </a:solidFill>
              </a:rPr>
              <a:t>чередованием тире и точки.</a:t>
            </a:r>
            <a:r>
              <a:rPr lang="ru-RU" sz="1800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sz="1800" i="0" dirty="0" smtClean="0">
              <a:solidFill>
                <a:schemeClr val="tx1"/>
              </a:solidFill>
            </a:endParaRPr>
          </a:p>
          <a:p>
            <a:endParaRPr lang="ru-RU" sz="18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      Обстоятельства времени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2708434"/>
          </a:xfrm>
        </p:spPr>
        <p:txBody>
          <a:bodyPr/>
          <a:lstStyle/>
          <a:p>
            <a:endParaRPr lang="ru-RU" sz="1600" i="0" dirty="0" smtClean="0"/>
          </a:p>
          <a:p>
            <a:r>
              <a:rPr lang="ru-RU" sz="1600" i="0" dirty="0" smtClean="0">
                <a:solidFill>
                  <a:srgbClr val="7030A0"/>
                </a:solidFill>
              </a:rPr>
              <a:t>Обстоятельства времени чаще всего поясняют </a:t>
            </a:r>
            <a:r>
              <a:rPr lang="ru-RU" sz="1600" i="0" dirty="0" smtClean="0">
                <a:solidFill>
                  <a:srgbClr val="FF0000"/>
                </a:solidFill>
              </a:rPr>
              <a:t>глагол: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Несколько дней</a:t>
            </a:r>
            <a:r>
              <a:rPr lang="ru-RU" sz="1600" dirty="0" smtClean="0"/>
              <a:t> (как долго?) </a:t>
            </a:r>
            <a:r>
              <a:rPr lang="ru-RU" sz="1600" dirty="0" smtClean="0">
                <a:solidFill>
                  <a:srgbClr val="00B050"/>
                </a:solidFill>
              </a:rPr>
              <a:t>лил</a:t>
            </a:r>
            <a:r>
              <a:rPr lang="ru-RU" sz="1600" dirty="0" smtClean="0"/>
              <a:t> без остановки холодный дождь.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Весной</a:t>
            </a:r>
            <a:r>
              <a:rPr lang="ru-RU" sz="1600" dirty="0" smtClean="0"/>
              <a:t> (когда?) он первый из всех мальчиков </a:t>
            </a:r>
            <a:r>
              <a:rPr lang="ru-RU" sz="1600" dirty="0" smtClean="0">
                <a:solidFill>
                  <a:srgbClr val="00B050"/>
                </a:solidFill>
              </a:rPr>
              <a:t>начинал </a:t>
            </a:r>
            <a:r>
              <a:rPr lang="ru-RU" sz="1600" dirty="0" smtClean="0"/>
              <a:t>ходить босиком, а </a:t>
            </a:r>
            <a:r>
              <a:rPr lang="ru-RU" sz="1600" dirty="0" smtClean="0">
                <a:solidFill>
                  <a:srgbClr val="FF0000"/>
                </a:solidFill>
              </a:rPr>
              <a:t>осенью </a:t>
            </a:r>
            <a:r>
              <a:rPr lang="ru-RU" sz="1600" dirty="0" smtClean="0"/>
              <a:t>(когда?) </a:t>
            </a:r>
            <a:r>
              <a:rPr lang="ru-RU" sz="1600" dirty="0" smtClean="0">
                <a:solidFill>
                  <a:srgbClr val="00B050"/>
                </a:solidFill>
              </a:rPr>
              <a:t>обувался</a:t>
            </a:r>
            <a:r>
              <a:rPr lang="ru-RU" sz="1600" dirty="0" smtClean="0"/>
              <a:t> </a:t>
            </a:r>
          </a:p>
          <a:p>
            <a:r>
              <a:rPr lang="ru-RU" sz="1600" dirty="0" smtClean="0"/>
              <a:t>последним. 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0529">
            <a:off x="3595111" y="617799"/>
            <a:ext cx="1774195" cy="2226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758329"/>
            <a:ext cx="40827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Восстановите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деформированные пословицы. 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Подчеркните обстоятельства 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времени, задайте к ним 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вопросы.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50072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1. После, машут, драки, не, кулаками.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342900" indent="-342900"/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Скучен, коли, нечего, вечера, до, день, делать.</a:t>
            </a:r>
          </a:p>
          <a:p>
            <a:pPr marL="342900" indent="-342900"/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3. Ум, сразу, да, надоумят, разум.</a:t>
            </a:r>
          </a:p>
          <a:p>
            <a:pPr marL="342900" indent="-342900"/>
            <a:endParaRPr lang="ru-RU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Век, живи – , учись, век. </a:t>
            </a:r>
          </a:p>
        </p:txBody>
      </p:sp>
      <p:pic>
        <p:nvPicPr>
          <p:cNvPr id="7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9735">
            <a:off x="3737598" y="1287181"/>
            <a:ext cx="1642091" cy="185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4588" y="398289"/>
            <a:ext cx="542928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ru-RU" sz="1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 Грамоте,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пригодится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учиться, всегда.</a:t>
            </a:r>
          </a:p>
          <a:p>
            <a:pPr marL="342900" indent="-342900"/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6. Лучше, никогда, чем,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поздно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 Цыплят, по,  считают, осени.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marL="342900" indent="-342900"/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 Не, сделать, завтра, сегодня, откладывай, что, на, можешь.</a:t>
            </a:r>
          </a:p>
          <a:p>
            <a:pPr marL="342900" indent="-342900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Эссе &quot;О школе и учениках. Размышления учителя и администратора&quot; - Эссе  &quot;Размышления об образовании&quot; - Эссе учителей и педагогов - Образование,  воспитание и обучение - Сообщество взаимопомощи учителей Педсовет.s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3032" y="1265235"/>
            <a:ext cx="1285864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7581</TotalTime>
  <Words>1055</Words>
  <Application>Microsoft Office PowerPoint</Application>
  <PresentationFormat>Произвольный</PresentationFormat>
  <Paragraphs>270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맑은 고딕</vt:lpstr>
      <vt:lpstr>Arial</vt:lpstr>
      <vt:lpstr>Arial Black</vt:lpstr>
      <vt:lpstr>Calibri</vt:lpstr>
      <vt:lpstr>Times New Roman</vt:lpstr>
      <vt:lpstr>Office Theme</vt:lpstr>
      <vt:lpstr>Русский язык</vt:lpstr>
      <vt:lpstr>Второстепенные члены предложения</vt:lpstr>
      <vt:lpstr>             Обстоятельства времени </vt:lpstr>
      <vt:lpstr>     Способы выражения обстоятельств</vt:lpstr>
      <vt:lpstr>  Как подчёркиваются обстоятельства времени?</vt:lpstr>
      <vt:lpstr>                  Обстоятельства времени</vt:lpstr>
      <vt:lpstr>                  Технология «Корректор». </vt:lpstr>
      <vt:lpstr>                  Технология «Корректор». </vt:lpstr>
      <vt:lpstr>                  Технология «Корректор». </vt:lpstr>
      <vt:lpstr>        Технология «Корректор». Проверьте!</vt:lpstr>
      <vt:lpstr>        Технология «Корректор». Проверьте!</vt:lpstr>
      <vt:lpstr>          Технология соответствий</vt:lpstr>
      <vt:lpstr>Презентация PowerPoint</vt:lpstr>
      <vt:lpstr>Презентация PowerPoint</vt:lpstr>
      <vt:lpstr>     Игра «Волшебный прямоугольник»</vt:lpstr>
      <vt:lpstr>         «Волшебный прямоугольник» </vt:lpstr>
      <vt:lpstr> «Волшебный прямоугольник».Проверьте! 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253</cp:revision>
  <dcterms:created xsi:type="dcterms:W3CDTF">2020-04-13T08:05:42Z</dcterms:created>
  <dcterms:modified xsi:type="dcterms:W3CDTF">2020-12-05T12:58:41Z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