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0" r:id="rId4"/>
    <p:sldId id="288" r:id="rId5"/>
    <p:sldId id="281" r:id="rId6"/>
    <p:sldId id="289" r:id="rId7"/>
    <p:sldId id="291" r:id="rId8"/>
    <p:sldId id="292" r:id="rId9"/>
    <p:sldId id="293" r:id="rId10"/>
    <p:sldId id="295" r:id="rId11"/>
    <p:sldId id="290" r:id="rId12"/>
    <p:sldId id="282" r:id="rId13"/>
    <p:sldId id="283" r:id="rId14"/>
    <p:sldId id="296" r:id="rId15"/>
    <p:sldId id="297" r:id="rId16"/>
    <p:sldId id="298" r:id="rId17"/>
    <p:sldId id="300" r:id="rId18"/>
    <p:sldId id="286" r:id="rId19"/>
    <p:sldId id="287" r:id="rId20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812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2740" y="222930"/>
            <a:ext cx="2991814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/>
              <a:t>Русский</a:t>
            </a:r>
            <a:r>
              <a:rPr sz="3400" spc="-55" dirty="0"/>
              <a:t> </a:t>
            </a:r>
            <a:r>
              <a:rPr sz="3400" spc="10" dirty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506637" y="1050921"/>
            <a:ext cx="5760640" cy="10785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Тема:</a:t>
            </a:r>
            <a:r>
              <a:rPr lang="en-US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Как указать на время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действия, его начало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и конец, его</a:t>
            </a:r>
            <a:r>
              <a:rPr lang="en-US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продолжительность.</a:t>
            </a:r>
          </a:p>
        </p:txBody>
      </p:sp>
      <p:sp>
        <p:nvSpPr>
          <p:cNvPr id="5" name="object 5"/>
          <p:cNvSpPr/>
          <p:nvPr/>
        </p:nvSpPr>
        <p:spPr>
          <a:xfrm>
            <a:off x="79612" y="1098572"/>
            <a:ext cx="344170" cy="983198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612" y="2214942"/>
            <a:ext cx="344170" cy="86148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96471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dirty="0" smtClean="0">
                <a:solidFill>
                  <a:schemeClr val="bg1"/>
                </a:solidFill>
                <a:latin typeface="Arial"/>
                <a:cs typeface="Arial"/>
              </a:rPr>
              <a:t>8</a:t>
            </a:r>
            <a:endParaRPr sz="225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584934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7" name="Picture 2" descr="D:\Ona\O'quv Amaliyot\kopy\book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00" y="2235721"/>
            <a:ext cx="2074201" cy="3302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6" name="Picture 2" descr="Через сколько и время действия Виагры (Силденафил) | RosTa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23060" y="1108641"/>
            <a:ext cx="1368152" cy="1233864"/>
          </a:xfrm>
          <a:prstGeom prst="rect">
            <a:avLst/>
          </a:prstGeom>
          <a:noFill/>
        </p:spPr>
      </p:pic>
      <p:pic>
        <p:nvPicPr>
          <p:cNvPr id="21508" name="Picture 4" descr="Дорожный знак молоточки что означает - Азбука прав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82700" y="2428567"/>
            <a:ext cx="2088232" cy="703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511105" cy="315471"/>
          </a:xfrm>
        </p:spPr>
        <p:txBody>
          <a:bodyPr/>
          <a:lstStyle/>
          <a:p>
            <a:r>
              <a:rPr lang="ru-RU" dirty="0" smtClean="0"/>
              <a:t>        Технология «Корректор».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4980229" cy="246221"/>
          </a:xfrm>
        </p:spPr>
        <p:txBody>
          <a:bodyPr/>
          <a:lstStyle/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4" name="Picture 2" descr="C:\Users\Бакибаева\Desktop\question_mark_PNG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9401">
            <a:off x="10094258" y="1272969"/>
            <a:ext cx="1427056" cy="237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8256" y="336542"/>
            <a:ext cx="535785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После драки (когда?)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кулаками не машут.   </a:t>
            </a:r>
          </a:p>
          <a:p>
            <a:pPr marL="342900" indent="-342900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 Скучен день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(до каких пор?) до вечера,</a:t>
            </a:r>
          </a:p>
          <a:p>
            <a:pPr marL="342900" indent="-342900"/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 делать нечего.</a:t>
            </a:r>
          </a:p>
          <a:p>
            <a:pPr marL="342900" indent="-342900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Ум да разум надоумят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(когда?) сразу.</a:t>
            </a:r>
          </a:p>
          <a:p>
            <a:pPr marL="342900" indent="-342900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Век (как долго?)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живи –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век (как долго?)</a:t>
            </a:r>
          </a:p>
          <a:p>
            <a:pPr marL="342900" indent="-342900"/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учись. </a:t>
            </a:r>
          </a:p>
        </p:txBody>
      </p:sp>
      <p:pic>
        <p:nvPicPr>
          <p:cNvPr id="8" name="Picture 2" descr="Буклет о правах ребен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8784" y="693731"/>
            <a:ext cx="1357309" cy="18240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4"/>
            <a:ext cx="5606483" cy="315471"/>
          </a:xfrm>
        </p:spPr>
        <p:txBody>
          <a:bodyPr/>
          <a:lstStyle/>
          <a:p>
            <a:r>
              <a:rPr lang="ru-RU" dirty="0" smtClean="0"/>
              <a:t>        Технология «Корректор».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4980229" cy="246221"/>
          </a:xfrm>
        </p:spPr>
        <p:txBody>
          <a:bodyPr/>
          <a:lstStyle/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4" name="Picture 2" descr="C:\Users\Бакибаева\Desktop\question_mark_PNG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9401">
            <a:off x="10094258" y="1272969"/>
            <a:ext cx="1427056" cy="237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8256" y="336542"/>
            <a:ext cx="535785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5. Грамоте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учиться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(как часто?) всегда</a:t>
            </a:r>
          </a:p>
          <a:p>
            <a:pPr marL="342900" indent="-342900"/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пригодится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Лучше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(когда?) поздно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чем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(когда?)</a:t>
            </a:r>
          </a:p>
          <a:p>
            <a:pPr marL="342900" indent="-342900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   никогда.</a:t>
            </a:r>
          </a:p>
          <a:p>
            <a:pPr marL="342900" indent="-342900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7. Цыплят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(когда?) по осени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считают. </a:t>
            </a:r>
          </a:p>
          <a:p>
            <a:pPr marL="342900" indent="-342900"/>
            <a:endParaRPr lang="ru-RU" sz="1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8. Не откладывай на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(когда?) завтра</a:t>
            </a:r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что можешь сделать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(когда?) сегодня.</a:t>
            </a:r>
          </a:p>
          <a:p>
            <a:pPr marL="342900" indent="-342900"/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Снимки на Скрапбукинг, рукоделие | Owl clip art, Owl classroom, School  clipa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0156" y="622293"/>
            <a:ext cx="1652566" cy="1643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636" y="102424"/>
            <a:ext cx="4958411" cy="315471"/>
          </a:xfrm>
        </p:spPr>
        <p:txBody>
          <a:bodyPr/>
          <a:lstStyle/>
          <a:p>
            <a:r>
              <a:rPr lang="ru-RU" dirty="0" smtClean="0"/>
              <a:t>          Технология соответствий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72454" y="686321"/>
            <a:ext cx="3318758" cy="1477328"/>
          </a:xfrm>
        </p:spPr>
        <p:txBody>
          <a:bodyPr/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 предложениям, 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данным в  левом столбце,  подберите соответствующие 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обстоятельства времени </a:t>
            </a:r>
            <a:endParaRPr lang="en-US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 правого столбца 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(укажите стрелками).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53" y="2336804"/>
            <a:ext cx="2931511" cy="408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Картинки про школу и класс. Классные и простые рисунки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752" y="614313"/>
            <a:ext cx="2071702" cy="2038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292080"/>
        </p:xfrm>
        <a:graphic>
          <a:graphicData uri="http://schemas.openxmlformats.org/drawingml/2006/table">
            <a:tbl>
              <a:tblPr/>
              <a:tblGrid>
                <a:gridCol w="517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1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6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4" y="23196701"/>
          <a:ext cx="6775292" cy="12885928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6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38684" y="122227"/>
            <a:ext cx="44190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 Black" pitchFamily="34" charset="0"/>
              </a:rPr>
              <a:t>Технология соответствий</a:t>
            </a:r>
            <a:endParaRPr lang="ru-RU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74959"/>
              </p:ext>
            </p:extLst>
          </p:nvPr>
        </p:nvGraphicFramePr>
        <p:xfrm>
          <a:off x="0" y="522336"/>
          <a:ext cx="5765800" cy="2706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9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336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Лев Толстой решил поступить в престижный Императорский Казанский университет.</a:t>
                      </a: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ru-RU" sz="11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После смерти отца</a:t>
                      </a:r>
                      <a:r>
                        <a:rPr lang="ru-RU" sz="11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924">
                <a:tc>
                  <a:txBody>
                    <a:bodyPr/>
                    <a:lstStyle/>
                    <a:p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Гумилёв добровольно идёт на фронт, за храбрость награждается двумя Георгиевскими крестами.</a:t>
                      </a: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1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1821 по 1828 год. </a:t>
                      </a:r>
                      <a:endParaRPr lang="ru-RU" sz="11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655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Некрасов начал активно заниматься издательской деятельностью. </a:t>
                      </a:r>
                      <a:endParaRPr lang="ru-RU" sz="11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Через три года после переезда </a:t>
                      </a:r>
                      <a:endParaRPr lang="ru-RU" sz="11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29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, случившейся в 1878 году, на плечи </a:t>
                      </a:r>
                      <a:r>
                        <a:rPr lang="ru-RU" sz="1100" b="1" i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Д.Н.Мамина-Сибиряка</a:t>
                      </a: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легли заботы по содержанию семьи. </a:t>
                      </a:r>
                      <a:endParaRPr lang="ru-RU" sz="11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началом Первой мировой войны </a:t>
                      </a:r>
                      <a:endParaRPr lang="ru-RU" sz="11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06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Н.В.Гоголь обучался в </a:t>
                      </a:r>
                      <a:r>
                        <a:rPr lang="ru-RU" sz="1100" b="1" i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Нежинской</a:t>
                      </a: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гимназии высших наук</a:t>
                      </a:r>
                      <a:r>
                        <a:rPr lang="ru-RU" sz="1100" b="1" i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 </a:t>
                      </a:r>
                      <a:endParaRPr lang="ru-RU" sz="11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середины 1840-х годов </a:t>
                      </a:r>
                      <a:endParaRPr lang="ru-RU" sz="11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292080"/>
        </p:xfrm>
        <a:graphic>
          <a:graphicData uri="http://schemas.openxmlformats.org/drawingml/2006/table">
            <a:tbl>
              <a:tblPr/>
              <a:tblGrid>
                <a:gridCol w="517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1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6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4" y="23196701"/>
          <a:ext cx="6775292" cy="12885928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6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39826" y="122227"/>
            <a:ext cx="41179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 Black" pitchFamily="34" charset="0"/>
              </a:rPr>
              <a:t>Технология соответствий</a:t>
            </a:r>
            <a:endParaRPr lang="ru-RU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073694"/>
              </p:ext>
            </p:extLst>
          </p:nvPr>
        </p:nvGraphicFramePr>
        <p:xfrm>
          <a:off x="0" y="522336"/>
          <a:ext cx="5763220" cy="2706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8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4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336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Лев Толстой решил поступить в престижный Императорский Казанский университет.</a:t>
                      </a: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ru-RU" sz="11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После смерти отца</a:t>
                      </a:r>
                      <a:r>
                        <a:rPr lang="ru-RU" sz="11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924">
                <a:tc>
                  <a:txBody>
                    <a:bodyPr/>
                    <a:lstStyle/>
                    <a:p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Гумилёв добровольно идёт на фронт, за храбрость награждается двумя Георгиевскими крестами.</a:t>
                      </a: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1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1821 по 1828 год. </a:t>
                      </a:r>
                      <a:endParaRPr lang="ru-RU" sz="11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655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Некрасов начал активно заниматься издательской деятельностью. </a:t>
                      </a:r>
                      <a:endParaRPr lang="ru-RU" sz="11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Через три года после переезда </a:t>
                      </a:r>
                      <a:endParaRPr lang="ru-RU" sz="11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29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, случившейся в 1878 году, на плечи </a:t>
                      </a:r>
                      <a:r>
                        <a:rPr lang="ru-RU" sz="1100" b="1" i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Д.Н.Мамина-Сибиряка</a:t>
                      </a: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легли заботы по содержанию семьи. </a:t>
                      </a:r>
                      <a:endParaRPr lang="ru-RU" sz="11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началом Первой мировой войны </a:t>
                      </a:r>
                      <a:endParaRPr lang="ru-RU" sz="11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06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Н.В.Гоголь обучался в </a:t>
                      </a:r>
                      <a:r>
                        <a:rPr lang="ru-RU" sz="1100" b="1" i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Нежинской</a:t>
                      </a: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гимназии высших наук</a:t>
                      </a:r>
                      <a:r>
                        <a:rPr lang="ru-RU" sz="1100" b="1" i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 </a:t>
                      </a:r>
                      <a:endParaRPr lang="ru-RU" sz="11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середины 1840-х годов </a:t>
                      </a:r>
                      <a:endParaRPr lang="ru-RU" sz="11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636" y="1336673"/>
            <a:ext cx="2857520" cy="92869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8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1396" y="1836739"/>
            <a:ext cx="1428760" cy="10715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97016" y="622293"/>
            <a:ext cx="2143140" cy="192882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2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5776" y="693731"/>
            <a:ext cx="714380" cy="100013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3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39826" y="979483"/>
            <a:ext cx="2500330" cy="200026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Игра «Волшебный прямоугольник»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54207" y="781127"/>
            <a:ext cx="3194278" cy="215444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dirty="0"/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53" y="2336804"/>
            <a:ext cx="2931511" cy="408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Текст 2"/>
          <p:cNvSpPr txBox="1">
            <a:spLocks/>
          </p:cNvSpPr>
          <p:nvPr/>
        </p:nvSpPr>
        <p:spPr>
          <a:xfrm>
            <a:off x="2811462" y="693731"/>
            <a:ext cx="2857520" cy="2287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Свободные клеточки прямоугольника заполните буквами так, чтобы в каждом вертикальном ряду получились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обстоятельства времени,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выраженные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временными наречиями.  </a:t>
            </a:r>
            <a:endParaRPr kumimoji="0" lang="ru-RU" sz="1600" b="1" i="1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28674" name="Picture 2" descr="C:\Users\HOME\Desktop\shkolniedlyaoformleniya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1132" y="693731"/>
            <a:ext cx="2428892" cy="1868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r>
              <a:rPr lang="ru-RU" dirty="0" smtClean="0"/>
              <a:t>         «Волшебный прямоугольник»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6818" y="550855"/>
          <a:ext cx="5572164" cy="2641338"/>
        </p:xfrm>
        <a:graphic>
          <a:graphicData uri="http://schemas.openxmlformats.org/drawingml/2006/table">
            <a:tbl>
              <a:tblPr/>
              <a:tblGrid>
                <a:gridCol w="500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29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28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П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Е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Р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Е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Н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О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С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И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Т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r>
              <a:rPr lang="ru-RU" dirty="0" smtClean="0"/>
              <a:t> «Волшебный прямоугольник».Проверьте!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6818" y="550855"/>
          <a:ext cx="5572164" cy="2641338"/>
        </p:xfrm>
        <a:graphic>
          <a:graphicData uri="http://schemas.openxmlformats.org/drawingml/2006/table">
            <a:tbl>
              <a:tblPr/>
              <a:tblGrid>
                <a:gridCol w="500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29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28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П</a:t>
                      </a:r>
                      <a:endParaRPr lang="ru-RU" sz="105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Е</a:t>
                      </a:r>
                      <a:endParaRPr lang="ru-RU" sz="105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Р</a:t>
                      </a:r>
                      <a:endParaRPr lang="ru-RU" sz="105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Е</a:t>
                      </a:r>
                      <a:endParaRPr lang="ru-RU" sz="105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Н</a:t>
                      </a:r>
                      <a:endParaRPr lang="ru-RU" sz="105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О</a:t>
                      </a:r>
                      <a:endParaRPr lang="ru-RU" sz="105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С</a:t>
                      </a:r>
                      <a:endParaRPr lang="ru-RU" sz="105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И</a:t>
                      </a:r>
                      <a:endParaRPr lang="ru-RU" sz="105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Т</a:t>
                      </a:r>
                      <a:endParaRPr lang="ru-RU" sz="105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О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Ж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А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Ж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А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Д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Е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З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Е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З 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Е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Н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Е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К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Н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Г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Д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П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Д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Д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Ь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Г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А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А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О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А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Е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Н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Н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Ш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О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Н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Ж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Д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В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Р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О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Е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Е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Д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У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Д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Н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Н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Ь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В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Н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Н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Ы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Я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А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Н 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О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Е 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О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36776" y="614313"/>
            <a:ext cx="3546520" cy="3208857"/>
          </a:xfrm>
        </p:spPr>
        <p:txBody>
          <a:bodyPr/>
          <a:lstStyle/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поздно –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kech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ежедневно –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kunda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раньше –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avvalari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/>
              <a:t>ежегодно –</a:t>
            </a: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yilda</a:t>
            </a:r>
            <a:r>
              <a:rPr lang="en-US" sz="1600" dirty="0" smtClean="0">
                <a:solidFill>
                  <a:srgbClr val="7030A0"/>
                </a:solidFill>
              </a:rPr>
              <a:t>;</a:t>
            </a:r>
            <a:endParaRPr lang="ru-RU" sz="1600" dirty="0" smtClean="0">
              <a:solidFill>
                <a:srgbClr val="7030A0"/>
              </a:solidFill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накануне –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arafasida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однажды – </a:t>
            </a:r>
            <a:r>
              <a:rPr lang="en-US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kun;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сегодня – </a:t>
            </a:r>
            <a:r>
              <a:rPr lang="en-US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bugun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издавна – </a:t>
            </a:r>
            <a:r>
              <a:rPr lang="en-US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qadimdan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теперь – </a:t>
            </a:r>
            <a:r>
              <a:rPr lang="en-US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hozir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только что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hali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6" name="Picture 4" descr="В мире информатики и математики!: Объекты окружающего ми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694" y="1050921"/>
            <a:ext cx="209708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50" y="1836739"/>
            <a:ext cx="3600400" cy="11407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6818" y="765169"/>
            <a:ext cx="5500726" cy="88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§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Как указать на время действия</a:t>
            </a:r>
            <a:r>
              <a:rPr lang="ru-RU" b="1" spc="-1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его     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b="1" spc="-1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начало и конец, его продолжительность.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70C0"/>
                </a:solidFill>
              </a:rPr>
              <a:t>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Упражнение 83, 84 (стр. 37).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494465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Второстепенные члены предложения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666880" y="788221"/>
            <a:ext cx="2421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Обозначает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действие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предмета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54074" y="765169"/>
            <a:ext cx="3555449" cy="64294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Второстепенные члены предложения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8256" y="2051053"/>
            <a:ext cx="1643073" cy="95486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Определение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40156" y="2051053"/>
            <a:ext cx="1888615" cy="95486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Обстоятельство  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82768" y="2051053"/>
            <a:ext cx="1785949" cy="95486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Дополнение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7" idx="0"/>
            <a:endCxn id="5" idx="2"/>
          </p:cNvCxnSpPr>
          <p:nvPr/>
        </p:nvCxnSpPr>
        <p:spPr>
          <a:xfrm rot="5400000" flipH="1" flipV="1">
            <a:off x="1539325" y="858579"/>
            <a:ext cx="642942" cy="174200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2"/>
          </p:cNvCxnSpPr>
          <p:nvPr/>
        </p:nvCxnSpPr>
        <p:spPr>
          <a:xfrm rot="16200000" flipH="1">
            <a:off x="3440239" y="699671"/>
            <a:ext cx="642942" cy="205982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0"/>
          </p:cNvCxnSpPr>
          <p:nvPr/>
        </p:nvCxnSpPr>
        <p:spPr>
          <a:xfrm rot="16200000" flipV="1">
            <a:off x="2436413" y="1711723"/>
            <a:ext cx="642942" cy="3571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Обстоятельства времени 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1025512" y="622293"/>
            <a:ext cx="3857652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6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Второстепенный член предложения </a:t>
            </a:r>
            <a:endParaRPr sz="160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811198" y="1122359"/>
            <a:ext cx="4218002" cy="571504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 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Обозначает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время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действия, его </a:t>
            </a:r>
          </a:p>
          <a:p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начало, конец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длительность</a:t>
            </a:r>
            <a:endParaRPr sz="16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/>
          <p:nvPr/>
        </p:nvSpPr>
        <p:spPr>
          <a:xfrm>
            <a:off x="650652" y="1845383"/>
            <a:ext cx="4589702" cy="634298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382570" y="2563290"/>
            <a:ext cx="5000660" cy="559334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</a:t>
            </a:r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дождь шёл (как долго?) с утра до вечера;      </a:t>
            </a:r>
          </a:p>
          <a:p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    встретиться (когда?) накануне;      </a:t>
            </a:r>
            <a:endParaRPr sz="1600" dirty="0"/>
          </a:p>
        </p:txBody>
      </p:sp>
      <p:sp>
        <p:nvSpPr>
          <p:cNvPr id="15" name="object 15"/>
          <p:cNvSpPr/>
          <p:nvPr/>
        </p:nvSpPr>
        <p:spPr>
          <a:xfrm>
            <a:off x="2740024" y="2479681"/>
            <a:ext cx="285752" cy="142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740024" y="979483"/>
            <a:ext cx="285752" cy="151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/>
          <p:cNvSpPr/>
          <p:nvPr/>
        </p:nvSpPr>
        <p:spPr>
          <a:xfrm>
            <a:off x="2740024" y="1693863"/>
            <a:ext cx="285752" cy="151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811198" y="1892213"/>
            <a:ext cx="4218002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spc="-5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Отвечает на вопросы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когда? с каких пор? до каких пор?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как долго?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368229" cy="315471"/>
          </a:xfrm>
        </p:spPr>
        <p:txBody>
          <a:bodyPr/>
          <a:lstStyle/>
          <a:p>
            <a:r>
              <a:rPr lang="ru-RU" dirty="0" smtClean="0"/>
              <a:t>     Способы выражения обстоятельств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85950" cy="121444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Обстоятельства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времени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могут быть выражены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11396" y="622293"/>
            <a:ext cx="3286148" cy="100013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1) существительными в косвенных падежах с предлогом или без предлога;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 детства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(с каких пор?) 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нас приучали кланяться старшим при встречах. </a:t>
            </a:r>
            <a:r>
              <a:rPr lang="ru-RU" sz="1400" i="1" dirty="0" smtClean="0">
                <a:solidFill>
                  <a:srgbClr val="00B050"/>
                </a:solidFill>
              </a:rPr>
              <a:t> 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1396" y="1693863"/>
            <a:ext cx="3286148" cy="71438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2) наречиями времени;</a:t>
            </a:r>
          </a:p>
          <a:p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(когда?) 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сейчас, теперь, уже, завтра, послезавтра, накануне, вчера, позавчера</a:t>
            </a:r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11396" y="2479681"/>
            <a:ext cx="3286148" cy="64294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словосочетаниями;</a:t>
            </a:r>
          </a:p>
          <a:p>
            <a:r>
              <a:rPr lang="ru-RU" sz="1400" b="1" i="1" dirty="0" smtClean="0">
                <a:solidFill>
                  <a:srgbClr val="FF0000"/>
                </a:solidFill>
              </a:rPr>
              <a:t>К концу сентября</a:t>
            </a:r>
            <a:r>
              <a:rPr lang="ru-RU" sz="1400" b="1" i="1" dirty="0" smtClean="0">
                <a:solidFill>
                  <a:srgbClr val="00B050"/>
                </a:solidFill>
              </a:rPr>
              <a:t> </a:t>
            </a:r>
            <a:r>
              <a:rPr lang="ru-RU" sz="1400" b="1" i="1" dirty="0" smtClean="0">
                <a:solidFill>
                  <a:srgbClr val="FF0000"/>
                </a:solidFill>
              </a:rPr>
              <a:t>(когда?) </a:t>
            </a:r>
            <a:r>
              <a:rPr lang="ru-RU" sz="1400" b="1" i="1" dirty="0" smtClean="0">
                <a:solidFill>
                  <a:srgbClr val="00B050"/>
                </a:solidFill>
              </a:rPr>
              <a:t>перелески обнажились</a:t>
            </a:r>
            <a:endPara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954206" y="1122359"/>
            <a:ext cx="357190" cy="60722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1954206" y="1729583"/>
            <a:ext cx="357190" cy="32147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4" idx="3"/>
          </p:cNvCxnSpPr>
          <p:nvPr/>
        </p:nvCxnSpPr>
        <p:spPr>
          <a:xfrm rot="16200000" flipV="1">
            <a:off x="1579157" y="2104632"/>
            <a:ext cx="1107289" cy="35719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1600" dirty="0" smtClean="0"/>
              <a:t>Как подчёркиваются обстоятельства времени?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2860" y="470297"/>
            <a:ext cx="3168352" cy="2646878"/>
          </a:xfrm>
        </p:spPr>
        <p:txBody>
          <a:bodyPr/>
          <a:lstStyle/>
          <a:p>
            <a:endParaRPr lang="ru-RU" sz="1600" i="0" dirty="0" smtClean="0"/>
          </a:p>
          <a:p>
            <a:endParaRPr lang="ru-RU" sz="1600" i="0" dirty="0" smtClean="0"/>
          </a:p>
          <a:p>
            <a:endParaRPr lang="ru-RU" sz="1600" i="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800" i="0" dirty="0" smtClean="0">
                <a:solidFill>
                  <a:schemeClr val="tx2">
                    <a:lumMod val="75000"/>
                  </a:schemeClr>
                </a:solidFill>
              </a:rPr>
              <a:t>Обстоятельства времени подчёркиваются на письме</a:t>
            </a:r>
          </a:p>
          <a:p>
            <a:pPr algn="ctr"/>
            <a:r>
              <a:rPr lang="ru-RU" sz="1800" i="0" dirty="0" smtClean="0">
                <a:solidFill>
                  <a:srgbClr val="FF0000"/>
                </a:solidFill>
              </a:rPr>
              <a:t>чередованием тире и точки.</a:t>
            </a:r>
            <a:r>
              <a:rPr lang="ru-RU" sz="1800" i="0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</a:p>
          <a:p>
            <a:endParaRPr lang="ru-RU" sz="1800" i="0" dirty="0" smtClean="0">
              <a:solidFill>
                <a:schemeClr val="tx1"/>
              </a:solidFill>
            </a:endParaRPr>
          </a:p>
          <a:p>
            <a:endParaRPr lang="ru-RU" sz="18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6" y="1979615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6" y="765169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80" y="102424"/>
            <a:ext cx="5439667" cy="315471"/>
          </a:xfrm>
        </p:spPr>
        <p:txBody>
          <a:bodyPr/>
          <a:lstStyle/>
          <a:p>
            <a:r>
              <a:rPr lang="ru-RU" dirty="0" smtClean="0"/>
              <a:t>                  Обстоятельства времени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5710" y="407979"/>
            <a:ext cx="3240090" cy="2708434"/>
          </a:xfrm>
        </p:spPr>
        <p:txBody>
          <a:bodyPr/>
          <a:lstStyle/>
          <a:p>
            <a:endParaRPr lang="ru-RU" sz="1600" i="0" dirty="0" smtClean="0"/>
          </a:p>
          <a:p>
            <a:r>
              <a:rPr lang="ru-RU" sz="1600" i="0" dirty="0" smtClean="0">
                <a:solidFill>
                  <a:srgbClr val="7030A0"/>
                </a:solidFill>
              </a:rPr>
              <a:t>Обстоятельства времени чаще всего поясняют </a:t>
            </a:r>
            <a:r>
              <a:rPr lang="ru-RU" sz="1600" i="0" dirty="0" smtClean="0">
                <a:solidFill>
                  <a:srgbClr val="FF0000"/>
                </a:solidFill>
              </a:rPr>
              <a:t>глагол: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Несколько дней</a:t>
            </a:r>
            <a:r>
              <a:rPr lang="ru-RU" sz="1600" dirty="0" smtClean="0"/>
              <a:t> (как долго?) </a:t>
            </a:r>
            <a:r>
              <a:rPr lang="ru-RU" sz="1600" dirty="0" smtClean="0">
                <a:solidFill>
                  <a:srgbClr val="00B050"/>
                </a:solidFill>
              </a:rPr>
              <a:t>лил</a:t>
            </a:r>
            <a:r>
              <a:rPr lang="ru-RU" sz="1600" dirty="0" smtClean="0"/>
              <a:t> без остановки холодный дождь.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Весной</a:t>
            </a:r>
            <a:r>
              <a:rPr lang="ru-RU" sz="1600" dirty="0" smtClean="0"/>
              <a:t> (когда?) он первый из всех мальчиков </a:t>
            </a:r>
            <a:r>
              <a:rPr lang="ru-RU" sz="1600" dirty="0" smtClean="0">
                <a:solidFill>
                  <a:srgbClr val="00B050"/>
                </a:solidFill>
              </a:rPr>
              <a:t>начинал </a:t>
            </a:r>
            <a:r>
              <a:rPr lang="ru-RU" sz="1600" dirty="0" smtClean="0"/>
              <a:t>ходить босиком, а </a:t>
            </a:r>
            <a:r>
              <a:rPr lang="ru-RU" sz="1600" dirty="0" smtClean="0">
                <a:solidFill>
                  <a:srgbClr val="FF0000"/>
                </a:solidFill>
              </a:rPr>
              <a:t>осенью </a:t>
            </a:r>
            <a:r>
              <a:rPr lang="ru-RU" sz="1600" dirty="0" smtClean="0"/>
              <a:t>(когда?) </a:t>
            </a:r>
            <a:r>
              <a:rPr lang="ru-RU" sz="1600" dirty="0" smtClean="0">
                <a:solidFill>
                  <a:srgbClr val="00B050"/>
                </a:solidFill>
              </a:rPr>
              <a:t>обувался</a:t>
            </a:r>
            <a:r>
              <a:rPr lang="ru-RU" sz="1600" dirty="0" smtClean="0"/>
              <a:t> </a:t>
            </a:r>
          </a:p>
          <a:p>
            <a:r>
              <a:rPr lang="ru-RU" sz="1600" dirty="0" smtClean="0"/>
              <a:t>последним. 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6" y="1979615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6" y="765169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511105" cy="315471"/>
          </a:xfrm>
        </p:spPr>
        <p:txBody>
          <a:bodyPr/>
          <a:lstStyle/>
          <a:p>
            <a:r>
              <a:rPr lang="ru-RU" dirty="0" smtClean="0"/>
              <a:t>                  Технология «Корректор».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4980229" cy="246221"/>
          </a:xfrm>
        </p:spPr>
        <p:txBody>
          <a:bodyPr/>
          <a:lstStyle/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4" name="Picture 2" descr="C:\Users\Бакибаева\Desktop\question_mark_PNG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9401">
            <a:off x="10094258" y="1272969"/>
            <a:ext cx="1427056" cy="237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Бакибаева\Desktop\question_mark_PNG4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0529">
            <a:off x="3595111" y="617799"/>
            <a:ext cx="1774195" cy="222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8256" y="758329"/>
            <a:ext cx="40827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Восстановите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деформированные пословицы. 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Подчеркните обстоятельства 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времени, задайте к ним 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вопросы.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511105" cy="315471"/>
          </a:xfrm>
        </p:spPr>
        <p:txBody>
          <a:bodyPr/>
          <a:lstStyle/>
          <a:p>
            <a:r>
              <a:rPr lang="ru-RU" dirty="0" smtClean="0"/>
              <a:t>                  Технология «Корректор».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4980229" cy="246221"/>
          </a:xfrm>
        </p:spPr>
        <p:txBody>
          <a:bodyPr/>
          <a:lstStyle/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4" name="Picture 2" descr="C:\Users\Бакибаева\Desktop\question_mark_PNG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9401">
            <a:off x="10094258" y="1272969"/>
            <a:ext cx="1427056" cy="237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8256" y="336542"/>
            <a:ext cx="550072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1. После, машут, драки, не, кулаками.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marL="342900" indent="-342900"/>
            <a:endParaRPr lang="ru-RU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Скучен, коли, нечего, вечера, до, день, делать.</a:t>
            </a:r>
          </a:p>
          <a:p>
            <a:pPr marL="342900" indent="-342900"/>
            <a:endParaRPr lang="ru-RU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3. Ум, сразу, да, надоумят, разум.</a:t>
            </a:r>
          </a:p>
          <a:p>
            <a:pPr marL="342900" indent="-342900"/>
            <a:endParaRPr lang="ru-RU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Век, живи – , учись, век. </a:t>
            </a:r>
          </a:p>
        </p:txBody>
      </p:sp>
      <p:pic>
        <p:nvPicPr>
          <p:cNvPr id="7" name="Picture 3" descr="C:\Users\Бакибаева\Desktop\kisspng-question-mark-exclamation-mark-clip-art-question-5acdccc0668b24.4308677315234367364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46778" y1="75000" x2="54000" y2="81083"/>
                        <a14:foregroundMark x1="79444" y1="21667" x2="79444" y2="2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9735">
            <a:off x="3737598" y="1287181"/>
            <a:ext cx="1642091" cy="18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511105" cy="315471"/>
          </a:xfrm>
        </p:spPr>
        <p:txBody>
          <a:bodyPr/>
          <a:lstStyle/>
          <a:p>
            <a:r>
              <a:rPr lang="ru-RU" dirty="0" smtClean="0"/>
              <a:t>                  Технология «Корректор».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4980229" cy="246221"/>
          </a:xfrm>
        </p:spPr>
        <p:txBody>
          <a:bodyPr/>
          <a:lstStyle/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4" name="Picture 2" descr="C:\Users\Бакибаева\Desktop\question_mark_PNG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9401">
            <a:off x="10094258" y="1272969"/>
            <a:ext cx="1427056" cy="237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4588" y="398289"/>
            <a:ext cx="542928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ru-RU" sz="1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5. Грамоте,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пригодится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учиться, всегда.</a:t>
            </a:r>
          </a:p>
          <a:p>
            <a:pPr marL="342900" indent="-342900"/>
            <a:endParaRPr lang="ru-RU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6. Лучше, никогда, чем,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поздно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/>
            <a:endParaRPr lang="ru-RU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7. Цыплят, по,  считают, осени.</a:t>
            </a: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342900" indent="-342900"/>
            <a:endParaRPr lang="ru-RU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8. Не, сделать, завтра, сегодня, откладывай, что, на, можешь.</a:t>
            </a:r>
          </a:p>
          <a:p>
            <a:pPr marL="342900" indent="-342900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Эссе &quot;О школе и учениках. Размышления учителя и администратора&quot; - Эссе  &quot;Размышления об образовании&quot; - Эссе учителей и педагогов - Образование,  воспитание и обучение - Сообщество взаимопомощи учителей Педсовет.s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3032" y="1265235"/>
            <a:ext cx="1285864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7581</TotalTime>
  <Words>1055</Words>
  <Application>Microsoft Office PowerPoint</Application>
  <PresentationFormat>Произвольный</PresentationFormat>
  <Paragraphs>270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맑은 고딕</vt:lpstr>
      <vt:lpstr>Arial</vt:lpstr>
      <vt:lpstr>Arial Black</vt:lpstr>
      <vt:lpstr>Calibri</vt:lpstr>
      <vt:lpstr>Times New Roman</vt:lpstr>
      <vt:lpstr>Office Theme</vt:lpstr>
      <vt:lpstr>Русский язык</vt:lpstr>
      <vt:lpstr>Второстепенные члены предложения</vt:lpstr>
      <vt:lpstr>             Обстоятельства времени </vt:lpstr>
      <vt:lpstr>     Способы выражения обстоятельств</vt:lpstr>
      <vt:lpstr>  Как подчёркиваются обстоятельства времени?</vt:lpstr>
      <vt:lpstr>                  Обстоятельства времени</vt:lpstr>
      <vt:lpstr>                  Технология «Корректор». </vt:lpstr>
      <vt:lpstr>                  Технология «Корректор». </vt:lpstr>
      <vt:lpstr>                  Технология «Корректор». </vt:lpstr>
      <vt:lpstr>        Технология «Корректор». Проверьте!</vt:lpstr>
      <vt:lpstr>        Технология «Корректор». Проверьте!</vt:lpstr>
      <vt:lpstr>          Технология соответствий</vt:lpstr>
      <vt:lpstr>Презентация PowerPoint</vt:lpstr>
      <vt:lpstr>Презентация PowerPoint</vt:lpstr>
      <vt:lpstr>     Игра «Волшебный прямоугольник»</vt:lpstr>
      <vt:lpstr>         «Волшебный прямоугольник» </vt:lpstr>
      <vt:lpstr> «Волшебный прямоугольник».Проверьте! 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253</cp:revision>
  <dcterms:created xsi:type="dcterms:W3CDTF">2020-04-13T08:05:42Z</dcterms:created>
  <dcterms:modified xsi:type="dcterms:W3CDTF">2020-12-05T12:58:41Z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