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6" r:id="rId3"/>
    <p:sldId id="291" r:id="rId4"/>
    <p:sldId id="293" r:id="rId5"/>
    <p:sldId id="292" r:id="rId6"/>
    <p:sldId id="304" r:id="rId7"/>
    <p:sldId id="294" r:id="rId8"/>
    <p:sldId id="295" r:id="rId9"/>
    <p:sldId id="296" r:id="rId10"/>
    <p:sldId id="300" r:id="rId11"/>
    <p:sldId id="301" r:id="rId12"/>
    <p:sldId id="302" r:id="rId13"/>
    <p:sldId id="303" r:id="rId14"/>
    <p:sldId id="297" r:id="rId15"/>
    <p:sldId id="298" r:id="rId16"/>
    <p:sldId id="284" r:id="rId17"/>
    <p:sldId id="305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318" r:id="rId28"/>
    <p:sldId id="317" r:id="rId29"/>
    <p:sldId id="316" r:id="rId30"/>
    <p:sldId id="307" r:id="rId31"/>
    <p:sldId id="321" r:id="rId32"/>
    <p:sldId id="320" r:id="rId33"/>
    <p:sldId id="31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18A"/>
    <a:srgbClr val="253B6E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D6E7D-B326-4993-B69C-9AFA1C5BF96F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03C0B7C-1F71-4E32-B7FC-D66AF599A410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A705624F-24BD-4FD1-A3C7-1530254870D2}" type="parTrans" cxnId="{EA9171B8-03B2-4B99-9639-46EE771E055A}">
      <dgm:prSet/>
      <dgm:spPr/>
      <dgm:t>
        <a:bodyPr/>
        <a:lstStyle/>
        <a:p>
          <a:endParaRPr lang="ru-RU"/>
        </a:p>
      </dgm:t>
    </dgm:pt>
    <dgm:pt modelId="{A9558C29-8676-41F9-B664-FEE6B3635049}" type="sibTrans" cxnId="{EA9171B8-03B2-4B99-9639-46EE771E055A}">
      <dgm:prSet/>
      <dgm:spPr/>
      <dgm:t>
        <a:bodyPr/>
        <a:lstStyle/>
        <a:p>
          <a:endParaRPr lang="ru-RU"/>
        </a:p>
      </dgm:t>
    </dgm:pt>
    <dgm:pt modelId="{E4A7F104-563F-4CEF-BEF0-5C9E06846CBC}">
      <dgm:prSet phldrT="[Текст]" custT="1"/>
      <dgm:spPr/>
      <dgm:t>
        <a:bodyPr/>
        <a:lstStyle/>
        <a:p>
          <a:r>
            <a:rPr lang="ru-RU" sz="2800" dirty="0" smtClean="0">
              <a:latin typeface="Arial" pitchFamily="34" charset="0"/>
              <a:cs typeface="Arial" pitchFamily="34" charset="0"/>
            </a:rPr>
            <a:t>узнаем больше об  однородных членах предложения,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4445BAA7-AF0A-488E-8182-51105959A806}" type="parTrans" cxnId="{6C296316-1F6B-4DBB-9D69-6DC8997B2ACE}">
      <dgm:prSet/>
      <dgm:spPr/>
      <dgm:t>
        <a:bodyPr/>
        <a:lstStyle/>
        <a:p>
          <a:endParaRPr lang="ru-RU"/>
        </a:p>
      </dgm:t>
    </dgm:pt>
    <dgm:pt modelId="{9FA9F834-02A7-4993-8045-AFB708CBAD57}" type="sibTrans" cxnId="{6C296316-1F6B-4DBB-9D69-6DC8997B2ACE}">
      <dgm:prSet/>
      <dgm:spPr/>
      <dgm:t>
        <a:bodyPr/>
        <a:lstStyle/>
        <a:p>
          <a:endParaRPr lang="ru-RU"/>
        </a:p>
      </dgm:t>
    </dgm:pt>
    <dgm:pt modelId="{474E01CD-F9F2-47D5-9D2D-F4C63AEB8F65}">
      <dgm:prSet phldrT="[Текст]" custT="1"/>
      <dgm:spPr/>
      <dgm:t>
        <a:bodyPr/>
        <a:lstStyle/>
        <a:p>
          <a:r>
            <a:rPr lang="ru-RU" sz="2800" dirty="0" smtClean="0">
              <a:latin typeface="Arial" pitchFamily="34" charset="0"/>
              <a:cs typeface="Arial" pitchFamily="34" charset="0"/>
            </a:rPr>
            <a:t>узнаем о знаках препинания при однородных членах предложения</a:t>
          </a:r>
          <a:r>
            <a:rPr lang="ru-RU" sz="2300" dirty="0" smtClean="0"/>
            <a:t>,  </a:t>
          </a:r>
          <a:endParaRPr lang="ru-RU" sz="2300" dirty="0"/>
        </a:p>
      </dgm:t>
    </dgm:pt>
    <dgm:pt modelId="{27197AF1-CFF0-415D-A907-C77738259D09}" type="parTrans" cxnId="{8A083C41-2A6F-48DC-B23F-85F910F31B96}">
      <dgm:prSet/>
      <dgm:spPr/>
      <dgm:t>
        <a:bodyPr/>
        <a:lstStyle/>
        <a:p>
          <a:endParaRPr lang="ru-RU"/>
        </a:p>
      </dgm:t>
    </dgm:pt>
    <dgm:pt modelId="{63736EB9-707C-4A47-B8A0-B1729CB5A782}" type="sibTrans" cxnId="{8A083C41-2A6F-48DC-B23F-85F910F31B96}">
      <dgm:prSet/>
      <dgm:spPr/>
      <dgm:t>
        <a:bodyPr/>
        <a:lstStyle/>
        <a:p>
          <a:endParaRPr lang="ru-RU"/>
        </a:p>
      </dgm:t>
    </dgm:pt>
    <dgm:pt modelId="{89CD738F-0663-4A15-93E2-F625AD00AD1D}">
      <dgm:prSet phldrT="[Текст]"/>
      <dgm:spPr/>
      <dgm:t>
        <a:bodyPr/>
        <a:lstStyle/>
        <a:p>
          <a:endParaRPr lang="ru-RU" dirty="0"/>
        </a:p>
      </dgm:t>
    </dgm:pt>
    <dgm:pt modelId="{9CAC7DA6-B7DC-451F-87F2-1A8814785DA6}" type="parTrans" cxnId="{ED5E10CE-0E7E-4282-946C-FC07BCD052A9}">
      <dgm:prSet/>
      <dgm:spPr/>
      <dgm:t>
        <a:bodyPr/>
        <a:lstStyle/>
        <a:p>
          <a:endParaRPr lang="ru-RU"/>
        </a:p>
      </dgm:t>
    </dgm:pt>
    <dgm:pt modelId="{1F4AEC5D-D54A-40D2-B24F-C46F171C5CDF}" type="sibTrans" cxnId="{ED5E10CE-0E7E-4282-946C-FC07BCD052A9}">
      <dgm:prSet/>
      <dgm:spPr/>
      <dgm:t>
        <a:bodyPr/>
        <a:lstStyle/>
        <a:p>
          <a:endParaRPr lang="ru-RU"/>
        </a:p>
      </dgm:t>
    </dgm:pt>
    <dgm:pt modelId="{A7476718-B393-492D-A8E5-A3720C315562}">
      <dgm:prSet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676F2D61-F732-4402-839A-A0A891F48F7D}" type="parTrans" cxnId="{A0428876-25B9-46E6-993C-2EBF8A4C3BD1}">
      <dgm:prSet/>
      <dgm:spPr/>
      <dgm:t>
        <a:bodyPr/>
        <a:lstStyle/>
        <a:p>
          <a:endParaRPr lang="ru-RU"/>
        </a:p>
      </dgm:t>
    </dgm:pt>
    <dgm:pt modelId="{F945F620-8C9C-42F4-B736-9816DD8B3341}" type="sibTrans" cxnId="{A0428876-25B9-46E6-993C-2EBF8A4C3BD1}">
      <dgm:prSet/>
      <dgm:spPr/>
      <dgm:t>
        <a:bodyPr/>
        <a:lstStyle/>
        <a:p>
          <a:endParaRPr lang="ru-RU"/>
        </a:p>
      </dgm:t>
    </dgm:pt>
    <dgm:pt modelId="{6BEDC9AA-044B-4694-8FA0-8107459DC424}">
      <dgm:prSet custT="1"/>
      <dgm:spPr/>
      <dgm:t>
        <a:bodyPr/>
        <a:lstStyle/>
        <a:p>
          <a:r>
            <a:rPr lang="ru-RU" sz="2800" dirty="0" smtClean="0">
              <a:latin typeface="Arial" pitchFamily="34" charset="0"/>
              <a:cs typeface="Arial" pitchFamily="34" charset="0"/>
            </a:rPr>
            <a:t>познакомимся с некоторыми сочинительными союзами,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3B38031A-9ABE-4733-8E72-3039D4FCDAF4}" type="parTrans" cxnId="{D4DBD730-D31B-40FD-8773-C559F5B69A8B}">
      <dgm:prSet/>
      <dgm:spPr/>
      <dgm:t>
        <a:bodyPr/>
        <a:lstStyle/>
        <a:p>
          <a:endParaRPr lang="ru-RU"/>
        </a:p>
      </dgm:t>
    </dgm:pt>
    <dgm:pt modelId="{F703A0FF-963B-42BD-8498-02A9F7CC2127}" type="sibTrans" cxnId="{D4DBD730-D31B-40FD-8773-C559F5B69A8B}">
      <dgm:prSet/>
      <dgm:spPr/>
      <dgm:t>
        <a:bodyPr/>
        <a:lstStyle/>
        <a:p>
          <a:endParaRPr lang="ru-RU"/>
        </a:p>
      </dgm:t>
    </dgm:pt>
    <dgm:pt modelId="{D97BF2C5-FB17-4B76-A402-D8BEAAD05F1E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F9D69583-EB1E-46FA-AC0C-21D343351E50}" type="sibTrans" cxnId="{2A941FB6-2B04-4B59-983B-2011898B51E7}">
      <dgm:prSet/>
      <dgm:spPr/>
      <dgm:t>
        <a:bodyPr/>
        <a:lstStyle/>
        <a:p>
          <a:endParaRPr lang="ru-RU"/>
        </a:p>
      </dgm:t>
    </dgm:pt>
    <dgm:pt modelId="{A343B55A-28FE-49E5-8BEF-6F1CA1531B20}" type="parTrans" cxnId="{2A941FB6-2B04-4B59-983B-2011898B51E7}">
      <dgm:prSet/>
      <dgm:spPr/>
      <dgm:t>
        <a:bodyPr/>
        <a:lstStyle/>
        <a:p>
          <a:endParaRPr lang="ru-RU"/>
        </a:p>
      </dgm:t>
    </dgm:pt>
    <dgm:pt modelId="{818CE0C6-36F8-4FA4-B07D-D9C702C150BD}">
      <dgm:prSet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научимся строить предложения с </a:t>
          </a:r>
          <a:r>
            <a:rPr lang="ru-RU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однород-ными</a:t>
          </a:r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 членами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0B5EDB-54FE-414D-A54D-3FE8B3201683}" type="parTrans" cxnId="{5B41B781-F7AC-4C71-A065-8205EC2546CF}">
      <dgm:prSet/>
      <dgm:spPr/>
      <dgm:t>
        <a:bodyPr/>
        <a:lstStyle/>
        <a:p>
          <a:endParaRPr lang="ru-RU"/>
        </a:p>
      </dgm:t>
    </dgm:pt>
    <dgm:pt modelId="{E95F74CA-C000-4383-B723-D85DA27068BF}" type="sibTrans" cxnId="{5B41B781-F7AC-4C71-A065-8205EC2546CF}">
      <dgm:prSet/>
      <dgm:spPr/>
      <dgm:t>
        <a:bodyPr/>
        <a:lstStyle/>
        <a:p>
          <a:endParaRPr lang="ru-RU"/>
        </a:p>
      </dgm:t>
    </dgm:pt>
    <dgm:pt modelId="{50D2D7DE-5A40-4F1C-9143-D112BE76AF74}" type="pres">
      <dgm:prSet presAssocID="{331D6E7D-B326-4993-B69C-9AFA1C5BF96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9A0064-2DE8-41EA-992F-1C7D4E5341D1}" type="pres">
      <dgm:prSet presAssocID="{A03C0B7C-1F71-4E32-B7FC-D66AF599A410}" presName="composite" presStyleCnt="0"/>
      <dgm:spPr/>
    </dgm:pt>
    <dgm:pt modelId="{9DEB7F40-556C-4390-B584-65C54E6AC046}" type="pres">
      <dgm:prSet presAssocID="{A03C0B7C-1F71-4E32-B7FC-D66AF599A41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CFA49-E099-49ED-B7B0-03C9F59B92DE}" type="pres">
      <dgm:prSet presAssocID="{A03C0B7C-1F71-4E32-B7FC-D66AF599A41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3717B-52BC-4D5E-ACD2-FC8FAA5AB549}" type="pres">
      <dgm:prSet presAssocID="{A9558C29-8676-41F9-B664-FEE6B3635049}" presName="sp" presStyleCnt="0"/>
      <dgm:spPr/>
    </dgm:pt>
    <dgm:pt modelId="{39A95DF5-04B0-43BD-9771-A90E5FE350DF}" type="pres">
      <dgm:prSet presAssocID="{A7476718-B393-492D-A8E5-A3720C315562}" presName="composite" presStyleCnt="0"/>
      <dgm:spPr/>
    </dgm:pt>
    <dgm:pt modelId="{420A8239-7AED-4AB0-908E-6E272669F6A9}" type="pres">
      <dgm:prSet presAssocID="{A7476718-B393-492D-A8E5-A3720C31556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5056B-CD9B-4059-AB9C-86B8C49B6E62}" type="pres">
      <dgm:prSet presAssocID="{A7476718-B393-492D-A8E5-A3720C31556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E8A2F-67BE-4A33-8B04-C257AA172DDE}" type="pres">
      <dgm:prSet presAssocID="{F945F620-8C9C-42F4-B736-9816DD8B3341}" presName="sp" presStyleCnt="0"/>
      <dgm:spPr/>
    </dgm:pt>
    <dgm:pt modelId="{F20D8B40-1DAF-4661-A31A-B5FF80B024BB}" type="pres">
      <dgm:prSet presAssocID="{D97BF2C5-FB17-4B76-A402-D8BEAAD05F1E}" presName="composite" presStyleCnt="0"/>
      <dgm:spPr/>
    </dgm:pt>
    <dgm:pt modelId="{AE15F480-BDEE-418D-B930-0549AD3EECB1}" type="pres">
      <dgm:prSet presAssocID="{D97BF2C5-FB17-4B76-A402-D8BEAAD05F1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82AB5-47EE-4BD1-87CB-05D65D7584D0}" type="pres">
      <dgm:prSet presAssocID="{D97BF2C5-FB17-4B76-A402-D8BEAAD05F1E}" presName="descendantText" presStyleLbl="alignAcc1" presStyleIdx="2" presStyleCnt="4" custLinFactNeighborX="1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39901-B2A4-48CD-B87D-E6D0B2AC5946}" type="pres">
      <dgm:prSet presAssocID="{F9D69583-EB1E-46FA-AC0C-21D343351E50}" presName="sp" presStyleCnt="0"/>
      <dgm:spPr/>
    </dgm:pt>
    <dgm:pt modelId="{C89B4CA7-BA39-46E1-842B-3B03DD5E9965}" type="pres">
      <dgm:prSet presAssocID="{89CD738F-0663-4A15-93E2-F625AD00AD1D}" presName="composite" presStyleCnt="0"/>
      <dgm:spPr/>
    </dgm:pt>
    <dgm:pt modelId="{6B709CFA-2526-49CD-B16F-AE6D8F6C2367}" type="pres">
      <dgm:prSet presAssocID="{89CD738F-0663-4A15-93E2-F625AD00AD1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83FF6-2849-412F-9307-91166B68713E}" type="pres">
      <dgm:prSet presAssocID="{89CD738F-0663-4A15-93E2-F625AD00AD1D}" presName="descendantText" presStyleLbl="alignAcc1" presStyleIdx="3" presStyleCnt="4" custScaleX="97967" custLinFactNeighborX="-428" custLinFactNeighborY="4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DBD730-D31B-40FD-8773-C559F5B69A8B}" srcId="{A7476718-B393-492D-A8E5-A3720C315562}" destId="{6BEDC9AA-044B-4694-8FA0-8107459DC424}" srcOrd="0" destOrd="0" parTransId="{3B38031A-9ABE-4733-8E72-3039D4FCDAF4}" sibTransId="{F703A0FF-963B-42BD-8498-02A9F7CC2127}"/>
    <dgm:cxn modelId="{1F8D6395-42E7-444C-8BB3-7DF2B0D1007C}" type="presOf" srcId="{6BEDC9AA-044B-4694-8FA0-8107459DC424}" destId="{8045056B-CD9B-4059-AB9C-86B8C49B6E62}" srcOrd="0" destOrd="0" presId="urn:microsoft.com/office/officeart/2005/8/layout/chevron2"/>
    <dgm:cxn modelId="{B7BC600B-8B04-4419-8D40-C17A254600D9}" type="presOf" srcId="{818CE0C6-36F8-4FA4-B07D-D9C702C150BD}" destId="{56C83FF6-2849-412F-9307-91166B68713E}" srcOrd="0" destOrd="0" presId="urn:microsoft.com/office/officeart/2005/8/layout/chevron2"/>
    <dgm:cxn modelId="{EBADEE28-EC28-428C-BA8E-C003464CD86B}" type="presOf" srcId="{D97BF2C5-FB17-4B76-A402-D8BEAAD05F1E}" destId="{AE15F480-BDEE-418D-B930-0549AD3EECB1}" srcOrd="0" destOrd="0" presId="urn:microsoft.com/office/officeart/2005/8/layout/chevron2"/>
    <dgm:cxn modelId="{65AABE5A-1F63-4097-8DB3-E703763FE4BD}" type="presOf" srcId="{A7476718-B393-492D-A8E5-A3720C315562}" destId="{420A8239-7AED-4AB0-908E-6E272669F6A9}" srcOrd="0" destOrd="0" presId="urn:microsoft.com/office/officeart/2005/8/layout/chevron2"/>
    <dgm:cxn modelId="{BA772A2D-28DD-4CE1-8D41-F9CDD9B694DB}" type="presOf" srcId="{A03C0B7C-1F71-4E32-B7FC-D66AF599A410}" destId="{9DEB7F40-556C-4390-B584-65C54E6AC046}" srcOrd="0" destOrd="0" presId="urn:microsoft.com/office/officeart/2005/8/layout/chevron2"/>
    <dgm:cxn modelId="{5B41B781-F7AC-4C71-A065-8205EC2546CF}" srcId="{89CD738F-0663-4A15-93E2-F625AD00AD1D}" destId="{818CE0C6-36F8-4FA4-B07D-D9C702C150BD}" srcOrd="0" destOrd="0" parTransId="{030B5EDB-54FE-414D-A54D-3FE8B3201683}" sibTransId="{E95F74CA-C000-4383-B723-D85DA27068BF}"/>
    <dgm:cxn modelId="{6C296316-1F6B-4DBB-9D69-6DC8997B2ACE}" srcId="{A03C0B7C-1F71-4E32-B7FC-D66AF599A410}" destId="{E4A7F104-563F-4CEF-BEF0-5C9E06846CBC}" srcOrd="0" destOrd="0" parTransId="{4445BAA7-AF0A-488E-8182-51105959A806}" sibTransId="{9FA9F834-02A7-4993-8045-AFB708CBAD57}"/>
    <dgm:cxn modelId="{ED5E10CE-0E7E-4282-946C-FC07BCD052A9}" srcId="{331D6E7D-B326-4993-B69C-9AFA1C5BF96F}" destId="{89CD738F-0663-4A15-93E2-F625AD00AD1D}" srcOrd="3" destOrd="0" parTransId="{9CAC7DA6-B7DC-451F-87F2-1A8814785DA6}" sibTransId="{1F4AEC5D-D54A-40D2-B24F-C46F171C5CDF}"/>
    <dgm:cxn modelId="{327172A3-63EB-4B18-AD1A-7441C269C015}" type="presOf" srcId="{331D6E7D-B326-4993-B69C-9AFA1C5BF96F}" destId="{50D2D7DE-5A40-4F1C-9143-D112BE76AF74}" srcOrd="0" destOrd="0" presId="urn:microsoft.com/office/officeart/2005/8/layout/chevron2"/>
    <dgm:cxn modelId="{2A941FB6-2B04-4B59-983B-2011898B51E7}" srcId="{331D6E7D-B326-4993-B69C-9AFA1C5BF96F}" destId="{D97BF2C5-FB17-4B76-A402-D8BEAAD05F1E}" srcOrd="2" destOrd="0" parTransId="{A343B55A-28FE-49E5-8BEF-6F1CA1531B20}" sibTransId="{F9D69583-EB1E-46FA-AC0C-21D343351E50}"/>
    <dgm:cxn modelId="{A0428876-25B9-46E6-993C-2EBF8A4C3BD1}" srcId="{331D6E7D-B326-4993-B69C-9AFA1C5BF96F}" destId="{A7476718-B393-492D-A8E5-A3720C315562}" srcOrd="1" destOrd="0" parTransId="{676F2D61-F732-4402-839A-A0A891F48F7D}" sibTransId="{F945F620-8C9C-42F4-B736-9816DD8B3341}"/>
    <dgm:cxn modelId="{8A083C41-2A6F-48DC-B23F-85F910F31B96}" srcId="{D97BF2C5-FB17-4B76-A402-D8BEAAD05F1E}" destId="{474E01CD-F9F2-47D5-9D2D-F4C63AEB8F65}" srcOrd="0" destOrd="0" parTransId="{27197AF1-CFF0-415D-A907-C77738259D09}" sibTransId="{63736EB9-707C-4A47-B8A0-B1729CB5A782}"/>
    <dgm:cxn modelId="{16841520-2340-4C6D-B230-62B127B25825}" type="presOf" srcId="{89CD738F-0663-4A15-93E2-F625AD00AD1D}" destId="{6B709CFA-2526-49CD-B16F-AE6D8F6C2367}" srcOrd="0" destOrd="0" presId="urn:microsoft.com/office/officeart/2005/8/layout/chevron2"/>
    <dgm:cxn modelId="{AE053941-F1E1-4ADB-BA87-9BBF4DA97110}" type="presOf" srcId="{E4A7F104-563F-4CEF-BEF0-5C9E06846CBC}" destId="{1EECFA49-E099-49ED-B7B0-03C9F59B92DE}" srcOrd="0" destOrd="0" presId="urn:microsoft.com/office/officeart/2005/8/layout/chevron2"/>
    <dgm:cxn modelId="{6DA5B1B2-4668-4712-99BE-CFC30710363C}" type="presOf" srcId="{474E01CD-F9F2-47D5-9D2D-F4C63AEB8F65}" destId="{B1A82AB5-47EE-4BD1-87CB-05D65D7584D0}" srcOrd="0" destOrd="0" presId="urn:microsoft.com/office/officeart/2005/8/layout/chevron2"/>
    <dgm:cxn modelId="{EA9171B8-03B2-4B99-9639-46EE771E055A}" srcId="{331D6E7D-B326-4993-B69C-9AFA1C5BF96F}" destId="{A03C0B7C-1F71-4E32-B7FC-D66AF599A410}" srcOrd="0" destOrd="0" parTransId="{A705624F-24BD-4FD1-A3C7-1530254870D2}" sibTransId="{A9558C29-8676-41F9-B664-FEE6B3635049}"/>
    <dgm:cxn modelId="{294B123B-8ADB-48BC-91DE-C1BEFBFE77DF}" type="presParOf" srcId="{50D2D7DE-5A40-4F1C-9143-D112BE76AF74}" destId="{8D9A0064-2DE8-41EA-992F-1C7D4E5341D1}" srcOrd="0" destOrd="0" presId="urn:microsoft.com/office/officeart/2005/8/layout/chevron2"/>
    <dgm:cxn modelId="{74ECF720-C3BC-482D-9448-D92F79752F71}" type="presParOf" srcId="{8D9A0064-2DE8-41EA-992F-1C7D4E5341D1}" destId="{9DEB7F40-556C-4390-B584-65C54E6AC046}" srcOrd="0" destOrd="0" presId="urn:microsoft.com/office/officeart/2005/8/layout/chevron2"/>
    <dgm:cxn modelId="{B03C339A-CA53-4130-B5BE-298ABD000919}" type="presParOf" srcId="{8D9A0064-2DE8-41EA-992F-1C7D4E5341D1}" destId="{1EECFA49-E099-49ED-B7B0-03C9F59B92DE}" srcOrd="1" destOrd="0" presId="urn:microsoft.com/office/officeart/2005/8/layout/chevron2"/>
    <dgm:cxn modelId="{5BBE17DC-5102-4FF9-A7F0-EC054A28E13F}" type="presParOf" srcId="{50D2D7DE-5A40-4F1C-9143-D112BE76AF74}" destId="{F423717B-52BC-4D5E-ACD2-FC8FAA5AB549}" srcOrd="1" destOrd="0" presId="urn:microsoft.com/office/officeart/2005/8/layout/chevron2"/>
    <dgm:cxn modelId="{66A4171D-1671-4D49-BE75-4CB0A777F8B9}" type="presParOf" srcId="{50D2D7DE-5A40-4F1C-9143-D112BE76AF74}" destId="{39A95DF5-04B0-43BD-9771-A90E5FE350DF}" srcOrd="2" destOrd="0" presId="urn:microsoft.com/office/officeart/2005/8/layout/chevron2"/>
    <dgm:cxn modelId="{32B4E024-9B56-4DEB-BBCC-2D8CE4C4FA48}" type="presParOf" srcId="{39A95DF5-04B0-43BD-9771-A90E5FE350DF}" destId="{420A8239-7AED-4AB0-908E-6E272669F6A9}" srcOrd="0" destOrd="0" presId="urn:microsoft.com/office/officeart/2005/8/layout/chevron2"/>
    <dgm:cxn modelId="{9C695B38-B203-4524-9F87-A5CAD08B984D}" type="presParOf" srcId="{39A95DF5-04B0-43BD-9771-A90E5FE350DF}" destId="{8045056B-CD9B-4059-AB9C-86B8C49B6E62}" srcOrd="1" destOrd="0" presId="urn:microsoft.com/office/officeart/2005/8/layout/chevron2"/>
    <dgm:cxn modelId="{9F88DCBD-C3A8-41A3-97F2-4ADC17EDCFD1}" type="presParOf" srcId="{50D2D7DE-5A40-4F1C-9143-D112BE76AF74}" destId="{F0DE8A2F-67BE-4A33-8B04-C257AA172DDE}" srcOrd="3" destOrd="0" presId="urn:microsoft.com/office/officeart/2005/8/layout/chevron2"/>
    <dgm:cxn modelId="{950C56D8-90E5-4446-8E22-FEC64F573140}" type="presParOf" srcId="{50D2D7DE-5A40-4F1C-9143-D112BE76AF74}" destId="{F20D8B40-1DAF-4661-A31A-B5FF80B024BB}" srcOrd="4" destOrd="0" presId="urn:microsoft.com/office/officeart/2005/8/layout/chevron2"/>
    <dgm:cxn modelId="{E6993F57-14B3-4557-9E8C-913C7215B54D}" type="presParOf" srcId="{F20D8B40-1DAF-4661-A31A-B5FF80B024BB}" destId="{AE15F480-BDEE-418D-B930-0549AD3EECB1}" srcOrd="0" destOrd="0" presId="urn:microsoft.com/office/officeart/2005/8/layout/chevron2"/>
    <dgm:cxn modelId="{AB457D6E-6A9A-4B91-A2A4-0DDDF1D51848}" type="presParOf" srcId="{F20D8B40-1DAF-4661-A31A-B5FF80B024BB}" destId="{B1A82AB5-47EE-4BD1-87CB-05D65D7584D0}" srcOrd="1" destOrd="0" presId="urn:microsoft.com/office/officeart/2005/8/layout/chevron2"/>
    <dgm:cxn modelId="{C2D6D154-D1EF-46E1-AED0-3BD0BE3B8FB4}" type="presParOf" srcId="{50D2D7DE-5A40-4F1C-9143-D112BE76AF74}" destId="{AE039901-B2A4-48CD-B87D-E6D0B2AC5946}" srcOrd="5" destOrd="0" presId="urn:microsoft.com/office/officeart/2005/8/layout/chevron2"/>
    <dgm:cxn modelId="{BB6D4434-8ED8-440F-A337-AC237F7FFFD0}" type="presParOf" srcId="{50D2D7DE-5A40-4F1C-9143-D112BE76AF74}" destId="{C89B4CA7-BA39-46E1-842B-3B03DD5E9965}" srcOrd="6" destOrd="0" presId="urn:microsoft.com/office/officeart/2005/8/layout/chevron2"/>
    <dgm:cxn modelId="{D8171BDE-E4E7-45AA-A38C-2D600ED9FC02}" type="presParOf" srcId="{C89B4CA7-BA39-46E1-842B-3B03DD5E9965}" destId="{6B709CFA-2526-49CD-B16F-AE6D8F6C2367}" srcOrd="0" destOrd="0" presId="urn:microsoft.com/office/officeart/2005/8/layout/chevron2"/>
    <dgm:cxn modelId="{471B4B70-1291-4156-9A8E-76D2E92565C7}" type="presParOf" srcId="{C89B4CA7-BA39-46E1-842B-3B03DD5E9965}" destId="{56C83FF6-2849-412F-9307-91166B68713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B7F40-556C-4390-B584-65C54E6AC046}">
      <dsp:nvSpPr>
        <dsp:cNvPr id="0" name=""/>
        <dsp:cNvSpPr/>
      </dsp:nvSpPr>
      <dsp:spPr>
        <a:xfrm rot="5400000">
          <a:off x="-180581" y="185286"/>
          <a:ext cx="1203879" cy="84271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</a:t>
          </a:r>
          <a:endParaRPr lang="ru-RU" sz="2300" kern="1200" dirty="0"/>
        </a:p>
      </dsp:txBody>
      <dsp:txXfrm rot="-5400000">
        <a:off x="2" y="426062"/>
        <a:ext cx="842715" cy="361164"/>
      </dsp:txXfrm>
    </dsp:sp>
    <dsp:sp modelId="{1EECFA49-E099-49ED-B7B0-03C9F59B92DE}">
      <dsp:nvSpPr>
        <dsp:cNvPr id="0" name=""/>
        <dsp:cNvSpPr/>
      </dsp:nvSpPr>
      <dsp:spPr>
        <a:xfrm rot="5400000">
          <a:off x="4758850" y="-3911430"/>
          <a:ext cx="782521" cy="86147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Arial" pitchFamily="34" charset="0"/>
              <a:cs typeface="Arial" pitchFamily="34" charset="0"/>
            </a:rPr>
            <a:t>узнаем больше об  однородных членах предложения,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842715" y="42905"/>
        <a:ext cx="8576592" cy="706121"/>
      </dsp:txXfrm>
    </dsp:sp>
    <dsp:sp modelId="{420A8239-7AED-4AB0-908E-6E272669F6A9}">
      <dsp:nvSpPr>
        <dsp:cNvPr id="0" name=""/>
        <dsp:cNvSpPr/>
      </dsp:nvSpPr>
      <dsp:spPr>
        <a:xfrm rot="5400000">
          <a:off x="-180581" y="1242049"/>
          <a:ext cx="1203879" cy="842715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</a:t>
          </a:r>
          <a:endParaRPr lang="ru-RU" sz="2300" kern="1200" dirty="0"/>
        </a:p>
      </dsp:txBody>
      <dsp:txXfrm rot="-5400000">
        <a:off x="2" y="1482825"/>
        <a:ext cx="842715" cy="361164"/>
      </dsp:txXfrm>
    </dsp:sp>
    <dsp:sp modelId="{8045056B-CD9B-4059-AB9C-86B8C49B6E62}">
      <dsp:nvSpPr>
        <dsp:cNvPr id="0" name=""/>
        <dsp:cNvSpPr/>
      </dsp:nvSpPr>
      <dsp:spPr>
        <a:xfrm rot="5400000">
          <a:off x="4758850" y="-2854667"/>
          <a:ext cx="782521" cy="86147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Arial" pitchFamily="34" charset="0"/>
              <a:cs typeface="Arial" pitchFamily="34" charset="0"/>
            </a:rPr>
            <a:t>познакомимся с некоторыми сочинительными союзами,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842715" y="1099668"/>
        <a:ext cx="8576592" cy="706121"/>
      </dsp:txXfrm>
    </dsp:sp>
    <dsp:sp modelId="{AE15F480-BDEE-418D-B930-0549AD3EECB1}">
      <dsp:nvSpPr>
        <dsp:cNvPr id="0" name=""/>
        <dsp:cNvSpPr/>
      </dsp:nvSpPr>
      <dsp:spPr>
        <a:xfrm rot="5400000">
          <a:off x="-180581" y="2298812"/>
          <a:ext cx="1203879" cy="842715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3</a:t>
          </a:r>
          <a:endParaRPr lang="ru-RU" sz="2300" kern="1200" dirty="0"/>
        </a:p>
      </dsp:txBody>
      <dsp:txXfrm rot="-5400000">
        <a:off x="2" y="2539588"/>
        <a:ext cx="842715" cy="361164"/>
      </dsp:txXfrm>
    </dsp:sp>
    <dsp:sp modelId="{B1A82AB5-47EE-4BD1-87CB-05D65D7584D0}">
      <dsp:nvSpPr>
        <dsp:cNvPr id="0" name=""/>
        <dsp:cNvSpPr/>
      </dsp:nvSpPr>
      <dsp:spPr>
        <a:xfrm rot="5400000">
          <a:off x="4758850" y="-1797904"/>
          <a:ext cx="782521" cy="86147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Arial" pitchFamily="34" charset="0"/>
              <a:cs typeface="Arial" pitchFamily="34" charset="0"/>
            </a:rPr>
            <a:t>узнаем о знаках препинания при однородных членах предложения</a:t>
          </a:r>
          <a:r>
            <a:rPr lang="ru-RU" sz="2300" kern="1200" dirty="0" smtClean="0"/>
            <a:t>,  </a:t>
          </a:r>
          <a:endParaRPr lang="ru-RU" sz="2300" kern="1200" dirty="0"/>
        </a:p>
      </dsp:txBody>
      <dsp:txXfrm rot="-5400000">
        <a:off x="842715" y="2156431"/>
        <a:ext cx="8576592" cy="706121"/>
      </dsp:txXfrm>
    </dsp:sp>
    <dsp:sp modelId="{6B709CFA-2526-49CD-B16F-AE6D8F6C2367}">
      <dsp:nvSpPr>
        <dsp:cNvPr id="0" name=""/>
        <dsp:cNvSpPr/>
      </dsp:nvSpPr>
      <dsp:spPr>
        <a:xfrm rot="5400000">
          <a:off x="-180581" y="3355576"/>
          <a:ext cx="1203879" cy="842715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" y="3596352"/>
        <a:ext cx="842715" cy="361164"/>
      </dsp:txXfrm>
    </dsp:sp>
    <dsp:sp modelId="{56C83FF6-2849-412F-9307-91166B68713E}">
      <dsp:nvSpPr>
        <dsp:cNvPr id="0" name=""/>
        <dsp:cNvSpPr/>
      </dsp:nvSpPr>
      <dsp:spPr>
        <a:xfrm rot="5400000">
          <a:off x="4721979" y="-622036"/>
          <a:ext cx="782521" cy="84396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научимся строить предложения с </a:t>
          </a:r>
          <a:r>
            <a:rPr lang="ru-RU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однород-ными</a:t>
          </a:r>
          <a:r>
            <a:rPr lang="ru-RU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членами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893413" y="3244730"/>
        <a:ext cx="8401453" cy="706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-123567"/>
            <a:ext cx="12410228" cy="7059826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2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7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9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8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9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8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3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8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956" y="1227437"/>
            <a:ext cx="8369644" cy="31880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 baseline="0"/>
            </a:lvl1pPr>
          </a:lstStyle>
          <a:p>
            <a:r>
              <a:rPr lang="en-US" smtClean="0"/>
              <a:t>Fan nomi</a:t>
            </a:r>
            <a:br>
              <a:rPr lang="en-US" smtClean="0"/>
            </a:br>
            <a:r>
              <a:rPr lang="uz-Cyrl-UZ" smtClean="0"/>
              <a:t>№(</a:t>
            </a:r>
            <a:r>
              <a:rPr lang="en-US" smtClean="0"/>
              <a:t>Mavzu raqami)</a:t>
            </a:r>
            <a:br>
              <a:rPr lang="en-US" smtClean="0"/>
            </a:br>
            <a:r>
              <a:rPr lang="en-US" smtClean="0"/>
              <a:t>Mavzu</a:t>
            </a:r>
            <a:br>
              <a:rPr lang="en-US" smtClean="0"/>
            </a:br>
            <a:r>
              <a:rPr lang="en-US" smtClean="0"/>
              <a:t> </a:t>
            </a:r>
            <a:br>
              <a:rPr lang="en-US" smtClean="0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956" y="130432"/>
            <a:ext cx="2455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effectLst/>
              </a:rPr>
              <a:t>Temurbeklar maktabi</a:t>
            </a:r>
            <a:endParaRPr lang="ru-RU" sz="20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023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446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8200" y="1556951"/>
            <a:ext cx="10515600" cy="258668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925" y="1787525"/>
            <a:ext cx="9877425" cy="21172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So’zlar, So’zlar, So’zlar, So’zlar,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mtClean="0"/>
          </a:p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53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4469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8200" y="1556951"/>
            <a:ext cx="10515600" cy="4712044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925" y="1787525"/>
            <a:ext cx="9877425" cy="430053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3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2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7070"/>
          </a:xfrm>
        </p:spPr>
        <p:txBody>
          <a:bodyPr>
            <a:normAutofit/>
          </a:bodyPr>
          <a:lstStyle>
            <a:lvl1pPr algn="l">
              <a:defRPr sz="6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8200" y="1556951"/>
            <a:ext cx="10515600" cy="4712044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9050" y="1722395"/>
            <a:ext cx="9613900" cy="4546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99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11" y="192132"/>
            <a:ext cx="10785389" cy="71403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325" y="1038225"/>
            <a:ext cx="10785475" cy="5181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08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1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A63E9-691C-42CE-B860-DED2385FF75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15330" cy="6858000"/>
          </a:xfrm>
          <a:prstGeom prst="rect">
            <a:avLst/>
          </a:prstGeom>
          <a:solidFill>
            <a:srgbClr val="F1D18A"/>
          </a:solidFill>
          <a:ln>
            <a:solidFill>
              <a:srgbClr val="F1D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5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5" r:id="rId3"/>
    <p:sldLayoutId id="2147483666" r:id="rId4"/>
    <p:sldLayoutId id="2147483649" r:id="rId5"/>
    <p:sldLayoutId id="2147483661" r:id="rId6"/>
    <p:sldLayoutId id="2147483662" r:id="rId7"/>
    <p:sldLayoutId id="2147483652" r:id="rId8"/>
    <p:sldLayoutId id="2147483656" r:id="rId9"/>
    <p:sldLayoutId id="2147483650" r:id="rId10"/>
    <p:sldLayoutId id="2147483651" r:id="rId11"/>
    <p:sldLayoutId id="2147483653" r:id="rId12"/>
    <p:sldLayoutId id="2147483654" r:id="rId13"/>
    <p:sldLayoutId id="2147483655" r:id="rId14"/>
    <p:sldLayoutId id="214748365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245"/>
            <a:ext cx="12179916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6487" y="471165"/>
            <a:ext cx="8301430" cy="1028423"/>
          </a:xfrm>
          <a:prstGeom prst="rect">
            <a:avLst/>
          </a:prstGeom>
        </p:spPr>
        <p:txBody>
          <a:bodyPr vert="horz" wrap="square" lIns="0" tIns="30925" rIns="0" bIns="0" rtlCol="0">
            <a:spAutoFit/>
          </a:bodyPr>
          <a:lstStyle/>
          <a:p>
            <a:pPr marL="26894" algn="ctr">
              <a:spcBef>
                <a:spcPts val="241"/>
              </a:spcBef>
            </a:pPr>
            <a:r>
              <a:rPr lang="ru-RU" sz="7200" b="1" spc="-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501" y="2570552"/>
            <a:ext cx="7993052" cy="3346164"/>
          </a:xfrm>
          <a:prstGeom prst="rect">
            <a:avLst/>
          </a:prstGeom>
        </p:spPr>
        <p:txBody>
          <a:bodyPr vert="horz" wrap="square" lIns="0" tIns="29583" rIns="0" bIns="0" rtlCol="0">
            <a:spAutoFit/>
          </a:bodyPr>
          <a:lstStyle/>
          <a:p>
            <a:pPr marL="12700"/>
            <a:r>
              <a:rPr lang="ru-RU" sz="4400" b="1" spc="-10" dirty="0" smtClean="0">
                <a:solidFill>
                  <a:srgbClr val="0070C0"/>
                </a:solidFill>
                <a:latin typeface="Arial"/>
                <a:cs typeface="Arial"/>
              </a:rPr>
              <a:t>Как указать на однородные действия, факты, явления?</a:t>
            </a: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err="1" smtClean="0">
                <a:solidFill>
                  <a:srgbClr val="231F20"/>
                </a:solidFill>
                <a:latin typeface="Arial"/>
                <a:cs typeface="Arial"/>
              </a:rPr>
              <a:t>Мусурманова</a:t>
            </a: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Юлия Юрьевна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685" y="2533593"/>
            <a:ext cx="727760" cy="160100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540" y="4544292"/>
            <a:ext cx="727760" cy="13881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15"/>
          <p:cNvGrpSpPr/>
          <p:nvPr/>
        </p:nvGrpSpPr>
        <p:grpSpPr>
          <a:xfrm>
            <a:off x="732757" y="610825"/>
            <a:ext cx="988248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0"/>
          <p:cNvGrpSpPr/>
          <p:nvPr/>
        </p:nvGrpSpPr>
        <p:grpSpPr>
          <a:xfrm>
            <a:off x="10054681" y="367371"/>
            <a:ext cx="1906032" cy="1428760"/>
            <a:chOff x="4686759" y="212868"/>
            <a:chExt cx="634365" cy="634365"/>
          </a:xfrm>
        </p:grpSpPr>
        <p:sp>
          <p:nvSpPr>
            <p:cNvPr id="30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/>
          <p:cNvSpPr txBox="1"/>
          <p:nvPr/>
        </p:nvSpPr>
        <p:spPr>
          <a:xfrm>
            <a:off x="10421226" y="1115770"/>
            <a:ext cx="1172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sz="3200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ласс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0201299" y="435408"/>
            <a:ext cx="1466178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4400" b="1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727" r="10000" b="31364"/>
          <a:stretch>
            <a:fillRect/>
          </a:stretch>
        </p:blipFill>
        <p:spPr bwMode="auto">
          <a:xfrm>
            <a:off x="748145" y="422563"/>
            <a:ext cx="1427019" cy="12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434" y="365125"/>
            <a:ext cx="9686365" cy="69719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Задание 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6175" y="1304365"/>
            <a:ext cx="8969190" cy="4872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Продолжите ряды однородных членов.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огороде растут капуста, ….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Дехкане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собрали богатый урожай капусты, …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купили на базаре капусту, …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саду поспели яблоки, ….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Бабушка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варит варенье из яблок, …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 Дехкане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вырастили богатый урожай пшеницы, …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вышли тракторы, … </a:t>
            </a:r>
          </a:p>
          <a:p>
            <a:endParaRPr lang="ru-RU" dirty="0"/>
          </a:p>
        </p:txBody>
      </p:sp>
      <p:pic>
        <p:nvPicPr>
          <p:cNvPr id="7170" name="Picture 2" descr="Изображения Варенье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22" y="67235"/>
            <a:ext cx="32194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51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434" y="365125"/>
            <a:ext cx="9686365" cy="69719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Задание 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6175" y="1304365"/>
            <a:ext cx="9224684" cy="52846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Продолжите ряды однородных членов.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огороде растут капуста,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огурцы, помидоры, лук.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Дехкане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собрали богатый урожай капусты,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свёклы и моркови.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купили на базаре капусту,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огурцы, помидоры и картошку.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саду поспели яблоки,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груши, персики.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Бабушка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варит варенье из яблок,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груш, персиков.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 Дехкане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вырастили богатый урожай пшеницы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риса и гречихи.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вышли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тракторы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комбайны.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194" name="Picture 2" descr="Персик - 24 Вкуса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r="22599"/>
          <a:stretch/>
        </p:blipFill>
        <p:spPr bwMode="auto">
          <a:xfrm>
            <a:off x="9076765" y="365125"/>
            <a:ext cx="2994590" cy="24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96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894" y="365125"/>
            <a:ext cx="10183906" cy="6299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2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2022" y="2027331"/>
            <a:ext cx="846716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однородными определениями.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саду поспели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…. яблоки.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базаре продают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 … капусту.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Мама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купила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 морковку.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Капуста — Викицитат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71" y="42581"/>
            <a:ext cx="3990416" cy="26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еобычные сорта моркови - Корнеплоды - Помидорово.р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05" y="2829970"/>
            <a:ext cx="3428442" cy="342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39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894" y="365125"/>
            <a:ext cx="10183906" cy="6299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2022" y="2027331"/>
            <a:ext cx="846716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однородными определениями.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саду поспели красные,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яблоки.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базаре продают цветную,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пекинскую, брюссельскую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капусту.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Мама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купила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жёлтую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красную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морковку.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Капуста — Викицитат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71" y="42581"/>
            <a:ext cx="3990416" cy="26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еобычные сорта моркови - Корнеплоды - Помидорово.р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05" y="2829970"/>
            <a:ext cx="3428442" cy="342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3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ru-RU" dirty="0" smtClean="0"/>
              <a:t>Упражнение 120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3004" y="2816971"/>
            <a:ext cx="7942729" cy="37632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Узбекская земля – родина (…) дынь. Традиционный народный праздник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Ковун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сайли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проводится обычно в конце августа.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эти дни организуются  (…) по продаже  (…). Перед бахчеводами выступают артисты:  (…). Праздник отмечается в  (…) Узбекистана. Бахчеводы Сырдарьинской области отправляют свои знаменитые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мирзачульские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дыни во все уголки Узбекистана.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5707" y="1143000"/>
            <a:ext cx="2282228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роматный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ладкий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ыставка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азар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ыня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рбуз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строслов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анатоходец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анцор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ород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ишлак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Фестиваль «Ковун сайли» проходит в Бухаре — Malak-trav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29" y="177775"/>
            <a:ext cx="2439706" cy="27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85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ru-RU" dirty="0" smtClean="0"/>
              <a:t>Упражнение 120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7895" y="1623919"/>
            <a:ext cx="7942729" cy="49382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Узбекская земля – родина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ароматных и сладких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дынь. Традиционный народный праздник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Ковун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сайли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проводится обычно в конце августа.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эти дни организуются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выставки и базары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продаже  дынь и арбузов. Перед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бахчеводами выступают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артисты: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острословы, канатоходцы и танцоры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 отмечается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 городах и кишлаках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Узбекистана. Бахчеводы Сырдарьинской области отправляют свои знаменитые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мирзачульские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дыни во все уголки Узбекистана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5707" y="1143000"/>
            <a:ext cx="2282228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роматный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ладкий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ыставка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азар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ыня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рбуз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строслов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анатоходец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анцор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ород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ишлак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8" r="39126"/>
          <a:stretch>
            <a:fillRect/>
          </a:stretch>
        </p:blipFill>
        <p:spPr bwMode="auto">
          <a:xfrm>
            <a:off x="7956176" y="2318170"/>
            <a:ext cx="1246909" cy="27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21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D:\клипарт\школьники\деловые\TYzH7h4RX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964" y="988706"/>
            <a:ext cx="6697799" cy="58692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528"/>
            <a:ext cx="10515600" cy="85898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для самостоятельной работы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19946" y="1548534"/>
            <a:ext cx="5181600" cy="43513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Выполните упражнение 121.  Дополните предложения 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однородными членами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245"/>
            <a:ext cx="12179916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6487" y="471165"/>
            <a:ext cx="8301430" cy="1028423"/>
          </a:xfrm>
          <a:prstGeom prst="rect">
            <a:avLst/>
          </a:prstGeom>
        </p:spPr>
        <p:txBody>
          <a:bodyPr vert="horz" wrap="square" lIns="0" tIns="30925" rIns="0" bIns="0" rtlCol="0">
            <a:spAutoFit/>
          </a:bodyPr>
          <a:lstStyle/>
          <a:p>
            <a:pPr marL="26894" algn="ctr">
              <a:spcBef>
                <a:spcPts val="241"/>
              </a:spcBef>
            </a:pPr>
            <a:r>
              <a:rPr lang="ru-RU" sz="7200" b="1" spc="-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501" y="2570552"/>
            <a:ext cx="8625064" cy="3346164"/>
          </a:xfrm>
          <a:prstGeom prst="rect">
            <a:avLst/>
          </a:prstGeom>
        </p:spPr>
        <p:txBody>
          <a:bodyPr vert="horz" wrap="square" lIns="0" tIns="29583" rIns="0" bIns="0" rtlCol="0">
            <a:spAutoFit/>
          </a:bodyPr>
          <a:lstStyle/>
          <a:p>
            <a:pPr marL="12700"/>
            <a:r>
              <a:rPr lang="ru-RU" sz="4400" b="1" spc="-10" dirty="0" smtClean="0">
                <a:solidFill>
                  <a:srgbClr val="0070C0"/>
                </a:solidFill>
                <a:latin typeface="Arial"/>
                <a:cs typeface="Arial"/>
              </a:rPr>
              <a:t>Как указать на однородные действия, факты, явления? (2)</a:t>
            </a: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err="1" smtClean="0">
                <a:solidFill>
                  <a:srgbClr val="231F20"/>
                </a:solidFill>
                <a:latin typeface="Arial"/>
                <a:cs typeface="Arial"/>
              </a:rPr>
              <a:t>Мусурманова</a:t>
            </a: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Юлия Юрьевна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685" y="2533593"/>
            <a:ext cx="727760" cy="160100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540" y="4544292"/>
            <a:ext cx="727760" cy="13881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15"/>
          <p:cNvGrpSpPr/>
          <p:nvPr/>
        </p:nvGrpSpPr>
        <p:grpSpPr>
          <a:xfrm>
            <a:off x="732757" y="610825"/>
            <a:ext cx="988248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0"/>
          <p:cNvGrpSpPr/>
          <p:nvPr/>
        </p:nvGrpSpPr>
        <p:grpSpPr>
          <a:xfrm>
            <a:off x="10054681" y="367371"/>
            <a:ext cx="1906032" cy="1428760"/>
            <a:chOff x="4686759" y="212868"/>
            <a:chExt cx="634365" cy="634365"/>
          </a:xfrm>
        </p:grpSpPr>
        <p:sp>
          <p:nvSpPr>
            <p:cNvPr id="30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/>
          <p:cNvSpPr txBox="1"/>
          <p:nvPr/>
        </p:nvSpPr>
        <p:spPr>
          <a:xfrm>
            <a:off x="10421226" y="1115770"/>
            <a:ext cx="1172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sz="3200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ласс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0201299" y="435408"/>
            <a:ext cx="1466178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4400" b="1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727" r="10000" b="31364"/>
          <a:stretch>
            <a:fillRect/>
          </a:stretch>
        </p:blipFill>
        <p:spPr bwMode="auto">
          <a:xfrm>
            <a:off x="748145" y="422563"/>
            <a:ext cx="1427019" cy="12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57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528" y="365126"/>
            <a:ext cx="10345271" cy="791322"/>
          </a:xfrm>
        </p:spPr>
        <p:txBody>
          <a:bodyPr/>
          <a:lstStyle/>
          <a:p>
            <a:r>
              <a:rPr lang="ru-RU" dirty="0" smtClean="0"/>
              <a:t>Упражнение 121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10" t="36465" r="10220" b="22928"/>
          <a:stretch/>
        </p:blipFill>
        <p:spPr>
          <a:xfrm>
            <a:off x="268942" y="1732155"/>
            <a:ext cx="9937376" cy="3377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41" y="1156448"/>
            <a:ext cx="1127858" cy="1396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859" y="4159624"/>
            <a:ext cx="1127858" cy="1396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124" y="2618836"/>
            <a:ext cx="1283492" cy="16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528" y="365126"/>
            <a:ext cx="10345271" cy="791322"/>
          </a:xfrm>
        </p:spPr>
        <p:txBody>
          <a:bodyPr/>
          <a:lstStyle/>
          <a:p>
            <a:r>
              <a:rPr lang="ru-RU" dirty="0" smtClean="0"/>
              <a:t>Упражнение 121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41" y="1156448"/>
            <a:ext cx="1127858" cy="1396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859" y="4159624"/>
            <a:ext cx="1127858" cy="1396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124" y="2618836"/>
            <a:ext cx="1283492" cy="1604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5694" y="4733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6858" y="1676113"/>
            <a:ext cx="91440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1. Зерновое 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хозяйство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Узбекистана </a:t>
            </a:r>
            <a:r>
              <a:rPr lang="ru-RU" sz="2800" u="dbl" dirty="0">
                <a:latin typeface="Arial" panose="020B0604020202020204" pitchFamily="34" charset="0"/>
                <a:cs typeface="Arial" panose="020B0604020202020204" pitchFamily="34" charset="0"/>
              </a:rPr>
              <a:t>развивается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за счёт (чего?) </a:t>
            </a:r>
            <a:r>
              <a:rPr lang="ru-RU" sz="2800" u="dash" dirty="0">
                <a:latin typeface="Arial" panose="020B0604020202020204" pitchFamily="34" charset="0"/>
                <a:cs typeface="Arial" panose="020B0604020202020204" pitchFamily="34" charset="0"/>
              </a:rPr>
              <a:t>пшеницы и ячменя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2. На поливных землях </a:t>
            </a:r>
            <a:r>
              <a:rPr lang="ru-RU" sz="2800" u="dbl" dirty="0">
                <a:latin typeface="Arial" panose="020B0604020202020204" pitchFamily="34" charset="0"/>
                <a:cs typeface="Arial" panose="020B0604020202020204" pitchFamily="34" charset="0"/>
              </a:rPr>
              <a:t>возделываются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кукуруза, рис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3. Для выполнения полного цикла работ в сельском хозяйстве 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республика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u="dbl" dirty="0">
                <a:latin typeface="Arial" panose="020B0604020202020204" pitchFamily="34" charset="0"/>
                <a:cs typeface="Arial" panose="020B0604020202020204" pitchFamily="34" charset="0"/>
              </a:rPr>
              <a:t>производит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(что?) современные </a:t>
            </a:r>
            <a:r>
              <a:rPr lang="ru-RU" sz="2800" u="dash" dirty="0">
                <a:latin typeface="Arial" panose="020B0604020202020204" pitchFamily="34" charset="0"/>
                <a:cs typeface="Arial" panose="020B0604020202020204" pitchFamily="34" charset="0"/>
              </a:rPr>
              <a:t>тракторы и комбайны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Выпуск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этой техники </a:t>
            </a:r>
            <a:r>
              <a:rPr lang="ru-RU" sz="2800" u="dbl" dirty="0">
                <a:latin typeface="Arial" panose="020B0604020202020204" pitchFamily="34" charset="0"/>
                <a:cs typeface="Arial" panose="020B0604020202020204" pitchFamily="34" charset="0"/>
              </a:rPr>
              <a:t>налажен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совместно с известными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фирмами (какими?)  </a:t>
            </a:r>
            <a:r>
              <a:rPr lang="ru-RU" sz="2800" u="wavy" dirty="0">
                <a:latin typeface="Arial" panose="020B0604020202020204" pitchFamily="34" charset="0"/>
                <a:cs typeface="Arial" panose="020B0604020202020204" pitchFamily="34" charset="0"/>
              </a:rPr>
              <a:t>из США и Германии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07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872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Сегодня на уроке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73700185"/>
              </p:ext>
            </p:extLst>
          </p:nvPr>
        </p:nvGraphicFramePr>
        <p:xfrm>
          <a:off x="587830" y="1463040"/>
          <a:ext cx="9457508" cy="438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D:\клипарт\школьники\деловые\0FZHMl7gO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0856" y="2452359"/>
            <a:ext cx="1754778" cy="345114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0" y="1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728" y="365125"/>
            <a:ext cx="5096437" cy="83166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Упражнение 172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257" t="28421" r="3934" b="25674"/>
          <a:stretch/>
        </p:blipFill>
        <p:spPr>
          <a:xfrm>
            <a:off x="524434" y="1459005"/>
            <a:ext cx="8633012" cy="314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6" t="37837" r="52904" b="21555"/>
          <a:stretch/>
        </p:blipFill>
        <p:spPr>
          <a:xfrm>
            <a:off x="8857131" y="3724832"/>
            <a:ext cx="2595218" cy="2286001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8" r="39126"/>
          <a:stretch>
            <a:fillRect/>
          </a:stretch>
        </p:blipFill>
        <p:spPr bwMode="auto">
          <a:xfrm>
            <a:off x="2012576" y="4605616"/>
            <a:ext cx="909341" cy="199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389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Запомните!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243" t="31364" r="4816" b="9980"/>
          <a:stretch/>
        </p:blipFill>
        <p:spPr>
          <a:xfrm>
            <a:off x="380999" y="1734111"/>
            <a:ext cx="8283388" cy="4491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3" t="35263"/>
          <a:stretch/>
        </p:blipFill>
        <p:spPr>
          <a:xfrm>
            <a:off x="8316344" y="4112043"/>
            <a:ext cx="3204793" cy="1890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6" t="37837" r="64415" b="21555"/>
          <a:stretch/>
        </p:blipFill>
        <p:spPr>
          <a:xfrm>
            <a:off x="8267037" y="2152603"/>
            <a:ext cx="1153287" cy="1827446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8" r="39126"/>
          <a:stretch>
            <a:fillRect/>
          </a:stretch>
        </p:blipFill>
        <p:spPr bwMode="auto">
          <a:xfrm>
            <a:off x="609600" y="2534769"/>
            <a:ext cx="909341" cy="199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6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624" y="365126"/>
            <a:ext cx="4933077" cy="73753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124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04" t="34895" r="4927" b="44114"/>
          <a:stretch/>
        </p:blipFill>
        <p:spPr>
          <a:xfrm>
            <a:off x="201704" y="1613645"/>
            <a:ext cx="9090212" cy="1640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610" t="29794" r="32941" b="30579"/>
          <a:stretch/>
        </p:blipFill>
        <p:spPr>
          <a:xfrm>
            <a:off x="201704" y="3254186"/>
            <a:ext cx="6223997" cy="3119720"/>
          </a:xfrm>
          <a:prstGeom prst="rect">
            <a:avLst/>
          </a:prstGeom>
        </p:spPr>
      </p:pic>
      <p:pic>
        <p:nvPicPr>
          <p:cNvPr id="1026" name="Picture 2" descr="Откуда появился картофель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68" y="3233406"/>
            <a:ext cx="4416425" cy="29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укурузная кухня | Майя, ацтеки и инки | Луи-Рене Нужье | Мир индейце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704" y="146796"/>
            <a:ext cx="3276295" cy="21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585882" cy="88234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Проверяем!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729" y="3509681"/>
            <a:ext cx="10515600" cy="26941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древности 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лук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dbl" dirty="0">
                <a:latin typeface="Arial" panose="020B0604020202020204" pitchFamily="34" charset="0"/>
                <a:cs typeface="Arial" panose="020B0604020202020204" pitchFamily="34" charset="0"/>
              </a:rPr>
              <a:t>применялся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(для чего?) </a:t>
            </a:r>
            <a:r>
              <a:rPr lang="ru-RU" u="dash" dirty="0" smtClean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u="dash" dirty="0">
                <a:latin typeface="Arial" panose="020B0604020202020204" pitchFamily="34" charset="0"/>
                <a:cs typeface="Arial" panose="020B0604020202020204" pitchFamily="34" charset="0"/>
              </a:rPr>
              <a:t>лекарство от бессонницы, от головной боли, при отравлении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Капуста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dbl" dirty="0">
                <a:latin typeface="Arial" panose="020B0604020202020204" pitchFamily="34" charset="0"/>
                <a:cs typeface="Arial" panose="020B0604020202020204" pitchFamily="34" charset="0"/>
              </a:rPr>
              <a:t>была известна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ещё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жителям </a:t>
            </a:r>
            <a:r>
              <a:rPr lang="ru-RU" u="wavy" dirty="0">
                <a:latin typeface="Arial" panose="020B0604020202020204" pitchFamily="34" charset="0"/>
                <a:cs typeface="Arial" panose="020B0604020202020204" pitchFamily="34" charset="0"/>
              </a:rPr>
              <a:t>Древнего Египта и Рима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Домашнее лекарство от простуды от лука Сжатый овощной сок в бутылке  Стоковое Изображение - изображение насчитывающей лука, сок: 15777342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2" b="14122"/>
          <a:stretch/>
        </p:blipFill>
        <p:spPr bwMode="auto">
          <a:xfrm>
            <a:off x="3239435" y="1247468"/>
            <a:ext cx="2829670" cy="191259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пуста когда появилась в России. История капусты | Дачная жиз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71" y="365125"/>
            <a:ext cx="5523898" cy="29276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37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125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18" t="45488" r="10331" b="25282"/>
          <a:stretch/>
        </p:blipFill>
        <p:spPr>
          <a:xfrm>
            <a:off x="225082" y="929948"/>
            <a:ext cx="9732213" cy="2447364"/>
          </a:xfrm>
          <a:prstGeom prst="rect">
            <a:avLst/>
          </a:prstGeom>
        </p:spPr>
      </p:pic>
      <p:pic>
        <p:nvPicPr>
          <p:cNvPr id="3074" name="Picture 2" descr="Рис (зерно)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58" y="1"/>
            <a:ext cx="2097741" cy="31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сё о рисе » uCrazy.ru - Источник Хорошего Настрое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5" y="3872754"/>
            <a:ext cx="3269831" cy="28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ультурные растения » Детская энциклопедия (первое издание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" y="3258390"/>
            <a:ext cx="5378823" cy="342479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566" t="46469" r="7353" b="16258"/>
          <a:stretch/>
        </p:blipFill>
        <p:spPr>
          <a:xfrm>
            <a:off x="457201" y="251852"/>
            <a:ext cx="10321043" cy="3375212"/>
          </a:xfrm>
          <a:prstGeom prst="rect">
            <a:avLst/>
          </a:prstGeom>
        </p:spPr>
      </p:pic>
      <p:pic>
        <p:nvPicPr>
          <p:cNvPr id="5122" name="Picture 2" descr="Ваза с фруктами / Десерты / Кафе &quot;Хинкальная&quot; на Белобородова г. Мытищ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68" y="3696806"/>
            <a:ext cx="2910354" cy="29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расивая фруктовая нарезка для праздн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11" y="3766548"/>
            <a:ext cx="2856566" cy="277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440"/>
            <a:ext cx="10515600" cy="98537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126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88" y="984333"/>
            <a:ext cx="10515600" cy="117079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Образец: На прилавке лежала зелень: лук, укроп, петрушка, салат.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39" t="53112" r="12955" b="20806"/>
          <a:stretch/>
        </p:blipFill>
        <p:spPr>
          <a:xfrm>
            <a:off x="596567" y="3956464"/>
            <a:ext cx="10564492" cy="256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153" t="28029" r="25442" b="40780"/>
          <a:stretch/>
        </p:blipFill>
        <p:spPr>
          <a:xfrm>
            <a:off x="4652682" y="1818381"/>
            <a:ext cx="6145306" cy="213808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Чем полезны разные виды зелени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8"/>
          <a:stretch/>
        </p:blipFill>
        <p:spPr bwMode="auto">
          <a:xfrm>
            <a:off x="2356614" y="1907868"/>
            <a:ext cx="2035677" cy="204859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лезная зелень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6"/>
          <a:stretch/>
        </p:blipFill>
        <p:spPr bwMode="auto">
          <a:xfrm>
            <a:off x="369083" y="1882498"/>
            <a:ext cx="1850481" cy="207396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0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Проверим!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259" y="2151530"/>
            <a:ext cx="7754470" cy="35009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Бабушка приготовила варенье из садов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ягод: клубник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малин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смородин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крыжовник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65" y="1036908"/>
            <a:ext cx="1786764" cy="2211724"/>
          </a:xfrm>
          <a:prstGeom prst="rect">
            <a:avLst/>
          </a:prstGeom>
        </p:spPr>
      </p:pic>
      <p:pic>
        <p:nvPicPr>
          <p:cNvPr id="6146" name="Picture 2" descr="Как варить варенье, повидло, джем из фруктов и ягод. Советы - Сад и Огор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95" y="3709473"/>
            <a:ext cx="4271123" cy="28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к вырастить сладкий крыжовник. Рекомендации Геннадия Распопов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"/>
          <a:stretch/>
        </p:blipFill>
        <p:spPr bwMode="auto">
          <a:xfrm>
            <a:off x="2534772" y="3683471"/>
            <a:ext cx="4094630" cy="28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Проверим!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706" y="2622177"/>
            <a:ext cx="7122459" cy="209774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прилавках появились горы фруктов: яблок, груш, слив, персик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18" y="584826"/>
            <a:ext cx="1786764" cy="2211724"/>
          </a:xfrm>
          <a:prstGeom prst="rect">
            <a:avLst/>
          </a:prstGeom>
        </p:spPr>
      </p:pic>
      <p:sp>
        <p:nvSpPr>
          <p:cNvPr id="6" name="AutoShape 4" descr="Узбекистан – почему население не поддерживает курс на экспорт фруктов и  овощей? • EastFru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698" t="20966" r="26875" b="23713"/>
          <a:stretch/>
        </p:blipFill>
        <p:spPr>
          <a:xfrm>
            <a:off x="7162799" y="3070807"/>
            <a:ext cx="5029201" cy="329822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9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Проверим!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77" y="2084294"/>
            <a:ext cx="6087035" cy="35009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меню мексиканского ресторана были различные блюда с бобов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ыми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горох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фасоль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63" y="0"/>
            <a:ext cx="1627737" cy="2034671"/>
          </a:xfrm>
          <a:prstGeom prst="rect">
            <a:avLst/>
          </a:prstGeom>
        </p:spPr>
      </p:pic>
      <p:pic>
        <p:nvPicPr>
          <p:cNvPr id="8194" name="Picture 2" descr="Секреты и тонкости приготовления различных блюд мексиканской кух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09" y="2823882"/>
            <a:ext cx="4887847" cy="3792295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ексиканская кух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98" y="344708"/>
            <a:ext cx="3406656" cy="22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Мексиканские блюда и кухня Мексики - популярные рецепты с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19" y="3778624"/>
            <a:ext cx="4510691" cy="28375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634" y="365125"/>
            <a:ext cx="10372165" cy="5492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117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олос - на прозрачном фоне | Рисунки цветов, Цветочные картины, Картины  акварел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928" y="3405747"/>
            <a:ext cx="18573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022" t="37445" r="7022" b="11942"/>
          <a:stretch/>
        </p:blipFill>
        <p:spPr>
          <a:xfrm>
            <a:off x="318286" y="1106580"/>
            <a:ext cx="9653642" cy="4164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3321" y="5394613"/>
            <a:ext cx="49593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зр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ет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pishyapti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колос – колосья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колос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boshoqlamoqda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Айва — польза и вред, применение в косметологии и народной медицин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66" y="1106580"/>
            <a:ext cx="2229432" cy="16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74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84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77" y="15329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Малика любит не яблоки, а … 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нравятся не красные, а … яблоки.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не работали в саду, а  … 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Бабушка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сварила не компот, а … 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Эти яблоки маленькие, но … 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Лимоны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были красивые, но … 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хотели собирать яблоки, но … 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34803"/>
          <a:stretch/>
        </p:blipFill>
        <p:spPr>
          <a:xfrm>
            <a:off x="8021351" y="607987"/>
            <a:ext cx="3951428" cy="23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84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77" y="15329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Малика любит не яблоки, 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вишни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нравятся не красные, 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зелёные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яблоки.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не работали в саду, а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отдыхали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Бабушка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сварила не компот, 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кисель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Эти яблоки маленькие, 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вкусные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Лимоны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были красивые, 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кислые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хотели собирать яблоки, 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собрали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34803"/>
          <a:stretch/>
        </p:blipFill>
        <p:spPr>
          <a:xfrm>
            <a:off x="8240572" y="344336"/>
            <a:ext cx="3951428" cy="2377260"/>
          </a:xfrm>
          <a:prstGeom prst="rect">
            <a:avLst/>
          </a:prstGeom>
        </p:spPr>
      </p:pic>
      <p:pic>
        <p:nvPicPr>
          <p:cNvPr id="9218" name="Picture 2" descr="Кисель из замороженных ягод черники рецепт с фото - 1000.me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16" y="3889436"/>
            <a:ext cx="3594847" cy="269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31" t="23517" r="9779" b="38818"/>
          <a:stretch/>
        </p:blipFill>
        <p:spPr>
          <a:xfrm>
            <a:off x="481852" y="1021976"/>
            <a:ext cx="10954873" cy="344244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34522" y="4935071"/>
            <a:ext cx="5791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Дело – безделье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Умный - глупый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 – богатство, возраст ???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D:\клипарт\школьники\деловые\TYzH7h4RX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964" y="988706"/>
            <a:ext cx="6697799" cy="58692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528"/>
            <a:ext cx="10515600" cy="85898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для самостоятельной работы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19946" y="1548534"/>
            <a:ext cx="5181600" cy="43513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Выполните упражнение 127.  Объясните смысл пословиц.</a:t>
            </a:r>
          </a:p>
          <a:p>
            <a:pP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1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000" t="24398" r="11269" b="55079"/>
          <a:stretch/>
        </p:blipFill>
        <p:spPr>
          <a:xfrm>
            <a:off x="1231749" y="1632680"/>
            <a:ext cx="10085129" cy="1885072"/>
          </a:xfrm>
          <a:prstGeom prst="rect">
            <a:avLst/>
          </a:prstGeom>
        </p:spPr>
      </p:pic>
      <p:pic>
        <p:nvPicPr>
          <p:cNvPr id="2050" name="Picture 2" descr="https://encrypted-tbn0.gstatic.com/images?q=tbn:ANd9GcSmXcWalUq-Mr7-NwQg3NhIkZ5441F1bBCPnA&amp;usqp=CAU&amp;ec=457683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97" y="3660829"/>
            <a:ext cx="4303059" cy="28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Сила из семечка: зерновые культуры укрепляют иммунитет и помогают сохранить  молодость | Правильное питание | Здоровье | Аргументы и Фак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Сила из семечка: зерновые культуры укрепляют иммунитет и помогают сохранить  молодость | Правильное питание | Здоровье | Аргументы и Фак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86" y="3660829"/>
            <a:ext cx="3798510" cy="28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90444" y="3753747"/>
            <a:ext cx="16722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пшеница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рожь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ис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вёс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речиха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кукуруза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193" t="28502" r="11384" b="15881"/>
          <a:stretch/>
        </p:blipFill>
        <p:spPr>
          <a:xfrm>
            <a:off x="350262" y="796272"/>
            <a:ext cx="10419331" cy="49799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41465" y="4823231"/>
            <a:ext cx="1214446" cy="203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187"/>
          <a:stretch>
            <a:fillRect/>
          </a:stretch>
        </p:blipFill>
        <p:spPr bwMode="auto">
          <a:xfrm>
            <a:off x="10965046" y="2380142"/>
            <a:ext cx="1030146" cy="244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26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videouroki.net/videouroki/conspekty/rus8k/27-poniatiie-ob-odnorodnykh-chlienakh.files/image020.jpg"/>
          <p:cNvPicPr>
            <a:picLocks noChangeAspect="1" noChangeArrowheads="1"/>
          </p:cNvPicPr>
          <p:nvPr/>
        </p:nvPicPr>
        <p:blipFill>
          <a:blip r:embed="rId2"/>
          <a:srcRect r="48083"/>
          <a:stretch>
            <a:fillRect/>
          </a:stretch>
        </p:blipFill>
        <p:spPr bwMode="auto">
          <a:xfrm>
            <a:off x="4313697" y="0"/>
            <a:ext cx="4292421" cy="35033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 descr="https://videouroki.net/videouroki/conspekty/rus8k/27-poniatiie-ob-odnorodnykh-chlienakh.files/image020.jpg"/>
          <p:cNvPicPr>
            <a:picLocks noChangeAspect="1" noChangeArrowheads="1"/>
          </p:cNvPicPr>
          <p:nvPr/>
        </p:nvPicPr>
        <p:blipFill>
          <a:blip r:embed="rId2"/>
          <a:srcRect l="51977" t="10612" r="2343" b="12609"/>
          <a:stretch>
            <a:fillRect/>
          </a:stretch>
        </p:blipFill>
        <p:spPr bwMode="auto">
          <a:xfrm>
            <a:off x="730990" y="3388659"/>
            <a:ext cx="4243401" cy="3384815"/>
          </a:xfrm>
          <a:prstGeom prst="rect">
            <a:avLst/>
          </a:prstGeom>
          <a:noFill/>
        </p:spPr>
      </p:pic>
      <p:pic>
        <p:nvPicPr>
          <p:cNvPr id="5" name="Picture 4" descr="https://videouroki.net/videouroki/conspekty/rus8k/27-poniatiie-ob-odnorodnykh-chlienakh.files/image021.jpg"/>
          <p:cNvPicPr>
            <a:picLocks noChangeAspect="1" noChangeArrowheads="1"/>
          </p:cNvPicPr>
          <p:nvPr/>
        </p:nvPicPr>
        <p:blipFill>
          <a:blip r:embed="rId3"/>
          <a:srcRect l="52674" t="8972" r="869" b="7621"/>
          <a:stretch>
            <a:fillRect/>
          </a:stretch>
        </p:blipFill>
        <p:spPr bwMode="auto">
          <a:xfrm>
            <a:off x="6940218" y="3227294"/>
            <a:ext cx="3997135" cy="3453665"/>
          </a:xfrm>
          <a:prstGeom prst="rect">
            <a:avLst/>
          </a:prstGeom>
          <a:noFill/>
        </p:spPr>
      </p:pic>
      <p:pic>
        <p:nvPicPr>
          <p:cNvPr id="33794" name="Picture 2" descr="D:\клипарт\школьники\деловые\sLQ6173p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7725" y="4038600"/>
            <a:ext cx="196215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3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53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118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23682"/>
            <a:ext cx="9731188" cy="1304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однородные члены предложения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011" y="1949824"/>
            <a:ext cx="5983941" cy="4639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Издавна сушка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фруктов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ягод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велась на солнце.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сушилки значительно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ускорили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процесс 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повысили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качество сухофруктов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ушка  (чего?) фруктов и ягод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ушилки  (что сделали?) ускорили и повысили</a:t>
            </a:r>
          </a:p>
        </p:txBody>
      </p:sp>
      <p:pic>
        <p:nvPicPr>
          <p:cNvPr id="3074" name="Picture 2" descr="Сушилки для овощей и фруктов Polaris PFD 0605D оранжевый купить в интернет  магазине TEZZ.UZ по выгодной цене и быстрой доставкой в Ташкен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234" y="94129"/>
            <a:ext cx="3313766" cy="33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кая сушилка для овощей и фруктов лучше: учимся, как выбир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26" y="3872754"/>
            <a:ext cx="4906874" cy="271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81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65126"/>
            <a:ext cx="9982200" cy="73753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118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23682"/>
            <a:ext cx="9731188" cy="1304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однородные члены предложения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011" y="1949824"/>
            <a:ext cx="5983941" cy="4639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сушёных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фруктах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ягодах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долго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сохраняются питательные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свойства. Урожай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таком виде гораздо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удобнее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упаковывать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перевозить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самые отдалённые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районы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охраняются  (в чём?) во фруктах и ягодах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добнее  (что делать?) упаковывать и перевозить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Сухофрукты 559702 - Продукты питания | Sho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488" y="0"/>
            <a:ext cx="3210393" cy="32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Заказать Ассорти орехов и сухофруктов по приемлемой цене с доставкой по  Киеву и Украине - интернет-магазин ProFlowers.u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41" y="2061604"/>
            <a:ext cx="3027830" cy="30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УПАКОВКА СУХОФРУКТОВ И ОРЕХОВ СТАЛА УДОБНЕЕ | Идеи для блюд, Сухофрукты,  Упаковк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70" y="4444341"/>
            <a:ext cx="3326139" cy="24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41550" y="-8888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28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5116" y="242047"/>
            <a:ext cx="7927845" cy="3550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Сушёные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абрикосы и виноград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обладают прекрасными вкусовыми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качествами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некоторыми лечебными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свойствами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Питательность их определяется высоким содержанием сахара.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Эти их качества по достоинству может оценить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космонавт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борту корабля,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полярник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экспедиции.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301" t="63144" r="9889" b="15473"/>
          <a:stretch/>
        </p:blipFill>
        <p:spPr>
          <a:xfrm>
            <a:off x="497541" y="4881283"/>
            <a:ext cx="7927845" cy="170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427" y="4075067"/>
            <a:ext cx="736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бладают (чем?) качествами и свойствами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На таможне «Баткен» задержан гражданин Таджикистана с контрабандой  сухофруктов — K-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79" y="249076"/>
            <a:ext cx="3684494" cy="2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7" r="10000" b="31364"/>
          <a:stretch>
            <a:fillRect/>
          </a:stretch>
        </p:blipFill>
        <p:spPr bwMode="auto">
          <a:xfrm>
            <a:off x="11283291" y="-222069"/>
            <a:ext cx="1045029" cy="9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2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931</Words>
  <Application>Microsoft Office PowerPoint</Application>
  <PresentationFormat>Широкоэкранный</PresentationFormat>
  <Paragraphs>156</Paragraphs>
  <Slides>33</Slides>
  <Notes>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Русский язык</vt:lpstr>
      <vt:lpstr>Сегодня на уроке</vt:lpstr>
      <vt:lpstr>Упражнение 117</vt:lpstr>
      <vt:lpstr>Презентация PowerPoint</vt:lpstr>
      <vt:lpstr>Презентация PowerPoint</vt:lpstr>
      <vt:lpstr>Презентация PowerPoint</vt:lpstr>
      <vt:lpstr>Упражнение 118</vt:lpstr>
      <vt:lpstr>Упражнение 118</vt:lpstr>
      <vt:lpstr>Презентация PowerPoint</vt:lpstr>
      <vt:lpstr>Задание 1</vt:lpstr>
      <vt:lpstr>Задание 1</vt:lpstr>
      <vt:lpstr>Задание 2</vt:lpstr>
      <vt:lpstr>Задание 2</vt:lpstr>
      <vt:lpstr>Упражнение 120</vt:lpstr>
      <vt:lpstr>Упражнение 120</vt:lpstr>
      <vt:lpstr>Задание для самостоятельной работы </vt:lpstr>
      <vt:lpstr>Русский язык</vt:lpstr>
      <vt:lpstr>Упражнение 121</vt:lpstr>
      <vt:lpstr>Упражнение 121</vt:lpstr>
      <vt:lpstr>Упражнение 172</vt:lpstr>
      <vt:lpstr>Запомните!</vt:lpstr>
      <vt:lpstr>Упражнение 124</vt:lpstr>
      <vt:lpstr>Проверяем!</vt:lpstr>
      <vt:lpstr>Упражнение 125</vt:lpstr>
      <vt:lpstr>Презентация PowerPoint</vt:lpstr>
      <vt:lpstr>Упражнение 126</vt:lpstr>
      <vt:lpstr>Проверим!</vt:lpstr>
      <vt:lpstr>Проверим!</vt:lpstr>
      <vt:lpstr>Проверим!</vt:lpstr>
      <vt:lpstr>Задание</vt:lpstr>
      <vt:lpstr>Задание</vt:lpstr>
      <vt:lpstr>Презентация PowerPoint</vt:lpstr>
      <vt:lpstr>Задание для самостоятельной работы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Хамидов Вахид</dc:creator>
  <cp:lastModifiedBy>Пользователь</cp:lastModifiedBy>
  <cp:revision>129</cp:revision>
  <dcterms:created xsi:type="dcterms:W3CDTF">2018-08-03T11:59:51Z</dcterms:created>
  <dcterms:modified xsi:type="dcterms:W3CDTF">2021-02-03T07:41:08Z</dcterms:modified>
</cp:coreProperties>
</file>