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6" r:id="rId3"/>
    <p:sldId id="291" r:id="rId4"/>
    <p:sldId id="293" r:id="rId5"/>
    <p:sldId id="292" r:id="rId6"/>
    <p:sldId id="304" r:id="rId7"/>
    <p:sldId id="294" r:id="rId8"/>
    <p:sldId id="295" r:id="rId9"/>
    <p:sldId id="296" r:id="rId10"/>
    <p:sldId id="300" r:id="rId11"/>
    <p:sldId id="301" r:id="rId12"/>
    <p:sldId id="302" r:id="rId13"/>
    <p:sldId id="303" r:id="rId14"/>
    <p:sldId id="297" r:id="rId15"/>
    <p:sldId id="298" r:id="rId16"/>
    <p:sldId id="284" r:id="rId17"/>
    <p:sldId id="305" r:id="rId18"/>
    <p:sldId id="306" r:id="rId19"/>
    <p:sldId id="308" r:id="rId20"/>
    <p:sldId id="309" r:id="rId21"/>
    <p:sldId id="310" r:id="rId22"/>
    <p:sldId id="311" r:id="rId23"/>
    <p:sldId id="312" r:id="rId24"/>
    <p:sldId id="313" r:id="rId25"/>
    <p:sldId id="315" r:id="rId26"/>
    <p:sldId id="314" r:id="rId27"/>
    <p:sldId id="318" r:id="rId28"/>
    <p:sldId id="317" r:id="rId29"/>
    <p:sldId id="316" r:id="rId30"/>
    <p:sldId id="307" r:id="rId31"/>
    <p:sldId id="321" r:id="rId32"/>
    <p:sldId id="320" r:id="rId33"/>
    <p:sldId id="319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об  однородных членах предложения,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знаках препинания при однородных членах предложения</a:t>
          </a:r>
          <a:r>
            <a:rPr lang="ru-RU" sz="2300" dirty="0" smtClean="0"/>
            <a:t>,  </a:t>
          </a:r>
          <a:endParaRPr lang="ru-RU" sz="23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89CD738F-0663-4A15-93E2-F625AD00AD1D}">
      <dgm:prSet phldrT="[Текст]"/>
      <dgm:spPr/>
      <dgm:t>
        <a:bodyPr/>
        <a:lstStyle/>
        <a:p>
          <a:endParaRPr lang="ru-RU" dirty="0"/>
        </a:p>
      </dgm:t>
    </dgm:pt>
    <dgm:pt modelId="{9CAC7DA6-B7DC-451F-87F2-1A8814785DA6}" type="parTrans" cxnId="{ED5E10CE-0E7E-4282-946C-FC07BCD052A9}">
      <dgm:prSet/>
      <dgm:spPr/>
      <dgm:t>
        <a:bodyPr/>
        <a:lstStyle/>
        <a:p>
          <a:endParaRPr lang="ru-RU"/>
        </a:p>
      </dgm:t>
    </dgm:pt>
    <dgm:pt modelId="{1F4AEC5D-D54A-40D2-B24F-C46F171C5CDF}" type="sibTrans" cxnId="{ED5E10CE-0E7E-4282-946C-FC07BCD052A9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познакомимся с некоторыми сочинительными союзами,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818CE0C6-36F8-4FA4-B07D-D9C702C150BD}">
      <dgm:prSet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строить предложения с </a:t>
          </a:r>
          <a:r>
            <a:rPr lang="ru-RU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однород-ными</a:t>
          </a:r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 членами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0B5EDB-54FE-414D-A54D-3FE8B3201683}" type="parTrans" cxnId="{5B41B781-F7AC-4C71-A065-8205EC2546CF}">
      <dgm:prSet/>
      <dgm:spPr/>
      <dgm:t>
        <a:bodyPr/>
        <a:lstStyle/>
        <a:p>
          <a:endParaRPr lang="ru-RU"/>
        </a:p>
      </dgm:t>
    </dgm:pt>
    <dgm:pt modelId="{E95F74CA-C000-4383-B723-D85DA27068BF}" type="sibTrans" cxnId="{5B41B781-F7AC-4C71-A065-8205EC2546CF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4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39901-B2A4-48CD-B87D-E6D0B2AC5946}" type="pres">
      <dgm:prSet presAssocID="{F9D69583-EB1E-46FA-AC0C-21D343351E50}" presName="sp" presStyleCnt="0"/>
      <dgm:spPr/>
    </dgm:pt>
    <dgm:pt modelId="{C89B4CA7-BA39-46E1-842B-3B03DD5E9965}" type="pres">
      <dgm:prSet presAssocID="{89CD738F-0663-4A15-93E2-F625AD00AD1D}" presName="composite" presStyleCnt="0"/>
      <dgm:spPr/>
    </dgm:pt>
    <dgm:pt modelId="{6B709CFA-2526-49CD-B16F-AE6D8F6C2367}" type="pres">
      <dgm:prSet presAssocID="{89CD738F-0663-4A15-93E2-F625AD00AD1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83FF6-2849-412F-9307-91166B68713E}" type="pres">
      <dgm:prSet presAssocID="{89CD738F-0663-4A15-93E2-F625AD00AD1D}" presName="descendantText" presStyleLbl="alignAcc1" presStyleIdx="3" presStyleCnt="4" custScaleX="97967" custLinFactNeighborX="-428" custLinFactNeighborY="4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F8D6395-42E7-444C-8BB3-7DF2B0D1007C}" type="presOf" srcId="{6BEDC9AA-044B-4694-8FA0-8107459DC424}" destId="{8045056B-CD9B-4059-AB9C-86B8C49B6E62}" srcOrd="0" destOrd="0" presId="urn:microsoft.com/office/officeart/2005/8/layout/chevron2"/>
    <dgm:cxn modelId="{B7BC600B-8B04-4419-8D40-C17A254600D9}" type="presOf" srcId="{818CE0C6-36F8-4FA4-B07D-D9C702C150BD}" destId="{56C83FF6-2849-412F-9307-91166B68713E}" srcOrd="0" destOrd="0" presId="urn:microsoft.com/office/officeart/2005/8/layout/chevron2"/>
    <dgm:cxn modelId="{EBADEE28-EC28-428C-BA8E-C003464CD86B}" type="presOf" srcId="{D97BF2C5-FB17-4B76-A402-D8BEAAD05F1E}" destId="{AE15F480-BDEE-418D-B930-0549AD3EECB1}" srcOrd="0" destOrd="0" presId="urn:microsoft.com/office/officeart/2005/8/layout/chevron2"/>
    <dgm:cxn modelId="{65AABE5A-1F63-4097-8DB3-E703763FE4BD}" type="presOf" srcId="{A7476718-B393-492D-A8E5-A3720C315562}" destId="{420A8239-7AED-4AB0-908E-6E272669F6A9}" srcOrd="0" destOrd="0" presId="urn:microsoft.com/office/officeart/2005/8/layout/chevron2"/>
    <dgm:cxn modelId="{BA772A2D-28DD-4CE1-8D41-F9CDD9B694DB}" type="presOf" srcId="{A03C0B7C-1F71-4E32-B7FC-D66AF599A410}" destId="{9DEB7F40-556C-4390-B584-65C54E6AC046}" srcOrd="0" destOrd="0" presId="urn:microsoft.com/office/officeart/2005/8/layout/chevron2"/>
    <dgm:cxn modelId="{5B41B781-F7AC-4C71-A065-8205EC2546CF}" srcId="{89CD738F-0663-4A15-93E2-F625AD00AD1D}" destId="{818CE0C6-36F8-4FA4-B07D-D9C702C150BD}" srcOrd="0" destOrd="0" parTransId="{030B5EDB-54FE-414D-A54D-3FE8B3201683}" sibTransId="{E95F74CA-C000-4383-B723-D85DA27068BF}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ED5E10CE-0E7E-4282-946C-FC07BCD052A9}" srcId="{331D6E7D-B326-4993-B69C-9AFA1C5BF96F}" destId="{89CD738F-0663-4A15-93E2-F625AD00AD1D}" srcOrd="3" destOrd="0" parTransId="{9CAC7DA6-B7DC-451F-87F2-1A8814785DA6}" sibTransId="{1F4AEC5D-D54A-40D2-B24F-C46F171C5CDF}"/>
    <dgm:cxn modelId="{327172A3-63EB-4B18-AD1A-7441C269C015}" type="presOf" srcId="{331D6E7D-B326-4993-B69C-9AFA1C5BF96F}" destId="{50D2D7DE-5A40-4F1C-9143-D112BE76AF74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16841520-2340-4C6D-B230-62B127B25825}" type="presOf" srcId="{89CD738F-0663-4A15-93E2-F625AD00AD1D}" destId="{6B709CFA-2526-49CD-B16F-AE6D8F6C2367}" srcOrd="0" destOrd="0" presId="urn:microsoft.com/office/officeart/2005/8/layout/chevron2"/>
    <dgm:cxn modelId="{AE053941-F1E1-4ADB-BA87-9BBF4DA97110}" type="presOf" srcId="{E4A7F104-563F-4CEF-BEF0-5C9E06846CBC}" destId="{1EECFA49-E099-49ED-B7B0-03C9F59B92DE}" srcOrd="0" destOrd="0" presId="urn:microsoft.com/office/officeart/2005/8/layout/chevron2"/>
    <dgm:cxn modelId="{6DA5B1B2-4668-4712-99BE-CFC30710363C}" type="presOf" srcId="{474E01CD-F9F2-47D5-9D2D-F4C63AEB8F65}" destId="{B1A82AB5-47EE-4BD1-87CB-05D65D7584D0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294B123B-8ADB-48BC-91DE-C1BEFBFE77DF}" type="presParOf" srcId="{50D2D7DE-5A40-4F1C-9143-D112BE76AF74}" destId="{8D9A0064-2DE8-41EA-992F-1C7D4E5341D1}" srcOrd="0" destOrd="0" presId="urn:microsoft.com/office/officeart/2005/8/layout/chevron2"/>
    <dgm:cxn modelId="{74ECF720-C3BC-482D-9448-D92F79752F71}" type="presParOf" srcId="{8D9A0064-2DE8-41EA-992F-1C7D4E5341D1}" destId="{9DEB7F40-556C-4390-B584-65C54E6AC046}" srcOrd="0" destOrd="0" presId="urn:microsoft.com/office/officeart/2005/8/layout/chevron2"/>
    <dgm:cxn modelId="{B03C339A-CA53-4130-B5BE-298ABD000919}" type="presParOf" srcId="{8D9A0064-2DE8-41EA-992F-1C7D4E5341D1}" destId="{1EECFA49-E099-49ED-B7B0-03C9F59B92DE}" srcOrd="1" destOrd="0" presId="urn:microsoft.com/office/officeart/2005/8/layout/chevron2"/>
    <dgm:cxn modelId="{5BBE17DC-5102-4FF9-A7F0-EC054A28E13F}" type="presParOf" srcId="{50D2D7DE-5A40-4F1C-9143-D112BE76AF74}" destId="{F423717B-52BC-4D5E-ACD2-FC8FAA5AB549}" srcOrd="1" destOrd="0" presId="urn:microsoft.com/office/officeart/2005/8/layout/chevron2"/>
    <dgm:cxn modelId="{66A4171D-1671-4D49-BE75-4CB0A777F8B9}" type="presParOf" srcId="{50D2D7DE-5A40-4F1C-9143-D112BE76AF74}" destId="{39A95DF5-04B0-43BD-9771-A90E5FE350DF}" srcOrd="2" destOrd="0" presId="urn:microsoft.com/office/officeart/2005/8/layout/chevron2"/>
    <dgm:cxn modelId="{32B4E024-9B56-4DEB-BBCC-2D8CE4C4FA48}" type="presParOf" srcId="{39A95DF5-04B0-43BD-9771-A90E5FE350DF}" destId="{420A8239-7AED-4AB0-908E-6E272669F6A9}" srcOrd="0" destOrd="0" presId="urn:microsoft.com/office/officeart/2005/8/layout/chevron2"/>
    <dgm:cxn modelId="{9C695B38-B203-4524-9F87-A5CAD08B984D}" type="presParOf" srcId="{39A95DF5-04B0-43BD-9771-A90E5FE350DF}" destId="{8045056B-CD9B-4059-AB9C-86B8C49B6E62}" srcOrd="1" destOrd="0" presId="urn:microsoft.com/office/officeart/2005/8/layout/chevron2"/>
    <dgm:cxn modelId="{9F88DCBD-C3A8-41A3-97F2-4ADC17EDCFD1}" type="presParOf" srcId="{50D2D7DE-5A40-4F1C-9143-D112BE76AF74}" destId="{F0DE8A2F-67BE-4A33-8B04-C257AA172DDE}" srcOrd="3" destOrd="0" presId="urn:microsoft.com/office/officeart/2005/8/layout/chevron2"/>
    <dgm:cxn modelId="{950C56D8-90E5-4446-8E22-FEC64F573140}" type="presParOf" srcId="{50D2D7DE-5A40-4F1C-9143-D112BE76AF74}" destId="{F20D8B40-1DAF-4661-A31A-B5FF80B024BB}" srcOrd="4" destOrd="0" presId="urn:microsoft.com/office/officeart/2005/8/layout/chevron2"/>
    <dgm:cxn modelId="{E6993F57-14B3-4557-9E8C-913C7215B54D}" type="presParOf" srcId="{F20D8B40-1DAF-4661-A31A-B5FF80B024BB}" destId="{AE15F480-BDEE-418D-B930-0549AD3EECB1}" srcOrd="0" destOrd="0" presId="urn:microsoft.com/office/officeart/2005/8/layout/chevron2"/>
    <dgm:cxn modelId="{AB457D6E-6A9A-4B91-A2A4-0DDDF1D51848}" type="presParOf" srcId="{F20D8B40-1DAF-4661-A31A-B5FF80B024BB}" destId="{B1A82AB5-47EE-4BD1-87CB-05D65D7584D0}" srcOrd="1" destOrd="0" presId="urn:microsoft.com/office/officeart/2005/8/layout/chevron2"/>
    <dgm:cxn modelId="{C2D6D154-D1EF-46E1-AED0-3BD0BE3B8FB4}" type="presParOf" srcId="{50D2D7DE-5A40-4F1C-9143-D112BE76AF74}" destId="{AE039901-B2A4-48CD-B87D-E6D0B2AC5946}" srcOrd="5" destOrd="0" presId="urn:microsoft.com/office/officeart/2005/8/layout/chevron2"/>
    <dgm:cxn modelId="{BB6D4434-8ED8-440F-A337-AC237F7FFFD0}" type="presParOf" srcId="{50D2D7DE-5A40-4F1C-9143-D112BE76AF74}" destId="{C89B4CA7-BA39-46E1-842B-3B03DD5E9965}" srcOrd="6" destOrd="0" presId="urn:microsoft.com/office/officeart/2005/8/layout/chevron2"/>
    <dgm:cxn modelId="{D8171BDE-E4E7-45AA-A38C-2D600ED9FC02}" type="presParOf" srcId="{C89B4CA7-BA39-46E1-842B-3B03DD5E9965}" destId="{6B709CFA-2526-49CD-B16F-AE6D8F6C2367}" srcOrd="0" destOrd="0" presId="urn:microsoft.com/office/officeart/2005/8/layout/chevron2"/>
    <dgm:cxn modelId="{471B4B70-1291-4156-9A8E-76D2E92565C7}" type="presParOf" srcId="{C89B4CA7-BA39-46E1-842B-3B03DD5E9965}" destId="{56C83FF6-2849-412F-9307-91166B68713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180581" y="185286"/>
          <a:ext cx="1203879" cy="84271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</a:t>
          </a:r>
          <a:endParaRPr lang="ru-RU" sz="2300" kern="1200" dirty="0"/>
        </a:p>
      </dsp:txBody>
      <dsp:txXfrm rot="-5400000">
        <a:off x="2" y="426062"/>
        <a:ext cx="842715" cy="361164"/>
      </dsp:txXfrm>
    </dsp:sp>
    <dsp:sp modelId="{1EECFA49-E099-49ED-B7B0-03C9F59B92DE}">
      <dsp:nvSpPr>
        <dsp:cNvPr id="0" name=""/>
        <dsp:cNvSpPr/>
      </dsp:nvSpPr>
      <dsp:spPr>
        <a:xfrm rot="5400000">
          <a:off x="4758850" y="-3911430"/>
          <a:ext cx="782521" cy="86147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больше об  однородных членах предложения,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842715" y="42905"/>
        <a:ext cx="8576592" cy="706121"/>
      </dsp:txXfrm>
    </dsp:sp>
    <dsp:sp modelId="{420A8239-7AED-4AB0-908E-6E272669F6A9}">
      <dsp:nvSpPr>
        <dsp:cNvPr id="0" name=""/>
        <dsp:cNvSpPr/>
      </dsp:nvSpPr>
      <dsp:spPr>
        <a:xfrm rot="5400000">
          <a:off x="-180581" y="1242049"/>
          <a:ext cx="1203879" cy="842715"/>
        </a:xfrm>
        <a:prstGeom prst="chevron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</a:t>
          </a:r>
          <a:endParaRPr lang="ru-RU" sz="2300" kern="1200" dirty="0"/>
        </a:p>
      </dsp:txBody>
      <dsp:txXfrm rot="-5400000">
        <a:off x="2" y="1482825"/>
        <a:ext cx="842715" cy="361164"/>
      </dsp:txXfrm>
    </dsp:sp>
    <dsp:sp modelId="{8045056B-CD9B-4059-AB9C-86B8C49B6E62}">
      <dsp:nvSpPr>
        <dsp:cNvPr id="0" name=""/>
        <dsp:cNvSpPr/>
      </dsp:nvSpPr>
      <dsp:spPr>
        <a:xfrm rot="5400000">
          <a:off x="4758850" y="-2854667"/>
          <a:ext cx="782521" cy="86147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познакомимся с некоторыми сочинительными союзами,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842715" y="1099668"/>
        <a:ext cx="8576592" cy="706121"/>
      </dsp:txXfrm>
    </dsp:sp>
    <dsp:sp modelId="{AE15F480-BDEE-418D-B930-0549AD3EECB1}">
      <dsp:nvSpPr>
        <dsp:cNvPr id="0" name=""/>
        <dsp:cNvSpPr/>
      </dsp:nvSpPr>
      <dsp:spPr>
        <a:xfrm rot="5400000">
          <a:off x="-180581" y="2298812"/>
          <a:ext cx="1203879" cy="842715"/>
        </a:xfrm>
        <a:prstGeom prst="chevron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</a:t>
          </a:r>
          <a:endParaRPr lang="ru-RU" sz="2300" kern="1200" dirty="0"/>
        </a:p>
      </dsp:txBody>
      <dsp:txXfrm rot="-5400000">
        <a:off x="2" y="2539588"/>
        <a:ext cx="842715" cy="361164"/>
      </dsp:txXfrm>
    </dsp:sp>
    <dsp:sp modelId="{B1A82AB5-47EE-4BD1-87CB-05D65D7584D0}">
      <dsp:nvSpPr>
        <dsp:cNvPr id="0" name=""/>
        <dsp:cNvSpPr/>
      </dsp:nvSpPr>
      <dsp:spPr>
        <a:xfrm rot="5400000">
          <a:off x="4758850" y="-1797904"/>
          <a:ext cx="782521" cy="86147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знаках препинания при однородных членах предложения</a:t>
          </a:r>
          <a:r>
            <a:rPr lang="ru-RU" sz="2300" kern="1200" dirty="0" smtClean="0"/>
            <a:t>,  </a:t>
          </a:r>
          <a:endParaRPr lang="ru-RU" sz="2300" kern="1200" dirty="0"/>
        </a:p>
      </dsp:txBody>
      <dsp:txXfrm rot="-5400000">
        <a:off x="842715" y="2156431"/>
        <a:ext cx="8576592" cy="706121"/>
      </dsp:txXfrm>
    </dsp:sp>
    <dsp:sp modelId="{6B709CFA-2526-49CD-B16F-AE6D8F6C2367}">
      <dsp:nvSpPr>
        <dsp:cNvPr id="0" name=""/>
        <dsp:cNvSpPr/>
      </dsp:nvSpPr>
      <dsp:spPr>
        <a:xfrm rot="5400000">
          <a:off x="-180581" y="3355576"/>
          <a:ext cx="1203879" cy="842715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2" y="3596352"/>
        <a:ext cx="842715" cy="361164"/>
      </dsp:txXfrm>
    </dsp:sp>
    <dsp:sp modelId="{56C83FF6-2849-412F-9307-91166B68713E}">
      <dsp:nvSpPr>
        <dsp:cNvPr id="0" name=""/>
        <dsp:cNvSpPr/>
      </dsp:nvSpPr>
      <dsp:spPr>
        <a:xfrm rot="5400000">
          <a:off x="4721979" y="-622036"/>
          <a:ext cx="782521" cy="84396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строить предложения с </a:t>
          </a:r>
          <a:r>
            <a:rPr lang="ru-RU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однород-ными</a:t>
          </a: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членами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893413" y="3244730"/>
        <a:ext cx="8401453" cy="7061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7501" y="2570552"/>
            <a:ext cx="7993052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Как указать на однородные действия, факты, явления?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434" y="365125"/>
            <a:ext cx="9686365" cy="6971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Задание 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6175" y="1304365"/>
            <a:ext cx="8969190" cy="48725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Продолжите ряды однородных членов.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огороде растут капуста, ….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Дехкане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собрали богатый урожай капусты,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купили на базаре капусту,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саду поспели яблоки, ….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Бабушка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варит варенье из яблок,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Дехкане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вырастили богатый урожай пшеницы,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 вышли тракторы, … </a:t>
            </a:r>
          </a:p>
          <a:p>
            <a:endParaRPr lang="ru-RU" dirty="0"/>
          </a:p>
        </p:txBody>
      </p:sp>
      <p:pic>
        <p:nvPicPr>
          <p:cNvPr id="7170" name="Picture 2" descr="Изображения Варенье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822" y="67235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351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434" y="365125"/>
            <a:ext cx="9686365" cy="6971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Задание 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6175" y="1304365"/>
            <a:ext cx="9224684" cy="52846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Продолжите ряды однородных членов.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огороде растут капуста,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огурцы, помидоры, лук.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Дехкане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собрали богатый урожай капусты,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свёклы и моркови.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купили на базаре капусту,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огурцы, помидоры и картошку.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саду поспели яблоки,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груши, персики.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Бабушка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варит варенье из яблок,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груш, персиков.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Дехкане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вырастили богатый урожай пшеницы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риса и гречихи.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 вышли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тракторы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комбайны.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8194" name="Picture 2" descr="Персик - 24 Вкуса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5" r="22599"/>
          <a:stretch/>
        </p:blipFill>
        <p:spPr bwMode="auto">
          <a:xfrm>
            <a:off x="9076765" y="365125"/>
            <a:ext cx="2994590" cy="24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3961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894" y="365125"/>
            <a:ext cx="10183906" cy="6299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022" y="2027331"/>
            <a:ext cx="846716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однородными определениями.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саду поспели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…. яблоки.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базаре продают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… капусту.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Мама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купила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жёлтую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морковку.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апуста — Викицитат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871" y="42581"/>
            <a:ext cx="3990416" cy="26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Необычные сорта моркови - Корнеплоды - Помидорово.р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05" y="2829970"/>
            <a:ext cx="3428442" cy="342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9398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894" y="365125"/>
            <a:ext cx="10183906" cy="6299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022" y="2027331"/>
            <a:ext cx="846716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однородными определениями.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саду поспели красные,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жёлтые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яблоки.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базаре продают цветную,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пекинскую, брюссельскую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капусту.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Мама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купила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жёлтую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красную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морковку.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апуста — Викицитат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871" y="42581"/>
            <a:ext cx="3990416" cy="26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Необычные сорта моркови - Корнеплоды - Помидорово.р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05" y="2829970"/>
            <a:ext cx="3428442" cy="342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3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ru-RU" dirty="0" smtClean="0"/>
              <a:t>Упражнение 120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3004" y="2816971"/>
            <a:ext cx="7942729" cy="37632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Узбекская земля – родина (…) дынь. Традиционный народный праздник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Ковун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сайли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проводится обычно в конце августа.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эти дни организуются  (…) по продаже  (…). Перед бахчеводами выступают артисты:  (…). Праздник отмечается в  (…) Узбекистана. Бахчеводы Сырдарьинской области отправляют свои знаменитые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мирзачульские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дыни во все уголки Узбекистана.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45707" y="1143000"/>
            <a:ext cx="2282228" cy="4832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роматный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ладкий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ыставка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азар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ыня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рбуз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строслов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анатоходец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анцор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ород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ишлак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Фестиваль «Ковун сайли» проходит в Бухаре — Malak-trave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529" y="177775"/>
            <a:ext cx="2439706" cy="273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7855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ru-RU" dirty="0" smtClean="0"/>
              <a:t>Упражнение 120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7895" y="1623919"/>
            <a:ext cx="7942729" cy="49382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Узбекская земля – родина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ароматных и сладких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дынь. Традиционный народный праздник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Ковун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сайли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проводится обычно в конце августа.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эти дни организуются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выставки и базары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продаже  дынь и арбузов. Перед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бахчеводами выступают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артисты: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острословы, канатоходцы и танцоры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Праздник отмечается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 городах и кишлаках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Узбекистана. Бахчеводы Сырдарьинской области отправляют свои знаменитые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мирзачульские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дыни во все уголки Узбекистана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45707" y="1143000"/>
            <a:ext cx="2282228" cy="4832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роматный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ладкий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ыставка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азар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ыня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рбуз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строслов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анатоходец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анцор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ород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ишлак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198" r="39126"/>
          <a:stretch>
            <a:fillRect/>
          </a:stretch>
        </p:blipFill>
        <p:spPr bwMode="auto">
          <a:xfrm>
            <a:off x="7956176" y="2318170"/>
            <a:ext cx="1246909" cy="2728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21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2964" y="988706"/>
            <a:ext cx="6697799" cy="58692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5528"/>
            <a:ext cx="10515600" cy="85898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19946" y="1548534"/>
            <a:ext cx="5181600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Выполните упражнение 121.  Дополните предложения 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однородными членами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7501" y="2570552"/>
            <a:ext cx="8625064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Как указать на однородные действия, факты, явления? (2)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570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8528" y="365126"/>
            <a:ext cx="10345271" cy="791322"/>
          </a:xfrm>
        </p:spPr>
        <p:txBody>
          <a:bodyPr/>
          <a:lstStyle/>
          <a:p>
            <a:r>
              <a:rPr lang="ru-RU" dirty="0" smtClean="0"/>
              <a:t>Упражнение 121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610" t="36465" r="10220" b="22928"/>
          <a:stretch/>
        </p:blipFill>
        <p:spPr>
          <a:xfrm>
            <a:off x="268942" y="1732155"/>
            <a:ext cx="9937376" cy="3377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941" y="1156448"/>
            <a:ext cx="1127858" cy="1396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859" y="4159624"/>
            <a:ext cx="1127858" cy="13961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124" y="2618836"/>
            <a:ext cx="1283492" cy="160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4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8528" y="365126"/>
            <a:ext cx="10345271" cy="791322"/>
          </a:xfrm>
        </p:spPr>
        <p:txBody>
          <a:bodyPr/>
          <a:lstStyle/>
          <a:p>
            <a:r>
              <a:rPr lang="ru-RU" dirty="0" smtClean="0"/>
              <a:t>Упражнение 121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941" y="1156448"/>
            <a:ext cx="1127858" cy="1396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859" y="4159624"/>
            <a:ext cx="1127858" cy="13961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124" y="2618836"/>
            <a:ext cx="1283492" cy="16043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5694" y="47333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6858" y="1676113"/>
            <a:ext cx="91440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1. Зерновое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хозяйство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Узбекистана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развивается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за счёт (чего?) </a:t>
            </a:r>
            <a:r>
              <a:rPr lang="ru-RU" sz="2800" u="dash" dirty="0">
                <a:latin typeface="Arial" panose="020B0604020202020204" pitchFamily="34" charset="0"/>
                <a:cs typeface="Arial" panose="020B0604020202020204" pitchFamily="34" charset="0"/>
              </a:rPr>
              <a:t>пшеницы и ячменя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2. На поливных землях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возделываются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кукуруза, рис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3. Для выполнения полного цикла работ в сельском хозяйстве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республика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производит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(что?) современные </a:t>
            </a:r>
            <a:r>
              <a:rPr lang="ru-RU" sz="2800" u="dash" dirty="0">
                <a:latin typeface="Arial" panose="020B0604020202020204" pitchFamily="34" charset="0"/>
                <a:cs typeface="Arial" panose="020B0604020202020204" pitchFamily="34" charset="0"/>
              </a:rPr>
              <a:t>тракторы и комбайны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Выпуск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этой техники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налажен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совместно с известными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фирмами (какими?)  </a:t>
            </a:r>
            <a:r>
              <a:rPr lang="ru-RU" sz="2800" u="wavy" dirty="0">
                <a:latin typeface="Arial" panose="020B0604020202020204" pitchFamily="34" charset="0"/>
                <a:cs typeface="Arial" panose="020B0604020202020204" pitchFamily="34" charset="0"/>
              </a:rPr>
              <a:t>из США и Германии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07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73700185"/>
              </p:ext>
            </p:extLst>
          </p:nvPr>
        </p:nvGraphicFramePr>
        <p:xfrm>
          <a:off x="587830" y="1463040"/>
          <a:ext cx="9457508" cy="438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20856" y="2452359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728" y="365125"/>
            <a:ext cx="5096437" cy="8316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172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257" t="28421" r="3934" b="25674"/>
          <a:stretch/>
        </p:blipFill>
        <p:spPr>
          <a:xfrm>
            <a:off x="524434" y="1459005"/>
            <a:ext cx="8633012" cy="314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76" t="37837" r="52904" b="21555"/>
          <a:stretch/>
        </p:blipFill>
        <p:spPr>
          <a:xfrm>
            <a:off x="8857131" y="3724832"/>
            <a:ext cx="2595218" cy="2286001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198" r="39126"/>
          <a:stretch>
            <a:fillRect/>
          </a:stretch>
        </p:blipFill>
        <p:spPr bwMode="auto">
          <a:xfrm>
            <a:off x="2012576" y="4605616"/>
            <a:ext cx="909341" cy="199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3899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Запомните!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243" t="31364" r="4816" b="9980"/>
          <a:stretch/>
        </p:blipFill>
        <p:spPr>
          <a:xfrm>
            <a:off x="380999" y="1734111"/>
            <a:ext cx="8283388" cy="44918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3" t="35263"/>
          <a:stretch/>
        </p:blipFill>
        <p:spPr>
          <a:xfrm>
            <a:off x="8316344" y="4112043"/>
            <a:ext cx="3204793" cy="18902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76" t="37837" r="64415" b="21555"/>
          <a:stretch/>
        </p:blipFill>
        <p:spPr>
          <a:xfrm>
            <a:off x="8267037" y="2152603"/>
            <a:ext cx="1153287" cy="1827446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198" r="39126"/>
          <a:stretch>
            <a:fillRect/>
          </a:stretch>
        </p:blipFill>
        <p:spPr bwMode="auto">
          <a:xfrm>
            <a:off x="609600" y="2534769"/>
            <a:ext cx="909341" cy="199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6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624" y="365126"/>
            <a:ext cx="4933077" cy="73753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904" t="34895" r="4927" b="44114"/>
          <a:stretch/>
        </p:blipFill>
        <p:spPr>
          <a:xfrm>
            <a:off x="201704" y="1613645"/>
            <a:ext cx="9090212" cy="1640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610" t="29794" r="32941" b="30579"/>
          <a:stretch/>
        </p:blipFill>
        <p:spPr>
          <a:xfrm>
            <a:off x="201704" y="3254186"/>
            <a:ext cx="6223997" cy="3119720"/>
          </a:xfrm>
          <a:prstGeom prst="rect">
            <a:avLst/>
          </a:prstGeom>
        </p:spPr>
      </p:pic>
      <p:pic>
        <p:nvPicPr>
          <p:cNvPr id="1026" name="Picture 2" descr="Откуда появился картофель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068" y="3233406"/>
            <a:ext cx="4416425" cy="293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укурузная кухня | Майя, ацтеки и инки | Луи-Рене Нужье | Мир индейце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704" y="146796"/>
            <a:ext cx="3276295" cy="212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7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585882" cy="88234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Проверяем!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729" y="3509681"/>
            <a:ext cx="10515600" cy="269417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древности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лук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применялся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(для чего?) </a:t>
            </a:r>
            <a:r>
              <a:rPr lang="ru-RU" u="dash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u="dash" dirty="0">
                <a:latin typeface="Arial" panose="020B0604020202020204" pitchFamily="34" charset="0"/>
                <a:cs typeface="Arial" panose="020B0604020202020204" pitchFamily="34" charset="0"/>
              </a:rPr>
              <a:t>лекарство от бессонницы, от головной боли, при отравлении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Капуста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была известна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жителям </a:t>
            </a:r>
            <a:r>
              <a:rPr lang="ru-RU" u="wavy" dirty="0">
                <a:latin typeface="Arial" panose="020B0604020202020204" pitchFamily="34" charset="0"/>
                <a:cs typeface="Arial" panose="020B0604020202020204" pitchFamily="34" charset="0"/>
              </a:rPr>
              <a:t>Древнего Египта и Рима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Домашнее лекарство от простуды от лука Сжатый овощной сок в бутылке  Стоковое Изображение - изображение насчитывающей лука, сок: 15777342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2" b="14122"/>
          <a:stretch/>
        </p:blipFill>
        <p:spPr bwMode="auto">
          <a:xfrm>
            <a:off x="3239435" y="1247468"/>
            <a:ext cx="2829670" cy="19125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пуста когда появилась в России. История капусты | Дачная жиз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071" y="365125"/>
            <a:ext cx="5523898" cy="292766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47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318" t="45488" r="10331" b="25282"/>
          <a:stretch/>
        </p:blipFill>
        <p:spPr>
          <a:xfrm>
            <a:off x="225082" y="929948"/>
            <a:ext cx="9732213" cy="2447364"/>
          </a:xfrm>
          <a:prstGeom prst="rect">
            <a:avLst/>
          </a:prstGeom>
        </p:spPr>
      </p:pic>
      <p:pic>
        <p:nvPicPr>
          <p:cNvPr id="3074" name="Picture 2" descr="Рис (зерно) - Wikiw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258" y="1"/>
            <a:ext cx="2097741" cy="31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Всё о рисе » uCrazy.ru - Источник Хорошего Настро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735" y="3872754"/>
            <a:ext cx="3269831" cy="281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ультурные растения » Детская энциклопедия (первое издание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17" y="3258390"/>
            <a:ext cx="5378823" cy="34247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8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566" t="46469" r="7353" b="16258"/>
          <a:stretch/>
        </p:blipFill>
        <p:spPr>
          <a:xfrm>
            <a:off x="457201" y="251852"/>
            <a:ext cx="10321043" cy="3375212"/>
          </a:xfrm>
          <a:prstGeom prst="rect">
            <a:avLst/>
          </a:prstGeom>
        </p:spPr>
      </p:pic>
      <p:pic>
        <p:nvPicPr>
          <p:cNvPr id="5122" name="Picture 2" descr="Ваза с фруктами / Десерты / Кафе &quot;Хинкальная&quot; на Белобородова г. Мытищ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368" y="3696806"/>
            <a:ext cx="2910354" cy="291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расивая фруктовая нарезка для праздни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311" y="3766548"/>
            <a:ext cx="2856566" cy="277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6440"/>
            <a:ext cx="10515600" cy="98537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126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388" y="984333"/>
            <a:ext cx="10515600" cy="11707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Образец: На прилавке лежала зелень: лук, укроп, петрушка, салат.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539" t="53112" r="12955" b="20806"/>
          <a:stretch/>
        </p:blipFill>
        <p:spPr>
          <a:xfrm>
            <a:off x="596567" y="3956464"/>
            <a:ext cx="10564492" cy="256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153" t="28029" r="25442" b="40780"/>
          <a:stretch/>
        </p:blipFill>
        <p:spPr>
          <a:xfrm>
            <a:off x="4652682" y="1818381"/>
            <a:ext cx="6145306" cy="2138083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Чем полезны разные виды зелени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28"/>
          <a:stretch/>
        </p:blipFill>
        <p:spPr bwMode="auto">
          <a:xfrm>
            <a:off x="2356614" y="1907868"/>
            <a:ext cx="2035677" cy="20485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лезная зелень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06"/>
          <a:stretch/>
        </p:blipFill>
        <p:spPr bwMode="auto">
          <a:xfrm>
            <a:off x="369083" y="1882498"/>
            <a:ext cx="1850481" cy="207396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06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259" y="2151530"/>
            <a:ext cx="7754470" cy="35009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приготовила варенье из садов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ягод: клубник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малин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смородин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крыжовник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365" y="1036908"/>
            <a:ext cx="1786764" cy="2211724"/>
          </a:xfrm>
          <a:prstGeom prst="rect">
            <a:avLst/>
          </a:prstGeom>
        </p:spPr>
      </p:pic>
      <p:pic>
        <p:nvPicPr>
          <p:cNvPr id="6146" name="Picture 2" descr="Как варить варенье, повидло, джем из фруктов и ягод. Советы - Сад и Огор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595" y="3709473"/>
            <a:ext cx="4271123" cy="284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к вырастить сладкий крыжовник. Рекомендации Геннадия Распопов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7"/>
          <a:stretch/>
        </p:blipFill>
        <p:spPr bwMode="auto">
          <a:xfrm>
            <a:off x="2534772" y="3683471"/>
            <a:ext cx="4094630" cy="283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53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706" y="2622177"/>
            <a:ext cx="7122459" cy="209774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прилавках появились горы фруктов: яблок, груш, слив, персик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818" y="584826"/>
            <a:ext cx="1786764" cy="2211724"/>
          </a:xfrm>
          <a:prstGeom prst="rect">
            <a:avLst/>
          </a:prstGeom>
        </p:spPr>
      </p:pic>
      <p:sp>
        <p:nvSpPr>
          <p:cNvPr id="6" name="AutoShape 4" descr="Узбекистан – почему население не поддерживает курс на экспорт фруктов и  овощей? • EastFru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5698" t="20966" r="26875" b="23713"/>
          <a:stretch/>
        </p:blipFill>
        <p:spPr>
          <a:xfrm>
            <a:off x="7162799" y="3070807"/>
            <a:ext cx="5029201" cy="3298221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798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2084294"/>
            <a:ext cx="6087035" cy="35009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меню мексиканского ресторана были различные блюда с бобов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горох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фасоль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263" y="0"/>
            <a:ext cx="1627737" cy="2034671"/>
          </a:xfrm>
          <a:prstGeom prst="rect">
            <a:avLst/>
          </a:prstGeom>
        </p:spPr>
      </p:pic>
      <p:pic>
        <p:nvPicPr>
          <p:cNvPr id="8194" name="Picture 2" descr="Секреты и тонкости приготовления различных блюд мексиканской кух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809" y="2823882"/>
            <a:ext cx="4887847" cy="379229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ексиканская кухн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298" y="344708"/>
            <a:ext cx="3406656" cy="226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Мексиканские блюда и кухня Мексики - популярные рецепты с фо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819" y="3778624"/>
            <a:ext cx="4510691" cy="2837553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26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634" y="365125"/>
            <a:ext cx="10372165" cy="5492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117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олос - на прозрачном фоне | Рисунки цветов, Цветочные картины, Картины  акварель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928" y="3405747"/>
            <a:ext cx="18573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7022" t="37445" r="7022" b="11942"/>
          <a:stretch/>
        </p:blipFill>
        <p:spPr>
          <a:xfrm>
            <a:off x="318286" y="1106580"/>
            <a:ext cx="9653642" cy="41649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43321" y="5394613"/>
            <a:ext cx="49593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зр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pishyapti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колос – колосья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колос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boshoqlamoqda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Айва — польза и вред, применение в косметологии и народной медицин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566" y="1106580"/>
            <a:ext cx="2229432" cy="163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574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78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153296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Малика любит не яблоки, а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нравятся не красные, а … яблоки.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не работали в саду, а 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сварила не компот, а … 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яблоки маленькие, но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Лимоны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были красивые, но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хотели собирать яблоки, но … .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3" t="34803"/>
          <a:stretch/>
        </p:blipFill>
        <p:spPr>
          <a:xfrm>
            <a:off x="8021351" y="607987"/>
            <a:ext cx="3951428" cy="237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78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153296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Малика любит не яблоки, 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вишни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нравятся не красные, 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зелёные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яблоки.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не работали в саду, а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отдыхали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сварила не компот, 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кисель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яблоки маленькие,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вкусные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Лимоны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были красивые,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кислые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хотели собирать яблоки,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собрали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3" t="34803"/>
          <a:stretch/>
        </p:blipFill>
        <p:spPr>
          <a:xfrm>
            <a:off x="8240572" y="344336"/>
            <a:ext cx="3951428" cy="2377260"/>
          </a:xfrm>
          <a:prstGeom prst="rect">
            <a:avLst/>
          </a:prstGeom>
        </p:spPr>
      </p:pic>
      <p:pic>
        <p:nvPicPr>
          <p:cNvPr id="9218" name="Picture 2" descr="Кисель из замороженных ягод черники рецепт с фото - 1000.men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516" y="3889436"/>
            <a:ext cx="3594847" cy="269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96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831" t="23517" r="9779" b="38818"/>
          <a:stretch/>
        </p:blipFill>
        <p:spPr>
          <a:xfrm>
            <a:off x="481852" y="1021976"/>
            <a:ext cx="10954873" cy="3442447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34522" y="4935071"/>
            <a:ext cx="5791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Дело – безделье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Умный - глупый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Разум – богатство, возраст ???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0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2964" y="988706"/>
            <a:ext cx="6697799" cy="58692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5528"/>
            <a:ext cx="10515600" cy="85898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19946" y="1548534"/>
            <a:ext cx="5181600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Выполните упражнение 127.  Объясните смысл пословиц.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5127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7000" t="24398" r="11269" b="55079"/>
          <a:stretch/>
        </p:blipFill>
        <p:spPr>
          <a:xfrm>
            <a:off x="1231749" y="1632680"/>
            <a:ext cx="10085129" cy="1885072"/>
          </a:xfrm>
          <a:prstGeom prst="rect">
            <a:avLst/>
          </a:prstGeom>
        </p:spPr>
      </p:pic>
      <p:pic>
        <p:nvPicPr>
          <p:cNvPr id="2050" name="Picture 2" descr="https://encrypted-tbn0.gstatic.com/images?q=tbn:ANd9GcSmXcWalUq-Mr7-NwQg3NhIkZ5441F1bBCPnA&amp;usqp=CAU&amp;ec=457683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697" y="3660829"/>
            <a:ext cx="4303059" cy="286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Сила из семечка: зерновые культуры укрепляют иммунитет и помогают сохранить  молодость | Правильное питание | Здоровье | Аргументы и Фа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Сила из семечка: зерновые культуры укрепляют иммунитет и помогают сохранить  молодость | Правильное питание | Здоровье | Аргументы и Фак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186" y="3660829"/>
            <a:ext cx="3798510" cy="286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90444" y="3753747"/>
            <a:ext cx="167225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пшеница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рожь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ис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вёс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речиха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кукуруза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08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3193" t="28502" r="11384" b="15881"/>
          <a:stretch/>
        </p:blipFill>
        <p:spPr>
          <a:xfrm>
            <a:off x="350262" y="796272"/>
            <a:ext cx="10419331" cy="497996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41465" y="4823231"/>
            <a:ext cx="1214446" cy="203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187"/>
          <a:stretch>
            <a:fillRect/>
          </a:stretch>
        </p:blipFill>
        <p:spPr bwMode="auto">
          <a:xfrm>
            <a:off x="10965046" y="2380142"/>
            <a:ext cx="1030146" cy="244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5265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videouroki.net/videouroki/conspekty/rus8k/27-poniatiie-ob-odnorodnykh-chlienakh.files/image020.jpg"/>
          <p:cNvPicPr>
            <a:picLocks noChangeAspect="1" noChangeArrowheads="1"/>
          </p:cNvPicPr>
          <p:nvPr/>
        </p:nvPicPr>
        <p:blipFill>
          <a:blip r:embed="rId2"/>
          <a:srcRect r="48083"/>
          <a:stretch>
            <a:fillRect/>
          </a:stretch>
        </p:blipFill>
        <p:spPr bwMode="auto">
          <a:xfrm>
            <a:off x="4313697" y="0"/>
            <a:ext cx="4292421" cy="350334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 2" descr="https://videouroki.net/videouroki/conspekty/rus8k/27-poniatiie-ob-odnorodnykh-chlienakh.files/image020.jpg"/>
          <p:cNvPicPr>
            <a:picLocks noChangeAspect="1" noChangeArrowheads="1"/>
          </p:cNvPicPr>
          <p:nvPr/>
        </p:nvPicPr>
        <p:blipFill>
          <a:blip r:embed="rId2"/>
          <a:srcRect l="51977" t="10612" r="2343" b="12609"/>
          <a:stretch>
            <a:fillRect/>
          </a:stretch>
        </p:blipFill>
        <p:spPr bwMode="auto">
          <a:xfrm>
            <a:off x="730990" y="3388659"/>
            <a:ext cx="4243401" cy="3384815"/>
          </a:xfrm>
          <a:prstGeom prst="rect">
            <a:avLst/>
          </a:prstGeom>
          <a:noFill/>
        </p:spPr>
      </p:pic>
      <p:pic>
        <p:nvPicPr>
          <p:cNvPr id="5" name="Picture 4" descr="https://videouroki.net/videouroki/conspekty/rus8k/27-poniatiie-ob-odnorodnykh-chlienakh.files/image021.jpg"/>
          <p:cNvPicPr>
            <a:picLocks noChangeAspect="1" noChangeArrowheads="1"/>
          </p:cNvPicPr>
          <p:nvPr/>
        </p:nvPicPr>
        <p:blipFill>
          <a:blip r:embed="rId3"/>
          <a:srcRect l="52674" t="8972" r="869" b="7621"/>
          <a:stretch>
            <a:fillRect/>
          </a:stretch>
        </p:blipFill>
        <p:spPr bwMode="auto">
          <a:xfrm>
            <a:off x="6940218" y="3227294"/>
            <a:ext cx="3997135" cy="3453665"/>
          </a:xfrm>
          <a:prstGeom prst="rect">
            <a:avLst/>
          </a:prstGeom>
          <a:noFill/>
        </p:spPr>
      </p:pic>
      <p:pic>
        <p:nvPicPr>
          <p:cNvPr id="33794" name="Picture 2" descr="D:\клипарт\школьники\деловые\sLQ6173pc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7725" y="4038600"/>
            <a:ext cx="196215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732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753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118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223682"/>
            <a:ext cx="9731188" cy="1304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 однородные члены предложения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011" y="1949824"/>
            <a:ext cx="5983941" cy="4639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Издавна сушка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фруктов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ягод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велась на солнце.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сушилки значительно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ускорили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процесс 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повысили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качество сухофруктов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ушка  (чего?) фруктов и ягод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ушилки  (что сделали?) ускорили и повысили</a:t>
            </a:r>
          </a:p>
        </p:txBody>
      </p:sp>
      <p:pic>
        <p:nvPicPr>
          <p:cNvPr id="3074" name="Picture 2" descr="Сушилки для овощей и фруктов Polaris PFD 0605D оранжевый купить в интернет  магазине TEZZ.UZ по выгодной цене и быстрой доставкой в Ташкент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234" y="94129"/>
            <a:ext cx="3313766" cy="331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кая сушилка для овощей и фруктов лучше: учимся, как выбира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26" y="3872754"/>
            <a:ext cx="4906874" cy="271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4815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65126"/>
            <a:ext cx="9982200" cy="73753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118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223682"/>
            <a:ext cx="9731188" cy="1304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Укажите однородные члены предложения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011" y="1949824"/>
            <a:ext cx="5983941" cy="4639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сушёных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фруктах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ягодах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долго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сохраняются питательные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свойства. Урожай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таком виде гораздо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удобнее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упаковывать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перевозить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самые отдалённые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районы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охраняются  (в чём?) во фруктах и ягодах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добнее  (что делать?) упаковывать и перевозить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Сухофрукты 559702 - Продукты питания | Sho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488" y="0"/>
            <a:ext cx="3210393" cy="321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Заказать Ассорти орехов и сухофруктов по приемлемой цене с доставкой по  Киеву и Украине - интернет-магазин ProFlowers.u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41" y="2061604"/>
            <a:ext cx="3027830" cy="302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УПАКОВКА СУХОФРУКТОВ И ОРЕХОВ СТАЛА УДОБНЕЕ | Идеи для блюд, Сухофрукты,  Упаковк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270" y="4444341"/>
            <a:ext cx="3326139" cy="241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1550" y="-888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1282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5116" y="242047"/>
            <a:ext cx="7927845" cy="3550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Сушёные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абрикосы и виноград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обладают прекрасными вкусовыми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некоторыми лечебными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свойствами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Питательность их определяется высоким содержанием сахара.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Эти их качества по достоинству может оценить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космонавт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борту корабля,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полярник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экспедиции.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301" t="63144" r="9889" b="15473"/>
          <a:stretch/>
        </p:blipFill>
        <p:spPr>
          <a:xfrm>
            <a:off x="497541" y="4881283"/>
            <a:ext cx="7927845" cy="1707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6427" y="4075067"/>
            <a:ext cx="7365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бладают (чем?) качествами и свойствами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На таможне «Баткен» задержан гражданин Таджикистана с контрабандой  сухофруктов — K-Ne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879" y="249076"/>
            <a:ext cx="3684494" cy="245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1283291" y="-222069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542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931</Words>
  <Application>Microsoft Office PowerPoint</Application>
  <PresentationFormat>Широкоэкранный</PresentationFormat>
  <Paragraphs>156</Paragraphs>
  <Slides>33</Slides>
  <Notes>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Упражнение 117</vt:lpstr>
      <vt:lpstr>Презентация PowerPoint</vt:lpstr>
      <vt:lpstr>Презентация PowerPoint</vt:lpstr>
      <vt:lpstr>Презентация PowerPoint</vt:lpstr>
      <vt:lpstr>Упражнение 118</vt:lpstr>
      <vt:lpstr>Упражнение 118</vt:lpstr>
      <vt:lpstr>Презентация PowerPoint</vt:lpstr>
      <vt:lpstr>Задание 1</vt:lpstr>
      <vt:lpstr>Задание 1</vt:lpstr>
      <vt:lpstr>Задание 2</vt:lpstr>
      <vt:lpstr>Задание 2</vt:lpstr>
      <vt:lpstr>Упражнение 120</vt:lpstr>
      <vt:lpstr>Упражнение 120</vt:lpstr>
      <vt:lpstr>Задание для самостоятельной работы </vt:lpstr>
      <vt:lpstr>Русский язык</vt:lpstr>
      <vt:lpstr>Упражнение 121</vt:lpstr>
      <vt:lpstr>Упражнение 121</vt:lpstr>
      <vt:lpstr>Упражнение 172</vt:lpstr>
      <vt:lpstr>Запомните!</vt:lpstr>
      <vt:lpstr>Упражнение 124</vt:lpstr>
      <vt:lpstr>Проверяем!</vt:lpstr>
      <vt:lpstr>Упражнение 125</vt:lpstr>
      <vt:lpstr>Презентация PowerPoint</vt:lpstr>
      <vt:lpstr>Упражнение 126</vt:lpstr>
      <vt:lpstr>Проверим!</vt:lpstr>
      <vt:lpstr>Проверим!</vt:lpstr>
      <vt:lpstr>Проверим!</vt:lpstr>
      <vt:lpstr>Задание</vt:lpstr>
      <vt:lpstr>Задание</vt:lpstr>
      <vt:lpstr>Презентация PowerPoint</vt:lpstr>
      <vt:lpstr>Задание для самостоятельной работы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Пользователь</cp:lastModifiedBy>
  <cp:revision>129</cp:revision>
  <dcterms:created xsi:type="dcterms:W3CDTF">2018-08-03T11:59:51Z</dcterms:created>
  <dcterms:modified xsi:type="dcterms:W3CDTF">2021-02-03T07:41:08Z</dcterms:modified>
</cp:coreProperties>
</file>