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0" r:id="rId4"/>
    <p:sldId id="288" r:id="rId5"/>
    <p:sldId id="301" r:id="rId6"/>
    <p:sldId id="281" r:id="rId7"/>
    <p:sldId id="289" r:id="rId8"/>
    <p:sldId id="302" r:id="rId9"/>
    <p:sldId id="304" r:id="rId10"/>
    <p:sldId id="307" r:id="rId11"/>
    <p:sldId id="308" r:id="rId12"/>
    <p:sldId id="305" r:id="rId13"/>
    <p:sldId id="291" r:id="rId14"/>
    <p:sldId id="306" r:id="rId15"/>
    <p:sldId id="295" r:id="rId16"/>
    <p:sldId id="282" r:id="rId17"/>
    <p:sldId id="283" r:id="rId18"/>
    <p:sldId id="309" r:id="rId19"/>
    <p:sldId id="286" r:id="rId20"/>
    <p:sldId id="287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530" y="-3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692" y="222930"/>
            <a:ext cx="345638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0" y="831993"/>
            <a:ext cx="6169048" cy="80919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 Как </a:t>
            </a: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указать на </a:t>
            </a: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способ   совершения </a:t>
            </a: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действия.</a:t>
            </a:r>
          </a:p>
        </p:txBody>
      </p:sp>
      <p:sp>
        <p:nvSpPr>
          <p:cNvPr id="5" name="object 5"/>
          <p:cNvSpPr/>
          <p:nvPr/>
        </p:nvSpPr>
        <p:spPr>
          <a:xfrm>
            <a:off x="96818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8077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Picture 4" descr="Новые названия, девизы и эмблемы команд для спортивных соревнований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2954" y="1663371"/>
            <a:ext cx="2143140" cy="1452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479417"/>
            <a:ext cx="5572164" cy="3293209"/>
          </a:xfrm>
        </p:spPr>
        <p:txBody>
          <a:bodyPr/>
          <a:lstStyle/>
          <a:p>
            <a:pPr marL="342900" indent="-342900">
              <a:buAutoNum type="arabicPeriod"/>
            </a:pPr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>
              <a:buAutoNum type="arabicPeriod"/>
            </a:pPr>
            <a:r>
              <a:rPr lang="ru-RU" sz="1400" i="0" dirty="0" smtClean="0">
                <a:solidFill>
                  <a:srgbClr val="7030A0"/>
                </a:solidFill>
              </a:rPr>
              <a:t>подлежащее, (как?)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сказуемое, дополнение, дополнение.</a:t>
            </a:r>
          </a:p>
          <a:p>
            <a:pPr marL="342900" indent="-342900"/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ru-RU" sz="1400" i="0" dirty="0" smtClean="0">
                <a:solidFill>
                  <a:srgbClr val="FF0000"/>
                </a:solidFill>
              </a:rPr>
              <a:t>Волейболистка </a:t>
            </a:r>
            <a:r>
              <a:rPr lang="ru-RU" sz="1400" i="0" dirty="0" smtClean="0">
                <a:solidFill>
                  <a:schemeClr val="tx1"/>
                </a:solidFill>
              </a:rPr>
              <a:t>(как?) </a:t>
            </a:r>
            <a:r>
              <a:rPr lang="ru-RU" sz="1400" i="0" dirty="0" smtClean="0">
                <a:solidFill>
                  <a:srgbClr val="00B050"/>
                </a:solidFill>
              </a:rPr>
              <a:t>ловко</a:t>
            </a:r>
            <a:r>
              <a:rPr lang="ru-RU" sz="1400" i="0" dirty="0" smtClean="0">
                <a:solidFill>
                  <a:srgbClr val="FF0000"/>
                </a:solidFill>
              </a:rPr>
              <a:t> отбила удар мяча.</a:t>
            </a:r>
          </a:p>
          <a:p>
            <a:pPr marL="342900" indent="-342900"/>
            <a:endParaRPr lang="ru-RU" sz="1400" i="0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                                 2.</a:t>
            </a:r>
            <a:r>
              <a:rPr lang="ru-RU" sz="1400" i="0" dirty="0" smtClean="0">
                <a:solidFill>
                  <a:srgbClr val="00B050"/>
                </a:solidFill>
              </a:rPr>
              <a:t>    </a:t>
            </a:r>
            <a:r>
              <a:rPr lang="ru-RU" sz="1400" i="0" dirty="0" smtClean="0">
                <a:solidFill>
                  <a:srgbClr val="7030A0"/>
                </a:solidFill>
              </a:rPr>
              <a:t>(кому?) дополнение,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                                        (как?) обстоятельство.</a:t>
            </a:r>
            <a:endParaRPr lang="ru-RU" sz="1400" i="0" dirty="0" smtClean="0">
              <a:solidFill>
                <a:srgbClr val="00B05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 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                                    Актёрам</a:t>
            </a:r>
            <a:r>
              <a:rPr lang="ru-RU" sz="1400" i="0" dirty="0" smtClean="0">
                <a:solidFill>
                  <a:srgbClr val="002060"/>
                </a:solidFill>
              </a:rPr>
              <a:t> </a:t>
            </a:r>
            <a:r>
              <a:rPr lang="ru-RU" sz="1400" i="0" dirty="0" smtClean="0">
                <a:solidFill>
                  <a:srgbClr val="00B050"/>
                </a:solidFill>
              </a:rPr>
              <a:t>аплодировали </a:t>
            </a:r>
            <a:r>
              <a:rPr lang="ru-RU" sz="1400" i="0" dirty="0" smtClean="0">
                <a:solidFill>
                  <a:schemeClr val="tx1"/>
                </a:solidFill>
              </a:rPr>
              <a:t>(как?) </a:t>
            </a:r>
            <a:r>
              <a:rPr lang="ru-RU" sz="1400" i="0" dirty="0" smtClean="0">
                <a:solidFill>
                  <a:srgbClr val="FF0000"/>
                </a:solidFill>
              </a:rPr>
              <a:t>стоя.</a:t>
            </a:r>
          </a:p>
          <a:p>
            <a:pPr marL="342900" indent="-342900"/>
            <a:endParaRPr lang="ru-RU" sz="1400" i="0" dirty="0" smtClean="0">
              <a:solidFill>
                <a:srgbClr val="00B050"/>
              </a:solidFill>
            </a:endParaRPr>
          </a:p>
          <a:p>
            <a:pPr marL="342900" indent="-342900"/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0723" name="Picture 3" descr="C:\Users\HOME\Desktop\eade699de38bbb3b3362155b382fcf17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4470" y="622294"/>
            <a:ext cx="1665050" cy="928694"/>
          </a:xfrm>
          <a:prstGeom prst="rect">
            <a:avLst/>
          </a:prstGeom>
          <a:noFill/>
        </p:spPr>
      </p:pic>
      <p:pic>
        <p:nvPicPr>
          <p:cNvPr id="3074" name="Picture 2" descr="C:\Users\HOME\Desktop\aplodismenty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1908177"/>
            <a:ext cx="1928826" cy="10477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622293"/>
            <a:ext cx="5572164" cy="2862322"/>
          </a:xfrm>
        </p:spPr>
        <p:txBody>
          <a:bodyPr/>
          <a:lstStyle/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3. определение, подлежащее,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(как?) обстоятельство.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</a:t>
            </a:r>
            <a:r>
              <a:rPr lang="ru-RU" sz="1400" i="0" dirty="0" smtClean="0">
                <a:solidFill>
                  <a:srgbClr val="0070C0"/>
                </a:solidFill>
              </a:rPr>
              <a:t>Футбольный матч проходил 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</a:t>
            </a:r>
            <a:r>
              <a:rPr lang="ru-RU" sz="1400" i="0" dirty="0" smtClean="0">
                <a:solidFill>
                  <a:schemeClr val="tx1"/>
                </a:solidFill>
              </a:rPr>
              <a:t>(как?) </a:t>
            </a:r>
            <a:r>
              <a:rPr lang="ru-RU" sz="1400" i="0" dirty="0" smtClean="0">
                <a:solidFill>
                  <a:srgbClr val="FF0000"/>
                </a:solidFill>
              </a:rPr>
              <a:t>напряжённо.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4. (как?) обстоятельство,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(где?) обстоятельство, подлежащее,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(откуда?) обстоятельство.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</a:t>
            </a:r>
            <a:r>
              <a:rPr lang="ru-RU" sz="1400" i="0" dirty="0" smtClean="0">
                <a:solidFill>
                  <a:srgbClr val="FF0000"/>
                </a:solidFill>
              </a:rPr>
              <a:t>Блестяще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chemeClr val="tx1"/>
                </a:solidFill>
              </a:rPr>
              <a:t>(как?) </a:t>
            </a:r>
            <a:r>
              <a:rPr lang="ru-RU" sz="1400" i="0" dirty="0" smtClean="0">
                <a:solidFill>
                  <a:srgbClr val="00B050"/>
                </a:solidFill>
              </a:rPr>
              <a:t>выступили на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фестивале «Шарк </a:t>
            </a:r>
            <a:r>
              <a:rPr lang="ru-RU" sz="1400" i="0" dirty="0" err="1" smtClean="0">
                <a:solidFill>
                  <a:srgbClr val="00B050"/>
                </a:solidFill>
              </a:rPr>
              <a:t>тароналари</a:t>
            </a:r>
            <a:r>
              <a:rPr lang="ru-RU" sz="1400" i="0" dirty="0" smtClean="0">
                <a:solidFill>
                  <a:srgbClr val="00B050"/>
                </a:solidFill>
              </a:rPr>
              <a:t>»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</a:t>
            </a:r>
            <a:r>
              <a:rPr lang="ru-RU" sz="1400" i="0" dirty="0" err="1" smtClean="0">
                <a:solidFill>
                  <a:srgbClr val="00B050"/>
                </a:solidFill>
              </a:rPr>
              <a:t>макамисты</a:t>
            </a:r>
            <a:r>
              <a:rPr lang="ru-RU" sz="1400" i="0" dirty="0" smtClean="0">
                <a:solidFill>
                  <a:srgbClr val="00B050"/>
                </a:solidFill>
              </a:rPr>
              <a:t> из Узбекистана.</a:t>
            </a:r>
            <a:r>
              <a:rPr lang="ru-RU" sz="1400" i="0" dirty="0" smtClean="0">
                <a:solidFill>
                  <a:schemeClr val="tx1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0725" name="Picture 5" descr="Бунёдкор&quot; испортил праздник &quot;Пахтакору&quot; / Olamsport.c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693731"/>
            <a:ext cx="1714512" cy="1071570"/>
          </a:xfrm>
          <a:prstGeom prst="rect">
            <a:avLst/>
          </a:prstGeom>
          <a:noFill/>
        </p:spPr>
      </p:pic>
      <p:pic>
        <p:nvPicPr>
          <p:cNvPr id="6" name="Picture 2" descr="Как пройдет международный фестиваль &quot;Шарк тароналари&quot; в Самарканде -  Kultura.u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8652" y="1979615"/>
            <a:ext cx="1785950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500726" cy="2215991"/>
          </a:xfrm>
        </p:spPr>
        <p:txBody>
          <a:bodyPr/>
          <a:lstStyle/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5.</a:t>
            </a:r>
            <a:r>
              <a:rPr lang="ru-RU" sz="1400" i="0" dirty="0" smtClean="0">
                <a:solidFill>
                  <a:srgbClr val="00B05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сказуемое (как?) обстоятельство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и (как?) обстоятельство.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</a:t>
            </a:r>
            <a:r>
              <a:rPr lang="ru-RU" sz="1400" i="0" dirty="0" smtClean="0">
                <a:solidFill>
                  <a:srgbClr val="00B050"/>
                </a:solidFill>
              </a:rPr>
              <a:t>Читайте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  <a:r>
              <a:rPr lang="ru-RU" sz="1400" i="0" dirty="0" smtClean="0">
                <a:solidFill>
                  <a:schemeClr val="tx1"/>
                </a:solidFill>
              </a:rPr>
              <a:t>(как?) </a:t>
            </a:r>
            <a:r>
              <a:rPr lang="ru-RU" sz="1400" i="0" dirty="0" smtClean="0">
                <a:solidFill>
                  <a:srgbClr val="FF0000"/>
                </a:solidFill>
              </a:rPr>
              <a:t>правильно </a:t>
            </a:r>
            <a:r>
              <a:rPr lang="ru-RU" sz="1400" i="0" dirty="0" smtClean="0">
                <a:solidFill>
                  <a:srgbClr val="00B050"/>
                </a:solidFill>
              </a:rPr>
              <a:t>и</a:t>
            </a:r>
            <a:r>
              <a:rPr lang="ru-RU" sz="1400" i="0" dirty="0" smtClean="0">
                <a:solidFill>
                  <a:schemeClr val="tx1"/>
                </a:solidFill>
              </a:rPr>
              <a:t> (как?)</a:t>
            </a:r>
            <a:r>
              <a:rPr lang="ru-RU" sz="1400" i="0" dirty="0" smtClean="0">
                <a:solidFill>
                  <a:srgbClr val="FF0000"/>
                </a:solidFill>
              </a:rPr>
              <a:t> выразительно.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6.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7030A0"/>
                </a:solidFill>
              </a:rPr>
              <a:t>(где?) </a:t>
            </a:r>
            <a:r>
              <a:rPr lang="ru-RU" sz="1400" i="0" dirty="0" smtClean="0">
                <a:solidFill>
                  <a:srgbClr val="7030A0"/>
                </a:solidFill>
              </a:rPr>
              <a:t>обстоятельство, подлежащее,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(как?) 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обстоятельство.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</a:t>
            </a:r>
            <a:r>
              <a:rPr lang="ru-RU" sz="1400" i="0" dirty="0" smtClean="0">
                <a:solidFill>
                  <a:srgbClr val="00B050"/>
                </a:solidFill>
              </a:rPr>
              <a:t>На </a:t>
            </a:r>
            <a:r>
              <a:rPr lang="ru-RU" sz="1400" i="0" dirty="0" err="1" smtClean="0">
                <a:solidFill>
                  <a:srgbClr val="00B050"/>
                </a:solidFill>
              </a:rPr>
              <a:t>хашаре</a:t>
            </a:r>
            <a:r>
              <a:rPr lang="ru-RU" sz="1400" i="0" dirty="0" smtClean="0">
                <a:solidFill>
                  <a:srgbClr val="00B050"/>
                </a:solidFill>
              </a:rPr>
              <a:t> все работали </a:t>
            </a:r>
            <a:r>
              <a:rPr lang="ru-RU" sz="1400" i="0" dirty="0" smtClean="0">
                <a:solidFill>
                  <a:schemeClr val="tx1"/>
                </a:solidFill>
              </a:rPr>
              <a:t>(как?)</a:t>
            </a:r>
            <a:r>
              <a:rPr lang="ru-RU" sz="1400" i="0" dirty="0" smtClean="0">
                <a:solidFill>
                  <a:srgbClr val="FF0000"/>
                </a:solidFill>
              </a:rPr>
              <a:t> засучив рукава.</a:t>
            </a:r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/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3795" name="Picture 3" descr="C:\Users\HOME\Desktop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2193929"/>
            <a:ext cx="1428760" cy="857256"/>
          </a:xfrm>
          <a:prstGeom prst="rect">
            <a:avLst/>
          </a:prstGeom>
          <a:noFill/>
        </p:spPr>
      </p:pic>
      <p:pic>
        <p:nvPicPr>
          <p:cNvPr id="33796" name="Picture 4" descr="C:\Users\HOME\Desktop\141317_d48eaa6f4d4f4ee1d19d30093b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9892" y="2193929"/>
            <a:ext cx="1357322" cy="857256"/>
          </a:xfrm>
          <a:prstGeom prst="rect">
            <a:avLst/>
          </a:prstGeom>
          <a:noFill/>
        </p:spPr>
      </p:pic>
      <p:pic>
        <p:nvPicPr>
          <p:cNvPr id="14342" name="Picture 6" descr="Всенародный хашар пройдет 18−19 мар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40090" y="2193929"/>
            <a:ext cx="1643074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82570" y="407979"/>
            <a:ext cx="36433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Восстановите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деформированные пословицы. 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Подчеркните обстоятельства 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образа действия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задайте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к ним вопросы. </a:t>
            </a:r>
          </a:p>
        </p:txBody>
      </p:sp>
      <p:pic>
        <p:nvPicPr>
          <p:cNvPr id="13314" name="Picture 2" descr="Рейтинг московских школ по олимпиадникам-универсалам 20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693732"/>
            <a:ext cx="1785950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265104"/>
            <a:ext cx="535785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Мягко, спать, да, стелет, жёстко.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 Легко, доказать, да, сказать, трудно.</a:t>
            </a:r>
          </a:p>
          <a:p>
            <a:pPr marL="342900" indent="-342900"/>
            <a:endParaRPr lang="ru-RU" sz="1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Кошка, живут, с, дружно, собакой, не.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И, шумит, много, дружней, когда, лес, деревьев.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 Делай, а, превосходно, получится, плохо, само.</a:t>
            </a:r>
            <a:r>
              <a:rPr lang="ru-RU" sz="1400" dirty="0" smtClean="0"/>
              <a:t> </a:t>
            </a:r>
          </a:p>
          <a:p>
            <a:pPr marL="342900" indent="-342900"/>
            <a:endParaRPr lang="ru-RU" sz="14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6. Просто, сдержать, пообещать, трудно, слово. </a:t>
            </a:r>
          </a:p>
        </p:txBody>
      </p:sp>
      <p:pic>
        <p:nvPicPr>
          <p:cNvPr id="2050" name="Picture 2" descr="C:\Users\HOME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3032" y="622293"/>
            <a:ext cx="1785950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6818" y="265104"/>
            <a:ext cx="542928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Мягко (как?) стелет, да (как?) жёстко спать.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 Легко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сказать, да (как?) трудно доказать.</a:t>
            </a:r>
          </a:p>
          <a:p>
            <a:pPr marL="342900" indent="-342900"/>
            <a:endParaRPr lang="ru-RU" sz="1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Кошка с собакой 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дружно не живут.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И лес шумит 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дружней, когда деревьев </a:t>
            </a: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много.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 Делай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превосходно, 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плохо само получится.</a:t>
            </a:r>
            <a:r>
              <a:rPr lang="ru-RU" sz="1400" dirty="0" smtClean="0"/>
              <a:t> </a:t>
            </a:r>
          </a:p>
          <a:p>
            <a:pPr marL="342900" indent="-342900"/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6. Просто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пообещать, трудно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слово сдержать. </a:t>
            </a:r>
          </a:p>
        </p:txBody>
      </p:sp>
      <p:pic>
        <p:nvPicPr>
          <p:cNvPr id="8" name="Picture 2" descr="Буклет о правах ребен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693731"/>
            <a:ext cx="1071557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97214" y="781127"/>
            <a:ext cx="2286016" cy="1938992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фразеологизмам, </a:t>
            </a:r>
            <a:b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значению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обстоятельства образа действия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008" y="765169"/>
            <a:ext cx="228601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/>
                <a:gridCol w="2684044"/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138354"/>
              </p:ext>
            </p:extLst>
          </p:nvPr>
        </p:nvGraphicFramePr>
        <p:xfrm>
          <a:off x="96818" y="550857"/>
          <a:ext cx="5572164" cy="257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1714512"/>
              </a:tblGrid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Через час по чайной ложке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тесно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Яблоку негде упасть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дружно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в бровь, а в глаз 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кратко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Как снег на голову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быстро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Душа в душу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медленно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на скорую руку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двух словах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неожиданно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/>
                <a:gridCol w="2684044"/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соответствий. Проверьте!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550857"/>
          <a:ext cx="5572164" cy="257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1714512"/>
              </a:tblGrid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Через час по чайной ложке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тесно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Яблоку негде упасть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дружно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в бровь, а в глаз 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кратко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Как снег на голову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быстро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Душа в душу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медленно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на скорую руку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двух словах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неожиданно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8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4338" y="765169"/>
            <a:ext cx="1000132" cy="1428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11396" y="693731"/>
            <a:ext cx="1643074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9958" y="1479549"/>
            <a:ext cx="1714512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7082" y="1836739"/>
            <a:ext cx="1857388" cy="11430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5578" y="1122359"/>
            <a:ext cx="2428892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4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1330" y="1836739"/>
            <a:ext cx="2143140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5" name="Line 2">
            <a:extLst>
              <a:ext uri="{FF2B5EF4-FFF2-40B4-BE49-F238E27FC236}">
                <a16:creationId xmlns=""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454" y="1479549"/>
            <a:ext cx="2286016" cy="15001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550855"/>
            <a:ext cx="3357586" cy="3518537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вызывающе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ajoyib-g‘aroyib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выразительно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неожиданно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kutilmaganda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/>
              <a:t>метко –</a:t>
            </a:r>
            <a:r>
              <a:rPr lang="en-US" sz="1600" dirty="0" smtClean="0"/>
              <a:t> </a:t>
            </a:r>
            <a:r>
              <a:rPr lang="en-US" sz="1600" dirty="0" err="1" smtClean="0">
                <a:solidFill>
                  <a:srgbClr val="7030A0"/>
                </a:solidFill>
              </a:rPr>
              <a:t>aniq</a:t>
            </a:r>
            <a:r>
              <a:rPr lang="en-US" sz="1600" dirty="0" smtClean="0">
                <a:solidFill>
                  <a:srgbClr val="7030A0"/>
                </a:solidFill>
              </a:rPr>
              <a:t>, </a:t>
            </a:r>
            <a:r>
              <a:rPr lang="en-US" sz="1600" dirty="0" err="1" smtClean="0">
                <a:solidFill>
                  <a:srgbClr val="7030A0"/>
                </a:solidFill>
              </a:rPr>
              <a:t>to‘g‘ri</a:t>
            </a:r>
            <a:r>
              <a:rPr lang="en-US" sz="1600" dirty="0" smtClean="0">
                <a:solidFill>
                  <a:srgbClr val="7030A0"/>
                </a:solidFill>
              </a:rPr>
              <a:t>;</a:t>
            </a:r>
            <a:endParaRPr lang="ru-RU" sz="1600" dirty="0" smtClean="0">
              <a:solidFill>
                <a:srgbClr val="7030A0"/>
              </a:solidFill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медленно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sekin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shoshilmay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напряжённо – </a:t>
            </a:r>
            <a:r>
              <a:rPr lang="uz-Latn-UZ" sz="1600" dirty="0" smtClean="0">
                <a:solidFill>
                  <a:srgbClr val="7030A0"/>
                </a:solidFill>
              </a:rPr>
              <a:t>tarang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кратко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qisqa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тесно –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tor joy;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жёстко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опасно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havfli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908045"/>
            <a:ext cx="1928826" cy="157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Второстепенные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1643073" cy="9548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40156" y="2051053"/>
            <a:ext cx="1888615" cy="9548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Обстоятельство 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2051053"/>
            <a:ext cx="1785949" cy="9548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539325" y="858579"/>
            <a:ext cx="642942" cy="1742006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rot="16200000" flipV="1">
            <a:off x="2436413" y="1711723"/>
            <a:ext cx="642942" cy="3571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7496" y="765169"/>
            <a:ext cx="5883296" cy="6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Как указать на способ совершения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действия</a:t>
            </a: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Упражнение 91, 92 (стр. 40).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6884" y="1478409"/>
            <a:ext cx="4500594" cy="1501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Обстоятельства образа действия 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857652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4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1096950" y="1193797"/>
            <a:ext cx="3786214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способ совершения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действия </a:t>
            </a:r>
            <a:endParaRPr sz="1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025512" y="1872457"/>
            <a:ext cx="3786214" cy="53578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96818" y="2563290"/>
            <a:ext cx="5572164" cy="55933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pPr fontAlgn="base"/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       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Звонко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 (как?) поют птицы на заре.</a:t>
            </a:r>
          </a:p>
          <a:p>
            <a:pPr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Каменщик укладывает кирпич (каким образом?)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мастерски.</a:t>
            </a:r>
          </a:p>
          <a:p>
            <a:r>
              <a:rPr lang="ru-RU" sz="1600" b="1" spc="-10" dirty="0" smtClean="0">
                <a:solidFill>
                  <a:schemeClr val="bg1"/>
                </a:solidFill>
                <a:latin typeface="Arial"/>
                <a:cs typeface="Arial"/>
              </a:rPr>
              <a:t>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в      </a:t>
            </a:r>
            <a:endParaRPr sz="1600" dirty="0"/>
          </a:p>
        </p:txBody>
      </p:sp>
      <p:sp>
        <p:nvSpPr>
          <p:cNvPr id="15" name="object 15"/>
          <p:cNvSpPr/>
          <p:nvPr/>
        </p:nvSpPr>
        <p:spPr>
          <a:xfrm>
            <a:off x="2740024" y="240824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740024" y="1765301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722660" y="1872457"/>
            <a:ext cx="4541699" cy="656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как? каким образом? 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Способы выражения обстоятельств образа действия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образа действия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могут быть выражены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142876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существительными в косвенных падежах с предлогом или без предлога;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подойти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опасением;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трогать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осторожностью;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помочь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радостью;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 стыдом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признаться;</a:t>
            </a: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2122491"/>
            <a:ext cx="3286148" cy="100013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фразеологизмами;</a:t>
            </a: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Думаю, они спросят нас об этом случае 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 пить дать.</a:t>
            </a:r>
          </a:p>
          <a:p>
            <a:pPr fontAlgn="base"/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Этот неказистый домишко сколочен из досок 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живую нитку.</a:t>
            </a:r>
          </a:p>
          <a:p>
            <a:pPr algn="ctr"/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336673"/>
            <a:ext cx="357190" cy="392909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892975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Способы выражения обстоятельств образа действия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образа действия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могут быть выражены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379816" cy="1428760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3) наречиями образа действия;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i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бежать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быстро;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отнестись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по-человечески;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сделать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(каким образом?)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сообща;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рассказать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(каким образом?)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памяти;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говорить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без устали.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2122491"/>
            <a:ext cx="3286148" cy="100013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ru-RU" sz="1200" dirty="0" smtClean="0"/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деепричастием; 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Звеня,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мимо нашего дома прошёл красный трамвай. На лесной полянке, 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дымясь,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горел костерок. 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Громко топая,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ночью бегает по дому наш ёжик.</a:t>
            </a:r>
          </a:p>
          <a:p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336673"/>
            <a:ext cx="357190" cy="39290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89297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Как подчёркиваются обстоятельства образа действия?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1"/>
            <a:ext cx="3311528" cy="3816429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endParaRPr lang="ru-RU" sz="16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Обстоятельства </a:t>
            </a:r>
            <a:r>
              <a:rPr lang="ru-RU" i="0" dirty="0" smtClean="0">
                <a:solidFill>
                  <a:srgbClr val="00B050"/>
                </a:solidFill>
              </a:rPr>
              <a:t>образа действия </a:t>
            </a:r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подчёркиваются </a:t>
            </a:r>
            <a:endParaRPr lang="ru-RU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письме</a:t>
            </a:r>
          </a:p>
          <a:p>
            <a:r>
              <a:rPr lang="ru-RU" i="0" dirty="0" smtClean="0">
                <a:solidFill>
                  <a:srgbClr val="FF0000"/>
                </a:solidFill>
              </a:rPr>
              <a:t>чередованием </a:t>
            </a:r>
            <a:r>
              <a:rPr lang="ru-RU" i="0" dirty="0" smtClean="0">
                <a:solidFill>
                  <a:srgbClr val="FF0000"/>
                </a:solidFill>
              </a:rPr>
              <a:t>тире</a:t>
            </a:r>
          </a:p>
          <a:p>
            <a:r>
              <a:rPr lang="ru-RU" i="0" dirty="0" smtClean="0">
                <a:solidFill>
                  <a:srgbClr val="FF0000"/>
                </a:solidFill>
              </a:rPr>
              <a:t> </a:t>
            </a:r>
            <a:r>
              <a:rPr lang="ru-RU" i="0" dirty="0" smtClean="0">
                <a:solidFill>
                  <a:srgbClr val="FF0000"/>
                </a:solidFill>
              </a:rPr>
              <a:t>и точки.</a:t>
            </a:r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xmlns="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Обстоятельства образа действия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407979"/>
            <a:ext cx="3240090" cy="3354765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r>
              <a:rPr lang="ru-RU" sz="1400" i="0" dirty="0" smtClean="0">
                <a:solidFill>
                  <a:schemeClr val="tx1"/>
                </a:solidFill>
              </a:rPr>
              <a:t>Обстоятельства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образа действия </a:t>
            </a:r>
            <a:r>
              <a:rPr lang="ru-RU" sz="1400" i="0" dirty="0" smtClean="0">
                <a:solidFill>
                  <a:schemeClr val="tx1"/>
                </a:solidFill>
              </a:rPr>
              <a:t>чаще всего поясняют </a:t>
            </a:r>
            <a:r>
              <a:rPr lang="ru-RU" sz="1400" i="0" dirty="0" smtClean="0">
                <a:solidFill>
                  <a:srgbClr val="00B050"/>
                </a:solidFill>
              </a:rPr>
              <a:t>глагол:</a:t>
            </a:r>
          </a:p>
          <a:p>
            <a:pPr fontAlgn="base"/>
            <a:endParaRPr lang="ru-RU" sz="1400" i="0" dirty="0" smtClean="0">
              <a:solidFill>
                <a:srgbClr val="00B050"/>
              </a:solidFill>
            </a:endParaRPr>
          </a:p>
          <a:p>
            <a:pPr fontAlgn="base"/>
            <a:r>
              <a:rPr lang="ru-RU" sz="1400" dirty="0" smtClean="0"/>
              <a:t>   Собака </a:t>
            </a:r>
            <a:r>
              <a:rPr lang="ru-RU" sz="1400" dirty="0" smtClean="0">
                <a:solidFill>
                  <a:srgbClr val="FF0000"/>
                </a:solidFill>
              </a:rPr>
              <a:t>с опасением </a:t>
            </a:r>
            <a:r>
              <a:rPr lang="ru-RU" sz="1400" dirty="0" smtClean="0">
                <a:solidFill>
                  <a:srgbClr val="7030A0"/>
                </a:solidFill>
              </a:rPr>
              <a:t>(как?)</a:t>
            </a:r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00B050"/>
                </a:solidFill>
              </a:rPr>
              <a:t>приблизилась</a:t>
            </a:r>
            <a:r>
              <a:rPr lang="ru-RU" sz="1400" dirty="0" smtClean="0"/>
              <a:t> к горящему костру и улеглась невдалеке.</a:t>
            </a:r>
          </a:p>
          <a:p>
            <a:pPr fontAlgn="base"/>
            <a:r>
              <a:rPr lang="ru-RU" sz="1400" dirty="0" smtClean="0"/>
              <a:t>   Девочка </a:t>
            </a:r>
            <a:r>
              <a:rPr lang="ru-RU" sz="1400" dirty="0" smtClean="0">
                <a:solidFill>
                  <a:srgbClr val="FF0000"/>
                </a:solidFill>
              </a:rPr>
              <a:t>радостно</a:t>
            </a:r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7030A0"/>
                </a:solidFill>
              </a:rPr>
              <a:t>(как?)</a:t>
            </a:r>
            <a:r>
              <a:rPr lang="ru-RU" sz="1400" dirty="0" smtClean="0">
                <a:solidFill>
                  <a:srgbClr val="00B050"/>
                </a:solidFill>
              </a:rPr>
              <a:t>смеётся</a:t>
            </a:r>
            <a:r>
              <a:rPr lang="ru-RU" sz="1400" dirty="0" smtClean="0"/>
              <a:t> </a:t>
            </a:r>
          </a:p>
          <a:p>
            <a:pPr fontAlgn="base"/>
            <a:r>
              <a:rPr lang="ru-RU" sz="1400" dirty="0" smtClean="0"/>
              <a:t>и хлопает в ладоши.</a:t>
            </a:r>
          </a:p>
          <a:p>
            <a:pPr fontAlgn="base"/>
            <a:r>
              <a:rPr lang="ru-RU" sz="1400" dirty="0" smtClean="0"/>
              <a:t>   В этом наряде она, на наш взгляд, </a:t>
            </a:r>
            <a:r>
              <a:rPr lang="ru-RU" sz="1400" dirty="0" smtClean="0">
                <a:solidFill>
                  <a:srgbClr val="00B050"/>
                </a:solidFill>
              </a:rPr>
              <a:t>будет выглядеть </a:t>
            </a:r>
            <a:r>
              <a:rPr lang="ru-RU" sz="1400" dirty="0" smtClean="0">
                <a:solidFill>
                  <a:srgbClr val="7030A0"/>
                </a:solidFill>
              </a:rPr>
              <a:t>(как?) </a:t>
            </a:r>
            <a:r>
              <a:rPr lang="ru-RU" sz="1400" dirty="0" smtClean="0">
                <a:solidFill>
                  <a:srgbClr val="FF0000"/>
                </a:solidFill>
              </a:rPr>
              <a:t>вызывающе.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=""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48143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429288" cy="2923877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   </a:t>
            </a:r>
            <a:r>
              <a:rPr lang="ru-RU" sz="1600" dirty="0" smtClean="0">
                <a:solidFill>
                  <a:schemeClr val="tx1"/>
                </a:solidFill>
              </a:rPr>
              <a:t>Составьте предложения по схемам.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ru-RU" sz="1400" i="0" dirty="0" smtClean="0">
                <a:solidFill>
                  <a:srgbClr val="7030A0"/>
                </a:solidFill>
              </a:rPr>
              <a:t>подлежащее, (как?)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сказуемое, дополнение, дополнение.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2.    (кому?) дополнение,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      (как?) обстоятельство.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 startAt="3"/>
            </a:pPr>
            <a:r>
              <a:rPr lang="ru-RU" sz="1400" i="0" dirty="0" smtClean="0">
                <a:solidFill>
                  <a:srgbClr val="0070C0"/>
                </a:solidFill>
              </a:rPr>
              <a:t>определение, подлежащее,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(как?) обстоятельство.</a:t>
            </a: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7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568" y="3040743"/>
            <a:ext cx="2055089" cy="346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452" y="4194193"/>
            <a:ext cx="1577287" cy="2315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528" y="836607"/>
            <a:ext cx="2714643" cy="200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93731"/>
            <a:ext cx="5357850" cy="3139321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   </a:t>
            </a:r>
            <a:r>
              <a:rPr lang="ru-RU" sz="1600" dirty="0" smtClean="0">
                <a:solidFill>
                  <a:schemeClr val="tx1"/>
                </a:solidFill>
              </a:rPr>
              <a:t>Составьте предложения по схемам.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4. (как?) обстоятельство,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(где?) обстоятельство, подлежащее,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(откуда?) обстоятельство. </a:t>
            </a:r>
          </a:p>
          <a:p>
            <a:pPr marL="342900" indent="-342900"/>
            <a:endParaRPr lang="ru-RU" sz="1400" i="0" dirty="0" smtClean="0">
              <a:solidFill>
                <a:srgbClr val="00B050"/>
              </a:solidFill>
            </a:endParaRPr>
          </a:p>
          <a:p>
            <a:pPr marL="342900" indent="-342900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5. сказуемое (как?) </a:t>
            </a:r>
            <a:r>
              <a:rPr lang="ru-RU" sz="1400" i="0" dirty="0" smtClean="0">
                <a:solidFill>
                  <a:schemeClr val="accent6">
                    <a:lumMod val="50000"/>
                  </a:schemeClr>
                </a:solidFill>
              </a:rPr>
              <a:t>обстоятельство и </a:t>
            </a:r>
          </a:p>
          <a:p>
            <a:pPr marL="342900" indent="-342900"/>
            <a:r>
              <a:rPr lang="ru-RU" sz="1400" i="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(как?) </a:t>
            </a:r>
            <a:r>
              <a:rPr lang="ru-RU" sz="1400" i="0" dirty="0" smtClean="0">
                <a:solidFill>
                  <a:schemeClr val="accent6">
                    <a:lumMod val="50000"/>
                  </a:schemeClr>
                </a:solidFill>
              </a:rPr>
              <a:t>обстоятельство.</a:t>
            </a:r>
          </a:p>
          <a:p>
            <a:pPr marL="342900" indent="-342900"/>
            <a:endParaRPr lang="ru-RU" sz="1400" i="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/>
            <a:r>
              <a:rPr lang="ru-RU" sz="1400" dirty="0" smtClean="0">
                <a:solidFill>
                  <a:srgbClr val="FF0000"/>
                </a:solidFill>
              </a:rPr>
              <a:t>6. (где?) </a:t>
            </a:r>
            <a:r>
              <a:rPr lang="ru-RU" sz="1400" i="0" dirty="0" smtClean="0">
                <a:solidFill>
                  <a:srgbClr val="FF0000"/>
                </a:solidFill>
              </a:rPr>
              <a:t>обстоятельство, подлежащее,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   сказуемое, (как?) 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обстоятельство.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7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568" y="3040743"/>
            <a:ext cx="2055089" cy="346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452" y="4194193"/>
            <a:ext cx="1577287" cy="2315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698" name="Picture 2" descr="C:\Users\HOME\Desktop\shkolniedlyaoformleniya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68784" y="979483"/>
            <a:ext cx="1465364" cy="18367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8322</TotalTime>
  <Words>1036</Words>
  <Application>Microsoft Office PowerPoint</Application>
  <PresentationFormat>Произвольный</PresentationFormat>
  <Paragraphs>271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Русский  язык</vt:lpstr>
      <vt:lpstr>Второстепенные члены предложения</vt:lpstr>
      <vt:lpstr>       Обстоятельства образа действия  </vt:lpstr>
      <vt:lpstr>   Способы выражения обстоятельств образа действия</vt:lpstr>
      <vt:lpstr>   Способы выражения обстоятельств образа действия</vt:lpstr>
      <vt:lpstr>    Как подчёркиваются обстоятельства образа действия?</vt:lpstr>
      <vt:lpstr>            Обстоятельства образа действия</vt:lpstr>
      <vt:lpstr>          Лингвистическая задача</vt:lpstr>
      <vt:lpstr>          Лингвистическая задача</vt:lpstr>
      <vt:lpstr>  Лингвистическая задача. Проверьте!</vt:lpstr>
      <vt:lpstr>  Лингвистическая задача. Проверьте!</vt:lpstr>
      <vt:lpstr>  Лингвистическая задача. Проверьте!</vt:lpstr>
      <vt:lpstr>                  Технология «Корректор». </vt:lpstr>
      <vt:lpstr>              Технология «Корректор». </vt:lpstr>
      <vt:lpstr>        Технология «Корректор». Проверьте!</vt:lpstr>
      <vt:lpstr>          Технология соответствий</vt:lpstr>
      <vt:lpstr>Презентация PowerPoint</vt:lpstr>
      <vt:lpstr>Презентация PowerPoint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311</cp:revision>
  <dcterms:created xsi:type="dcterms:W3CDTF">2020-04-13T08:05:42Z</dcterms:created>
  <dcterms:modified xsi:type="dcterms:W3CDTF">2020-12-04T16:08:56Z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