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70" r:id="rId4"/>
    <p:sldId id="288" r:id="rId5"/>
    <p:sldId id="301" r:id="rId6"/>
    <p:sldId id="281" r:id="rId7"/>
    <p:sldId id="289" r:id="rId8"/>
    <p:sldId id="302" r:id="rId9"/>
    <p:sldId id="304" r:id="rId10"/>
    <p:sldId id="307" r:id="rId11"/>
    <p:sldId id="308" r:id="rId12"/>
    <p:sldId id="305" r:id="rId13"/>
    <p:sldId id="291" r:id="rId14"/>
    <p:sldId id="306" r:id="rId15"/>
    <p:sldId id="295" r:id="rId16"/>
    <p:sldId id="282" r:id="rId17"/>
    <p:sldId id="283" r:id="rId18"/>
    <p:sldId id="309" r:id="rId19"/>
    <p:sldId id="286" r:id="rId20"/>
    <p:sldId id="287" r:id="rId21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530" y="-3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09DDE-7DC6-4E58-AA15-CCA294CB0FE1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3135-111F-4A1B-B929-7BE29EF0C1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906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A3135-111F-4A1B-B929-7BE29EF0C1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0692" y="222930"/>
            <a:ext cx="3456384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400" spc="-5" dirty="0" err="1"/>
              <a:t>Русский</a:t>
            </a:r>
            <a:r>
              <a:rPr sz="3400" spc="-55" dirty="0"/>
              <a:t> </a:t>
            </a:r>
            <a:r>
              <a:rPr lang="ru-RU" sz="3400" spc="-55" dirty="0" smtClean="0"/>
              <a:t> </a:t>
            </a:r>
            <a:r>
              <a:rPr sz="3400" spc="10" dirty="0" err="1" smtClean="0"/>
              <a:t>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0" y="831993"/>
            <a:ext cx="6169048" cy="80919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b="1" spc="-10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Тема: Как </a:t>
            </a:r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указать на </a:t>
            </a:r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способ   совершения </a:t>
            </a:r>
            <a:endParaRPr lang="ru-RU" b="1" spc="-10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18415" algn="ctr">
              <a:lnSpc>
                <a:spcPts val="1950"/>
              </a:lnSpc>
              <a:spcBef>
                <a:spcPts val="110"/>
              </a:spcBef>
            </a:pPr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действия.</a:t>
            </a:r>
          </a:p>
        </p:txBody>
      </p:sp>
      <p:sp>
        <p:nvSpPr>
          <p:cNvPr id="5" name="object 5"/>
          <p:cNvSpPr/>
          <p:nvPr/>
        </p:nvSpPr>
        <p:spPr>
          <a:xfrm>
            <a:off x="96818" y="1122359"/>
            <a:ext cx="344170" cy="860106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8077" y="2169848"/>
            <a:ext cx="344170" cy="86010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96471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ru-RU" sz="2250" dirty="0" smtClean="0">
                <a:solidFill>
                  <a:schemeClr val="bg1"/>
                </a:solidFill>
                <a:latin typeface="Arial"/>
                <a:cs typeface="Arial"/>
              </a:rPr>
              <a:t>8</a:t>
            </a:r>
            <a:endParaRPr sz="225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584934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b="1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b="1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 b="1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8" name="Picture 4" descr="Новые названия, девизы и эмблемы команд для спортивных соревнований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12954" y="1663371"/>
            <a:ext cx="2143140" cy="14525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Лингвистическая задача.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479417"/>
            <a:ext cx="5572164" cy="3293209"/>
          </a:xfrm>
        </p:spPr>
        <p:txBody>
          <a:bodyPr/>
          <a:lstStyle/>
          <a:p>
            <a:pPr marL="342900" indent="-342900">
              <a:buAutoNum type="arabicPeriod"/>
            </a:pPr>
            <a:endParaRPr lang="ru-RU" sz="1400" i="0" dirty="0" smtClean="0">
              <a:solidFill>
                <a:srgbClr val="7030A0"/>
              </a:solidFill>
            </a:endParaRPr>
          </a:p>
          <a:p>
            <a:pPr marL="342900" indent="-342900">
              <a:buAutoNum type="arabicPeriod"/>
            </a:pPr>
            <a:endParaRPr lang="ru-RU" sz="1400" i="0" dirty="0" smtClean="0">
              <a:solidFill>
                <a:srgbClr val="7030A0"/>
              </a:solidFill>
            </a:endParaRPr>
          </a:p>
          <a:p>
            <a:pPr marL="342900" indent="-342900">
              <a:buAutoNum type="arabicPeriod"/>
            </a:pPr>
            <a:r>
              <a:rPr lang="ru-RU" sz="1400" i="0" dirty="0" smtClean="0">
                <a:solidFill>
                  <a:srgbClr val="7030A0"/>
                </a:solidFill>
              </a:rPr>
              <a:t>подлежащее, (как?) обстоятельство, </a:t>
            </a:r>
          </a:p>
          <a:p>
            <a:pPr marL="342900" indent="-342900"/>
            <a:r>
              <a:rPr lang="ru-RU" sz="1400" i="0" dirty="0" smtClean="0">
                <a:solidFill>
                  <a:srgbClr val="7030A0"/>
                </a:solidFill>
              </a:rPr>
              <a:t>       сказуемое, дополнение, дополнение.</a:t>
            </a:r>
          </a:p>
          <a:p>
            <a:pPr marL="342900" indent="-342900"/>
            <a:endParaRPr lang="ru-RU" sz="1400" i="0" dirty="0" smtClean="0">
              <a:solidFill>
                <a:srgbClr val="7030A0"/>
              </a:solidFill>
            </a:endParaRPr>
          </a:p>
          <a:p>
            <a:pPr marL="342900" indent="-342900"/>
            <a:r>
              <a:rPr lang="ru-RU" sz="1400" i="0" dirty="0" smtClean="0">
                <a:solidFill>
                  <a:schemeClr val="tx2">
                    <a:lumMod val="75000"/>
                  </a:schemeClr>
                </a:solidFill>
              </a:rPr>
              <a:t>       </a:t>
            </a:r>
            <a:r>
              <a:rPr lang="ru-RU" sz="1400" i="0" dirty="0" smtClean="0">
                <a:solidFill>
                  <a:srgbClr val="FF0000"/>
                </a:solidFill>
              </a:rPr>
              <a:t>Волейболистка </a:t>
            </a:r>
            <a:r>
              <a:rPr lang="ru-RU" sz="1400" i="0" dirty="0" smtClean="0">
                <a:solidFill>
                  <a:schemeClr val="tx1"/>
                </a:solidFill>
              </a:rPr>
              <a:t>(как?) </a:t>
            </a:r>
            <a:r>
              <a:rPr lang="ru-RU" sz="1400" i="0" dirty="0" smtClean="0">
                <a:solidFill>
                  <a:srgbClr val="00B050"/>
                </a:solidFill>
              </a:rPr>
              <a:t>ловко</a:t>
            </a:r>
            <a:r>
              <a:rPr lang="ru-RU" sz="1400" i="0" dirty="0" smtClean="0">
                <a:solidFill>
                  <a:srgbClr val="FF0000"/>
                </a:solidFill>
              </a:rPr>
              <a:t> отбила удар мяча.</a:t>
            </a:r>
          </a:p>
          <a:p>
            <a:pPr marL="342900" indent="-342900"/>
            <a:endParaRPr lang="ru-RU" sz="1400" i="0" dirty="0" smtClean="0">
              <a:solidFill>
                <a:srgbClr val="FF0000"/>
              </a:solidFill>
            </a:endParaRPr>
          </a:p>
          <a:p>
            <a:pPr marL="342900" indent="-342900"/>
            <a:r>
              <a:rPr lang="ru-RU" sz="1400" i="0" dirty="0" smtClean="0">
                <a:solidFill>
                  <a:srgbClr val="7030A0"/>
                </a:solidFill>
              </a:rPr>
              <a:t>                                        2.</a:t>
            </a:r>
            <a:r>
              <a:rPr lang="ru-RU" sz="1400" i="0" dirty="0" smtClean="0">
                <a:solidFill>
                  <a:srgbClr val="00B050"/>
                </a:solidFill>
              </a:rPr>
              <a:t>    </a:t>
            </a:r>
            <a:r>
              <a:rPr lang="ru-RU" sz="1400" i="0" dirty="0" smtClean="0">
                <a:solidFill>
                  <a:srgbClr val="7030A0"/>
                </a:solidFill>
              </a:rPr>
              <a:t>(кому?) дополнение, сказуемое, </a:t>
            </a:r>
          </a:p>
          <a:p>
            <a:pPr marL="342900" indent="-342900"/>
            <a:r>
              <a:rPr lang="ru-RU" sz="1400" i="0" dirty="0" smtClean="0">
                <a:solidFill>
                  <a:srgbClr val="7030A0"/>
                </a:solidFill>
              </a:rPr>
              <a:t>                                               (как?) обстоятельство.</a:t>
            </a:r>
            <a:endParaRPr lang="ru-RU" sz="1400" i="0" dirty="0" smtClean="0">
              <a:solidFill>
                <a:srgbClr val="00B050"/>
              </a:solidFill>
            </a:endParaRPr>
          </a:p>
          <a:p>
            <a:pPr marL="342900" indent="-342900"/>
            <a:r>
              <a:rPr lang="ru-RU" sz="1400" i="0" dirty="0" smtClean="0">
                <a:solidFill>
                  <a:srgbClr val="00B050"/>
                </a:solidFill>
              </a:rPr>
              <a:t>      </a:t>
            </a:r>
          </a:p>
          <a:p>
            <a:pPr marL="342900" indent="-342900"/>
            <a:r>
              <a:rPr lang="ru-RU" sz="1400" i="0" dirty="0" smtClean="0">
                <a:solidFill>
                  <a:srgbClr val="00B050"/>
                </a:solidFill>
              </a:rPr>
              <a:t>                                        Актёрам</a:t>
            </a:r>
            <a:r>
              <a:rPr lang="ru-RU" sz="1400" i="0" dirty="0" smtClean="0">
                <a:solidFill>
                  <a:srgbClr val="002060"/>
                </a:solidFill>
              </a:rPr>
              <a:t> </a:t>
            </a:r>
            <a:r>
              <a:rPr lang="ru-RU" sz="1400" i="0" dirty="0" smtClean="0">
                <a:solidFill>
                  <a:srgbClr val="00B050"/>
                </a:solidFill>
              </a:rPr>
              <a:t>аплодировали </a:t>
            </a:r>
            <a:r>
              <a:rPr lang="ru-RU" sz="1400" i="0" dirty="0" smtClean="0">
                <a:solidFill>
                  <a:schemeClr val="tx1"/>
                </a:solidFill>
              </a:rPr>
              <a:t>(как?) </a:t>
            </a:r>
            <a:r>
              <a:rPr lang="ru-RU" sz="1400" i="0" dirty="0" smtClean="0">
                <a:solidFill>
                  <a:srgbClr val="FF0000"/>
                </a:solidFill>
              </a:rPr>
              <a:t>стоя.</a:t>
            </a:r>
          </a:p>
          <a:p>
            <a:pPr marL="342900" indent="-342900"/>
            <a:endParaRPr lang="ru-RU" sz="1400" i="0" dirty="0" smtClean="0">
              <a:solidFill>
                <a:srgbClr val="00B050"/>
              </a:solidFill>
            </a:endParaRPr>
          </a:p>
          <a:p>
            <a:pPr marL="342900" indent="-342900"/>
            <a:endParaRPr lang="ru-RU" sz="1400" i="0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endParaRPr lang="ru-RU" sz="1600" dirty="0" smtClean="0">
              <a:solidFill>
                <a:srgbClr val="002060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30723" name="Picture 3" descr="C:\Users\HOME\Desktop\eade699de38bbb3b3362155b382fcf17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470" y="622294"/>
            <a:ext cx="1665050" cy="928694"/>
          </a:xfrm>
          <a:prstGeom prst="rect">
            <a:avLst/>
          </a:prstGeom>
          <a:noFill/>
        </p:spPr>
      </p:pic>
      <p:pic>
        <p:nvPicPr>
          <p:cNvPr id="3074" name="Picture 2" descr="C:\Users\HOME\Desktop\aplodismenty-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256" y="1908177"/>
            <a:ext cx="1928826" cy="10477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Лингвистическая задача.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818" y="622293"/>
            <a:ext cx="5572164" cy="2862322"/>
          </a:xfrm>
        </p:spPr>
        <p:txBody>
          <a:bodyPr/>
          <a:lstStyle/>
          <a:p>
            <a:pPr marL="342900" indent="-342900"/>
            <a:r>
              <a:rPr lang="ru-RU" sz="1400" i="0" dirty="0" smtClean="0">
                <a:solidFill>
                  <a:srgbClr val="7030A0"/>
                </a:solidFill>
              </a:rPr>
              <a:t>3. определение, подлежащее, сказуемое, </a:t>
            </a:r>
          </a:p>
          <a:p>
            <a:pPr marL="342900" indent="-342900"/>
            <a:r>
              <a:rPr lang="ru-RU" sz="1400" i="0" dirty="0" smtClean="0">
                <a:solidFill>
                  <a:srgbClr val="7030A0"/>
                </a:solidFill>
              </a:rPr>
              <a:t>    (как?) обстоятельство.</a:t>
            </a:r>
          </a:p>
          <a:p>
            <a:pPr marL="342900" indent="-342900"/>
            <a:r>
              <a:rPr lang="ru-RU" sz="1400" i="0" dirty="0" smtClean="0">
                <a:solidFill>
                  <a:srgbClr val="7030A0"/>
                </a:solidFill>
              </a:rPr>
              <a:t>    </a:t>
            </a:r>
            <a:r>
              <a:rPr lang="ru-RU" sz="1400" i="0" dirty="0" smtClean="0">
                <a:solidFill>
                  <a:srgbClr val="0070C0"/>
                </a:solidFill>
              </a:rPr>
              <a:t>Футбольный матч проходил </a:t>
            </a:r>
          </a:p>
          <a:p>
            <a:pPr marL="342900" indent="-342900"/>
            <a:r>
              <a:rPr lang="ru-RU" sz="1400" i="0" dirty="0" smtClean="0">
                <a:solidFill>
                  <a:srgbClr val="0070C0"/>
                </a:solidFill>
              </a:rPr>
              <a:t>    </a:t>
            </a:r>
            <a:r>
              <a:rPr lang="ru-RU" sz="1400" i="0" dirty="0" smtClean="0">
                <a:solidFill>
                  <a:schemeClr val="tx1"/>
                </a:solidFill>
              </a:rPr>
              <a:t>(как?) </a:t>
            </a:r>
            <a:r>
              <a:rPr lang="ru-RU" sz="1400" i="0" dirty="0" smtClean="0">
                <a:solidFill>
                  <a:srgbClr val="FF0000"/>
                </a:solidFill>
              </a:rPr>
              <a:t>напряжённо.</a:t>
            </a:r>
          </a:p>
          <a:p>
            <a:pPr marL="342900" indent="-342900"/>
            <a:r>
              <a:rPr lang="ru-RU" sz="1400" i="0" dirty="0" smtClean="0">
                <a:solidFill>
                  <a:srgbClr val="7030A0"/>
                </a:solidFill>
              </a:rPr>
              <a:t>4. (как?) обстоятельство, сказуемое, </a:t>
            </a:r>
          </a:p>
          <a:p>
            <a:pPr marL="342900" indent="-342900"/>
            <a:r>
              <a:rPr lang="ru-RU" sz="1400" i="0" dirty="0" smtClean="0">
                <a:solidFill>
                  <a:srgbClr val="7030A0"/>
                </a:solidFill>
              </a:rPr>
              <a:t>    (где?) обстоятельство, подлежащее, </a:t>
            </a:r>
          </a:p>
          <a:p>
            <a:pPr marL="342900" indent="-342900"/>
            <a:r>
              <a:rPr lang="ru-RU" sz="1400" i="0" dirty="0" smtClean="0">
                <a:solidFill>
                  <a:srgbClr val="7030A0"/>
                </a:solidFill>
              </a:rPr>
              <a:t>    (откуда?) обстоятельство. </a:t>
            </a:r>
          </a:p>
          <a:p>
            <a:pPr marL="342900" indent="-342900"/>
            <a:r>
              <a:rPr lang="ru-RU" sz="1400" i="0" dirty="0" smtClean="0">
                <a:solidFill>
                  <a:srgbClr val="7030A0"/>
                </a:solidFill>
              </a:rPr>
              <a:t>    </a:t>
            </a:r>
          </a:p>
          <a:p>
            <a:pPr marL="342900" indent="-342900"/>
            <a:r>
              <a:rPr lang="ru-RU" sz="1400" i="0" dirty="0" smtClean="0">
                <a:solidFill>
                  <a:srgbClr val="7030A0"/>
                </a:solidFill>
              </a:rPr>
              <a:t>    </a:t>
            </a:r>
            <a:r>
              <a:rPr lang="ru-RU" sz="1400" i="0" dirty="0" smtClean="0">
                <a:solidFill>
                  <a:srgbClr val="FF0000"/>
                </a:solidFill>
              </a:rPr>
              <a:t>Блестяще</a:t>
            </a:r>
            <a:r>
              <a:rPr lang="ru-RU" sz="1400" i="0" dirty="0" smtClean="0">
                <a:solidFill>
                  <a:srgbClr val="7030A0"/>
                </a:solidFill>
              </a:rPr>
              <a:t> </a:t>
            </a:r>
            <a:r>
              <a:rPr lang="ru-RU" sz="1400" i="0" dirty="0" smtClean="0">
                <a:solidFill>
                  <a:schemeClr val="tx1"/>
                </a:solidFill>
              </a:rPr>
              <a:t>(как?) </a:t>
            </a:r>
            <a:r>
              <a:rPr lang="ru-RU" sz="1400" i="0" dirty="0" smtClean="0">
                <a:solidFill>
                  <a:srgbClr val="00B050"/>
                </a:solidFill>
              </a:rPr>
              <a:t>выступили на </a:t>
            </a:r>
          </a:p>
          <a:p>
            <a:pPr marL="342900" indent="-342900"/>
            <a:r>
              <a:rPr lang="ru-RU" sz="1400" i="0" dirty="0" smtClean="0">
                <a:solidFill>
                  <a:srgbClr val="00B050"/>
                </a:solidFill>
              </a:rPr>
              <a:t>    фестивале «Шарк </a:t>
            </a:r>
            <a:r>
              <a:rPr lang="ru-RU" sz="1400" i="0" dirty="0" err="1" smtClean="0">
                <a:solidFill>
                  <a:srgbClr val="00B050"/>
                </a:solidFill>
              </a:rPr>
              <a:t>тароналари</a:t>
            </a:r>
            <a:r>
              <a:rPr lang="ru-RU" sz="1400" i="0" dirty="0" smtClean="0">
                <a:solidFill>
                  <a:srgbClr val="00B050"/>
                </a:solidFill>
              </a:rPr>
              <a:t>» </a:t>
            </a:r>
          </a:p>
          <a:p>
            <a:pPr marL="342900" indent="-342900"/>
            <a:r>
              <a:rPr lang="ru-RU" sz="1400" i="0" dirty="0" smtClean="0">
                <a:solidFill>
                  <a:srgbClr val="00B050"/>
                </a:solidFill>
              </a:rPr>
              <a:t>    </a:t>
            </a:r>
            <a:r>
              <a:rPr lang="ru-RU" sz="1400" i="0" dirty="0" err="1" smtClean="0">
                <a:solidFill>
                  <a:srgbClr val="00B050"/>
                </a:solidFill>
              </a:rPr>
              <a:t>макамисты</a:t>
            </a:r>
            <a:r>
              <a:rPr lang="ru-RU" sz="1400" i="0" dirty="0" smtClean="0">
                <a:solidFill>
                  <a:srgbClr val="00B050"/>
                </a:solidFill>
              </a:rPr>
              <a:t> из Узбекистана.</a:t>
            </a:r>
            <a:r>
              <a:rPr lang="ru-RU" sz="1400" i="0" dirty="0" smtClean="0">
                <a:solidFill>
                  <a:schemeClr val="tx1"/>
                </a:solidFill>
              </a:rPr>
              <a:t> </a:t>
            </a:r>
            <a:r>
              <a:rPr lang="ru-RU" sz="1400" i="0" dirty="0" smtClean="0">
                <a:solidFill>
                  <a:srgbClr val="FF0000"/>
                </a:solidFill>
              </a:rPr>
              <a:t> </a:t>
            </a:r>
          </a:p>
          <a:p>
            <a:pPr marL="342900" indent="-342900">
              <a:buAutoNum type="arabicPeriod"/>
            </a:pPr>
            <a:endParaRPr lang="ru-RU" sz="1600" dirty="0" smtClean="0">
              <a:solidFill>
                <a:srgbClr val="002060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30725" name="Picture 5" descr="Бунёдкор&quot; испортил праздник &quot;Пахтакору&quot; / Olamsport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1594" y="693731"/>
            <a:ext cx="1714512" cy="1071570"/>
          </a:xfrm>
          <a:prstGeom prst="rect">
            <a:avLst/>
          </a:prstGeom>
          <a:noFill/>
        </p:spPr>
      </p:pic>
      <p:pic>
        <p:nvPicPr>
          <p:cNvPr id="6" name="Picture 2" descr="Как пройдет международный фестиваль &quot;Шарк тароналари&quot; в Самарканде -  Kultura.u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68652" y="1979615"/>
            <a:ext cx="1785950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Лингвистическая задача.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5500726" cy="2215991"/>
          </a:xfrm>
        </p:spPr>
        <p:txBody>
          <a:bodyPr/>
          <a:lstStyle/>
          <a:p>
            <a:pPr marL="342900" indent="-342900"/>
            <a:r>
              <a:rPr lang="ru-RU" sz="1400" i="0" dirty="0" smtClean="0">
                <a:solidFill>
                  <a:srgbClr val="7030A0"/>
                </a:solidFill>
              </a:rPr>
              <a:t>5.</a:t>
            </a:r>
            <a:r>
              <a:rPr lang="ru-RU" sz="1400" i="0" dirty="0" smtClean="0">
                <a:solidFill>
                  <a:srgbClr val="00B050"/>
                </a:solidFill>
              </a:rPr>
              <a:t> </a:t>
            </a:r>
            <a:r>
              <a:rPr lang="ru-RU" sz="1400" i="0" dirty="0" smtClean="0">
                <a:solidFill>
                  <a:srgbClr val="7030A0"/>
                </a:solidFill>
              </a:rPr>
              <a:t>сказуемое (как?) обстоятельство </a:t>
            </a:r>
          </a:p>
          <a:p>
            <a:pPr marL="342900" indent="-342900"/>
            <a:r>
              <a:rPr lang="ru-RU" sz="1400" i="0" dirty="0" smtClean="0">
                <a:solidFill>
                  <a:srgbClr val="7030A0"/>
                </a:solidFill>
              </a:rPr>
              <a:t>    и (как?) обстоятельство.</a:t>
            </a:r>
          </a:p>
          <a:p>
            <a:pPr marL="342900" indent="-342900"/>
            <a:r>
              <a:rPr lang="ru-RU" sz="1400" i="0" dirty="0" smtClean="0">
                <a:solidFill>
                  <a:srgbClr val="7030A0"/>
                </a:solidFill>
              </a:rPr>
              <a:t>    </a:t>
            </a:r>
            <a:r>
              <a:rPr lang="ru-RU" sz="1400" i="0" dirty="0" smtClean="0">
                <a:solidFill>
                  <a:srgbClr val="00B050"/>
                </a:solidFill>
              </a:rPr>
              <a:t>Читайте</a:t>
            </a:r>
            <a:r>
              <a:rPr lang="ru-RU" sz="1400" i="0" dirty="0" smtClean="0">
                <a:solidFill>
                  <a:srgbClr val="FF0000"/>
                </a:solidFill>
              </a:rPr>
              <a:t> </a:t>
            </a:r>
            <a:r>
              <a:rPr lang="ru-RU" sz="1400" i="0" dirty="0" smtClean="0">
                <a:solidFill>
                  <a:schemeClr val="tx1"/>
                </a:solidFill>
              </a:rPr>
              <a:t>(как?) </a:t>
            </a:r>
            <a:r>
              <a:rPr lang="ru-RU" sz="1400" i="0" dirty="0" smtClean="0">
                <a:solidFill>
                  <a:srgbClr val="FF0000"/>
                </a:solidFill>
              </a:rPr>
              <a:t>правильно </a:t>
            </a:r>
            <a:r>
              <a:rPr lang="ru-RU" sz="1400" i="0" dirty="0" smtClean="0">
                <a:solidFill>
                  <a:srgbClr val="00B050"/>
                </a:solidFill>
              </a:rPr>
              <a:t>и</a:t>
            </a:r>
            <a:r>
              <a:rPr lang="ru-RU" sz="1400" i="0" dirty="0" smtClean="0">
                <a:solidFill>
                  <a:schemeClr val="tx1"/>
                </a:solidFill>
              </a:rPr>
              <a:t> (как?)</a:t>
            </a:r>
            <a:r>
              <a:rPr lang="ru-RU" sz="1400" i="0" dirty="0" smtClean="0">
                <a:solidFill>
                  <a:srgbClr val="FF0000"/>
                </a:solidFill>
              </a:rPr>
              <a:t> выразительно.</a:t>
            </a:r>
          </a:p>
          <a:p>
            <a:pPr marL="342900" indent="-342900"/>
            <a:r>
              <a:rPr lang="ru-RU" sz="1400" i="0" dirty="0" smtClean="0">
                <a:solidFill>
                  <a:srgbClr val="FF0000"/>
                </a:solidFill>
              </a:rPr>
              <a:t> </a:t>
            </a:r>
          </a:p>
          <a:p>
            <a:pPr marL="342900" indent="-342900"/>
            <a:r>
              <a:rPr lang="ru-RU" sz="1400" i="0" dirty="0" smtClean="0">
                <a:solidFill>
                  <a:srgbClr val="7030A0"/>
                </a:solidFill>
              </a:rPr>
              <a:t>6.</a:t>
            </a:r>
            <a:r>
              <a:rPr lang="ru-RU" sz="1400" i="0" dirty="0" smtClean="0">
                <a:solidFill>
                  <a:srgbClr val="FF0000"/>
                </a:solidFill>
              </a:rPr>
              <a:t> </a:t>
            </a:r>
            <a:r>
              <a:rPr lang="ru-RU" sz="1400" dirty="0" smtClean="0">
                <a:solidFill>
                  <a:srgbClr val="7030A0"/>
                </a:solidFill>
              </a:rPr>
              <a:t>(где?) </a:t>
            </a:r>
            <a:r>
              <a:rPr lang="ru-RU" sz="1400" i="0" dirty="0" smtClean="0">
                <a:solidFill>
                  <a:srgbClr val="7030A0"/>
                </a:solidFill>
              </a:rPr>
              <a:t>обстоятельство, подлежащее, сказуемое, </a:t>
            </a:r>
          </a:p>
          <a:p>
            <a:pPr marL="342900" indent="-342900"/>
            <a:r>
              <a:rPr lang="ru-RU" sz="1400" i="0" dirty="0" smtClean="0">
                <a:solidFill>
                  <a:srgbClr val="7030A0"/>
                </a:solidFill>
              </a:rPr>
              <a:t>    (как?) </a:t>
            </a:r>
            <a:r>
              <a:rPr lang="ru-RU" sz="1400" dirty="0" smtClean="0">
                <a:solidFill>
                  <a:srgbClr val="7030A0"/>
                </a:solidFill>
              </a:rPr>
              <a:t> </a:t>
            </a:r>
            <a:r>
              <a:rPr lang="ru-RU" sz="1400" i="0" dirty="0" smtClean="0">
                <a:solidFill>
                  <a:srgbClr val="7030A0"/>
                </a:solidFill>
              </a:rPr>
              <a:t>обстоятельство.</a:t>
            </a:r>
          </a:p>
          <a:p>
            <a:pPr marL="342900" indent="-342900"/>
            <a:r>
              <a:rPr lang="ru-RU" sz="1400" i="0" dirty="0" smtClean="0">
                <a:solidFill>
                  <a:srgbClr val="7030A0"/>
                </a:solidFill>
              </a:rPr>
              <a:t>    </a:t>
            </a:r>
            <a:r>
              <a:rPr lang="ru-RU" sz="1400" i="0" dirty="0" smtClean="0">
                <a:solidFill>
                  <a:srgbClr val="00B050"/>
                </a:solidFill>
              </a:rPr>
              <a:t>На </a:t>
            </a:r>
            <a:r>
              <a:rPr lang="ru-RU" sz="1400" i="0" dirty="0" err="1" smtClean="0">
                <a:solidFill>
                  <a:srgbClr val="00B050"/>
                </a:solidFill>
              </a:rPr>
              <a:t>хашаре</a:t>
            </a:r>
            <a:r>
              <a:rPr lang="ru-RU" sz="1400" i="0" dirty="0" smtClean="0">
                <a:solidFill>
                  <a:srgbClr val="00B050"/>
                </a:solidFill>
              </a:rPr>
              <a:t> все работали </a:t>
            </a:r>
            <a:r>
              <a:rPr lang="ru-RU" sz="1400" i="0" dirty="0" smtClean="0">
                <a:solidFill>
                  <a:schemeClr val="tx1"/>
                </a:solidFill>
              </a:rPr>
              <a:t>(как?)</a:t>
            </a:r>
            <a:r>
              <a:rPr lang="ru-RU" sz="1400" i="0" dirty="0" smtClean="0">
                <a:solidFill>
                  <a:srgbClr val="FF0000"/>
                </a:solidFill>
              </a:rPr>
              <a:t> засучив рукава.</a:t>
            </a:r>
            <a:endParaRPr lang="ru-RU" sz="1400" i="0" dirty="0" smtClean="0">
              <a:solidFill>
                <a:srgbClr val="7030A0"/>
              </a:solidFill>
            </a:endParaRPr>
          </a:p>
          <a:p>
            <a:pPr marL="342900" indent="-342900"/>
            <a:endParaRPr lang="ru-RU" sz="1400" i="0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endParaRPr lang="ru-RU" sz="1600" dirty="0" smtClean="0">
              <a:solidFill>
                <a:srgbClr val="002060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33795" name="Picture 3" descr="C:\Users\HOME\Desktop\images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56" y="2193929"/>
            <a:ext cx="1428760" cy="857256"/>
          </a:xfrm>
          <a:prstGeom prst="rect">
            <a:avLst/>
          </a:prstGeom>
          <a:noFill/>
        </p:spPr>
      </p:pic>
      <p:pic>
        <p:nvPicPr>
          <p:cNvPr id="33796" name="Picture 4" descr="C:\Users\HOME\Desktop\141317_d48eaa6f4d4f4ee1d19d30093b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39892" y="2193929"/>
            <a:ext cx="1357322" cy="857256"/>
          </a:xfrm>
          <a:prstGeom prst="rect">
            <a:avLst/>
          </a:prstGeom>
          <a:noFill/>
        </p:spPr>
      </p:pic>
      <p:pic>
        <p:nvPicPr>
          <p:cNvPr id="14342" name="Picture 6" descr="Всенародный хашар пройдет 18−19 март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40090" y="2193929"/>
            <a:ext cx="1643074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5511105" cy="315471"/>
          </a:xfrm>
        </p:spPr>
        <p:txBody>
          <a:bodyPr/>
          <a:lstStyle/>
          <a:p>
            <a:r>
              <a:rPr lang="ru-RU" dirty="0" smtClean="0"/>
              <a:t>                  Технология «Корректор».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4980229" cy="246221"/>
          </a:xfrm>
        </p:spPr>
        <p:txBody>
          <a:bodyPr/>
          <a:lstStyle/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4" name="Picture 2" descr="C:\Users\Бакибаева\Desktop\question_mark_PNG4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9401">
            <a:off x="10094258" y="1272969"/>
            <a:ext cx="1427056" cy="237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82570" y="407979"/>
            <a:ext cx="364333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Восстановите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деформированные пословицы. </a:t>
            </a:r>
          </a:p>
          <a:p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Подчеркните обстоятельства </a:t>
            </a:r>
          </a:p>
          <a:p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образа действия</a:t>
            </a:r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задайте</a:t>
            </a:r>
          </a:p>
          <a:p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 ним вопросы. </a:t>
            </a:r>
          </a:p>
        </p:txBody>
      </p:sp>
      <p:pic>
        <p:nvPicPr>
          <p:cNvPr id="13314" name="Picture 2" descr="Рейтинг московских школ по олимпиадникам-универсалам 20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1594" y="693732"/>
            <a:ext cx="1785950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5511105" cy="315471"/>
          </a:xfrm>
        </p:spPr>
        <p:txBody>
          <a:bodyPr/>
          <a:lstStyle/>
          <a:p>
            <a:r>
              <a:rPr lang="ru-RU" dirty="0" smtClean="0"/>
              <a:t>              Технология «Корректор».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4980229" cy="246221"/>
          </a:xfrm>
        </p:spPr>
        <p:txBody>
          <a:bodyPr/>
          <a:lstStyle/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4" name="Picture 2" descr="C:\Users\Бакибаева\Desktop\question_mark_PNG4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9401">
            <a:off x="10094258" y="1272969"/>
            <a:ext cx="1427056" cy="237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68256" y="265104"/>
            <a:ext cx="535785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Мягко, спать, да, стелет, жёстко.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 marL="342900" indent="-342900"/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2. Легко, доказать, да, сказать, трудно.</a:t>
            </a:r>
          </a:p>
          <a:p>
            <a:pPr marL="342900" indent="-342900"/>
            <a:endParaRPr lang="ru-RU" sz="1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Кошка, живут, с, дружно, собакой, не.</a:t>
            </a:r>
          </a:p>
          <a:p>
            <a:pPr marL="342900" indent="-342900"/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И, шумит, много, дружней, когда, лес, деревьев.</a:t>
            </a:r>
          </a:p>
          <a:p>
            <a:pPr marL="342900" indent="-342900"/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/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5. Делай, а, превосходно, получится, плохо, само.</a:t>
            </a:r>
            <a:r>
              <a:rPr lang="ru-RU" sz="1400" dirty="0" smtClean="0"/>
              <a:t> </a:t>
            </a:r>
          </a:p>
          <a:p>
            <a:pPr marL="342900" indent="-342900"/>
            <a:endParaRPr lang="ru-RU" sz="14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6. Просто, сдержать, пообещать, трудно, слово. </a:t>
            </a:r>
          </a:p>
        </p:txBody>
      </p:sp>
      <p:pic>
        <p:nvPicPr>
          <p:cNvPr id="2050" name="Picture 2" descr="C:\Users\HOME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3032" y="622293"/>
            <a:ext cx="1785950" cy="1285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5511105" cy="315471"/>
          </a:xfrm>
        </p:spPr>
        <p:txBody>
          <a:bodyPr/>
          <a:lstStyle/>
          <a:p>
            <a:r>
              <a:rPr lang="ru-RU" dirty="0" smtClean="0"/>
              <a:t>        Технология «Корректор». Проверьте!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3"/>
            <a:ext cx="4980229" cy="246221"/>
          </a:xfrm>
        </p:spPr>
        <p:txBody>
          <a:bodyPr/>
          <a:lstStyle/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4" name="Picture 2" descr="C:\Users\Бакибаева\Desktop\question_mark_PNG4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29401">
            <a:off x="10094258" y="1272969"/>
            <a:ext cx="1427056" cy="237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6818" y="265104"/>
            <a:ext cx="542928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Мягко (как?) стелет, да (как?) жёстко спать.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 marL="342900" indent="-342900"/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2. Легко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(как?) </a:t>
            </a:r>
            <a:r>
              <a:rPr lang="ru-RU" sz="1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сказать, да (как?) трудно доказать.</a:t>
            </a:r>
          </a:p>
          <a:p>
            <a:pPr marL="342900" indent="-342900"/>
            <a:endParaRPr lang="ru-RU" sz="14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Кошка с собакой 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(как?) </a:t>
            </a:r>
            <a:r>
              <a:rPr lang="ru-RU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дружно не живут.</a:t>
            </a:r>
          </a:p>
          <a:p>
            <a:pPr marL="342900" indent="-342900"/>
            <a:endParaRPr lang="ru-RU" sz="1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4. И лес шумит 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(как?)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дружней, когда деревьев </a:t>
            </a:r>
          </a:p>
          <a:p>
            <a:pPr marL="342900" indent="-342900"/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много.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/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5. Делай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(как?) 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превосходно, а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(как?) </a:t>
            </a:r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плохо само получится.</a:t>
            </a:r>
            <a:r>
              <a:rPr lang="ru-RU" sz="1400" dirty="0" smtClean="0"/>
              <a:t> </a:t>
            </a:r>
          </a:p>
          <a:p>
            <a:pPr marL="342900" indent="-342900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6. Просто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(как?)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пообещать, трудно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(как?) </a:t>
            </a:r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слово сдержать. </a:t>
            </a:r>
          </a:p>
        </p:txBody>
      </p:sp>
      <p:pic>
        <p:nvPicPr>
          <p:cNvPr id="8" name="Picture 2" descr="Буклет о правах ребенк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7412" y="693731"/>
            <a:ext cx="1071557" cy="1500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Технология соответствий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97214" y="781127"/>
            <a:ext cx="2286016" cy="1938992"/>
          </a:xfrm>
        </p:spPr>
        <p:txBody>
          <a:bodyPr/>
          <a:lstStyle/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 фразеологизмам, </a:t>
            </a:r>
            <a:b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данным в  левом столбце,  подберите соответствующие </a:t>
            </a:r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 значению</a:t>
            </a:r>
          </a:p>
          <a:p>
            <a:r>
              <a:rPr lang="ru-RU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обстоятельства образа действия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из правого столбца </a:t>
            </a:r>
          </a:p>
          <a:p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(укажите стрелками).</a:t>
            </a:r>
            <a:endParaRPr lang="ru-RU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2" descr="C:\Users\Бакибаева\Desktop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2253" y="2336804"/>
            <a:ext cx="2931511" cy="408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008" y="765169"/>
            <a:ext cx="228601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69180" y="6194457"/>
          <a:ext cx="7858180" cy="10292080"/>
        </p:xfrm>
        <a:graphic>
          <a:graphicData uri="http://schemas.openxmlformats.org/drawingml/2006/table">
            <a:tbl>
              <a:tblPr/>
              <a:tblGrid>
                <a:gridCol w="5174136"/>
                <a:gridCol w="2684044"/>
              </a:tblGrid>
              <a:tr h="48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1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6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195"/>
          <p:cNvGraphicFramePr>
            <a:graphicFrameLocks noGrp="1"/>
          </p:cNvGraphicFramePr>
          <p:nvPr/>
        </p:nvGraphicFramePr>
        <p:xfrm>
          <a:off x="-3760834" y="23196701"/>
          <a:ext cx="6775292" cy="12885928"/>
        </p:xfrm>
        <a:graphic>
          <a:graphicData uri="http://schemas.openxmlformats.org/drawingml/2006/table">
            <a:tbl>
              <a:tblPr/>
              <a:tblGrid>
                <a:gridCol w="44611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141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3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4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56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8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239826" y="122227"/>
            <a:ext cx="41179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Arial Black" pitchFamily="34" charset="0"/>
              </a:rPr>
              <a:t>Технология соответствий</a:t>
            </a:r>
            <a:endParaRPr lang="ru-RU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138354"/>
              </p:ext>
            </p:extLst>
          </p:nvPr>
        </p:nvGraphicFramePr>
        <p:xfrm>
          <a:off x="96818" y="550857"/>
          <a:ext cx="5572164" cy="2571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1714512"/>
              </a:tblGrid>
              <a:tr h="3673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Через час по чайной ложке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тесно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673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Яблоку негде упасть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дружно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673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Не в бровь, а в глаз 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кратко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673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Как снег на голову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быстро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673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Душа в душу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медленно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673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на скорую руку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метко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673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В двух словах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неожиданно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69180" y="6194457"/>
          <a:ext cx="7858180" cy="10292080"/>
        </p:xfrm>
        <a:graphic>
          <a:graphicData uri="http://schemas.openxmlformats.org/drawingml/2006/table">
            <a:tbl>
              <a:tblPr/>
              <a:tblGrid>
                <a:gridCol w="5174136"/>
                <a:gridCol w="2684044"/>
              </a:tblGrid>
              <a:tr h="480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1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6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195"/>
          <p:cNvGraphicFramePr>
            <a:graphicFrameLocks noGrp="1"/>
          </p:cNvGraphicFramePr>
          <p:nvPr/>
        </p:nvGraphicFramePr>
        <p:xfrm>
          <a:off x="-3760834" y="23196701"/>
          <a:ext cx="6775292" cy="12885928"/>
        </p:xfrm>
        <a:graphic>
          <a:graphicData uri="http://schemas.openxmlformats.org/drawingml/2006/table">
            <a:tbl>
              <a:tblPr/>
              <a:tblGrid>
                <a:gridCol w="44611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141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39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Главный член предложения, связанный с подлежащим по смыслу и грамматически.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Двусоставное.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8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Предложение,</a:t>
                      </a:r>
                      <a:r>
                        <a:rPr lang="ru-RU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состоящее из одной грамматической основы.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Тире.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4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Субъект действия.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Сказуемое.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56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Предложение, состоящее из подлежащего и сказуемого.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Простое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8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Знак препинания, который ставится между подлежащим и сказуемым, выраженными существительными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 форме именительного падежа.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Подлежащее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96818" y="122227"/>
            <a:ext cx="5668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Arial Black" pitchFamily="34" charset="0"/>
              </a:rPr>
              <a:t>Технология соответствий. Проверьте!</a:t>
            </a:r>
            <a:endParaRPr lang="ru-RU" sz="2000" dirty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96818" y="550857"/>
          <a:ext cx="5572164" cy="2571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1714512"/>
              </a:tblGrid>
              <a:tr h="3673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Через час по чайной ложке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тесно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673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Яблоку негде упасть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дружно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3673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Не в бровь, а в глаз 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кратко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</a:tr>
              <a:tr h="3673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Как снег на голову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быстро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673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Душа в душу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медленно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673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на скорую руку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метко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36739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В двух словах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неожиданно</a:t>
                      </a:r>
                      <a:endParaRPr lang="ru-RU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8" name="Line 2">
            <a:extLst>
              <a:ext uri="{FF2B5EF4-FFF2-40B4-BE49-F238E27FC236}">
                <a16:creationId xmlns=""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954338" y="765169"/>
            <a:ext cx="1000132" cy="14287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0" name="Line 2">
            <a:extLst>
              <a:ext uri="{FF2B5EF4-FFF2-40B4-BE49-F238E27FC236}">
                <a16:creationId xmlns=""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11396" y="693731"/>
            <a:ext cx="1643074" cy="42862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1" name="Line 2">
            <a:extLst>
              <a:ext uri="{FF2B5EF4-FFF2-40B4-BE49-F238E27FC236}">
                <a16:creationId xmlns=""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39958" y="1479549"/>
            <a:ext cx="1714512" cy="10715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2" name="Line 2">
            <a:extLst>
              <a:ext uri="{FF2B5EF4-FFF2-40B4-BE49-F238E27FC236}">
                <a16:creationId xmlns=""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>
            <a:off x="2097082" y="1836739"/>
            <a:ext cx="1857388" cy="114300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3" name="Line 2">
            <a:extLst>
              <a:ext uri="{FF2B5EF4-FFF2-40B4-BE49-F238E27FC236}">
                <a16:creationId xmlns=""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25578" y="1122359"/>
            <a:ext cx="2428892" cy="10715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4" name="Line 2">
            <a:extLst>
              <a:ext uri="{FF2B5EF4-FFF2-40B4-BE49-F238E27FC236}">
                <a16:creationId xmlns=""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11330" y="1836739"/>
            <a:ext cx="2143140" cy="78581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  <p:sp>
        <p:nvSpPr>
          <p:cNvPr id="15" name="Line 2">
            <a:extLst>
              <a:ext uri="{FF2B5EF4-FFF2-40B4-BE49-F238E27FC236}">
                <a16:creationId xmlns="" xmlns:a16="http://schemas.microsoft.com/office/drawing/2014/main" id="{E6C5D0EE-F5FE-492E-B1E2-D4E82688ED6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68454" y="1479549"/>
            <a:ext cx="2286016" cy="150019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   Словарная работа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25710" y="550855"/>
            <a:ext cx="3357586" cy="3518537"/>
          </a:xfrm>
        </p:spPr>
        <p:txBody>
          <a:bodyPr/>
          <a:lstStyle/>
          <a:p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вызывающе</a:t>
            </a:r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ajoyib-g‘aroyib</a:t>
            </a:r>
            <a:r>
              <a:rPr lang="ru-RU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US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выразительно – </a:t>
            </a:r>
            <a:r>
              <a:rPr lang="en-US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ifodali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неожиданно –</a:t>
            </a:r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kutilmaganda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/>
              <a:t>метко –</a:t>
            </a:r>
            <a:r>
              <a:rPr lang="en-US" sz="1600" dirty="0" smtClean="0"/>
              <a:t> </a:t>
            </a:r>
            <a:r>
              <a:rPr lang="en-US" sz="1600" dirty="0" err="1" smtClean="0">
                <a:solidFill>
                  <a:srgbClr val="7030A0"/>
                </a:solidFill>
              </a:rPr>
              <a:t>aniq</a:t>
            </a:r>
            <a:r>
              <a:rPr lang="en-US" sz="1600" dirty="0" smtClean="0">
                <a:solidFill>
                  <a:srgbClr val="7030A0"/>
                </a:solidFill>
              </a:rPr>
              <a:t>, </a:t>
            </a:r>
            <a:r>
              <a:rPr lang="en-US" sz="1600" dirty="0" err="1" smtClean="0">
                <a:solidFill>
                  <a:srgbClr val="7030A0"/>
                </a:solidFill>
              </a:rPr>
              <a:t>to‘g‘ri</a:t>
            </a:r>
            <a:r>
              <a:rPr lang="en-US" sz="1600" dirty="0" smtClean="0">
                <a:solidFill>
                  <a:srgbClr val="7030A0"/>
                </a:solidFill>
              </a:rPr>
              <a:t>;</a:t>
            </a:r>
            <a:endParaRPr lang="ru-RU" sz="1600" dirty="0" smtClean="0">
              <a:solidFill>
                <a:srgbClr val="7030A0"/>
              </a:solidFill>
            </a:endParaRPr>
          </a:p>
          <a:p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медленно –</a:t>
            </a:r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sekin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shoshilmay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напряжённо – </a:t>
            </a:r>
            <a:r>
              <a:rPr lang="uz-Latn-UZ" sz="1600" dirty="0" smtClean="0">
                <a:solidFill>
                  <a:srgbClr val="7030A0"/>
                </a:solidFill>
              </a:rPr>
              <a:t>tarang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кратко –</a:t>
            </a:r>
            <a:r>
              <a:rPr lang="en-US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qisqa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тесно –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tor joy;</a:t>
            </a:r>
            <a:endParaRPr lang="ru-RU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жёстко – </a:t>
            </a:r>
            <a:r>
              <a:rPr lang="en-US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qattiq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опасно – </a:t>
            </a:r>
            <a:r>
              <a:rPr lang="en-US" sz="16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havfli</a:t>
            </a:r>
            <a:r>
              <a:rPr lang="en-US" sz="1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1026" name="Picture 2" descr="C:\Users\HOME\Desktop\20160120_school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132" y="908045"/>
            <a:ext cx="1928826" cy="1571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699" y="110526"/>
            <a:ext cx="4944655" cy="332142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pc="-5" dirty="0" smtClean="0"/>
              <a:t>Второстепенные члены предложения</a:t>
            </a:r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1666880" y="788221"/>
            <a:ext cx="2421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Обозначает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действие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предмета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54074" y="765169"/>
            <a:ext cx="3555449" cy="64294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Второстепенные члены предложения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8256" y="2051053"/>
            <a:ext cx="1643073" cy="9548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Определение</a:t>
            </a:r>
            <a:endParaRPr lang="ru-RU" sz="1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740156" y="2051053"/>
            <a:ext cx="1888615" cy="95486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Обстоятельство  </a:t>
            </a: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82768" y="2051053"/>
            <a:ext cx="1785949" cy="95486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Дополнение</a:t>
            </a:r>
            <a:endParaRPr lang="ru-RU" sz="14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>
            <a:stCxn id="7" idx="0"/>
            <a:endCxn id="5" idx="2"/>
          </p:cNvCxnSpPr>
          <p:nvPr/>
        </p:nvCxnSpPr>
        <p:spPr>
          <a:xfrm rot="5400000" flipH="1" flipV="1">
            <a:off x="1539325" y="858579"/>
            <a:ext cx="642942" cy="1742006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5" idx="2"/>
          </p:cNvCxnSpPr>
          <p:nvPr/>
        </p:nvCxnSpPr>
        <p:spPr>
          <a:xfrm rot="16200000" flipH="1">
            <a:off x="3440239" y="699671"/>
            <a:ext cx="642942" cy="205982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9" idx="0"/>
          </p:cNvCxnSpPr>
          <p:nvPr/>
        </p:nvCxnSpPr>
        <p:spPr>
          <a:xfrm rot="16200000" flipV="1">
            <a:off x="2436413" y="1711723"/>
            <a:ext cx="642942" cy="3571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50789"/>
            <a:ext cx="5857916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6" name="object 6"/>
          <p:cNvSpPr txBox="1"/>
          <p:nvPr/>
        </p:nvSpPr>
        <p:spPr>
          <a:xfrm>
            <a:off x="471086" y="704142"/>
            <a:ext cx="800100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40"/>
              </a:lnSpc>
              <a:spcBef>
                <a:spcPts val="100"/>
              </a:spcBef>
            </a:pPr>
            <a:r>
              <a:rPr sz="1000" b="1" i="1" spc="-30" dirty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000" b="1" i="1" dirty="0">
                <a:solidFill>
                  <a:srgbClr val="FFFFFF"/>
                </a:solidFill>
                <a:latin typeface="Arial"/>
                <a:cs typeface="Arial"/>
              </a:rPr>
              <a:t>пражнение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620"/>
              </a:lnSpc>
            </a:pPr>
            <a:r>
              <a:rPr sz="1400" b="1" i="1" spc="-5" dirty="0">
                <a:solidFill>
                  <a:srgbClr val="FFFFFF"/>
                </a:solidFill>
                <a:latin typeface="Arial"/>
                <a:cs typeface="Arial"/>
              </a:rPr>
              <a:t>298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117496" y="765169"/>
            <a:ext cx="5883296" cy="618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16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16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§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Как указать на способ совершения    </a:t>
            </a: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действия</a:t>
            </a:r>
            <a:r>
              <a:rPr lang="ru-RU" b="1" spc="-1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Упражнение 91, 92 (стр. 40).</a:t>
            </a:r>
            <a:endParaRPr lang="ru-RU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Домашнее задание школьные иконки иллюстрации | Премиум векто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6884" y="1478409"/>
            <a:ext cx="4500594" cy="1501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Обстоятельства образа действия  </a:t>
            </a:r>
            <a:endParaRPr lang="ru-RU" dirty="0"/>
          </a:p>
        </p:txBody>
      </p:sp>
      <p:sp>
        <p:nvSpPr>
          <p:cNvPr id="5" name="object 5"/>
          <p:cNvSpPr/>
          <p:nvPr/>
        </p:nvSpPr>
        <p:spPr>
          <a:xfrm>
            <a:off x="1025512" y="622293"/>
            <a:ext cx="3857652" cy="418400"/>
          </a:xfrm>
          <a:custGeom>
            <a:avLst/>
            <a:gdLst/>
            <a:ahLst/>
            <a:cxnLst/>
            <a:rect l="l" t="t" r="r" b="b"/>
            <a:pathLst>
              <a:path w="2613660" h="274319">
                <a:moveTo>
                  <a:pt x="2476501" y="0"/>
                </a:moveTo>
                <a:lnTo>
                  <a:pt x="137159" y="0"/>
                </a:lnTo>
                <a:lnTo>
                  <a:pt x="93927" y="7022"/>
                </a:lnTo>
                <a:lnTo>
                  <a:pt x="56290" y="26554"/>
                </a:lnTo>
                <a:lnTo>
                  <a:pt x="26554" y="56290"/>
                </a:lnTo>
                <a:lnTo>
                  <a:pt x="7022" y="93927"/>
                </a:lnTo>
                <a:lnTo>
                  <a:pt x="0" y="137159"/>
                </a:lnTo>
                <a:lnTo>
                  <a:pt x="7022" y="180392"/>
                </a:lnTo>
                <a:lnTo>
                  <a:pt x="26554" y="218029"/>
                </a:lnTo>
                <a:lnTo>
                  <a:pt x="56290" y="247765"/>
                </a:lnTo>
                <a:lnTo>
                  <a:pt x="93927" y="267297"/>
                </a:lnTo>
                <a:lnTo>
                  <a:pt x="137159" y="274319"/>
                </a:lnTo>
                <a:lnTo>
                  <a:pt x="2476501" y="274319"/>
                </a:lnTo>
                <a:lnTo>
                  <a:pt x="2519734" y="267297"/>
                </a:lnTo>
                <a:lnTo>
                  <a:pt x="2557370" y="247765"/>
                </a:lnTo>
                <a:lnTo>
                  <a:pt x="2587107" y="218029"/>
                </a:lnTo>
                <a:lnTo>
                  <a:pt x="2606638" y="180392"/>
                </a:lnTo>
                <a:lnTo>
                  <a:pt x="2613661" y="137159"/>
                </a:lnTo>
                <a:lnTo>
                  <a:pt x="2606638" y="93927"/>
                </a:lnTo>
                <a:lnTo>
                  <a:pt x="2587107" y="56290"/>
                </a:lnTo>
                <a:lnTo>
                  <a:pt x="2557370" y="26554"/>
                </a:lnTo>
                <a:lnTo>
                  <a:pt x="2519734" y="7022"/>
                </a:lnTo>
                <a:lnTo>
                  <a:pt x="2476501" y="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r>
              <a:rPr lang="ru-RU" b="1" spc="-10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1400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Второстепенный член предложения</a:t>
            </a:r>
            <a:r>
              <a:rPr lang="ru-RU" sz="1600" b="1" spc="-1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sz="1600">
              <a:solidFill>
                <a:schemeClr val="bg1"/>
              </a:solidFill>
            </a:endParaRPr>
          </a:p>
        </p:txBody>
      </p:sp>
      <p:sp>
        <p:nvSpPr>
          <p:cNvPr id="6" name="object 8"/>
          <p:cNvSpPr/>
          <p:nvPr/>
        </p:nvSpPr>
        <p:spPr>
          <a:xfrm>
            <a:off x="1096950" y="1193797"/>
            <a:ext cx="3786214" cy="571504"/>
          </a:xfrm>
          <a:custGeom>
            <a:avLst/>
            <a:gdLst/>
            <a:ahLst/>
            <a:cxnLst/>
            <a:rect l="l" t="t" r="r" b="b"/>
            <a:pathLst>
              <a:path w="4396740" h="510539">
                <a:moveTo>
                  <a:pt x="4141472" y="0"/>
                </a:moveTo>
                <a:lnTo>
                  <a:pt x="255268" y="0"/>
                </a:lnTo>
                <a:lnTo>
                  <a:pt x="209536" y="4131"/>
                </a:lnTo>
                <a:lnTo>
                  <a:pt x="166431" y="16037"/>
                </a:lnTo>
                <a:lnTo>
                  <a:pt x="126688" y="34980"/>
                </a:lnTo>
                <a:lnTo>
                  <a:pt x="91041" y="60227"/>
                </a:lnTo>
                <a:lnTo>
                  <a:pt x="60227" y="91041"/>
                </a:lnTo>
                <a:lnTo>
                  <a:pt x="34980" y="126688"/>
                </a:lnTo>
                <a:lnTo>
                  <a:pt x="16037" y="166431"/>
                </a:lnTo>
                <a:lnTo>
                  <a:pt x="4131" y="209536"/>
                </a:lnTo>
                <a:lnTo>
                  <a:pt x="0" y="255268"/>
                </a:lnTo>
                <a:lnTo>
                  <a:pt x="4131" y="301004"/>
                </a:lnTo>
                <a:lnTo>
                  <a:pt x="16037" y="344109"/>
                </a:lnTo>
                <a:lnTo>
                  <a:pt x="34980" y="383853"/>
                </a:lnTo>
                <a:lnTo>
                  <a:pt x="60227" y="419499"/>
                </a:lnTo>
                <a:lnTo>
                  <a:pt x="91041" y="450313"/>
                </a:lnTo>
                <a:lnTo>
                  <a:pt x="126688" y="475560"/>
                </a:lnTo>
                <a:lnTo>
                  <a:pt x="166431" y="494504"/>
                </a:lnTo>
                <a:lnTo>
                  <a:pt x="209536" y="506409"/>
                </a:lnTo>
                <a:lnTo>
                  <a:pt x="255268" y="510541"/>
                </a:lnTo>
                <a:lnTo>
                  <a:pt x="4141472" y="510541"/>
                </a:lnTo>
                <a:lnTo>
                  <a:pt x="4187204" y="506409"/>
                </a:lnTo>
                <a:lnTo>
                  <a:pt x="4230309" y="494504"/>
                </a:lnTo>
                <a:lnTo>
                  <a:pt x="4270053" y="475560"/>
                </a:lnTo>
                <a:lnTo>
                  <a:pt x="4305699" y="450313"/>
                </a:lnTo>
                <a:lnTo>
                  <a:pt x="4336513" y="419499"/>
                </a:lnTo>
                <a:lnTo>
                  <a:pt x="4361760" y="383853"/>
                </a:lnTo>
                <a:lnTo>
                  <a:pt x="4380704" y="344109"/>
                </a:lnTo>
                <a:lnTo>
                  <a:pt x="4392609" y="301004"/>
                </a:lnTo>
                <a:lnTo>
                  <a:pt x="4396741" y="255272"/>
                </a:lnTo>
                <a:lnTo>
                  <a:pt x="4392609" y="209536"/>
                </a:lnTo>
                <a:lnTo>
                  <a:pt x="4380704" y="166431"/>
                </a:lnTo>
                <a:lnTo>
                  <a:pt x="4361760" y="126688"/>
                </a:lnTo>
                <a:lnTo>
                  <a:pt x="4336513" y="91041"/>
                </a:lnTo>
                <a:lnTo>
                  <a:pt x="4305699" y="60227"/>
                </a:lnTo>
                <a:lnTo>
                  <a:pt x="4270053" y="34980"/>
                </a:lnTo>
                <a:lnTo>
                  <a:pt x="4230309" y="16037"/>
                </a:lnTo>
                <a:lnTo>
                  <a:pt x="4187204" y="4131"/>
                </a:lnTo>
                <a:lnTo>
                  <a:pt x="4141472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  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Обозначает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способ совершения</a:t>
            </a:r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r>
              <a:rPr lang="ru-RU" sz="14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действия </a:t>
            </a:r>
            <a:endParaRPr sz="1400" b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ject 9"/>
          <p:cNvSpPr/>
          <p:nvPr/>
        </p:nvSpPr>
        <p:spPr>
          <a:xfrm>
            <a:off x="1025512" y="1872457"/>
            <a:ext cx="3786214" cy="535786"/>
          </a:xfrm>
          <a:custGeom>
            <a:avLst/>
            <a:gdLst/>
            <a:ahLst/>
            <a:cxnLst/>
            <a:rect l="l" t="t" r="r" b="b"/>
            <a:pathLst>
              <a:path w="3505200" h="495300">
                <a:moveTo>
                  <a:pt x="3257553" y="0"/>
                </a:moveTo>
                <a:lnTo>
                  <a:pt x="247651" y="0"/>
                </a:lnTo>
                <a:lnTo>
                  <a:pt x="197902" y="5054"/>
                </a:lnTo>
                <a:lnTo>
                  <a:pt x="151492" y="19541"/>
                </a:lnTo>
                <a:lnTo>
                  <a:pt x="109434" y="42443"/>
                </a:lnTo>
                <a:lnTo>
                  <a:pt x="72746" y="72747"/>
                </a:lnTo>
                <a:lnTo>
                  <a:pt x="42443" y="109435"/>
                </a:lnTo>
                <a:lnTo>
                  <a:pt x="19540" y="151492"/>
                </a:lnTo>
                <a:lnTo>
                  <a:pt x="5054" y="197903"/>
                </a:lnTo>
                <a:lnTo>
                  <a:pt x="0" y="247651"/>
                </a:lnTo>
                <a:lnTo>
                  <a:pt x="5054" y="297399"/>
                </a:lnTo>
                <a:lnTo>
                  <a:pt x="19540" y="343810"/>
                </a:lnTo>
                <a:lnTo>
                  <a:pt x="42443" y="385867"/>
                </a:lnTo>
                <a:lnTo>
                  <a:pt x="72746" y="422555"/>
                </a:lnTo>
                <a:lnTo>
                  <a:pt x="109434" y="452858"/>
                </a:lnTo>
                <a:lnTo>
                  <a:pt x="151492" y="475761"/>
                </a:lnTo>
                <a:lnTo>
                  <a:pt x="197902" y="490248"/>
                </a:lnTo>
                <a:lnTo>
                  <a:pt x="247651" y="495302"/>
                </a:lnTo>
                <a:lnTo>
                  <a:pt x="3257553" y="495302"/>
                </a:lnTo>
                <a:lnTo>
                  <a:pt x="3307301" y="490248"/>
                </a:lnTo>
                <a:lnTo>
                  <a:pt x="3353712" y="475761"/>
                </a:lnTo>
                <a:lnTo>
                  <a:pt x="3395769" y="452858"/>
                </a:lnTo>
                <a:lnTo>
                  <a:pt x="3432457" y="422555"/>
                </a:lnTo>
                <a:lnTo>
                  <a:pt x="3462761" y="385867"/>
                </a:lnTo>
                <a:lnTo>
                  <a:pt x="3485663" y="343810"/>
                </a:lnTo>
                <a:lnTo>
                  <a:pt x="3500150" y="297399"/>
                </a:lnTo>
                <a:lnTo>
                  <a:pt x="3505205" y="247651"/>
                </a:lnTo>
                <a:lnTo>
                  <a:pt x="3500150" y="197903"/>
                </a:lnTo>
                <a:lnTo>
                  <a:pt x="3485663" y="151492"/>
                </a:lnTo>
                <a:lnTo>
                  <a:pt x="3462761" y="109435"/>
                </a:lnTo>
                <a:lnTo>
                  <a:pt x="3432457" y="72747"/>
                </a:lnTo>
                <a:lnTo>
                  <a:pt x="3395769" y="42443"/>
                </a:lnTo>
                <a:lnTo>
                  <a:pt x="3353712" y="19541"/>
                </a:lnTo>
                <a:lnTo>
                  <a:pt x="3307301" y="5054"/>
                </a:lnTo>
                <a:lnTo>
                  <a:pt x="3257553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/>
          <a:lstStyle/>
          <a:p>
            <a:pPr algn="ctr">
              <a:lnSpc>
                <a:spcPts val="1370"/>
              </a:lnSpc>
              <a:spcBef>
                <a:spcPts val="100"/>
              </a:spcBef>
            </a:pP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ject 11"/>
          <p:cNvSpPr/>
          <p:nvPr/>
        </p:nvSpPr>
        <p:spPr>
          <a:xfrm>
            <a:off x="96818" y="2563290"/>
            <a:ext cx="5572164" cy="559334"/>
          </a:xfrm>
          <a:custGeom>
            <a:avLst/>
            <a:gdLst/>
            <a:ahLst/>
            <a:cxnLst/>
            <a:rect l="l" t="t" r="r" b="b"/>
            <a:pathLst>
              <a:path w="1245870" h="269239">
                <a:moveTo>
                  <a:pt x="1110960" y="0"/>
                </a:moveTo>
                <a:lnTo>
                  <a:pt x="134599" y="0"/>
                </a:lnTo>
                <a:lnTo>
                  <a:pt x="92173" y="6891"/>
                </a:lnTo>
                <a:lnTo>
                  <a:pt x="55239" y="26058"/>
                </a:lnTo>
                <a:lnTo>
                  <a:pt x="26058" y="55240"/>
                </a:lnTo>
                <a:lnTo>
                  <a:pt x="6891" y="92174"/>
                </a:lnTo>
                <a:lnTo>
                  <a:pt x="0" y="134600"/>
                </a:lnTo>
                <a:lnTo>
                  <a:pt x="6891" y="177034"/>
                </a:lnTo>
                <a:lnTo>
                  <a:pt x="26058" y="213968"/>
                </a:lnTo>
                <a:lnTo>
                  <a:pt x="55239" y="243149"/>
                </a:lnTo>
                <a:lnTo>
                  <a:pt x="92173" y="262316"/>
                </a:lnTo>
                <a:lnTo>
                  <a:pt x="134599" y="269208"/>
                </a:lnTo>
                <a:lnTo>
                  <a:pt x="1110960" y="269208"/>
                </a:lnTo>
                <a:lnTo>
                  <a:pt x="1153386" y="262316"/>
                </a:lnTo>
                <a:lnTo>
                  <a:pt x="1190320" y="243149"/>
                </a:lnTo>
                <a:lnTo>
                  <a:pt x="1219501" y="213968"/>
                </a:lnTo>
                <a:lnTo>
                  <a:pt x="1238668" y="177034"/>
                </a:lnTo>
                <a:lnTo>
                  <a:pt x="1245560" y="134608"/>
                </a:lnTo>
                <a:lnTo>
                  <a:pt x="1238668" y="92174"/>
                </a:lnTo>
                <a:lnTo>
                  <a:pt x="1219501" y="55240"/>
                </a:lnTo>
                <a:lnTo>
                  <a:pt x="1190320" y="26058"/>
                </a:lnTo>
                <a:lnTo>
                  <a:pt x="1153386" y="6891"/>
                </a:lnTo>
                <a:lnTo>
                  <a:pt x="111096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pPr fontAlgn="base"/>
            <a:r>
              <a:rPr lang="ru-RU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            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Звонко</a:t>
            </a:r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 (как?) поют птицы на заре.</a:t>
            </a:r>
          </a:p>
          <a:p>
            <a:pPr fontAlgn="base"/>
            <a:r>
              <a:rPr lang="ru-RU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Каменщик укладывает кирпич (каким образом?) 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мастерски.</a:t>
            </a:r>
          </a:p>
          <a:p>
            <a:r>
              <a:rPr lang="ru-RU" sz="1600" b="1" spc="-10" dirty="0" smtClean="0">
                <a:solidFill>
                  <a:schemeClr val="bg1"/>
                </a:solidFill>
                <a:latin typeface="Arial"/>
                <a:cs typeface="Arial"/>
              </a:rPr>
              <a:t>     </a:t>
            </a:r>
          </a:p>
          <a:p>
            <a:r>
              <a:rPr lang="ru-RU" sz="1600" b="1" spc="-10" dirty="0" smtClean="0">
                <a:solidFill>
                  <a:srgbClr val="FFFFFF"/>
                </a:solidFill>
                <a:latin typeface="Arial"/>
                <a:cs typeface="Arial"/>
              </a:rPr>
              <a:t>             в      </a:t>
            </a:r>
            <a:endParaRPr sz="1600" dirty="0"/>
          </a:p>
        </p:txBody>
      </p:sp>
      <p:sp>
        <p:nvSpPr>
          <p:cNvPr id="15" name="object 15"/>
          <p:cNvSpPr/>
          <p:nvPr/>
        </p:nvSpPr>
        <p:spPr>
          <a:xfrm>
            <a:off x="2740024" y="2408243"/>
            <a:ext cx="285752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5"/>
          <p:cNvSpPr/>
          <p:nvPr/>
        </p:nvSpPr>
        <p:spPr>
          <a:xfrm>
            <a:off x="2740024" y="979483"/>
            <a:ext cx="285752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5"/>
          <p:cNvSpPr/>
          <p:nvPr/>
        </p:nvSpPr>
        <p:spPr>
          <a:xfrm>
            <a:off x="2740024" y="1765301"/>
            <a:ext cx="285752" cy="2143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Прямоугольник 2"/>
          <p:cNvSpPr/>
          <p:nvPr/>
        </p:nvSpPr>
        <p:spPr>
          <a:xfrm>
            <a:off x="722660" y="1872457"/>
            <a:ext cx="4541699" cy="656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ts val="1370"/>
              </a:lnSpc>
              <a:spcBef>
                <a:spcPts val="100"/>
              </a:spcBef>
            </a:pPr>
            <a:r>
              <a:rPr lang="ru-RU" sz="1400" b="1" spc="-5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Отвечает на вопросы </a:t>
            </a:r>
          </a:p>
          <a:p>
            <a:pPr lvl="0" algn="ctr">
              <a:lnSpc>
                <a:spcPts val="1370"/>
              </a:lnSpc>
              <a:spcBef>
                <a:spcPts val="100"/>
              </a:spcBef>
            </a:pPr>
            <a:r>
              <a:rPr lang="ru-RU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как? каким образом? </a:t>
            </a:r>
          </a:p>
          <a:p>
            <a:pPr lvl="0" algn="ctr">
              <a:lnSpc>
                <a:spcPts val="1370"/>
              </a:lnSpc>
              <a:spcBef>
                <a:spcPts val="100"/>
              </a:spcBef>
            </a:pP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1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5811858" cy="315471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ru-RU" sz="1600" dirty="0" smtClean="0"/>
              <a:t>Способы выражения обстоятельств образа действия</a:t>
            </a: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122359"/>
            <a:ext cx="1785950" cy="1214446"/>
          </a:xfrm>
          <a:prstGeom prst="round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Обстоятельства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образа действия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могут быть выражены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11396" y="622293"/>
            <a:ext cx="3286148" cy="1428760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fontAlgn="base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1) существительными в косвенных падежах с предлогом или без предлога;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подойти </a:t>
            </a:r>
            <a:r>
              <a:rPr lang="ru-RU" sz="12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(как?) 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 опасением;</a:t>
            </a:r>
            <a:endParaRPr lang="ru-RU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трогать </a:t>
            </a:r>
            <a:r>
              <a:rPr lang="ru-RU" sz="12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(как?) 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 осторожностью;</a:t>
            </a:r>
            <a:endParaRPr lang="ru-RU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помочь </a:t>
            </a:r>
            <a:r>
              <a:rPr lang="ru-RU" sz="12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(как?) 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 радостью;</a:t>
            </a:r>
            <a:endParaRPr lang="ru-RU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 стыдом </a:t>
            </a:r>
            <a:r>
              <a:rPr lang="ru-RU" sz="12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(как?) </a:t>
            </a:r>
            <a:r>
              <a:rPr lang="ru-RU" sz="1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признаться;</a:t>
            </a:r>
            <a:endParaRPr lang="ru-RU" sz="12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11396" y="2122491"/>
            <a:ext cx="3286148" cy="1000132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2) фразеологизмами;</a:t>
            </a:r>
            <a:endParaRPr lang="ru-RU" sz="12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Думаю, они спросят нас об этом случае </a:t>
            </a:r>
            <a:r>
              <a:rPr lang="ru-RU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(как?)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как пить дать.</a:t>
            </a:r>
          </a:p>
          <a:p>
            <a:pPr fontAlgn="base"/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Этот неказистый домишко сколочен из досок </a:t>
            </a:r>
            <a:r>
              <a:rPr lang="ru-RU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(как?)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 живую нитку.</a:t>
            </a:r>
          </a:p>
          <a:p>
            <a:pPr algn="ctr"/>
            <a:endParaRPr lang="ru-RU" sz="12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954206" y="1336673"/>
            <a:ext cx="357190" cy="392909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>
            <a:off x="1954206" y="1729583"/>
            <a:ext cx="357190" cy="892975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6058" y="102424"/>
            <a:ext cx="5811858" cy="315471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ru-RU" sz="1600" dirty="0" smtClean="0"/>
              <a:t>Способы выражения обстоятельств образа действия</a:t>
            </a: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8256" y="1122359"/>
            <a:ext cx="1785950" cy="1214446"/>
          </a:xfrm>
          <a:prstGeom prst="round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Обстоятельства </a:t>
            </a:r>
            <a:r>
              <a:rPr lang="ru-RU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образа действия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могут быть выражены</a:t>
            </a:r>
            <a:endParaRPr 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11396" y="622293"/>
            <a:ext cx="3379816" cy="1428760"/>
          </a:xfrm>
          <a:prstGeom prst="round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fontAlgn="base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3) наречиями образа действия;</a:t>
            </a:r>
            <a:r>
              <a:rPr lang="ru-RU" sz="1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1200" b="1" i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бежать </a:t>
            </a:r>
            <a:r>
              <a:rPr lang="ru-RU" sz="12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(как?)</a:t>
            </a:r>
            <a:r>
              <a:rPr lang="ru-RU" sz="1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быстро;</a:t>
            </a:r>
            <a:endParaRPr lang="ru-RU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отнестись </a:t>
            </a:r>
            <a:r>
              <a:rPr lang="ru-RU" sz="12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(как?) 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по-человечески;</a:t>
            </a:r>
            <a:endParaRPr lang="ru-RU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сделать </a:t>
            </a:r>
            <a:r>
              <a:rPr lang="ru-RU" sz="12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(каким образом?) 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сообща;</a:t>
            </a:r>
            <a:endParaRPr lang="ru-RU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рассказать </a:t>
            </a:r>
            <a:r>
              <a:rPr lang="ru-RU" sz="12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(каким образом?) 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 памяти;</a:t>
            </a:r>
            <a:endParaRPr lang="ru-RU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b="1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говорить </a:t>
            </a:r>
            <a:r>
              <a:rPr lang="ru-RU" sz="1200" b="1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(как?) </a:t>
            </a:r>
            <a:r>
              <a:rPr lang="ru-RU" sz="12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без устали.</a:t>
            </a:r>
            <a:endParaRPr lang="ru-RU" sz="12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11396" y="2122491"/>
            <a:ext cx="3286148" cy="1000132"/>
          </a:xfrm>
          <a:prstGeom prst="round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endParaRPr lang="ru-RU" sz="12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4)</a:t>
            </a:r>
            <a:r>
              <a:rPr lang="ru-RU" sz="1200" dirty="0" smtClean="0"/>
              <a:t> </a:t>
            </a:r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деепричастием; </a:t>
            </a:r>
            <a:r>
              <a:rPr lang="ru-RU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(как?)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Звеня,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мимо нашего дома прошёл красный трамвай. На лесной полянке, </a:t>
            </a:r>
            <a:r>
              <a:rPr lang="ru-RU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(как?)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дымясь,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 горел костерок. </a:t>
            </a:r>
            <a:r>
              <a:rPr lang="ru-RU" sz="1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(как?) </a:t>
            </a:r>
            <a:r>
              <a:rPr lang="ru-RU" sz="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Громко топая,</a:t>
            </a:r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ночью бегает по дому наш ёжик.</a:t>
            </a:r>
          </a:p>
          <a:p>
            <a: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endParaRPr lang="ru-RU" sz="12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>
            <a:stCxn id="4" idx="3"/>
            <a:endCxn id="5" idx="1"/>
          </p:cNvCxnSpPr>
          <p:nvPr/>
        </p:nvCxnSpPr>
        <p:spPr>
          <a:xfrm flipV="1">
            <a:off x="1954206" y="1336673"/>
            <a:ext cx="357190" cy="392909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1"/>
            <a:endCxn id="4" idx="3"/>
          </p:cNvCxnSpPr>
          <p:nvPr/>
        </p:nvCxnSpPr>
        <p:spPr>
          <a:xfrm rot="10800000">
            <a:off x="1954206" y="1729583"/>
            <a:ext cx="357190" cy="89297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2424"/>
            <a:ext cx="5765800" cy="315471"/>
          </a:xfrm>
        </p:spPr>
        <p:txBody>
          <a:bodyPr/>
          <a:lstStyle/>
          <a:p>
            <a:r>
              <a:rPr lang="ru-RU" dirty="0" smtClean="0"/>
              <a:t>    </a:t>
            </a:r>
            <a:r>
              <a:rPr lang="ru-RU" sz="1400" dirty="0" smtClean="0"/>
              <a:t>Как подчёркиваются обстоятельства образа действия?</a:t>
            </a: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454272" y="1"/>
            <a:ext cx="3311528" cy="3816429"/>
          </a:xfrm>
        </p:spPr>
        <p:txBody>
          <a:bodyPr/>
          <a:lstStyle/>
          <a:p>
            <a:endParaRPr lang="ru-RU" sz="1600" i="0" dirty="0" smtClean="0"/>
          </a:p>
          <a:p>
            <a:endParaRPr lang="ru-RU" sz="1600" i="0" dirty="0" smtClean="0"/>
          </a:p>
          <a:p>
            <a:endParaRPr lang="ru-RU" sz="1600" i="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i="0" dirty="0" smtClean="0">
                <a:solidFill>
                  <a:schemeClr val="tx2">
                    <a:lumMod val="75000"/>
                  </a:schemeClr>
                </a:solidFill>
              </a:rPr>
              <a:t>Обстоятельства </a:t>
            </a:r>
            <a:r>
              <a:rPr lang="ru-RU" i="0" dirty="0" smtClean="0">
                <a:solidFill>
                  <a:srgbClr val="00B050"/>
                </a:solidFill>
              </a:rPr>
              <a:t>образа действия </a:t>
            </a:r>
            <a:r>
              <a:rPr lang="ru-RU" i="0" dirty="0" smtClean="0">
                <a:solidFill>
                  <a:schemeClr val="tx2">
                    <a:lumMod val="75000"/>
                  </a:schemeClr>
                </a:solidFill>
              </a:rPr>
              <a:t>подчёркиваются </a:t>
            </a:r>
            <a:endParaRPr lang="ru-RU" i="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i="0" dirty="0" smtClean="0">
                <a:solidFill>
                  <a:schemeClr val="tx2">
                    <a:lumMod val="75000"/>
                  </a:schemeClr>
                </a:solidFill>
              </a:rPr>
              <a:t>на </a:t>
            </a:r>
            <a:r>
              <a:rPr lang="ru-RU" i="0" dirty="0" smtClean="0">
                <a:solidFill>
                  <a:schemeClr val="tx2">
                    <a:lumMod val="75000"/>
                  </a:schemeClr>
                </a:solidFill>
              </a:rPr>
              <a:t>письме</a:t>
            </a:r>
          </a:p>
          <a:p>
            <a:r>
              <a:rPr lang="ru-RU" i="0" dirty="0" smtClean="0">
                <a:solidFill>
                  <a:srgbClr val="FF0000"/>
                </a:solidFill>
              </a:rPr>
              <a:t>чередованием </a:t>
            </a:r>
            <a:r>
              <a:rPr lang="ru-RU" i="0" dirty="0" smtClean="0">
                <a:solidFill>
                  <a:srgbClr val="FF0000"/>
                </a:solidFill>
              </a:rPr>
              <a:t>тире</a:t>
            </a:r>
          </a:p>
          <a:p>
            <a:r>
              <a:rPr lang="ru-RU" i="0" dirty="0" smtClean="0">
                <a:solidFill>
                  <a:srgbClr val="FF0000"/>
                </a:solidFill>
              </a:rPr>
              <a:t> </a:t>
            </a:r>
            <a:r>
              <a:rPr lang="ru-RU" i="0" dirty="0" smtClean="0">
                <a:solidFill>
                  <a:srgbClr val="FF0000"/>
                </a:solidFill>
              </a:rPr>
              <a:t>и точки.</a:t>
            </a:r>
            <a:r>
              <a:rPr lang="ru-RU" i="0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</a:p>
          <a:p>
            <a:endParaRPr lang="ru-RU" i="0" dirty="0" smtClean="0">
              <a:solidFill>
                <a:schemeClr val="tx1"/>
              </a:solidFill>
            </a:endParaRPr>
          </a:p>
          <a:p>
            <a:endParaRPr lang="ru-RU" sz="1600" i="0" dirty="0" smtClean="0">
              <a:solidFill>
                <a:schemeClr val="tx1"/>
              </a:solidFill>
            </a:endParaRPr>
          </a:p>
          <a:p>
            <a:r>
              <a:rPr lang="ru-RU" sz="1600" i="0" dirty="0" smtClean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:a16="http://schemas.microsoft.com/office/drawing/2014/main" xmlns="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286016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xmlns="" id="{7792BD7F-5BF0-436D-A1CF-1B2CD1482B4F}"/>
              </a:ext>
            </a:extLst>
          </p:cNvPr>
          <p:cNvSpPr/>
          <p:nvPr/>
        </p:nvSpPr>
        <p:spPr>
          <a:xfrm rot="10800000" flipH="1">
            <a:off x="168256" y="1979615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xmlns="" id="{4B387AA6-5812-4CB6-B051-053647FDDCD0}"/>
              </a:ext>
            </a:extLst>
          </p:cNvPr>
          <p:cNvSpPr/>
          <p:nvPr/>
        </p:nvSpPr>
        <p:spPr>
          <a:xfrm>
            <a:off x="168256" y="765169"/>
            <a:ext cx="1814123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380" y="102424"/>
            <a:ext cx="5439667" cy="315471"/>
          </a:xfrm>
        </p:spPr>
        <p:txBody>
          <a:bodyPr/>
          <a:lstStyle/>
          <a:p>
            <a:r>
              <a:rPr lang="ru-RU" dirty="0" smtClean="0"/>
              <a:t>            Обстоятельства образа действия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25710" y="407979"/>
            <a:ext cx="3240090" cy="3354765"/>
          </a:xfrm>
        </p:spPr>
        <p:txBody>
          <a:bodyPr/>
          <a:lstStyle/>
          <a:p>
            <a:endParaRPr lang="ru-RU" sz="1600" i="0" dirty="0" smtClean="0"/>
          </a:p>
          <a:p>
            <a:pPr fontAlgn="base"/>
            <a:r>
              <a:rPr lang="ru-RU" sz="1400" i="0" dirty="0" smtClean="0">
                <a:solidFill>
                  <a:schemeClr val="tx1"/>
                </a:solidFill>
              </a:rPr>
              <a:t>Обстоятельства</a:t>
            </a:r>
            <a:r>
              <a:rPr lang="ru-RU" sz="1400" i="0" dirty="0" smtClean="0">
                <a:solidFill>
                  <a:srgbClr val="7030A0"/>
                </a:solidFill>
              </a:rPr>
              <a:t> </a:t>
            </a:r>
            <a:r>
              <a:rPr lang="ru-RU" sz="1400" i="0" dirty="0" smtClean="0">
                <a:solidFill>
                  <a:srgbClr val="FF0000"/>
                </a:solidFill>
              </a:rPr>
              <a:t>образа действия </a:t>
            </a:r>
            <a:r>
              <a:rPr lang="ru-RU" sz="1400" i="0" dirty="0" smtClean="0">
                <a:solidFill>
                  <a:schemeClr val="tx1"/>
                </a:solidFill>
              </a:rPr>
              <a:t>чаще всего поясняют </a:t>
            </a:r>
            <a:r>
              <a:rPr lang="ru-RU" sz="1400" i="0" dirty="0" smtClean="0">
                <a:solidFill>
                  <a:srgbClr val="00B050"/>
                </a:solidFill>
              </a:rPr>
              <a:t>глагол:</a:t>
            </a:r>
          </a:p>
          <a:p>
            <a:pPr fontAlgn="base"/>
            <a:endParaRPr lang="ru-RU" sz="1400" i="0" dirty="0" smtClean="0">
              <a:solidFill>
                <a:srgbClr val="00B050"/>
              </a:solidFill>
            </a:endParaRPr>
          </a:p>
          <a:p>
            <a:pPr fontAlgn="base"/>
            <a:r>
              <a:rPr lang="ru-RU" sz="1400" dirty="0" smtClean="0"/>
              <a:t>   Собака </a:t>
            </a:r>
            <a:r>
              <a:rPr lang="ru-RU" sz="1400" dirty="0" smtClean="0">
                <a:solidFill>
                  <a:srgbClr val="FF0000"/>
                </a:solidFill>
              </a:rPr>
              <a:t>с опасением </a:t>
            </a:r>
            <a:r>
              <a:rPr lang="ru-RU" sz="1400" dirty="0" smtClean="0">
                <a:solidFill>
                  <a:srgbClr val="7030A0"/>
                </a:solidFill>
              </a:rPr>
              <a:t>(как?)</a:t>
            </a:r>
            <a:r>
              <a:rPr lang="ru-RU" sz="1400" dirty="0" smtClean="0"/>
              <a:t> </a:t>
            </a:r>
            <a:r>
              <a:rPr lang="ru-RU" sz="1400" dirty="0" smtClean="0">
                <a:solidFill>
                  <a:srgbClr val="00B050"/>
                </a:solidFill>
              </a:rPr>
              <a:t>приблизилась</a:t>
            </a:r>
            <a:r>
              <a:rPr lang="ru-RU" sz="1400" dirty="0" smtClean="0"/>
              <a:t> к горящему костру и улеглась невдалеке.</a:t>
            </a:r>
          </a:p>
          <a:p>
            <a:pPr fontAlgn="base"/>
            <a:r>
              <a:rPr lang="ru-RU" sz="1400" dirty="0" smtClean="0"/>
              <a:t>   Девочка </a:t>
            </a:r>
            <a:r>
              <a:rPr lang="ru-RU" sz="1400" dirty="0" smtClean="0">
                <a:solidFill>
                  <a:srgbClr val="FF0000"/>
                </a:solidFill>
              </a:rPr>
              <a:t>радостно</a:t>
            </a:r>
            <a:r>
              <a:rPr lang="ru-RU" sz="1400" dirty="0" smtClean="0"/>
              <a:t> </a:t>
            </a:r>
            <a:r>
              <a:rPr lang="ru-RU" sz="1400" dirty="0" smtClean="0">
                <a:solidFill>
                  <a:srgbClr val="7030A0"/>
                </a:solidFill>
              </a:rPr>
              <a:t>(как?)</a:t>
            </a:r>
            <a:r>
              <a:rPr lang="ru-RU" sz="1400" dirty="0" smtClean="0">
                <a:solidFill>
                  <a:srgbClr val="00B050"/>
                </a:solidFill>
              </a:rPr>
              <a:t>смеётся</a:t>
            </a:r>
            <a:r>
              <a:rPr lang="ru-RU" sz="1400" dirty="0" smtClean="0"/>
              <a:t> </a:t>
            </a:r>
          </a:p>
          <a:p>
            <a:pPr fontAlgn="base"/>
            <a:r>
              <a:rPr lang="ru-RU" sz="1400" dirty="0" smtClean="0"/>
              <a:t>и хлопает в ладоши.</a:t>
            </a:r>
          </a:p>
          <a:p>
            <a:pPr fontAlgn="base"/>
            <a:r>
              <a:rPr lang="ru-RU" sz="1400" dirty="0" smtClean="0"/>
              <a:t>   В этом наряде она, на наш взгляд, </a:t>
            </a:r>
            <a:r>
              <a:rPr lang="ru-RU" sz="1400" dirty="0" smtClean="0">
                <a:solidFill>
                  <a:srgbClr val="00B050"/>
                </a:solidFill>
              </a:rPr>
              <a:t>будет выглядеть </a:t>
            </a:r>
            <a:r>
              <a:rPr lang="ru-RU" sz="1400" dirty="0" smtClean="0">
                <a:solidFill>
                  <a:srgbClr val="7030A0"/>
                </a:solidFill>
              </a:rPr>
              <a:t>(как?) </a:t>
            </a:r>
            <a:r>
              <a:rPr lang="ru-RU" sz="1400" dirty="0" smtClean="0">
                <a:solidFill>
                  <a:srgbClr val="FF0000"/>
                </a:solidFill>
              </a:rPr>
              <a:t>вызывающе.</a:t>
            </a: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i="0" dirty="0" smtClean="0">
              <a:solidFill>
                <a:srgbClr val="00B050"/>
              </a:solidFill>
            </a:endParaRPr>
          </a:p>
          <a:p>
            <a:endParaRPr lang="ru-RU" sz="1600" i="0" dirty="0" smtClean="0">
              <a:solidFill>
                <a:srgbClr val="00B050"/>
              </a:solidFill>
            </a:endParaRPr>
          </a:p>
        </p:txBody>
      </p:sp>
      <p:sp>
        <p:nvSpPr>
          <p:cNvPr id="4" name="Chevron 8">
            <a:extLst>
              <a:ext uri="{FF2B5EF4-FFF2-40B4-BE49-F238E27FC236}">
                <a16:creationId xmlns="" xmlns:a16="http://schemas.microsoft.com/office/drawing/2014/main" id="{87EE7965-A374-418B-BCC2-2E9CFD7EF71E}"/>
              </a:ext>
            </a:extLst>
          </p:cNvPr>
          <p:cNvSpPr/>
          <p:nvPr/>
        </p:nvSpPr>
        <p:spPr>
          <a:xfrm>
            <a:off x="168256" y="765169"/>
            <a:ext cx="2286016" cy="2000264"/>
          </a:xfrm>
          <a:custGeom>
            <a:avLst/>
            <a:gdLst/>
            <a:ahLst/>
            <a:cxnLst/>
            <a:rect l="l" t="t" r="r" b="b"/>
            <a:pathLst>
              <a:path w="4428064" h="2620001">
                <a:moveTo>
                  <a:pt x="2880320" y="0"/>
                </a:moveTo>
                <a:lnTo>
                  <a:pt x="3458511" y="0"/>
                </a:lnTo>
                <a:lnTo>
                  <a:pt x="4428064" y="1310001"/>
                </a:lnTo>
                <a:lnTo>
                  <a:pt x="3458511" y="2620001"/>
                </a:lnTo>
                <a:lnTo>
                  <a:pt x="2880320" y="2620001"/>
                </a:lnTo>
                <a:lnTo>
                  <a:pt x="3680013" y="1539505"/>
                </a:lnTo>
                <a:lnTo>
                  <a:pt x="0" y="1539505"/>
                </a:lnTo>
                <a:lnTo>
                  <a:pt x="0" y="1071505"/>
                </a:lnTo>
                <a:lnTo>
                  <a:pt x="3673358" y="1071505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5" name="Rectangle 10">
            <a:extLst>
              <a:ext uri="{FF2B5EF4-FFF2-40B4-BE49-F238E27FC236}">
                <a16:creationId xmlns="" xmlns:a16="http://schemas.microsoft.com/office/drawing/2014/main" id="{7792BD7F-5BF0-436D-A1CF-1B2CD1482B4F}"/>
              </a:ext>
            </a:extLst>
          </p:cNvPr>
          <p:cNvSpPr/>
          <p:nvPr/>
        </p:nvSpPr>
        <p:spPr>
          <a:xfrm rot="10800000" flipH="1">
            <a:off x="168256" y="1979615"/>
            <a:ext cx="1814124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0" y="981444"/>
                </a:moveTo>
                <a:lnTo>
                  <a:pt x="3170262" y="981444"/>
                </a:lnTo>
                <a:lnTo>
                  <a:pt x="3170262" y="979483"/>
                </a:lnTo>
                <a:lnTo>
                  <a:pt x="3513998" y="979483"/>
                </a:lnTo>
                <a:lnTo>
                  <a:pt x="3170262" y="515048"/>
                </a:lnTo>
                <a:lnTo>
                  <a:pt x="3170262" y="513444"/>
                </a:lnTo>
                <a:lnTo>
                  <a:pt x="3169075" y="513444"/>
                </a:lnTo>
                <a:lnTo>
                  <a:pt x="2789067" y="0"/>
                </a:lnTo>
                <a:lnTo>
                  <a:pt x="2210876" y="0"/>
                </a:lnTo>
                <a:lnTo>
                  <a:pt x="2590884" y="513444"/>
                </a:lnTo>
                <a:lnTo>
                  <a:pt x="0" y="513444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  <p:sp>
        <p:nvSpPr>
          <p:cNvPr id="6" name="Rectangle 10">
            <a:extLst>
              <a:ext uri="{FF2B5EF4-FFF2-40B4-BE49-F238E27FC236}">
                <a16:creationId xmlns="" xmlns:a16="http://schemas.microsoft.com/office/drawing/2014/main" id="{4B387AA6-5812-4CB6-B051-053647FDDCD0}"/>
              </a:ext>
            </a:extLst>
          </p:cNvPr>
          <p:cNvSpPr/>
          <p:nvPr/>
        </p:nvSpPr>
        <p:spPr>
          <a:xfrm>
            <a:off x="168256" y="765169"/>
            <a:ext cx="1814123" cy="776053"/>
          </a:xfrm>
          <a:custGeom>
            <a:avLst/>
            <a:gdLst/>
            <a:ahLst/>
            <a:cxnLst/>
            <a:rect l="l" t="t" r="r" b="b"/>
            <a:pathLst>
              <a:path w="3513998" h="981444">
                <a:moveTo>
                  <a:pt x="2210876" y="0"/>
                </a:moveTo>
                <a:lnTo>
                  <a:pt x="2789067" y="0"/>
                </a:lnTo>
                <a:lnTo>
                  <a:pt x="3169075" y="513444"/>
                </a:lnTo>
                <a:lnTo>
                  <a:pt x="3170262" y="513444"/>
                </a:lnTo>
                <a:lnTo>
                  <a:pt x="3170262" y="515048"/>
                </a:lnTo>
                <a:lnTo>
                  <a:pt x="3513998" y="979483"/>
                </a:lnTo>
                <a:lnTo>
                  <a:pt x="3170262" y="979483"/>
                </a:lnTo>
                <a:lnTo>
                  <a:pt x="3170262" y="981444"/>
                </a:lnTo>
                <a:lnTo>
                  <a:pt x="0" y="981444"/>
                </a:lnTo>
                <a:lnTo>
                  <a:pt x="0" y="513444"/>
                </a:lnTo>
                <a:lnTo>
                  <a:pt x="2590884" y="513444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0960" tIns="30480" rIns="60960" bIns="3048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0652" y="102424"/>
            <a:ext cx="4814395" cy="315471"/>
          </a:xfrm>
        </p:spPr>
        <p:txBody>
          <a:bodyPr/>
          <a:lstStyle/>
          <a:p>
            <a:r>
              <a:rPr lang="ru-RU" dirty="0" smtClean="0"/>
              <a:t>          Лингвистическая задача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550855"/>
            <a:ext cx="5429288" cy="2923877"/>
          </a:xfrm>
        </p:spPr>
        <p:txBody>
          <a:bodyPr/>
          <a:lstStyle/>
          <a:p>
            <a:r>
              <a:rPr lang="ru-RU" sz="1600" dirty="0" smtClean="0">
                <a:solidFill>
                  <a:srgbClr val="0070C0"/>
                </a:solidFill>
              </a:rPr>
              <a:t>           </a:t>
            </a:r>
            <a:r>
              <a:rPr lang="ru-RU" sz="1600" dirty="0" smtClean="0">
                <a:solidFill>
                  <a:schemeClr val="tx1"/>
                </a:solidFill>
              </a:rPr>
              <a:t>Составьте предложения по схемам.</a:t>
            </a: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ru-RU" sz="1400" i="0" dirty="0" smtClean="0">
                <a:solidFill>
                  <a:srgbClr val="7030A0"/>
                </a:solidFill>
              </a:rPr>
              <a:t>подлежащее, (как?) обстоятельство, </a:t>
            </a:r>
          </a:p>
          <a:p>
            <a:pPr marL="342900" indent="-342900"/>
            <a:r>
              <a:rPr lang="ru-RU" sz="1400" i="0" dirty="0" smtClean="0">
                <a:solidFill>
                  <a:srgbClr val="7030A0"/>
                </a:solidFill>
              </a:rPr>
              <a:t>       сказуемое, дополнение, дополнение.</a:t>
            </a:r>
          </a:p>
          <a:p>
            <a:pPr marL="342900" indent="-342900">
              <a:buAutoNum type="arabicPeriod"/>
            </a:pPr>
            <a:endParaRPr lang="ru-RU" sz="1400" i="0" dirty="0" smtClean="0">
              <a:solidFill>
                <a:srgbClr val="002060"/>
              </a:solidFill>
            </a:endParaRPr>
          </a:p>
          <a:p>
            <a:pPr marL="342900" indent="-342900"/>
            <a:r>
              <a:rPr lang="ru-RU" sz="1400" i="0" dirty="0" smtClean="0">
                <a:solidFill>
                  <a:srgbClr val="FF0000"/>
                </a:solidFill>
              </a:rPr>
              <a:t>2.    (кому?) дополнение, сказуемое, </a:t>
            </a:r>
          </a:p>
          <a:p>
            <a:pPr marL="342900" indent="-342900"/>
            <a:r>
              <a:rPr lang="ru-RU" sz="1400" i="0" dirty="0" smtClean="0">
                <a:solidFill>
                  <a:srgbClr val="FF0000"/>
                </a:solidFill>
              </a:rPr>
              <a:t>       (как?) обстоятельство.</a:t>
            </a:r>
          </a:p>
          <a:p>
            <a:pPr marL="342900" indent="-342900">
              <a:buAutoNum type="arabicPeriod"/>
            </a:pPr>
            <a:endParaRPr lang="ru-RU" sz="1400" i="0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 startAt="3"/>
            </a:pPr>
            <a:r>
              <a:rPr lang="ru-RU" sz="1400" i="0" dirty="0" smtClean="0">
                <a:solidFill>
                  <a:srgbClr val="0070C0"/>
                </a:solidFill>
              </a:rPr>
              <a:t>определение, подлежащее, сказуемое, </a:t>
            </a:r>
          </a:p>
          <a:p>
            <a:pPr marL="342900" indent="-342900"/>
            <a:r>
              <a:rPr lang="ru-RU" sz="1400" i="0" dirty="0" smtClean="0">
                <a:solidFill>
                  <a:srgbClr val="0070C0"/>
                </a:solidFill>
              </a:rPr>
              <a:t>       (как?) обстоятельство.</a:t>
            </a:r>
            <a:endParaRPr lang="ru-RU" sz="1400" i="0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endParaRPr lang="ru-RU" sz="1400" i="0" dirty="0" smtClean="0">
              <a:solidFill>
                <a:srgbClr val="002060"/>
              </a:solidFill>
            </a:endParaRPr>
          </a:p>
          <a:p>
            <a:pPr marL="342900" indent="-342900"/>
            <a:endParaRPr lang="ru-RU" sz="1600" dirty="0" smtClean="0">
              <a:solidFill>
                <a:srgbClr val="002060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7" name="Picture 4" descr="C:\Users\Бакибаева\Desktop\_51635-775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14" b="95208" l="9744" r="87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6568" y="3040743"/>
            <a:ext cx="2055089" cy="346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Бакибаева\Desktop\_51635-77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14" b="95208" l="9744" r="87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2452" y="4194193"/>
            <a:ext cx="1577287" cy="2315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Бакибаева\Desktop\_51635-77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14" b="95208" l="9744" r="87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1528" y="836607"/>
            <a:ext cx="2714643" cy="2000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Лингвистическая задача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1132" y="693731"/>
            <a:ext cx="5357850" cy="3139321"/>
          </a:xfrm>
        </p:spPr>
        <p:txBody>
          <a:bodyPr/>
          <a:lstStyle/>
          <a:p>
            <a:r>
              <a:rPr lang="ru-RU" sz="1600" dirty="0" smtClean="0">
                <a:solidFill>
                  <a:srgbClr val="0070C0"/>
                </a:solidFill>
              </a:rPr>
              <a:t>           </a:t>
            </a:r>
            <a:r>
              <a:rPr lang="ru-RU" sz="1600" dirty="0" smtClean="0">
                <a:solidFill>
                  <a:schemeClr val="tx1"/>
                </a:solidFill>
              </a:rPr>
              <a:t>Составьте предложения по схемам.</a:t>
            </a: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pPr marL="342900" indent="-342900"/>
            <a:r>
              <a:rPr lang="ru-RU" sz="1400" i="0" dirty="0" smtClean="0">
                <a:solidFill>
                  <a:srgbClr val="00B050"/>
                </a:solidFill>
              </a:rPr>
              <a:t>4. (как?) обстоятельство, сказуемое, </a:t>
            </a:r>
          </a:p>
          <a:p>
            <a:pPr marL="342900" indent="-342900"/>
            <a:r>
              <a:rPr lang="ru-RU" sz="1400" i="0" dirty="0" smtClean="0">
                <a:solidFill>
                  <a:srgbClr val="00B050"/>
                </a:solidFill>
              </a:rPr>
              <a:t>    (где?) обстоятельство, подлежащее, </a:t>
            </a:r>
          </a:p>
          <a:p>
            <a:pPr marL="342900" indent="-342900"/>
            <a:r>
              <a:rPr lang="ru-RU" sz="1400" i="0" dirty="0" smtClean="0">
                <a:solidFill>
                  <a:srgbClr val="00B050"/>
                </a:solidFill>
              </a:rPr>
              <a:t>    (откуда?) обстоятельство. </a:t>
            </a:r>
          </a:p>
          <a:p>
            <a:pPr marL="342900" indent="-342900"/>
            <a:endParaRPr lang="ru-RU" sz="1400" i="0" dirty="0" smtClean="0">
              <a:solidFill>
                <a:srgbClr val="00B050"/>
              </a:solidFill>
            </a:endParaRPr>
          </a:p>
          <a:p>
            <a:pPr marL="342900" indent="-342900"/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5. сказуемое (как?) </a:t>
            </a:r>
            <a:r>
              <a:rPr lang="ru-RU" sz="1400" i="0" dirty="0" smtClean="0">
                <a:solidFill>
                  <a:schemeClr val="accent6">
                    <a:lumMod val="50000"/>
                  </a:schemeClr>
                </a:solidFill>
              </a:rPr>
              <a:t>обстоятельство и </a:t>
            </a:r>
          </a:p>
          <a:p>
            <a:pPr marL="342900" indent="-342900"/>
            <a:r>
              <a:rPr lang="ru-RU" sz="1400" i="0" dirty="0" smtClean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(как?) </a:t>
            </a:r>
            <a:r>
              <a:rPr lang="ru-RU" sz="1400" i="0" dirty="0" smtClean="0">
                <a:solidFill>
                  <a:schemeClr val="accent6">
                    <a:lumMod val="50000"/>
                  </a:schemeClr>
                </a:solidFill>
              </a:rPr>
              <a:t>обстоятельство.</a:t>
            </a:r>
          </a:p>
          <a:p>
            <a:pPr marL="342900" indent="-342900"/>
            <a:endParaRPr lang="ru-RU" sz="1400" i="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/>
            <a:r>
              <a:rPr lang="ru-RU" sz="1400" dirty="0" smtClean="0">
                <a:solidFill>
                  <a:srgbClr val="FF0000"/>
                </a:solidFill>
              </a:rPr>
              <a:t>6. (где?) </a:t>
            </a:r>
            <a:r>
              <a:rPr lang="ru-RU" sz="1400" i="0" dirty="0" smtClean="0">
                <a:solidFill>
                  <a:srgbClr val="FF0000"/>
                </a:solidFill>
              </a:rPr>
              <a:t>обстоятельство, подлежащее, </a:t>
            </a:r>
          </a:p>
          <a:p>
            <a:pPr marL="342900" indent="-342900"/>
            <a:r>
              <a:rPr lang="ru-RU" sz="1400" i="0" dirty="0" smtClean="0">
                <a:solidFill>
                  <a:srgbClr val="FF0000"/>
                </a:solidFill>
              </a:rPr>
              <a:t>    сказуемое, (как?) </a:t>
            </a:r>
            <a:r>
              <a:rPr lang="ru-RU" sz="1400" dirty="0" smtClean="0">
                <a:solidFill>
                  <a:srgbClr val="FF0000"/>
                </a:solidFill>
              </a:rPr>
              <a:t> </a:t>
            </a:r>
            <a:r>
              <a:rPr lang="ru-RU" sz="1400" i="0" dirty="0" smtClean="0">
                <a:solidFill>
                  <a:srgbClr val="FF0000"/>
                </a:solidFill>
              </a:rPr>
              <a:t>обстоятельство.</a:t>
            </a:r>
          </a:p>
          <a:p>
            <a:pPr marL="342900" indent="-342900">
              <a:buAutoNum type="arabicPeriod"/>
            </a:pPr>
            <a:endParaRPr lang="ru-RU" sz="1400" i="0" dirty="0" smtClean="0">
              <a:solidFill>
                <a:srgbClr val="002060"/>
              </a:solidFill>
            </a:endParaRPr>
          </a:p>
          <a:p>
            <a:pPr marL="342900" indent="-342900"/>
            <a:endParaRPr lang="ru-RU" sz="1600" dirty="0" smtClean="0">
              <a:solidFill>
                <a:srgbClr val="002060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7" name="Picture 4" descr="C:\Users\Бакибаева\Desktop\_51635-775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14" b="95208" l="9744" r="87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6568" y="3040743"/>
            <a:ext cx="2055089" cy="3468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Бакибаева\Desktop\_51635-77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514" b="95208" l="9744" r="87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2452" y="4194193"/>
            <a:ext cx="1577287" cy="2315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698" name="Picture 2" descr="C:\Users\HOME\Desktop\shkolniedlyaoformleniya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68784" y="979483"/>
            <a:ext cx="1465364" cy="18367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8322</TotalTime>
  <Words>1036</Words>
  <Application>Microsoft Office PowerPoint</Application>
  <PresentationFormat>Произвольный</PresentationFormat>
  <Paragraphs>271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Русский  язык</vt:lpstr>
      <vt:lpstr>Второстепенные члены предложения</vt:lpstr>
      <vt:lpstr>       Обстоятельства образа действия  </vt:lpstr>
      <vt:lpstr>   Способы выражения обстоятельств образа действия</vt:lpstr>
      <vt:lpstr>   Способы выражения обстоятельств образа действия</vt:lpstr>
      <vt:lpstr>    Как подчёркиваются обстоятельства образа действия?</vt:lpstr>
      <vt:lpstr>            Обстоятельства образа действия</vt:lpstr>
      <vt:lpstr>          Лингвистическая задача</vt:lpstr>
      <vt:lpstr>          Лингвистическая задача</vt:lpstr>
      <vt:lpstr>  Лингвистическая задача. Проверьте!</vt:lpstr>
      <vt:lpstr>  Лингвистическая задача. Проверьте!</vt:lpstr>
      <vt:lpstr>  Лингвистическая задача. Проверьте!</vt:lpstr>
      <vt:lpstr>                  Технология «Корректор». </vt:lpstr>
      <vt:lpstr>              Технология «Корректор». </vt:lpstr>
      <vt:lpstr>        Технология «Корректор». Проверьте!</vt:lpstr>
      <vt:lpstr>          Технология соответствий</vt:lpstr>
      <vt:lpstr>Презентация PowerPoint</vt:lpstr>
      <vt:lpstr>Презентация PowerPoint</vt:lpstr>
      <vt:lpstr>                    Словарная работа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User</cp:lastModifiedBy>
  <cp:revision>311</cp:revision>
  <dcterms:created xsi:type="dcterms:W3CDTF">2020-04-13T08:05:42Z</dcterms:created>
  <dcterms:modified xsi:type="dcterms:W3CDTF">2020-12-04T16:08:56Z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