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70" r:id="rId4"/>
    <p:sldId id="288" r:id="rId5"/>
    <p:sldId id="301" r:id="rId6"/>
    <p:sldId id="281" r:id="rId7"/>
    <p:sldId id="289" r:id="rId8"/>
    <p:sldId id="302" r:id="rId9"/>
    <p:sldId id="304" r:id="rId10"/>
    <p:sldId id="307" r:id="rId11"/>
    <p:sldId id="308" r:id="rId12"/>
    <p:sldId id="305" r:id="rId13"/>
    <p:sldId id="291" r:id="rId14"/>
    <p:sldId id="306" r:id="rId15"/>
    <p:sldId id="295" r:id="rId16"/>
    <p:sldId id="282" r:id="rId17"/>
    <p:sldId id="283" r:id="rId18"/>
    <p:sldId id="309" r:id="rId19"/>
    <p:sldId id="286" r:id="rId20"/>
    <p:sldId id="287" r:id="rId2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530" y="-3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0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692" y="222930"/>
            <a:ext cx="3456384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lang="ru-RU" sz="3400" spc="-55" dirty="0" smtClean="0"/>
              <a:t> </a:t>
            </a:r>
            <a:r>
              <a:rPr sz="3400" spc="10" dirty="0" err="1" smtClean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0" y="831993"/>
            <a:ext cx="6169048" cy="80919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 Как </a:t>
            </a:r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указать на </a:t>
            </a:r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способ   совершения </a:t>
            </a: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действия.</a:t>
            </a:r>
          </a:p>
        </p:txBody>
      </p:sp>
      <p:sp>
        <p:nvSpPr>
          <p:cNvPr id="5" name="object 5"/>
          <p:cNvSpPr/>
          <p:nvPr/>
        </p:nvSpPr>
        <p:spPr>
          <a:xfrm>
            <a:off x="96818" y="1122359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8077" y="2169848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225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Picture 4" descr="Новые названия, девизы и эмблемы команд для спортивных соревновани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12954" y="1663371"/>
            <a:ext cx="2143140" cy="14525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479417"/>
            <a:ext cx="5572164" cy="3293209"/>
          </a:xfrm>
        </p:spPr>
        <p:txBody>
          <a:bodyPr/>
          <a:lstStyle/>
          <a:p>
            <a:pPr marL="342900" indent="-342900">
              <a:buAutoNum type="arabicPeriod"/>
            </a:pPr>
            <a:endParaRPr lang="ru-RU" sz="1400" i="0" dirty="0" smtClean="0">
              <a:solidFill>
                <a:srgbClr val="7030A0"/>
              </a:solidFill>
            </a:endParaRPr>
          </a:p>
          <a:p>
            <a:pPr marL="342900" indent="-342900">
              <a:buAutoNum type="arabicPeriod"/>
            </a:pPr>
            <a:endParaRPr lang="ru-RU" sz="1400" i="0" dirty="0" smtClean="0">
              <a:solidFill>
                <a:srgbClr val="7030A0"/>
              </a:solidFill>
            </a:endParaRPr>
          </a:p>
          <a:p>
            <a:pPr marL="342900" indent="-342900">
              <a:buAutoNum type="arabicPeriod"/>
            </a:pPr>
            <a:r>
              <a:rPr lang="ru-RU" sz="1400" i="0" dirty="0" smtClean="0">
                <a:solidFill>
                  <a:srgbClr val="7030A0"/>
                </a:solidFill>
              </a:rPr>
              <a:t>подлежащее, (как?) обстоятельство, 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   сказуемое, дополнение, дополнение.</a:t>
            </a:r>
          </a:p>
          <a:p>
            <a:pPr marL="342900" indent="-342900"/>
            <a:endParaRPr lang="ru-RU" sz="1400" i="0" dirty="0" smtClean="0">
              <a:solidFill>
                <a:srgbClr val="7030A0"/>
              </a:solidFill>
            </a:endParaRPr>
          </a:p>
          <a:p>
            <a:pPr marL="342900" indent="-342900"/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       </a:t>
            </a:r>
            <a:r>
              <a:rPr lang="ru-RU" sz="1400" i="0" dirty="0" smtClean="0">
                <a:solidFill>
                  <a:srgbClr val="FF0000"/>
                </a:solidFill>
              </a:rPr>
              <a:t>Волейболистка </a:t>
            </a:r>
            <a:r>
              <a:rPr lang="ru-RU" sz="1400" i="0" dirty="0" smtClean="0">
                <a:solidFill>
                  <a:schemeClr val="tx1"/>
                </a:solidFill>
              </a:rPr>
              <a:t>(как?) </a:t>
            </a:r>
            <a:r>
              <a:rPr lang="ru-RU" sz="1400" i="0" dirty="0" smtClean="0">
                <a:solidFill>
                  <a:srgbClr val="00B050"/>
                </a:solidFill>
              </a:rPr>
              <a:t>ловко</a:t>
            </a:r>
            <a:r>
              <a:rPr lang="ru-RU" sz="1400" i="0" dirty="0" smtClean="0">
                <a:solidFill>
                  <a:srgbClr val="FF0000"/>
                </a:solidFill>
              </a:rPr>
              <a:t> отбила удар мяча.</a:t>
            </a:r>
          </a:p>
          <a:p>
            <a:pPr marL="342900" indent="-342900"/>
            <a:endParaRPr lang="ru-RU" sz="1400" i="0" dirty="0" smtClean="0">
              <a:solidFill>
                <a:srgbClr val="FF0000"/>
              </a:solidFill>
            </a:endParaRP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                                    2.</a:t>
            </a:r>
            <a:r>
              <a:rPr lang="ru-RU" sz="1400" i="0" dirty="0" smtClean="0">
                <a:solidFill>
                  <a:srgbClr val="00B050"/>
                </a:solidFill>
              </a:rPr>
              <a:t>    </a:t>
            </a:r>
            <a:r>
              <a:rPr lang="ru-RU" sz="1400" i="0" dirty="0" smtClean="0">
                <a:solidFill>
                  <a:srgbClr val="7030A0"/>
                </a:solidFill>
              </a:rPr>
              <a:t>(кому?) дополнение, сказуемое, 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                                           (как?) обстоятельство.</a:t>
            </a:r>
            <a:endParaRPr lang="ru-RU" sz="1400" i="0" dirty="0" smtClean="0">
              <a:solidFill>
                <a:srgbClr val="00B050"/>
              </a:solidFill>
            </a:endParaRPr>
          </a:p>
          <a:p>
            <a:pPr marL="342900" indent="-342900"/>
            <a:r>
              <a:rPr lang="ru-RU" sz="1400" i="0" dirty="0" smtClean="0">
                <a:solidFill>
                  <a:srgbClr val="00B050"/>
                </a:solidFill>
              </a:rPr>
              <a:t>      </a:t>
            </a:r>
          </a:p>
          <a:p>
            <a:pPr marL="342900" indent="-342900"/>
            <a:r>
              <a:rPr lang="ru-RU" sz="1400" i="0" dirty="0" smtClean="0">
                <a:solidFill>
                  <a:srgbClr val="00B050"/>
                </a:solidFill>
              </a:rPr>
              <a:t>                                        Актёрам</a:t>
            </a:r>
            <a:r>
              <a:rPr lang="ru-RU" sz="1400" i="0" dirty="0" smtClean="0">
                <a:solidFill>
                  <a:srgbClr val="002060"/>
                </a:solidFill>
              </a:rPr>
              <a:t> </a:t>
            </a:r>
            <a:r>
              <a:rPr lang="ru-RU" sz="1400" i="0" dirty="0" smtClean="0">
                <a:solidFill>
                  <a:srgbClr val="00B050"/>
                </a:solidFill>
              </a:rPr>
              <a:t>аплодировали </a:t>
            </a:r>
            <a:r>
              <a:rPr lang="ru-RU" sz="1400" i="0" dirty="0" smtClean="0">
                <a:solidFill>
                  <a:schemeClr val="tx1"/>
                </a:solidFill>
              </a:rPr>
              <a:t>(как?) </a:t>
            </a:r>
            <a:r>
              <a:rPr lang="ru-RU" sz="1400" i="0" dirty="0" smtClean="0">
                <a:solidFill>
                  <a:srgbClr val="FF0000"/>
                </a:solidFill>
              </a:rPr>
              <a:t>стоя.</a:t>
            </a:r>
          </a:p>
          <a:p>
            <a:pPr marL="342900" indent="-342900"/>
            <a:endParaRPr lang="ru-RU" sz="1400" i="0" dirty="0" smtClean="0">
              <a:solidFill>
                <a:srgbClr val="00B050"/>
              </a:solidFill>
            </a:endParaRPr>
          </a:p>
          <a:p>
            <a:pPr marL="342900" indent="-342900"/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endParaRPr lang="ru-RU" sz="1600" dirty="0" smtClean="0">
              <a:solidFill>
                <a:srgbClr val="002060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30723" name="Picture 3" descr="C:\Users\HOME\Desktop\eade699de38bbb3b3362155b382fcf17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4470" y="622294"/>
            <a:ext cx="1665050" cy="928694"/>
          </a:xfrm>
          <a:prstGeom prst="rect">
            <a:avLst/>
          </a:prstGeom>
          <a:noFill/>
        </p:spPr>
      </p:pic>
      <p:pic>
        <p:nvPicPr>
          <p:cNvPr id="3074" name="Picture 2" descr="C:\Users\HOME\Desktop\aplodismenty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256" y="1908177"/>
            <a:ext cx="1928826" cy="10477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622293"/>
            <a:ext cx="5572164" cy="2862322"/>
          </a:xfrm>
        </p:spPr>
        <p:txBody>
          <a:bodyPr/>
          <a:lstStyle/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3. определение, подлежащее, сказуемое, 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(как?) обстоятельство.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</a:t>
            </a:r>
            <a:r>
              <a:rPr lang="ru-RU" sz="1400" i="0" dirty="0" smtClean="0">
                <a:solidFill>
                  <a:srgbClr val="0070C0"/>
                </a:solidFill>
              </a:rPr>
              <a:t>Футбольный матч проходил </a:t>
            </a:r>
          </a:p>
          <a:p>
            <a:pPr marL="342900" indent="-342900"/>
            <a:r>
              <a:rPr lang="ru-RU" sz="1400" i="0" dirty="0" smtClean="0">
                <a:solidFill>
                  <a:srgbClr val="0070C0"/>
                </a:solidFill>
              </a:rPr>
              <a:t>    </a:t>
            </a:r>
            <a:r>
              <a:rPr lang="ru-RU" sz="1400" i="0" dirty="0" smtClean="0">
                <a:solidFill>
                  <a:schemeClr val="tx1"/>
                </a:solidFill>
              </a:rPr>
              <a:t>(как?) </a:t>
            </a:r>
            <a:r>
              <a:rPr lang="ru-RU" sz="1400" i="0" dirty="0" smtClean="0">
                <a:solidFill>
                  <a:srgbClr val="FF0000"/>
                </a:solidFill>
              </a:rPr>
              <a:t>напряжённо.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4. (как?) обстоятельство, сказуемое, 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(где?) обстоятельство, подлежащее, 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(откуда?) обстоятельство. 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</a:t>
            </a:r>
            <a:r>
              <a:rPr lang="ru-RU" sz="1400" i="0" dirty="0" smtClean="0">
                <a:solidFill>
                  <a:srgbClr val="FF0000"/>
                </a:solidFill>
              </a:rPr>
              <a:t>Блестяще</a:t>
            </a:r>
            <a:r>
              <a:rPr lang="ru-RU" sz="1400" i="0" dirty="0" smtClean="0">
                <a:solidFill>
                  <a:srgbClr val="7030A0"/>
                </a:solidFill>
              </a:rPr>
              <a:t> </a:t>
            </a:r>
            <a:r>
              <a:rPr lang="ru-RU" sz="1400" i="0" dirty="0" smtClean="0">
                <a:solidFill>
                  <a:schemeClr val="tx1"/>
                </a:solidFill>
              </a:rPr>
              <a:t>(как?) </a:t>
            </a:r>
            <a:r>
              <a:rPr lang="ru-RU" sz="1400" i="0" dirty="0" smtClean="0">
                <a:solidFill>
                  <a:srgbClr val="00B050"/>
                </a:solidFill>
              </a:rPr>
              <a:t>выступили на </a:t>
            </a:r>
          </a:p>
          <a:p>
            <a:pPr marL="342900" indent="-342900"/>
            <a:r>
              <a:rPr lang="ru-RU" sz="1400" i="0" dirty="0" smtClean="0">
                <a:solidFill>
                  <a:srgbClr val="00B050"/>
                </a:solidFill>
              </a:rPr>
              <a:t>    фестивале «Шарк </a:t>
            </a:r>
            <a:r>
              <a:rPr lang="ru-RU" sz="1400" i="0" dirty="0" err="1" smtClean="0">
                <a:solidFill>
                  <a:srgbClr val="00B050"/>
                </a:solidFill>
              </a:rPr>
              <a:t>тароналари</a:t>
            </a:r>
            <a:r>
              <a:rPr lang="ru-RU" sz="1400" i="0" dirty="0" smtClean="0">
                <a:solidFill>
                  <a:srgbClr val="00B050"/>
                </a:solidFill>
              </a:rPr>
              <a:t>» </a:t>
            </a:r>
          </a:p>
          <a:p>
            <a:pPr marL="342900" indent="-342900"/>
            <a:r>
              <a:rPr lang="ru-RU" sz="1400" i="0" dirty="0" smtClean="0">
                <a:solidFill>
                  <a:srgbClr val="00B050"/>
                </a:solidFill>
              </a:rPr>
              <a:t>    </a:t>
            </a:r>
            <a:r>
              <a:rPr lang="ru-RU" sz="1400" i="0" dirty="0" err="1" smtClean="0">
                <a:solidFill>
                  <a:srgbClr val="00B050"/>
                </a:solidFill>
              </a:rPr>
              <a:t>макамисты</a:t>
            </a:r>
            <a:r>
              <a:rPr lang="ru-RU" sz="1400" i="0" dirty="0" smtClean="0">
                <a:solidFill>
                  <a:srgbClr val="00B050"/>
                </a:solidFill>
              </a:rPr>
              <a:t> из Узбекистана.</a:t>
            </a:r>
            <a:r>
              <a:rPr lang="ru-RU" sz="1400" i="0" dirty="0" smtClean="0">
                <a:solidFill>
                  <a:schemeClr val="tx1"/>
                </a:solidFill>
              </a:rPr>
              <a:t> </a:t>
            </a:r>
            <a:r>
              <a:rPr lang="ru-RU" sz="1400" i="0" dirty="0" smtClean="0">
                <a:solidFill>
                  <a:srgbClr val="FF0000"/>
                </a:solidFill>
              </a:rPr>
              <a:t> </a:t>
            </a:r>
          </a:p>
          <a:p>
            <a:pPr marL="342900" indent="-342900">
              <a:buAutoNum type="arabicPeriod"/>
            </a:pPr>
            <a:endParaRPr lang="ru-RU" sz="1600" dirty="0" smtClean="0">
              <a:solidFill>
                <a:srgbClr val="002060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30725" name="Picture 5" descr="Бунёдкор&quot; испортил праздник &quot;Пахтакору&quot; / Olamsport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1594" y="693731"/>
            <a:ext cx="1714512" cy="1071570"/>
          </a:xfrm>
          <a:prstGeom prst="rect">
            <a:avLst/>
          </a:prstGeom>
          <a:noFill/>
        </p:spPr>
      </p:pic>
      <p:pic>
        <p:nvPicPr>
          <p:cNvPr id="6" name="Picture 2" descr="Как пройдет международный фестиваль &quot;Шарк тароналари&quot; в Самарканде -  Kultura.uz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8652" y="1979615"/>
            <a:ext cx="1785950" cy="928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500726" cy="2215991"/>
          </a:xfrm>
        </p:spPr>
        <p:txBody>
          <a:bodyPr/>
          <a:lstStyle/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5.</a:t>
            </a:r>
            <a:r>
              <a:rPr lang="ru-RU" sz="1400" i="0" dirty="0" smtClean="0">
                <a:solidFill>
                  <a:srgbClr val="00B050"/>
                </a:solidFill>
              </a:rPr>
              <a:t> </a:t>
            </a:r>
            <a:r>
              <a:rPr lang="ru-RU" sz="1400" i="0" dirty="0" smtClean="0">
                <a:solidFill>
                  <a:srgbClr val="7030A0"/>
                </a:solidFill>
              </a:rPr>
              <a:t>сказуемое (как?) обстоятельство 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и (как?) обстоятельство.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</a:t>
            </a:r>
            <a:r>
              <a:rPr lang="ru-RU" sz="1400" i="0" dirty="0" smtClean="0">
                <a:solidFill>
                  <a:srgbClr val="00B050"/>
                </a:solidFill>
              </a:rPr>
              <a:t>Читайте</a:t>
            </a:r>
            <a:r>
              <a:rPr lang="ru-RU" sz="1400" i="0" dirty="0" smtClean="0">
                <a:solidFill>
                  <a:srgbClr val="FF0000"/>
                </a:solidFill>
              </a:rPr>
              <a:t> </a:t>
            </a:r>
            <a:r>
              <a:rPr lang="ru-RU" sz="1400" i="0" dirty="0" smtClean="0">
                <a:solidFill>
                  <a:schemeClr val="tx1"/>
                </a:solidFill>
              </a:rPr>
              <a:t>(как?) </a:t>
            </a:r>
            <a:r>
              <a:rPr lang="ru-RU" sz="1400" i="0" dirty="0" smtClean="0">
                <a:solidFill>
                  <a:srgbClr val="FF0000"/>
                </a:solidFill>
              </a:rPr>
              <a:t>правильно </a:t>
            </a:r>
            <a:r>
              <a:rPr lang="ru-RU" sz="1400" i="0" dirty="0" smtClean="0">
                <a:solidFill>
                  <a:srgbClr val="00B050"/>
                </a:solidFill>
              </a:rPr>
              <a:t>и</a:t>
            </a:r>
            <a:r>
              <a:rPr lang="ru-RU" sz="1400" i="0" dirty="0" smtClean="0">
                <a:solidFill>
                  <a:schemeClr val="tx1"/>
                </a:solidFill>
              </a:rPr>
              <a:t> (как?)</a:t>
            </a:r>
            <a:r>
              <a:rPr lang="ru-RU" sz="1400" i="0" dirty="0" smtClean="0">
                <a:solidFill>
                  <a:srgbClr val="FF0000"/>
                </a:solidFill>
              </a:rPr>
              <a:t> выразительно.</a:t>
            </a:r>
          </a:p>
          <a:p>
            <a:pPr marL="342900" indent="-342900"/>
            <a:r>
              <a:rPr lang="ru-RU" sz="1400" i="0" dirty="0" smtClean="0">
                <a:solidFill>
                  <a:srgbClr val="FF0000"/>
                </a:solidFill>
              </a:rPr>
              <a:t> 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6.</a:t>
            </a:r>
            <a:r>
              <a:rPr lang="ru-RU" sz="1400" i="0" dirty="0" smtClean="0">
                <a:solidFill>
                  <a:srgbClr val="FF0000"/>
                </a:solidFill>
              </a:rPr>
              <a:t> </a:t>
            </a:r>
            <a:r>
              <a:rPr lang="ru-RU" sz="1400" dirty="0" smtClean="0">
                <a:solidFill>
                  <a:srgbClr val="7030A0"/>
                </a:solidFill>
              </a:rPr>
              <a:t>(где?) </a:t>
            </a:r>
            <a:r>
              <a:rPr lang="ru-RU" sz="1400" i="0" dirty="0" smtClean="0">
                <a:solidFill>
                  <a:srgbClr val="7030A0"/>
                </a:solidFill>
              </a:rPr>
              <a:t>обстоятельство, подлежащее, сказуемое, 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(как?) </a:t>
            </a:r>
            <a:r>
              <a:rPr lang="ru-RU" sz="1400" dirty="0" smtClean="0">
                <a:solidFill>
                  <a:srgbClr val="7030A0"/>
                </a:solidFill>
              </a:rPr>
              <a:t> </a:t>
            </a:r>
            <a:r>
              <a:rPr lang="ru-RU" sz="1400" i="0" dirty="0" smtClean="0">
                <a:solidFill>
                  <a:srgbClr val="7030A0"/>
                </a:solidFill>
              </a:rPr>
              <a:t>обстоятельство.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</a:t>
            </a:r>
            <a:r>
              <a:rPr lang="ru-RU" sz="1400" i="0" dirty="0" smtClean="0">
                <a:solidFill>
                  <a:srgbClr val="00B050"/>
                </a:solidFill>
              </a:rPr>
              <a:t>На </a:t>
            </a:r>
            <a:r>
              <a:rPr lang="ru-RU" sz="1400" i="0" dirty="0" err="1" smtClean="0">
                <a:solidFill>
                  <a:srgbClr val="00B050"/>
                </a:solidFill>
              </a:rPr>
              <a:t>хашаре</a:t>
            </a:r>
            <a:r>
              <a:rPr lang="ru-RU" sz="1400" i="0" dirty="0" smtClean="0">
                <a:solidFill>
                  <a:srgbClr val="00B050"/>
                </a:solidFill>
              </a:rPr>
              <a:t> все работали </a:t>
            </a:r>
            <a:r>
              <a:rPr lang="ru-RU" sz="1400" i="0" dirty="0" smtClean="0">
                <a:solidFill>
                  <a:schemeClr val="tx1"/>
                </a:solidFill>
              </a:rPr>
              <a:t>(как?)</a:t>
            </a:r>
            <a:r>
              <a:rPr lang="ru-RU" sz="1400" i="0" dirty="0" smtClean="0">
                <a:solidFill>
                  <a:srgbClr val="FF0000"/>
                </a:solidFill>
              </a:rPr>
              <a:t> засучив рукава.</a:t>
            </a:r>
            <a:endParaRPr lang="ru-RU" sz="1400" i="0" dirty="0" smtClean="0">
              <a:solidFill>
                <a:srgbClr val="7030A0"/>
              </a:solidFill>
            </a:endParaRPr>
          </a:p>
          <a:p>
            <a:pPr marL="342900" indent="-342900"/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endParaRPr lang="ru-RU" sz="1600" dirty="0" smtClean="0">
              <a:solidFill>
                <a:srgbClr val="002060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33795" name="Picture 3" descr="C:\Users\HOME\Desktop\images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2193929"/>
            <a:ext cx="1428760" cy="857256"/>
          </a:xfrm>
          <a:prstGeom prst="rect">
            <a:avLst/>
          </a:prstGeom>
          <a:noFill/>
        </p:spPr>
      </p:pic>
      <p:pic>
        <p:nvPicPr>
          <p:cNvPr id="33796" name="Picture 4" descr="C:\Users\HOME\Desktop\141317_d48eaa6f4d4f4ee1d19d30093b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9892" y="2193929"/>
            <a:ext cx="1357322" cy="857256"/>
          </a:xfrm>
          <a:prstGeom prst="rect">
            <a:avLst/>
          </a:prstGeom>
          <a:noFill/>
        </p:spPr>
      </p:pic>
      <p:pic>
        <p:nvPicPr>
          <p:cNvPr id="14342" name="Picture 6" descr="Всенародный хашар пройдет 18−19 март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40090" y="2193929"/>
            <a:ext cx="1643074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511105" cy="315471"/>
          </a:xfrm>
        </p:spPr>
        <p:txBody>
          <a:bodyPr/>
          <a:lstStyle/>
          <a:p>
            <a:r>
              <a:rPr lang="ru-RU" dirty="0" smtClean="0"/>
              <a:t>                  Технология «Корректор».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4980229" cy="246221"/>
          </a:xfrm>
        </p:spPr>
        <p:txBody>
          <a:bodyPr/>
          <a:lstStyle/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4" name="Picture 2" descr="C:\Users\Бакибаева\Desktop\question_mark_PNG4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9401">
            <a:off x="10094258" y="1272969"/>
            <a:ext cx="1427056" cy="237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82570" y="407979"/>
            <a:ext cx="364333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Восстановите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деформированные пословицы. 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Подчеркните обстоятельства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образа действия</a:t>
            </a: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задайте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к ним вопросы. </a:t>
            </a:r>
          </a:p>
        </p:txBody>
      </p:sp>
      <p:pic>
        <p:nvPicPr>
          <p:cNvPr id="13314" name="Picture 2" descr="Рейтинг московских школ по олимпиадникам-универсалам 20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1594" y="693732"/>
            <a:ext cx="1785950" cy="1714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511105" cy="315471"/>
          </a:xfrm>
        </p:spPr>
        <p:txBody>
          <a:bodyPr/>
          <a:lstStyle/>
          <a:p>
            <a:r>
              <a:rPr lang="ru-RU" dirty="0" smtClean="0"/>
              <a:t>              Технология «Корректор».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4980229" cy="246221"/>
          </a:xfrm>
        </p:spPr>
        <p:txBody>
          <a:bodyPr/>
          <a:lstStyle/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4" name="Picture 2" descr="C:\Users\Бакибаева\Desktop\question_mark_PNG4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9401">
            <a:off x="10094258" y="1272969"/>
            <a:ext cx="1427056" cy="237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8256" y="265104"/>
            <a:ext cx="535785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Мягко, спать, да, стелет, жёстко.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marL="342900" indent="-342900"/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2. Легко, доказать, да, сказать, трудно.</a:t>
            </a:r>
          </a:p>
          <a:p>
            <a:pPr marL="342900" indent="-342900"/>
            <a:endParaRPr lang="ru-RU" sz="1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Кошка, живут, с, дружно, собакой, не.</a:t>
            </a:r>
          </a:p>
          <a:p>
            <a:pPr marL="342900" indent="-342900"/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4. И, шумит, много, дружней, когда, лес, деревьев.</a:t>
            </a:r>
          </a:p>
          <a:p>
            <a:pPr marL="342900" indent="-342900"/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indent="-342900"/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5. Делай, а, превосходно, получится, плохо, само.</a:t>
            </a:r>
            <a:r>
              <a:rPr lang="ru-RU" sz="1400" dirty="0" smtClean="0"/>
              <a:t> </a:t>
            </a:r>
          </a:p>
          <a:p>
            <a:pPr marL="342900" indent="-342900"/>
            <a:endParaRPr lang="ru-RU" sz="14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6. Просто, сдержать, пообещать, трудно, слово. </a:t>
            </a:r>
          </a:p>
        </p:txBody>
      </p:sp>
      <p:pic>
        <p:nvPicPr>
          <p:cNvPr id="2050" name="Picture 2" descr="C:\Users\HOME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3032" y="622293"/>
            <a:ext cx="1785950" cy="1285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511105" cy="315471"/>
          </a:xfrm>
        </p:spPr>
        <p:txBody>
          <a:bodyPr/>
          <a:lstStyle/>
          <a:p>
            <a:r>
              <a:rPr lang="ru-RU" dirty="0" smtClean="0"/>
              <a:t>        Технология «Корректор».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4980229" cy="246221"/>
          </a:xfrm>
        </p:spPr>
        <p:txBody>
          <a:bodyPr/>
          <a:lstStyle/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4" name="Picture 2" descr="C:\Users\Бакибаева\Desktop\question_mark_PNG4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9401">
            <a:off x="10094258" y="1272969"/>
            <a:ext cx="1427056" cy="237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6818" y="265104"/>
            <a:ext cx="5429288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Мягко (как?) стелет, да (как?) жёстко спать.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marL="342900" indent="-342900"/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2. Легко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сказать, да (как?) трудно доказать.</a:t>
            </a:r>
          </a:p>
          <a:p>
            <a:pPr marL="342900" indent="-342900"/>
            <a:endParaRPr lang="ru-RU" sz="1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Кошка с собакой 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дружно не живут.</a:t>
            </a:r>
          </a:p>
          <a:p>
            <a:pPr marL="342900" indent="-342900"/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4. И лес шумит 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дружней, когда деревьев </a:t>
            </a:r>
          </a:p>
          <a:p>
            <a:pPr marL="342900" indent="-342900"/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много.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indent="-342900"/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5. Делай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превосходно, а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плохо само получится.</a:t>
            </a:r>
            <a:r>
              <a:rPr lang="ru-RU" sz="1400" dirty="0" smtClean="0"/>
              <a:t> </a:t>
            </a:r>
          </a:p>
          <a:p>
            <a:pPr marL="342900" indent="-342900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6. Просто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пообещать, трудно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слово сдержать. </a:t>
            </a:r>
          </a:p>
        </p:txBody>
      </p:sp>
      <p:pic>
        <p:nvPicPr>
          <p:cNvPr id="8" name="Picture 2" descr="Буклет о правах ребен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7412" y="693731"/>
            <a:ext cx="1071557" cy="1500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Технология соответствий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97214" y="781127"/>
            <a:ext cx="2286016" cy="1938992"/>
          </a:xfrm>
        </p:spPr>
        <p:txBody>
          <a:bodyPr/>
          <a:lstStyle/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 фразеологизмам, </a:t>
            </a:r>
            <a:b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данным в  левом столбце,  подберите соответствующие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 значению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обстоятельства образа действия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 правого столбца </a:t>
            </a:r>
          </a:p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(укажите стрелками).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253" y="2336804"/>
            <a:ext cx="2931511" cy="408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008" y="765169"/>
            <a:ext cx="228601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292080"/>
        </p:xfrm>
        <a:graphic>
          <a:graphicData uri="http://schemas.openxmlformats.org/drawingml/2006/table">
            <a:tbl>
              <a:tblPr/>
              <a:tblGrid>
                <a:gridCol w="5174136"/>
                <a:gridCol w="2684044"/>
              </a:tblGrid>
              <a:tr h="4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5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16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4" y="23196701"/>
          <a:ext cx="6775292" cy="12885928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83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4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4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56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8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239826" y="122227"/>
            <a:ext cx="41179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Технология соответствий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138354"/>
              </p:ext>
            </p:extLst>
          </p:nvPr>
        </p:nvGraphicFramePr>
        <p:xfrm>
          <a:off x="96818" y="550857"/>
          <a:ext cx="5572164" cy="2571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52"/>
                <a:gridCol w="1714512"/>
              </a:tblGrid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Через час по чайной ложке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тесно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Яблоку негде упасть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дружно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Не в бровь, а в глаз 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кратко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Как снег на голову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быстро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Душа в душу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медленно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на скорую руку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метко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В двух словах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неожиданно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292080"/>
        </p:xfrm>
        <a:graphic>
          <a:graphicData uri="http://schemas.openxmlformats.org/drawingml/2006/table">
            <a:tbl>
              <a:tblPr/>
              <a:tblGrid>
                <a:gridCol w="5174136"/>
                <a:gridCol w="2684044"/>
              </a:tblGrid>
              <a:tr h="4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5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16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4" y="23196701"/>
          <a:ext cx="6775292" cy="12885928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83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4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4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56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8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Технология соответствий. Проверьте!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6818" y="550857"/>
          <a:ext cx="5572164" cy="2571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52"/>
                <a:gridCol w="1714512"/>
              </a:tblGrid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Через час по чайной ложке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тесно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Яблоку негде упасть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дружно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Не в бровь, а в глаз 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кратко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Как снег на голову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быстро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Душа в душу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медленно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на скорую руку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метко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В двух словах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неожиданно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8" name="Line 2">
            <a:extLst>
              <a:ext uri="{FF2B5EF4-FFF2-40B4-BE49-F238E27FC236}">
                <a16:creationId xmlns=""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954338" y="765169"/>
            <a:ext cx="1000132" cy="142876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0" name="Line 2">
            <a:extLst>
              <a:ext uri="{FF2B5EF4-FFF2-40B4-BE49-F238E27FC236}">
                <a16:creationId xmlns=""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11396" y="693731"/>
            <a:ext cx="1643074" cy="42862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1" name="Line 2">
            <a:extLst>
              <a:ext uri="{FF2B5EF4-FFF2-40B4-BE49-F238E27FC236}">
                <a16:creationId xmlns=""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239958" y="1479549"/>
            <a:ext cx="1714512" cy="107157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2" name="Line 2">
            <a:extLst>
              <a:ext uri="{FF2B5EF4-FFF2-40B4-BE49-F238E27FC236}">
                <a16:creationId xmlns=""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097082" y="1836739"/>
            <a:ext cx="1857388" cy="114300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3" name="Line 2">
            <a:extLst>
              <a:ext uri="{FF2B5EF4-FFF2-40B4-BE49-F238E27FC236}">
                <a16:creationId xmlns=""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25578" y="1122359"/>
            <a:ext cx="2428892" cy="107157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4" name="Line 2">
            <a:extLst>
              <a:ext uri="{FF2B5EF4-FFF2-40B4-BE49-F238E27FC236}">
                <a16:creationId xmlns=""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11330" y="1836739"/>
            <a:ext cx="2143140" cy="78581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5" name="Line 2">
            <a:extLst>
              <a:ext uri="{FF2B5EF4-FFF2-40B4-BE49-F238E27FC236}">
                <a16:creationId xmlns=""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68454" y="1479549"/>
            <a:ext cx="2286016" cy="150019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5710" y="550855"/>
            <a:ext cx="3357586" cy="3518537"/>
          </a:xfrm>
        </p:spPr>
        <p:txBody>
          <a:bodyPr/>
          <a:lstStyle/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вызывающе</a:t>
            </a:r>
            <a:r>
              <a:rPr lang="en-US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ajoyib-g‘aroyib</a:t>
            </a:r>
            <a:r>
              <a:rPr lang="ru-RU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выразительно – </a:t>
            </a:r>
            <a:r>
              <a:rPr lang="en-US" sz="1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ifodali</a:t>
            </a:r>
            <a:r>
              <a:rPr lang="en-US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неожиданно –</a:t>
            </a:r>
            <a:r>
              <a:rPr lang="en-US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kutilmaganda</a:t>
            </a:r>
            <a:r>
              <a:rPr lang="en-US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/>
              <a:t>метко –</a:t>
            </a:r>
            <a:r>
              <a:rPr lang="en-US" sz="1600" dirty="0" smtClean="0"/>
              <a:t> </a:t>
            </a:r>
            <a:r>
              <a:rPr lang="en-US" sz="1600" dirty="0" err="1" smtClean="0">
                <a:solidFill>
                  <a:srgbClr val="7030A0"/>
                </a:solidFill>
              </a:rPr>
              <a:t>aniq</a:t>
            </a:r>
            <a:r>
              <a:rPr lang="en-US" sz="1600" dirty="0" smtClean="0">
                <a:solidFill>
                  <a:srgbClr val="7030A0"/>
                </a:solidFill>
              </a:rPr>
              <a:t>, </a:t>
            </a:r>
            <a:r>
              <a:rPr lang="en-US" sz="1600" dirty="0" err="1" smtClean="0">
                <a:solidFill>
                  <a:srgbClr val="7030A0"/>
                </a:solidFill>
              </a:rPr>
              <a:t>to‘g‘ri</a:t>
            </a:r>
            <a:r>
              <a:rPr lang="en-US" sz="1600" dirty="0" smtClean="0">
                <a:solidFill>
                  <a:srgbClr val="7030A0"/>
                </a:solidFill>
              </a:rPr>
              <a:t>;</a:t>
            </a:r>
            <a:endParaRPr lang="ru-RU" sz="1600" dirty="0" smtClean="0">
              <a:solidFill>
                <a:srgbClr val="7030A0"/>
              </a:solidFill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медленно –</a:t>
            </a:r>
            <a:r>
              <a:rPr lang="en-US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sekin</a:t>
            </a:r>
            <a:r>
              <a:rPr lang="en-US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shoshilmay</a:t>
            </a:r>
            <a:r>
              <a:rPr lang="en-US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напряжённо – </a:t>
            </a:r>
            <a:r>
              <a:rPr lang="uz-Latn-UZ" sz="1600" dirty="0" smtClean="0">
                <a:solidFill>
                  <a:srgbClr val="7030A0"/>
                </a:solidFill>
              </a:rPr>
              <a:t>tarang</a:t>
            </a:r>
            <a:r>
              <a:rPr lang="en-US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кратко –</a:t>
            </a:r>
            <a:r>
              <a:rPr lang="en-US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qisqa</a:t>
            </a:r>
            <a:r>
              <a:rPr lang="en-US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тесно –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tor joy;</a:t>
            </a:r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жёстко – </a:t>
            </a:r>
            <a:r>
              <a:rPr lang="en-US" sz="1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qattiq</a:t>
            </a:r>
            <a:r>
              <a:rPr lang="en-US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опасно – </a:t>
            </a:r>
            <a:r>
              <a:rPr lang="en-US" sz="1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havfli</a:t>
            </a:r>
            <a:r>
              <a:rPr lang="en-US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en-US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/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1026" name="Picture 2" descr="C:\Users\HOME\Desktop\20160120_school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908045"/>
            <a:ext cx="1928826" cy="1571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494465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Второстепенные члены предложения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666880" y="788221"/>
            <a:ext cx="2421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Обозначает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действие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54074" y="765169"/>
            <a:ext cx="3555449" cy="64294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Второстепенные члены предложения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8256" y="2051053"/>
            <a:ext cx="1643073" cy="95486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Определение</a:t>
            </a: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40156" y="2051053"/>
            <a:ext cx="1888615" cy="95486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Обстоятельство 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82768" y="2051053"/>
            <a:ext cx="1785949" cy="95486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Дополнение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stCxn id="7" idx="0"/>
            <a:endCxn id="5" idx="2"/>
          </p:cNvCxnSpPr>
          <p:nvPr/>
        </p:nvCxnSpPr>
        <p:spPr>
          <a:xfrm rot="5400000" flipH="1" flipV="1">
            <a:off x="1539325" y="858579"/>
            <a:ext cx="642942" cy="1742006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5" idx="2"/>
          </p:cNvCxnSpPr>
          <p:nvPr/>
        </p:nvCxnSpPr>
        <p:spPr>
          <a:xfrm rot="16200000" flipH="1">
            <a:off x="3440239" y="699671"/>
            <a:ext cx="642942" cy="2059822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9" idx="0"/>
          </p:cNvCxnSpPr>
          <p:nvPr/>
        </p:nvCxnSpPr>
        <p:spPr>
          <a:xfrm rot="16200000" flipV="1">
            <a:off x="2436413" y="1711723"/>
            <a:ext cx="642942" cy="35718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17496" y="765169"/>
            <a:ext cx="5883296" cy="618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16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6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</a:t>
            </a:r>
            <a:r>
              <a:rPr lang="en-US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Как указать на способ совершения   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действия</a:t>
            </a:r>
            <a:r>
              <a:rPr lang="ru-RU" b="1" spc="-1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Упражнение 91, 92 (стр. 40).</a:t>
            </a: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Домашнее задание школьные иконки иллюстрации | Премиум векто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6884" y="1478409"/>
            <a:ext cx="4500594" cy="1501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Обстоятельства образа действия  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1025512" y="622293"/>
            <a:ext cx="3857652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Второстепенный член предложения</a:t>
            </a:r>
            <a:r>
              <a:rPr lang="ru-RU" sz="16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sz="160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1096950" y="1193797"/>
            <a:ext cx="3786214" cy="571504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Обозначает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способ совершения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действия </a:t>
            </a:r>
            <a:endParaRPr sz="14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1025512" y="1872457"/>
            <a:ext cx="3786214" cy="53578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96818" y="2563290"/>
            <a:ext cx="5572164" cy="559334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fontAlgn="base"/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           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Звонко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 (как?) поют птицы на заре.</a:t>
            </a:r>
          </a:p>
          <a:p>
            <a:pPr fontAlgn="base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Каменщик укладывает кирпич (каким образом?)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мастерски.</a:t>
            </a:r>
          </a:p>
          <a:p>
            <a:r>
              <a:rPr lang="ru-RU" sz="1600" b="1" spc="-10" dirty="0" smtClean="0">
                <a:solidFill>
                  <a:schemeClr val="bg1"/>
                </a:solidFill>
                <a:latin typeface="Arial"/>
                <a:cs typeface="Arial"/>
              </a:rPr>
              <a:t>     </a:t>
            </a:r>
          </a:p>
          <a:p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    в      </a:t>
            </a:r>
            <a:endParaRPr sz="1600" dirty="0"/>
          </a:p>
        </p:txBody>
      </p:sp>
      <p:sp>
        <p:nvSpPr>
          <p:cNvPr id="15" name="object 15"/>
          <p:cNvSpPr/>
          <p:nvPr/>
        </p:nvSpPr>
        <p:spPr>
          <a:xfrm>
            <a:off x="2740024" y="2408243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740024" y="979483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5"/>
          <p:cNvSpPr/>
          <p:nvPr/>
        </p:nvSpPr>
        <p:spPr>
          <a:xfrm>
            <a:off x="2740024" y="1765301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722660" y="1872457"/>
            <a:ext cx="4541699" cy="656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Отвечает на вопросы </a:t>
            </a:r>
          </a:p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как? каким образом? </a:t>
            </a:r>
          </a:p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811858" cy="315471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ru-RU" sz="1600" dirty="0" smtClean="0"/>
              <a:t>Способы выражения обстоятельств образа действия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85950" cy="1214446"/>
          </a:xfrm>
          <a:prstGeom prst="round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Обстоятельства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образа действия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могут быть выражены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11396" y="622293"/>
            <a:ext cx="3286148" cy="142876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1) существительными в косвенных падежах с предлогом или без предлога;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подойти </a:t>
            </a:r>
            <a:r>
              <a:rPr lang="ru-RU" sz="12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 опасением;</a:t>
            </a:r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трогать </a:t>
            </a:r>
            <a:r>
              <a:rPr lang="ru-RU" sz="12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 осторожностью;</a:t>
            </a:r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помочь </a:t>
            </a:r>
            <a:r>
              <a:rPr lang="ru-RU" sz="12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 радостью;</a:t>
            </a:r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 стыдом </a:t>
            </a:r>
            <a:r>
              <a:rPr lang="ru-RU" sz="12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признаться;</a:t>
            </a:r>
            <a:endParaRPr lang="ru-RU" sz="12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11396" y="2122491"/>
            <a:ext cx="3286148" cy="1000132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2) фразеологизмами;</a:t>
            </a:r>
            <a:endParaRPr lang="ru-RU" sz="12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Думаю, они спросят нас об этом случае 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как пить дать.</a:t>
            </a:r>
          </a:p>
          <a:p>
            <a:pPr fontAlgn="base"/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Этот неказистый домишко сколочен из досок 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живую нитку.</a:t>
            </a:r>
          </a:p>
          <a:p>
            <a:pPr algn="ctr"/>
            <a:endParaRPr lang="ru-RU" sz="12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954206" y="1336673"/>
            <a:ext cx="357190" cy="392909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954206" y="1729583"/>
            <a:ext cx="357190" cy="892975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811858" cy="315471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ru-RU" sz="1600" dirty="0" smtClean="0"/>
              <a:t>Способы выражения обстоятельств образа действия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85950" cy="1214446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Обстоятельства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образа действия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могут быть выражены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11396" y="622293"/>
            <a:ext cx="3379816" cy="1428760"/>
          </a:xfrm>
          <a:prstGeom prst="round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3) наречиями образа действия;</a:t>
            </a:r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i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бежать </a:t>
            </a:r>
            <a:r>
              <a:rPr lang="ru-RU" sz="12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(как?)</a:t>
            </a:r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быстро;</a:t>
            </a:r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отнестись </a:t>
            </a:r>
            <a:r>
              <a:rPr lang="ru-RU" sz="12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по-человечески;</a:t>
            </a:r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сделать </a:t>
            </a:r>
            <a:r>
              <a:rPr lang="ru-RU" sz="12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(каким образом?)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сообща;</a:t>
            </a:r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рассказать </a:t>
            </a:r>
            <a:r>
              <a:rPr lang="ru-RU" sz="12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(каким образом?)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памяти;</a:t>
            </a:r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говорить </a:t>
            </a:r>
            <a:r>
              <a:rPr lang="ru-RU" sz="12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без устали.</a:t>
            </a:r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11396" y="2122491"/>
            <a:ext cx="3286148" cy="1000132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4)</a:t>
            </a:r>
            <a:r>
              <a:rPr lang="ru-RU" sz="1200" dirty="0" smtClean="0"/>
              <a:t>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деепричастием; 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Звеня,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мимо нашего дома прошёл красный трамвай. На лесной полянке, 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дымясь,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 горел костерок. 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Громко топая,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ночью бегает по дому наш ёжик.</a:t>
            </a:r>
          </a:p>
          <a:p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endParaRPr lang="ru-RU" sz="12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954206" y="1336673"/>
            <a:ext cx="357190" cy="392909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954206" y="1729583"/>
            <a:ext cx="357190" cy="892975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4"/>
            <a:ext cx="5765800" cy="315471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1400" dirty="0" smtClean="0"/>
              <a:t>Как подчёркиваются обстоятельства образа действия?</a:t>
            </a: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54272" y="1"/>
            <a:ext cx="3311528" cy="3816429"/>
          </a:xfrm>
        </p:spPr>
        <p:txBody>
          <a:bodyPr/>
          <a:lstStyle/>
          <a:p>
            <a:endParaRPr lang="ru-RU" sz="1600" i="0" dirty="0" smtClean="0"/>
          </a:p>
          <a:p>
            <a:endParaRPr lang="ru-RU" sz="1600" i="0" dirty="0" smtClean="0"/>
          </a:p>
          <a:p>
            <a:endParaRPr lang="ru-RU" sz="1600" i="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i="0" dirty="0" smtClean="0">
                <a:solidFill>
                  <a:schemeClr val="tx2">
                    <a:lumMod val="75000"/>
                  </a:schemeClr>
                </a:solidFill>
              </a:rPr>
              <a:t>Обстоятельства </a:t>
            </a:r>
            <a:r>
              <a:rPr lang="ru-RU" i="0" dirty="0" smtClean="0">
                <a:solidFill>
                  <a:srgbClr val="00B050"/>
                </a:solidFill>
              </a:rPr>
              <a:t>образа действия </a:t>
            </a:r>
            <a:r>
              <a:rPr lang="ru-RU" i="0" dirty="0" smtClean="0">
                <a:solidFill>
                  <a:schemeClr val="tx2">
                    <a:lumMod val="75000"/>
                  </a:schemeClr>
                </a:solidFill>
              </a:rPr>
              <a:t>подчёркиваются </a:t>
            </a:r>
            <a:endParaRPr lang="ru-RU" i="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i="0" dirty="0" smtClean="0">
                <a:solidFill>
                  <a:schemeClr val="tx2">
                    <a:lumMod val="75000"/>
                  </a:schemeClr>
                </a:solidFill>
              </a:rPr>
              <a:t>на </a:t>
            </a:r>
            <a:r>
              <a:rPr lang="ru-RU" i="0" dirty="0" smtClean="0">
                <a:solidFill>
                  <a:schemeClr val="tx2">
                    <a:lumMod val="75000"/>
                  </a:schemeClr>
                </a:solidFill>
              </a:rPr>
              <a:t>письме</a:t>
            </a:r>
          </a:p>
          <a:p>
            <a:r>
              <a:rPr lang="ru-RU" i="0" dirty="0" smtClean="0">
                <a:solidFill>
                  <a:srgbClr val="FF0000"/>
                </a:solidFill>
              </a:rPr>
              <a:t>чередованием </a:t>
            </a:r>
            <a:r>
              <a:rPr lang="ru-RU" i="0" dirty="0" smtClean="0">
                <a:solidFill>
                  <a:srgbClr val="FF0000"/>
                </a:solidFill>
              </a:rPr>
              <a:t>тире</a:t>
            </a:r>
          </a:p>
          <a:p>
            <a:r>
              <a:rPr lang="ru-RU" i="0" dirty="0" smtClean="0">
                <a:solidFill>
                  <a:srgbClr val="FF0000"/>
                </a:solidFill>
              </a:rPr>
              <a:t> </a:t>
            </a:r>
            <a:r>
              <a:rPr lang="ru-RU" i="0" dirty="0" smtClean="0">
                <a:solidFill>
                  <a:srgbClr val="FF0000"/>
                </a:solidFill>
              </a:rPr>
              <a:t>и точки.</a:t>
            </a:r>
            <a:r>
              <a:rPr lang="ru-RU" i="0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</a:p>
          <a:p>
            <a:endParaRPr lang="ru-RU" i="0" dirty="0" smtClean="0">
              <a:solidFill>
                <a:schemeClr val="tx1"/>
              </a:solidFill>
            </a:endParaRPr>
          </a:p>
          <a:p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xmlns="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xmlns="" id="{7792BD7F-5BF0-436D-A1CF-1B2CD1482B4F}"/>
              </a:ext>
            </a:extLst>
          </p:cNvPr>
          <p:cNvSpPr/>
          <p:nvPr/>
        </p:nvSpPr>
        <p:spPr>
          <a:xfrm rot="10800000" flipH="1">
            <a:off x="168256" y="1979615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xmlns="" id="{4B387AA6-5812-4CB6-B051-053647FDDCD0}"/>
              </a:ext>
            </a:extLst>
          </p:cNvPr>
          <p:cNvSpPr/>
          <p:nvPr/>
        </p:nvSpPr>
        <p:spPr>
          <a:xfrm>
            <a:off x="168256" y="765169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80" y="102424"/>
            <a:ext cx="5439667" cy="315471"/>
          </a:xfrm>
        </p:spPr>
        <p:txBody>
          <a:bodyPr/>
          <a:lstStyle/>
          <a:p>
            <a:r>
              <a:rPr lang="ru-RU" dirty="0" smtClean="0"/>
              <a:t>            Обстоятельства образа действия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5710" y="407979"/>
            <a:ext cx="3240090" cy="3354765"/>
          </a:xfrm>
        </p:spPr>
        <p:txBody>
          <a:bodyPr/>
          <a:lstStyle/>
          <a:p>
            <a:endParaRPr lang="ru-RU" sz="1600" i="0" dirty="0" smtClean="0"/>
          </a:p>
          <a:p>
            <a:pPr fontAlgn="base"/>
            <a:r>
              <a:rPr lang="ru-RU" sz="1400" i="0" dirty="0" smtClean="0">
                <a:solidFill>
                  <a:schemeClr val="tx1"/>
                </a:solidFill>
              </a:rPr>
              <a:t>Обстоятельства</a:t>
            </a:r>
            <a:r>
              <a:rPr lang="ru-RU" sz="1400" i="0" dirty="0" smtClean="0">
                <a:solidFill>
                  <a:srgbClr val="7030A0"/>
                </a:solidFill>
              </a:rPr>
              <a:t> </a:t>
            </a:r>
            <a:r>
              <a:rPr lang="ru-RU" sz="1400" i="0" dirty="0" smtClean="0">
                <a:solidFill>
                  <a:srgbClr val="FF0000"/>
                </a:solidFill>
              </a:rPr>
              <a:t>образа действия </a:t>
            </a:r>
            <a:r>
              <a:rPr lang="ru-RU" sz="1400" i="0" dirty="0" smtClean="0">
                <a:solidFill>
                  <a:schemeClr val="tx1"/>
                </a:solidFill>
              </a:rPr>
              <a:t>чаще всего поясняют </a:t>
            </a:r>
            <a:r>
              <a:rPr lang="ru-RU" sz="1400" i="0" dirty="0" smtClean="0">
                <a:solidFill>
                  <a:srgbClr val="00B050"/>
                </a:solidFill>
              </a:rPr>
              <a:t>глагол:</a:t>
            </a:r>
          </a:p>
          <a:p>
            <a:pPr fontAlgn="base"/>
            <a:endParaRPr lang="ru-RU" sz="1400" i="0" dirty="0" smtClean="0">
              <a:solidFill>
                <a:srgbClr val="00B050"/>
              </a:solidFill>
            </a:endParaRPr>
          </a:p>
          <a:p>
            <a:pPr fontAlgn="base"/>
            <a:r>
              <a:rPr lang="ru-RU" sz="1400" dirty="0" smtClean="0"/>
              <a:t>   Собака </a:t>
            </a:r>
            <a:r>
              <a:rPr lang="ru-RU" sz="1400" dirty="0" smtClean="0">
                <a:solidFill>
                  <a:srgbClr val="FF0000"/>
                </a:solidFill>
              </a:rPr>
              <a:t>с опасением </a:t>
            </a:r>
            <a:r>
              <a:rPr lang="ru-RU" sz="1400" dirty="0" smtClean="0">
                <a:solidFill>
                  <a:srgbClr val="7030A0"/>
                </a:solidFill>
              </a:rPr>
              <a:t>(как?)</a:t>
            </a:r>
            <a:r>
              <a:rPr lang="ru-RU" sz="1400" dirty="0" smtClean="0"/>
              <a:t> </a:t>
            </a:r>
            <a:r>
              <a:rPr lang="ru-RU" sz="1400" dirty="0" smtClean="0">
                <a:solidFill>
                  <a:srgbClr val="00B050"/>
                </a:solidFill>
              </a:rPr>
              <a:t>приблизилась</a:t>
            </a:r>
            <a:r>
              <a:rPr lang="ru-RU" sz="1400" dirty="0" smtClean="0"/>
              <a:t> к горящему костру и улеглась невдалеке.</a:t>
            </a:r>
          </a:p>
          <a:p>
            <a:pPr fontAlgn="base"/>
            <a:r>
              <a:rPr lang="ru-RU" sz="1400" dirty="0" smtClean="0"/>
              <a:t>   Девочка </a:t>
            </a:r>
            <a:r>
              <a:rPr lang="ru-RU" sz="1400" dirty="0" smtClean="0">
                <a:solidFill>
                  <a:srgbClr val="FF0000"/>
                </a:solidFill>
              </a:rPr>
              <a:t>радостно</a:t>
            </a:r>
            <a:r>
              <a:rPr lang="ru-RU" sz="1400" dirty="0" smtClean="0"/>
              <a:t> </a:t>
            </a:r>
            <a:r>
              <a:rPr lang="ru-RU" sz="1400" dirty="0" smtClean="0">
                <a:solidFill>
                  <a:srgbClr val="7030A0"/>
                </a:solidFill>
              </a:rPr>
              <a:t>(как?)</a:t>
            </a:r>
            <a:r>
              <a:rPr lang="ru-RU" sz="1400" dirty="0" smtClean="0">
                <a:solidFill>
                  <a:srgbClr val="00B050"/>
                </a:solidFill>
              </a:rPr>
              <a:t>смеётся</a:t>
            </a:r>
            <a:r>
              <a:rPr lang="ru-RU" sz="1400" dirty="0" smtClean="0"/>
              <a:t> </a:t>
            </a:r>
          </a:p>
          <a:p>
            <a:pPr fontAlgn="base"/>
            <a:r>
              <a:rPr lang="ru-RU" sz="1400" dirty="0" smtClean="0"/>
              <a:t>и хлопает в ладоши.</a:t>
            </a:r>
          </a:p>
          <a:p>
            <a:pPr fontAlgn="base"/>
            <a:r>
              <a:rPr lang="ru-RU" sz="1400" dirty="0" smtClean="0"/>
              <a:t>   В этом наряде она, на наш взгляд, </a:t>
            </a:r>
            <a:r>
              <a:rPr lang="ru-RU" sz="1400" dirty="0" smtClean="0">
                <a:solidFill>
                  <a:srgbClr val="00B050"/>
                </a:solidFill>
              </a:rPr>
              <a:t>будет выглядеть </a:t>
            </a:r>
            <a:r>
              <a:rPr lang="ru-RU" sz="1400" dirty="0" smtClean="0">
                <a:solidFill>
                  <a:srgbClr val="7030A0"/>
                </a:solidFill>
              </a:rPr>
              <a:t>(как?) </a:t>
            </a:r>
            <a:r>
              <a:rPr lang="ru-RU" sz="1400" dirty="0" smtClean="0">
                <a:solidFill>
                  <a:srgbClr val="FF0000"/>
                </a:solidFill>
              </a:rPr>
              <a:t>вызывающе.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i="0" dirty="0" smtClean="0">
              <a:solidFill>
                <a:srgbClr val="00B050"/>
              </a:solidFill>
            </a:endParaRPr>
          </a:p>
          <a:p>
            <a:endParaRPr lang="ru-RU" sz="1600" i="0" dirty="0" smtClean="0">
              <a:solidFill>
                <a:srgbClr val="00B050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=""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=""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6" y="1979615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=""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6" y="765169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652" y="102424"/>
            <a:ext cx="4814395" cy="315471"/>
          </a:xfrm>
        </p:spPr>
        <p:txBody>
          <a:bodyPr/>
          <a:lstStyle/>
          <a:p>
            <a:r>
              <a:rPr lang="ru-RU" dirty="0" smtClean="0"/>
              <a:t>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550855"/>
            <a:ext cx="5429288" cy="2923877"/>
          </a:xfrm>
        </p:spPr>
        <p:txBody>
          <a:bodyPr/>
          <a:lstStyle/>
          <a:p>
            <a:r>
              <a:rPr lang="ru-RU" sz="1600" dirty="0" smtClean="0">
                <a:solidFill>
                  <a:srgbClr val="0070C0"/>
                </a:solidFill>
              </a:rPr>
              <a:t>           </a:t>
            </a:r>
            <a:r>
              <a:rPr lang="ru-RU" sz="1600" dirty="0" smtClean="0">
                <a:solidFill>
                  <a:schemeClr val="tx1"/>
                </a:solidFill>
              </a:rPr>
              <a:t>Составьте предложения по схемам.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ru-RU" sz="1400" i="0" dirty="0" smtClean="0">
                <a:solidFill>
                  <a:srgbClr val="7030A0"/>
                </a:solidFill>
              </a:rPr>
              <a:t>подлежащее, (как?) обстоятельство, 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   сказуемое, дополнение, дополнение.</a:t>
            </a:r>
          </a:p>
          <a:p>
            <a:pPr marL="342900" indent="-342900">
              <a:buAutoNum type="arabicPeriod"/>
            </a:pP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/>
            <a:r>
              <a:rPr lang="ru-RU" sz="1400" i="0" dirty="0" smtClean="0">
                <a:solidFill>
                  <a:srgbClr val="FF0000"/>
                </a:solidFill>
              </a:rPr>
              <a:t>2.    (кому?) дополнение, сказуемое, </a:t>
            </a:r>
          </a:p>
          <a:p>
            <a:pPr marL="342900" indent="-342900"/>
            <a:r>
              <a:rPr lang="ru-RU" sz="1400" i="0" dirty="0" smtClean="0">
                <a:solidFill>
                  <a:srgbClr val="FF0000"/>
                </a:solidFill>
              </a:rPr>
              <a:t>       (как?) обстоятельство.</a:t>
            </a:r>
          </a:p>
          <a:p>
            <a:pPr marL="342900" indent="-342900">
              <a:buAutoNum type="arabicPeriod"/>
            </a:pP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 startAt="3"/>
            </a:pPr>
            <a:r>
              <a:rPr lang="ru-RU" sz="1400" i="0" dirty="0" smtClean="0">
                <a:solidFill>
                  <a:srgbClr val="0070C0"/>
                </a:solidFill>
              </a:rPr>
              <a:t>определение, подлежащее, сказуемое, </a:t>
            </a:r>
          </a:p>
          <a:p>
            <a:pPr marL="342900" indent="-342900"/>
            <a:r>
              <a:rPr lang="ru-RU" sz="1400" i="0" dirty="0" smtClean="0">
                <a:solidFill>
                  <a:srgbClr val="0070C0"/>
                </a:solidFill>
              </a:rPr>
              <a:t>       (как?) обстоятельство.</a:t>
            </a: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/>
            <a:endParaRPr lang="ru-RU" sz="1600" dirty="0" smtClean="0">
              <a:solidFill>
                <a:srgbClr val="002060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7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568" y="3040743"/>
            <a:ext cx="2055089" cy="346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2452" y="4194193"/>
            <a:ext cx="1577287" cy="2315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528" y="836607"/>
            <a:ext cx="2714643" cy="200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93731"/>
            <a:ext cx="5357850" cy="3139321"/>
          </a:xfrm>
        </p:spPr>
        <p:txBody>
          <a:bodyPr/>
          <a:lstStyle/>
          <a:p>
            <a:r>
              <a:rPr lang="ru-RU" sz="1600" dirty="0" smtClean="0">
                <a:solidFill>
                  <a:srgbClr val="0070C0"/>
                </a:solidFill>
              </a:rPr>
              <a:t>           </a:t>
            </a:r>
            <a:r>
              <a:rPr lang="ru-RU" sz="1600" dirty="0" smtClean="0">
                <a:solidFill>
                  <a:schemeClr val="tx1"/>
                </a:solidFill>
              </a:rPr>
              <a:t>Составьте предложения по схемам.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pPr marL="342900" indent="-342900"/>
            <a:r>
              <a:rPr lang="ru-RU" sz="1400" i="0" dirty="0" smtClean="0">
                <a:solidFill>
                  <a:srgbClr val="00B050"/>
                </a:solidFill>
              </a:rPr>
              <a:t>4. (как?) обстоятельство, сказуемое, </a:t>
            </a:r>
          </a:p>
          <a:p>
            <a:pPr marL="342900" indent="-342900"/>
            <a:r>
              <a:rPr lang="ru-RU" sz="1400" i="0" dirty="0" smtClean="0">
                <a:solidFill>
                  <a:srgbClr val="00B050"/>
                </a:solidFill>
              </a:rPr>
              <a:t>    (где?) обстоятельство, подлежащее, </a:t>
            </a:r>
          </a:p>
          <a:p>
            <a:pPr marL="342900" indent="-342900"/>
            <a:r>
              <a:rPr lang="ru-RU" sz="1400" i="0" dirty="0" smtClean="0">
                <a:solidFill>
                  <a:srgbClr val="00B050"/>
                </a:solidFill>
              </a:rPr>
              <a:t>    (откуда?) обстоятельство. </a:t>
            </a:r>
          </a:p>
          <a:p>
            <a:pPr marL="342900" indent="-342900"/>
            <a:endParaRPr lang="ru-RU" sz="1400" i="0" dirty="0" smtClean="0">
              <a:solidFill>
                <a:srgbClr val="00B050"/>
              </a:solidFill>
            </a:endParaRPr>
          </a:p>
          <a:p>
            <a:pPr marL="342900" indent="-342900"/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5. сказуемое (как?) </a:t>
            </a:r>
            <a:r>
              <a:rPr lang="ru-RU" sz="1400" i="0" dirty="0" smtClean="0">
                <a:solidFill>
                  <a:schemeClr val="accent6">
                    <a:lumMod val="50000"/>
                  </a:schemeClr>
                </a:solidFill>
              </a:rPr>
              <a:t>обстоятельство и </a:t>
            </a:r>
          </a:p>
          <a:p>
            <a:pPr marL="342900" indent="-342900"/>
            <a:r>
              <a:rPr lang="ru-RU" sz="1400" i="0" dirty="0" smtClean="0">
                <a:solidFill>
                  <a:schemeClr val="accent6">
                    <a:lumMod val="50000"/>
                  </a:schemeClr>
                </a:solidFill>
              </a:rPr>
              <a:t>    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(как?) </a:t>
            </a:r>
            <a:r>
              <a:rPr lang="ru-RU" sz="1400" i="0" dirty="0" smtClean="0">
                <a:solidFill>
                  <a:schemeClr val="accent6">
                    <a:lumMod val="50000"/>
                  </a:schemeClr>
                </a:solidFill>
              </a:rPr>
              <a:t>обстоятельство.</a:t>
            </a:r>
          </a:p>
          <a:p>
            <a:pPr marL="342900" indent="-342900"/>
            <a:endParaRPr lang="ru-RU" sz="1400" i="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/>
            <a:r>
              <a:rPr lang="ru-RU" sz="1400" dirty="0" smtClean="0">
                <a:solidFill>
                  <a:srgbClr val="FF0000"/>
                </a:solidFill>
              </a:rPr>
              <a:t>6. (где?) </a:t>
            </a:r>
            <a:r>
              <a:rPr lang="ru-RU" sz="1400" i="0" dirty="0" smtClean="0">
                <a:solidFill>
                  <a:srgbClr val="FF0000"/>
                </a:solidFill>
              </a:rPr>
              <a:t>обстоятельство, подлежащее, </a:t>
            </a:r>
          </a:p>
          <a:p>
            <a:pPr marL="342900" indent="-342900"/>
            <a:r>
              <a:rPr lang="ru-RU" sz="1400" i="0" dirty="0" smtClean="0">
                <a:solidFill>
                  <a:srgbClr val="FF0000"/>
                </a:solidFill>
              </a:rPr>
              <a:t>    сказуемое, (как?) 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i="0" dirty="0" smtClean="0">
                <a:solidFill>
                  <a:srgbClr val="FF0000"/>
                </a:solidFill>
              </a:rPr>
              <a:t>обстоятельство.</a:t>
            </a:r>
          </a:p>
          <a:p>
            <a:pPr marL="342900" indent="-342900">
              <a:buAutoNum type="arabicPeriod"/>
            </a:pP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/>
            <a:endParaRPr lang="ru-RU" sz="1600" dirty="0" smtClean="0">
              <a:solidFill>
                <a:srgbClr val="002060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7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568" y="3040743"/>
            <a:ext cx="2055089" cy="346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2452" y="4194193"/>
            <a:ext cx="1577287" cy="2315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 descr="C:\Users\HOME\Desktop\shkolniedlyaoformleniya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68784" y="979483"/>
            <a:ext cx="1465364" cy="18367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8322</TotalTime>
  <Words>1036</Words>
  <Application>Microsoft Office PowerPoint</Application>
  <PresentationFormat>Произвольный</PresentationFormat>
  <Paragraphs>271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Русский  язык</vt:lpstr>
      <vt:lpstr>Второстепенные члены предложения</vt:lpstr>
      <vt:lpstr>       Обстоятельства образа действия  </vt:lpstr>
      <vt:lpstr>   Способы выражения обстоятельств образа действия</vt:lpstr>
      <vt:lpstr>   Способы выражения обстоятельств образа действия</vt:lpstr>
      <vt:lpstr>    Как подчёркиваются обстоятельства образа действия?</vt:lpstr>
      <vt:lpstr>            Обстоятельства образа действия</vt:lpstr>
      <vt:lpstr>          Лингвистическая задача</vt:lpstr>
      <vt:lpstr>          Лингвистическая задача</vt:lpstr>
      <vt:lpstr>  Лингвистическая задача. Проверьте!</vt:lpstr>
      <vt:lpstr>  Лингвистическая задача. Проверьте!</vt:lpstr>
      <vt:lpstr>  Лингвистическая задача. Проверьте!</vt:lpstr>
      <vt:lpstr>                  Технология «Корректор». </vt:lpstr>
      <vt:lpstr>              Технология «Корректор». </vt:lpstr>
      <vt:lpstr>        Технология «Корректор». Проверьте!</vt:lpstr>
      <vt:lpstr>          Технология соответствий</vt:lpstr>
      <vt:lpstr>Презентация PowerPoint</vt:lpstr>
      <vt:lpstr>Презентация PowerPoint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User</cp:lastModifiedBy>
  <cp:revision>311</cp:revision>
  <dcterms:created xsi:type="dcterms:W3CDTF">2020-04-13T08:05:42Z</dcterms:created>
  <dcterms:modified xsi:type="dcterms:W3CDTF">2020-12-04T16:08:56Z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