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9" r:id="rId2"/>
    <p:sldId id="273" r:id="rId3"/>
    <p:sldId id="274" r:id="rId4"/>
    <p:sldId id="258" r:id="rId5"/>
    <p:sldId id="259" r:id="rId6"/>
    <p:sldId id="264" r:id="rId7"/>
    <p:sldId id="275" r:id="rId8"/>
    <p:sldId id="276" r:id="rId9"/>
    <p:sldId id="277" r:id="rId10"/>
    <p:sldId id="265" r:id="rId11"/>
    <p:sldId id="260" r:id="rId12"/>
    <p:sldId id="261" r:id="rId13"/>
    <p:sldId id="262" r:id="rId14"/>
  </p:sldIdLst>
  <p:sldSz cx="12798425" cy="7199313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90" userDrawn="1">
          <p15:clr>
            <a:srgbClr val="A4A3A4"/>
          </p15:clr>
        </p15:guide>
        <p15:guide id="2" pos="47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ron" initials="K" lastIdx="1" clrIdx="0">
    <p:extLst>
      <p:ext uri="{19B8F6BF-5375-455C-9EA6-DF929625EA0E}">
        <p15:presenceInfo xmlns:p15="http://schemas.microsoft.com/office/powerpoint/2012/main" userId="Kam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8F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60"/>
  </p:normalViewPr>
  <p:slideViewPr>
    <p:cSldViewPr>
      <p:cViewPr varScale="1">
        <p:scale>
          <a:sx n="62" d="100"/>
          <a:sy n="62" d="100"/>
        </p:scale>
        <p:origin x="852" y="60"/>
      </p:cViewPr>
      <p:guideLst>
        <p:guide orient="horz" pos="6390"/>
        <p:guide pos="47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D3687-52C7-4C57-B879-224936E9E30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5F0480-4157-4B9B-8A6D-ECD8049B3AE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POLOVESLAR</a:t>
          </a:r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636EE1-2977-4C61-9939-3137D50A2F54}" type="parTrans" cxnId="{BC439DAE-966A-4A9B-A967-D541FF376B8C}">
      <dgm:prSet/>
      <dgm:spPr/>
      <dgm:t>
        <a:bodyPr/>
        <a:lstStyle/>
        <a:p>
          <a:endParaRPr lang="ru-RU"/>
        </a:p>
      </dgm:t>
    </dgm:pt>
    <dgm:pt modelId="{C882BC68-A704-4FD5-A039-FC9F6EA2FA98}" type="sibTrans" cxnId="{BC439DAE-966A-4A9B-A967-D541FF376B8C}">
      <dgm:prSet/>
      <dgm:spPr/>
      <dgm:t>
        <a:bodyPr/>
        <a:lstStyle/>
        <a:p>
          <a:endParaRPr lang="ru-RU"/>
        </a:p>
      </dgm:t>
    </dgm:pt>
    <dgm:pt modelId="{78F1AC0C-BA28-4469-ACDF-CD503AD7D49A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Kumanlar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7B317-2F44-49FF-8F9D-69A698D49710}" type="parTrans" cxnId="{F4C4B6E8-C2DD-41D2-AE4A-A62777A25D5A}">
      <dgm:prSet/>
      <dgm:spPr/>
      <dgm:t>
        <a:bodyPr/>
        <a:lstStyle/>
        <a:p>
          <a:endParaRPr lang="ru-RU"/>
        </a:p>
      </dgm:t>
    </dgm:pt>
    <dgm:pt modelId="{38EBFD38-0D62-40F7-B1D8-6190861E073C}" type="sibTrans" cxnId="{F4C4B6E8-C2DD-41D2-AE4A-A62777A25D5A}">
      <dgm:prSet/>
      <dgm:spPr/>
      <dgm:t>
        <a:bodyPr/>
        <a:lstStyle/>
        <a:p>
          <a:endParaRPr lang="ru-RU"/>
        </a:p>
      </dgm:t>
    </dgm:pt>
    <dgm:pt modelId="{BD0597A8-A0E1-424D-99D5-942071BF387E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Qipchoqlar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41A273-44D5-4CD9-ADFC-DA93997FFFC5}" type="parTrans" cxnId="{EFD0E56F-EFE0-460D-81D0-74A775358435}">
      <dgm:prSet/>
      <dgm:spPr/>
      <dgm:t>
        <a:bodyPr/>
        <a:lstStyle/>
        <a:p>
          <a:endParaRPr lang="ru-RU"/>
        </a:p>
      </dgm:t>
    </dgm:pt>
    <dgm:pt modelId="{D06727A7-F75C-4373-8209-3FC66AA35093}" type="sibTrans" cxnId="{EFD0E56F-EFE0-460D-81D0-74A775358435}">
      <dgm:prSet/>
      <dgm:spPr/>
      <dgm:t>
        <a:bodyPr/>
        <a:lstStyle/>
        <a:p>
          <a:endParaRPr lang="ru-RU"/>
        </a:p>
      </dgm:t>
    </dgm:pt>
    <dgm:pt modelId="{3A8A1BFC-BF8F-4939-A455-6BA63EA0EB55}" type="pres">
      <dgm:prSet presAssocID="{690D3687-52C7-4C57-B879-224936E9E301}" presName="Name0" presStyleCnt="0">
        <dgm:presLayoutVars>
          <dgm:dir/>
          <dgm:resizeHandles val="exact"/>
        </dgm:presLayoutVars>
      </dgm:prSet>
      <dgm:spPr/>
    </dgm:pt>
    <dgm:pt modelId="{C0D4ABE1-F8D2-4D05-94FF-6EC349CCF246}" type="pres">
      <dgm:prSet presAssocID="{015F0480-4157-4B9B-8A6D-ECD8049B3AEB}" presName="node" presStyleLbl="node1" presStyleIdx="0" presStyleCnt="3" custScaleX="162112">
        <dgm:presLayoutVars>
          <dgm:bulletEnabled val="1"/>
        </dgm:presLayoutVars>
      </dgm:prSet>
      <dgm:spPr/>
    </dgm:pt>
    <dgm:pt modelId="{483B41F1-6A62-48EF-BF04-79B267523F8A}" type="pres">
      <dgm:prSet presAssocID="{C882BC68-A704-4FD5-A039-FC9F6EA2FA98}" presName="sibTrans" presStyleLbl="sibTrans2D1" presStyleIdx="0" presStyleCnt="3"/>
      <dgm:spPr/>
    </dgm:pt>
    <dgm:pt modelId="{2A6E10B0-63EC-48AB-B2D1-D39B3A7A365F}" type="pres">
      <dgm:prSet presAssocID="{C882BC68-A704-4FD5-A039-FC9F6EA2FA98}" presName="connectorText" presStyleLbl="sibTrans2D1" presStyleIdx="0" presStyleCnt="3"/>
      <dgm:spPr/>
    </dgm:pt>
    <dgm:pt modelId="{85FC23A9-6B47-41E8-A114-DBEFE9CB927F}" type="pres">
      <dgm:prSet presAssocID="{78F1AC0C-BA28-4469-ACDF-CD503AD7D49A}" presName="node" presStyleLbl="node1" presStyleIdx="1" presStyleCnt="3" custScaleX="146008" custRadScaleRad="90060" custRadScaleInc="-27143">
        <dgm:presLayoutVars>
          <dgm:bulletEnabled val="1"/>
        </dgm:presLayoutVars>
      </dgm:prSet>
      <dgm:spPr/>
    </dgm:pt>
    <dgm:pt modelId="{3D5B42CB-5003-4087-88D3-8028F8F58FFD}" type="pres">
      <dgm:prSet presAssocID="{38EBFD38-0D62-40F7-B1D8-6190861E073C}" presName="sibTrans" presStyleLbl="sibTrans2D1" presStyleIdx="1" presStyleCnt="3"/>
      <dgm:spPr/>
    </dgm:pt>
    <dgm:pt modelId="{03F3F260-119D-4AA6-9F10-1C94C61EF80B}" type="pres">
      <dgm:prSet presAssocID="{38EBFD38-0D62-40F7-B1D8-6190861E073C}" presName="connectorText" presStyleLbl="sibTrans2D1" presStyleIdx="1" presStyleCnt="3"/>
      <dgm:spPr/>
    </dgm:pt>
    <dgm:pt modelId="{ED6628FA-C514-413A-A4C4-CAE66F5D4595}" type="pres">
      <dgm:prSet presAssocID="{BD0597A8-A0E1-424D-99D5-942071BF387E}" presName="node" presStyleLbl="node1" presStyleIdx="2" presStyleCnt="3" custScaleX="157248" custRadScaleRad="91603" custRadScaleInc="27536">
        <dgm:presLayoutVars>
          <dgm:bulletEnabled val="1"/>
        </dgm:presLayoutVars>
      </dgm:prSet>
      <dgm:spPr/>
    </dgm:pt>
    <dgm:pt modelId="{3D5F433E-59C5-4B16-9BB9-E21F6469358C}" type="pres">
      <dgm:prSet presAssocID="{D06727A7-F75C-4373-8209-3FC66AA35093}" presName="sibTrans" presStyleLbl="sibTrans2D1" presStyleIdx="2" presStyleCnt="3"/>
      <dgm:spPr/>
    </dgm:pt>
    <dgm:pt modelId="{5F4DFCC9-B8AB-4D9E-A666-DD328DD62E98}" type="pres">
      <dgm:prSet presAssocID="{D06727A7-F75C-4373-8209-3FC66AA35093}" presName="connectorText" presStyleLbl="sibTrans2D1" presStyleIdx="2" presStyleCnt="3"/>
      <dgm:spPr/>
    </dgm:pt>
  </dgm:ptLst>
  <dgm:cxnLst>
    <dgm:cxn modelId="{62ECE922-9AA5-4CA5-91CA-D70108D12B0B}" type="presOf" srcId="{38EBFD38-0D62-40F7-B1D8-6190861E073C}" destId="{3D5B42CB-5003-4087-88D3-8028F8F58FFD}" srcOrd="0" destOrd="0" presId="urn:microsoft.com/office/officeart/2005/8/layout/cycle7"/>
    <dgm:cxn modelId="{26C45727-415F-4E60-B1D8-B7D8F04DB8E1}" type="presOf" srcId="{015F0480-4157-4B9B-8A6D-ECD8049B3AEB}" destId="{C0D4ABE1-F8D2-4D05-94FF-6EC349CCF246}" srcOrd="0" destOrd="0" presId="urn:microsoft.com/office/officeart/2005/8/layout/cycle7"/>
    <dgm:cxn modelId="{F15B762B-EF32-463F-BC85-9175FD7BD676}" type="presOf" srcId="{C882BC68-A704-4FD5-A039-FC9F6EA2FA98}" destId="{2A6E10B0-63EC-48AB-B2D1-D39B3A7A365F}" srcOrd="1" destOrd="0" presId="urn:microsoft.com/office/officeart/2005/8/layout/cycle7"/>
    <dgm:cxn modelId="{EFD0E56F-EFE0-460D-81D0-74A775358435}" srcId="{690D3687-52C7-4C57-B879-224936E9E301}" destId="{BD0597A8-A0E1-424D-99D5-942071BF387E}" srcOrd="2" destOrd="0" parTransId="{BA41A273-44D5-4CD9-ADFC-DA93997FFFC5}" sibTransId="{D06727A7-F75C-4373-8209-3FC66AA35093}"/>
    <dgm:cxn modelId="{D4F24853-CFE5-4D1C-8685-689AEF5A3C27}" type="presOf" srcId="{38EBFD38-0D62-40F7-B1D8-6190861E073C}" destId="{03F3F260-119D-4AA6-9F10-1C94C61EF80B}" srcOrd="1" destOrd="0" presId="urn:microsoft.com/office/officeart/2005/8/layout/cycle7"/>
    <dgm:cxn modelId="{1366F197-EBD5-4DEB-B8EE-275CE5ADE4F1}" type="presOf" srcId="{C882BC68-A704-4FD5-A039-FC9F6EA2FA98}" destId="{483B41F1-6A62-48EF-BF04-79B267523F8A}" srcOrd="0" destOrd="0" presId="urn:microsoft.com/office/officeart/2005/8/layout/cycle7"/>
    <dgm:cxn modelId="{ACDAEEA0-E572-4A6E-B474-7DFA1F7535C1}" type="presOf" srcId="{78F1AC0C-BA28-4469-ACDF-CD503AD7D49A}" destId="{85FC23A9-6B47-41E8-A114-DBEFE9CB927F}" srcOrd="0" destOrd="0" presId="urn:microsoft.com/office/officeart/2005/8/layout/cycle7"/>
    <dgm:cxn modelId="{67A42BA1-82C0-4BA8-A85B-81D1360F46D3}" type="presOf" srcId="{BD0597A8-A0E1-424D-99D5-942071BF387E}" destId="{ED6628FA-C514-413A-A4C4-CAE66F5D4595}" srcOrd="0" destOrd="0" presId="urn:microsoft.com/office/officeart/2005/8/layout/cycle7"/>
    <dgm:cxn modelId="{3805EBA3-EC35-4AAE-B6F9-EBDFC6692530}" type="presOf" srcId="{690D3687-52C7-4C57-B879-224936E9E301}" destId="{3A8A1BFC-BF8F-4939-A455-6BA63EA0EB55}" srcOrd="0" destOrd="0" presId="urn:microsoft.com/office/officeart/2005/8/layout/cycle7"/>
    <dgm:cxn modelId="{20166AA8-9F5F-4004-9908-69E676F1055F}" type="presOf" srcId="{D06727A7-F75C-4373-8209-3FC66AA35093}" destId="{5F4DFCC9-B8AB-4D9E-A666-DD328DD62E98}" srcOrd="1" destOrd="0" presId="urn:microsoft.com/office/officeart/2005/8/layout/cycle7"/>
    <dgm:cxn modelId="{BC439DAE-966A-4A9B-A967-D541FF376B8C}" srcId="{690D3687-52C7-4C57-B879-224936E9E301}" destId="{015F0480-4157-4B9B-8A6D-ECD8049B3AEB}" srcOrd="0" destOrd="0" parTransId="{D8636EE1-2977-4C61-9939-3137D50A2F54}" sibTransId="{C882BC68-A704-4FD5-A039-FC9F6EA2FA98}"/>
    <dgm:cxn modelId="{530FACCD-2015-4BC3-9E42-1A8EC05C977A}" type="presOf" srcId="{D06727A7-F75C-4373-8209-3FC66AA35093}" destId="{3D5F433E-59C5-4B16-9BB9-E21F6469358C}" srcOrd="0" destOrd="0" presId="urn:microsoft.com/office/officeart/2005/8/layout/cycle7"/>
    <dgm:cxn modelId="{F4C4B6E8-C2DD-41D2-AE4A-A62777A25D5A}" srcId="{690D3687-52C7-4C57-B879-224936E9E301}" destId="{78F1AC0C-BA28-4469-ACDF-CD503AD7D49A}" srcOrd="1" destOrd="0" parTransId="{6EE7B317-2F44-49FF-8F9D-69A698D49710}" sibTransId="{38EBFD38-0D62-40F7-B1D8-6190861E073C}"/>
    <dgm:cxn modelId="{9D74B147-E4C2-4575-B6B7-F07113B4529C}" type="presParOf" srcId="{3A8A1BFC-BF8F-4939-A455-6BA63EA0EB55}" destId="{C0D4ABE1-F8D2-4D05-94FF-6EC349CCF246}" srcOrd="0" destOrd="0" presId="urn:microsoft.com/office/officeart/2005/8/layout/cycle7"/>
    <dgm:cxn modelId="{6BD236C5-B5B6-4EE1-AF6A-1EDA41301CA9}" type="presParOf" srcId="{3A8A1BFC-BF8F-4939-A455-6BA63EA0EB55}" destId="{483B41F1-6A62-48EF-BF04-79B267523F8A}" srcOrd="1" destOrd="0" presId="urn:microsoft.com/office/officeart/2005/8/layout/cycle7"/>
    <dgm:cxn modelId="{91A7938C-D128-46FC-B859-916C96282867}" type="presParOf" srcId="{483B41F1-6A62-48EF-BF04-79B267523F8A}" destId="{2A6E10B0-63EC-48AB-B2D1-D39B3A7A365F}" srcOrd="0" destOrd="0" presId="urn:microsoft.com/office/officeart/2005/8/layout/cycle7"/>
    <dgm:cxn modelId="{00216BB3-643D-4512-B6CD-D6AF160DF70A}" type="presParOf" srcId="{3A8A1BFC-BF8F-4939-A455-6BA63EA0EB55}" destId="{85FC23A9-6B47-41E8-A114-DBEFE9CB927F}" srcOrd="2" destOrd="0" presId="urn:microsoft.com/office/officeart/2005/8/layout/cycle7"/>
    <dgm:cxn modelId="{FA4252CC-4059-4B0B-899E-14BD52D5E709}" type="presParOf" srcId="{3A8A1BFC-BF8F-4939-A455-6BA63EA0EB55}" destId="{3D5B42CB-5003-4087-88D3-8028F8F58FFD}" srcOrd="3" destOrd="0" presId="urn:microsoft.com/office/officeart/2005/8/layout/cycle7"/>
    <dgm:cxn modelId="{94FEEE36-4DF7-4F4C-BA1E-298855CDE405}" type="presParOf" srcId="{3D5B42CB-5003-4087-88D3-8028F8F58FFD}" destId="{03F3F260-119D-4AA6-9F10-1C94C61EF80B}" srcOrd="0" destOrd="0" presId="urn:microsoft.com/office/officeart/2005/8/layout/cycle7"/>
    <dgm:cxn modelId="{6C2B5273-2F67-4132-A7C8-A0C9E8C3119B}" type="presParOf" srcId="{3A8A1BFC-BF8F-4939-A455-6BA63EA0EB55}" destId="{ED6628FA-C514-413A-A4C4-CAE66F5D4595}" srcOrd="4" destOrd="0" presId="urn:microsoft.com/office/officeart/2005/8/layout/cycle7"/>
    <dgm:cxn modelId="{E29F4973-0744-4042-823E-1B6911D172D3}" type="presParOf" srcId="{3A8A1BFC-BF8F-4939-A455-6BA63EA0EB55}" destId="{3D5F433E-59C5-4B16-9BB9-E21F6469358C}" srcOrd="5" destOrd="0" presId="urn:microsoft.com/office/officeart/2005/8/layout/cycle7"/>
    <dgm:cxn modelId="{78A45568-68D8-4C31-9987-BFADD99BA1B3}" type="presParOf" srcId="{3D5F433E-59C5-4B16-9BB9-E21F6469358C}" destId="{5F4DFCC9-B8AB-4D9E-A666-DD328DD62E9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84817-9441-41F6-B84A-F1C5846F2243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98343B-3233-45FB-A2CE-31EB0771DBFA}">
      <dgm:prSet custT="1"/>
      <dgm:spPr/>
      <dgm:t>
        <a:bodyPr/>
        <a:lstStyle/>
        <a:p>
          <a:pPr rtl="0"/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Shaybon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naslidan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Davlatshayxning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o‘g‘li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Abulxayrxon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D7C583-8439-45E5-981E-F8C7A76B65F5}" type="parTrans" cxnId="{A0F8C9EF-C05C-4521-B709-40C49FE413B2}">
      <dgm:prSet/>
      <dgm:spPr/>
      <dgm:t>
        <a:bodyPr/>
        <a:lstStyle/>
        <a:p>
          <a:endParaRPr lang="ru-RU"/>
        </a:p>
      </dgm:t>
    </dgm:pt>
    <dgm:pt modelId="{96F20239-075B-41BA-B929-A9E84C05B5FC}" type="sibTrans" cxnId="{A0F8C9EF-C05C-4521-B709-40C49FE413B2}">
      <dgm:prSet/>
      <dgm:spPr/>
      <dgm:t>
        <a:bodyPr/>
        <a:lstStyle/>
        <a:p>
          <a:endParaRPr lang="ru-RU"/>
        </a:p>
      </dgm:t>
    </dgm:pt>
    <dgm:pt modelId="{1218FFAC-06C9-402C-818A-4D54F5D90C7F}">
      <dgm:prSet custT="1"/>
      <dgm:spPr/>
      <dgm:t>
        <a:bodyPr/>
        <a:lstStyle/>
        <a:p>
          <a:pPr rtl="0"/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ulusi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davlati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1428-1468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yillarda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Poytaxti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Tura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shahri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.  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86527-F2A2-46EC-BAB9-2B1ABEF7B193}" type="parTrans" cxnId="{F42DB03D-966A-4A3B-880E-DF6FA5013F3A}">
      <dgm:prSet/>
      <dgm:spPr/>
      <dgm:t>
        <a:bodyPr/>
        <a:lstStyle/>
        <a:p>
          <a:endParaRPr lang="ru-RU"/>
        </a:p>
      </dgm:t>
    </dgm:pt>
    <dgm:pt modelId="{58A8B43C-DD4C-4016-AB1C-9AEBB689C64B}" type="sibTrans" cxnId="{F42DB03D-966A-4A3B-880E-DF6FA5013F3A}">
      <dgm:prSet/>
      <dgm:spPr/>
      <dgm:t>
        <a:bodyPr/>
        <a:lstStyle/>
        <a:p>
          <a:endParaRPr lang="ru-RU"/>
        </a:p>
      </dgm:t>
    </dgm:pt>
    <dgm:pt modelId="{52116520-6716-47E4-969E-25D66C472B44}" type="pres">
      <dgm:prSet presAssocID="{9D484817-9441-41F6-B84A-F1C5846F2243}" presName="linearFlow" presStyleCnt="0">
        <dgm:presLayoutVars>
          <dgm:dir/>
          <dgm:resizeHandles val="exact"/>
        </dgm:presLayoutVars>
      </dgm:prSet>
      <dgm:spPr/>
    </dgm:pt>
    <dgm:pt modelId="{813C2AD0-92BC-43B6-8951-F481F5B7C47D}" type="pres">
      <dgm:prSet presAssocID="{CB98343B-3233-45FB-A2CE-31EB0771DBFA}" presName="composite" presStyleCnt="0"/>
      <dgm:spPr/>
    </dgm:pt>
    <dgm:pt modelId="{9C8B3A7A-CB5C-4D41-A827-2BE566A98BBE}" type="pres">
      <dgm:prSet presAssocID="{CB98343B-3233-45FB-A2CE-31EB0771DBFA}" presName="imgShp" presStyleLbl="fgImgPlace1" presStyleIdx="0" presStyleCnt="2" custScaleX="203033" custScaleY="186649" custLinFactNeighborX="-21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599588-48D7-4BB2-888D-67591412DDB0}" type="pres">
      <dgm:prSet presAssocID="{CB98343B-3233-45FB-A2CE-31EB0771DBFA}" presName="txShp" presStyleLbl="node1" presStyleIdx="0" presStyleCnt="2" custScaleX="89375" custScaleY="125161" custLinFactNeighborX="10002" custLinFactNeighborY="631">
        <dgm:presLayoutVars>
          <dgm:bulletEnabled val="1"/>
        </dgm:presLayoutVars>
      </dgm:prSet>
      <dgm:spPr/>
    </dgm:pt>
    <dgm:pt modelId="{AAF6FEC8-DB92-4B5D-B33D-53980928D889}" type="pres">
      <dgm:prSet presAssocID="{96F20239-075B-41BA-B929-A9E84C05B5FC}" presName="spacing" presStyleCnt="0"/>
      <dgm:spPr/>
    </dgm:pt>
    <dgm:pt modelId="{2B8147B7-39A3-4629-BBD4-5FC19C9AEBAA}" type="pres">
      <dgm:prSet presAssocID="{1218FFAC-06C9-402C-818A-4D54F5D90C7F}" presName="composite" presStyleCnt="0"/>
      <dgm:spPr/>
    </dgm:pt>
    <dgm:pt modelId="{F003E490-27EB-42BA-8B9A-EAB532EE6EC2}" type="pres">
      <dgm:prSet presAssocID="{1218FFAC-06C9-402C-818A-4D54F5D90C7F}" presName="imgShp" presStyleLbl="fgImgPlace1" presStyleIdx="1" presStyleCnt="2" custScaleX="206889" custScaleY="198844" custLinFactNeighborX="61233" custLinFactNeighborY="39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749EBDD-9EE1-4CE3-A983-31DC513342B1}" type="pres">
      <dgm:prSet presAssocID="{1218FFAC-06C9-402C-818A-4D54F5D90C7F}" presName="txShp" presStyleLbl="node1" presStyleIdx="1" presStyleCnt="2" custScaleX="90940" custScaleY="143527" custLinFactNeighborX="21843" custLinFactNeighborY="1432">
        <dgm:presLayoutVars>
          <dgm:bulletEnabled val="1"/>
        </dgm:presLayoutVars>
      </dgm:prSet>
      <dgm:spPr/>
    </dgm:pt>
  </dgm:ptLst>
  <dgm:cxnLst>
    <dgm:cxn modelId="{F42DB03D-966A-4A3B-880E-DF6FA5013F3A}" srcId="{9D484817-9441-41F6-B84A-F1C5846F2243}" destId="{1218FFAC-06C9-402C-818A-4D54F5D90C7F}" srcOrd="1" destOrd="0" parTransId="{D6586527-F2A2-46EC-BAB9-2B1ABEF7B193}" sibTransId="{58A8B43C-DD4C-4016-AB1C-9AEBB689C64B}"/>
    <dgm:cxn modelId="{A6F57348-A856-473D-A752-872EE65BCFBD}" type="presOf" srcId="{1218FFAC-06C9-402C-818A-4D54F5D90C7F}" destId="{5749EBDD-9EE1-4CE3-A983-31DC513342B1}" srcOrd="0" destOrd="0" presId="urn:microsoft.com/office/officeart/2005/8/layout/vList3"/>
    <dgm:cxn modelId="{501922DB-EF24-4526-9D25-A0ABD303C943}" type="presOf" srcId="{CB98343B-3233-45FB-A2CE-31EB0771DBFA}" destId="{43599588-48D7-4BB2-888D-67591412DDB0}" srcOrd="0" destOrd="0" presId="urn:microsoft.com/office/officeart/2005/8/layout/vList3"/>
    <dgm:cxn modelId="{2E01A4DE-596C-4F6E-A81A-3C4F90F9BFBB}" type="presOf" srcId="{9D484817-9441-41F6-B84A-F1C5846F2243}" destId="{52116520-6716-47E4-969E-25D66C472B44}" srcOrd="0" destOrd="0" presId="urn:microsoft.com/office/officeart/2005/8/layout/vList3"/>
    <dgm:cxn modelId="{A0F8C9EF-C05C-4521-B709-40C49FE413B2}" srcId="{9D484817-9441-41F6-B84A-F1C5846F2243}" destId="{CB98343B-3233-45FB-A2CE-31EB0771DBFA}" srcOrd="0" destOrd="0" parTransId="{71D7C583-8439-45E5-981E-F8C7A76B65F5}" sibTransId="{96F20239-075B-41BA-B929-A9E84C05B5FC}"/>
    <dgm:cxn modelId="{760BEAD1-1D16-472C-A640-1BAA8DE1DB0E}" type="presParOf" srcId="{52116520-6716-47E4-969E-25D66C472B44}" destId="{813C2AD0-92BC-43B6-8951-F481F5B7C47D}" srcOrd="0" destOrd="0" presId="urn:microsoft.com/office/officeart/2005/8/layout/vList3"/>
    <dgm:cxn modelId="{71C22D8A-0C29-4ACD-B910-A3275DF10E9C}" type="presParOf" srcId="{813C2AD0-92BC-43B6-8951-F481F5B7C47D}" destId="{9C8B3A7A-CB5C-4D41-A827-2BE566A98BBE}" srcOrd="0" destOrd="0" presId="urn:microsoft.com/office/officeart/2005/8/layout/vList3"/>
    <dgm:cxn modelId="{8BB04846-3184-4EED-8139-6EE01604F0CD}" type="presParOf" srcId="{813C2AD0-92BC-43B6-8951-F481F5B7C47D}" destId="{43599588-48D7-4BB2-888D-67591412DDB0}" srcOrd="1" destOrd="0" presId="urn:microsoft.com/office/officeart/2005/8/layout/vList3"/>
    <dgm:cxn modelId="{4A7AAC87-C15B-4458-A85E-A1AFB64866D5}" type="presParOf" srcId="{52116520-6716-47E4-969E-25D66C472B44}" destId="{AAF6FEC8-DB92-4B5D-B33D-53980928D889}" srcOrd="1" destOrd="0" presId="urn:microsoft.com/office/officeart/2005/8/layout/vList3"/>
    <dgm:cxn modelId="{0A0F35BE-4AD7-4E24-A276-0DA0540600F8}" type="presParOf" srcId="{52116520-6716-47E4-969E-25D66C472B44}" destId="{2B8147B7-39A3-4629-BBD4-5FC19C9AEBAA}" srcOrd="2" destOrd="0" presId="urn:microsoft.com/office/officeart/2005/8/layout/vList3"/>
    <dgm:cxn modelId="{883DFF98-2137-4C0A-9CA6-DBBB5BE1326F}" type="presParOf" srcId="{2B8147B7-39A3-4629-BBD4-5FC19C9AEBAA}" destId="{F003E490-27EB-42BA-8B9A-EAB532EE6EC2}" srcOrd="0" destOrd="0" presId="urn:microsoft.com/office/officeart/2005/8/layout/vList3"/>
    <dgm:cxn modelId="{AEC2529A-6D84-4745-9060-59E0D84FC2E2}" type="presParOf" srcId="{2B8147B7-39A3-4629-BBD4-5FC19C9AEBAA}" destId="{5749EBDD-9EE1-4CE3-A983-31DC513342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4ABE1-F8D2-4D05-94FF-6EC349CCF246}">
      <dsp:nvSpPr>
        <dsp:cNvPr id="0" name=""/>
        <dsp:cNvSpPr/>
      </dsp:nvSpPr>
      <dsp:spPr>
        <a:xfrm>
          <a:off x="2014720" y="1414"/>
          <a:ext cx="3958551" cy="1220931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POLOVESLAR</a:t>
          </a: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0480" y="37174"/>
        <a:ext cx="3887031" cy="1149411"/>
      </dsp:txXfrm>
    </dsp:sp>
    <dsp:sp modelId="{483B41F1-6A62-48EF-BF04-79B267523F8A}">
      <dsp:nvSpPr>
        <dsp:cNvPr id="0" name=""/>
        <dsp:cNvSpPr/>
      </dsp:nvSpPr>
      <dsp:spPr>
        <a:xfrm rot="3252539">
          <a:off x="4849086" y="1810966"/>
          <a:ext cx="326960" cy="4273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4947174" y="1896431"/>
        <a:ext cx="130784" cy="256395"/>
      </dsp:txXfrm>
    </dsp:sp>
    <dsp:sp modelId="{85FC23A9-6B47-41E8-A114-DBEFE9CB927F}">
      <dsp:nvSpPr>
        <dsp:cNvPr id="0" name=""/>
        <dsp:cNvSpPr/>
      </dsp:nvSpPr>
      <dsp:spPr>
        <a:xfrm>
          <a:off x="4248479" y="2826912"/>
          <a:ext cx="3565313" cy="1220931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Kumanlar</a:t>
          </a:r>
          <a:endParaRPr lang="ru-RU" sz="5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4239" y="2862672"/>
        <a:ext cx="3493793" cy="1149411"/>
      </dsp:txXfrm>
    </dsp:sp>
    <dsp:sp modelId="{3D5B42CB-5003-4087-88D3-8028F8F58FFD}">
      <dsp:nvSpPr>
        <dsp:cNvPr id="0" name=""/>
        <dsp:cNvSpPr/>
      </dsp:nvSpPr>
      <dsp:spPr>
        <a:xfrm rot="10800012">
          <a:off x="3880649" y="3223708"/>
          <a:ext cx="326960" cy="4273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 rot="10800000">
        <a:off x="3978737" y="3309173"/>
        <a:ext cx="130784" cy="256395"/>
      </dsp:txXfrm>
    </dsp:sp>
    <dsp:sp modelId="{ED6628FA-C514-413A-A4C4-CAE66F5D4595}">
      <dsp:nvSpPr>
        <dsp:cNvPr id="0" name=""/>
        <dsp:cNvSpPr/>
      </dsp:nvSpPr>
      <dsp:spPr>
        <a:xfrm>
          <a:off x="0" y="2826898"/>
          <a:ext cx="3839779" cy="1220931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Qipchoqlar</a:t>
          </a:r>
          <a:endParaRPr lang="ru-RU" sz="5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60" y="2862658"/>
        <a:ext cx="3768259" cy="1149411"/>
      </dsp:txXfrm>
    </dsp:sp>
    <dsp:sp modelId="{3D5F433E-59C5-4B16-9BB9-E21F6469358C}">
      <dsp:nvSpPr>
        <dsp:cNvPr id="0" name=""/>
        <dsp:cNvSpPr/>
      </dsp:nvSpPr>
      <dsp:spPr>
        <a:xfrm rot="18376879">
          <a:off x="2793462" y="1810959"/>
          <a:ext cx="326960" cy="42732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2891550" y="1896424"/>
        <a:ext cx="130784" cy="256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99588-48D7-4BB2-888D-67591412DDB0}">
      <dsp:nvSpPr>
        <dsp:cNvPr id="0" name=""/>
        <dsp:cNvSpPr/>
      </dsp:nvSpPr>
      <dsp:spPr>
        <a:xfrm rot="10800000">
          <a:off x="4032424" y="360038"/>
          <a:ext cx="7147182" cy="143286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4831" tIns="121920" rIns="227584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Shaybon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naslidan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Davlatshayxning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o‘g‘li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Abulxayrxon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390639" y="360038"/>
        <a:ext cx="6788967" cy="1432860"/>
      </dsp:txXfrm>
    </dsp:sp>
    <dsp:sp modelId="{9C8B3A7A-CB5C-4D41-A827-2BE566A98BBE}">
      <dsp:nvSpPr>
        <dsp:cNvPr id="0" name=""/>
        <dsp:cNvSpPr/>
      </dsp:nvSpPr>
      <dsp:spPr>
        <a:xfrm>
          <a:off x="1621359" y="853"/>
          <a:ext cx="2324350" cy="213678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49EBDD-9EE1-4CE3-A983-31DC513342B1}">
      <dsp:nvSpPr>
        <dsp:cNvPr id="0" name=""/>
        <dsp:cNvSpPr/>
      </dsp:nvSpPr>
      <dsp:spPr>
        <a:xfrm rot="10800000">
          <a:off x="4753001" y="2808312"/>
          <a:ext cx="7272333" cy="1643117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4831" tIns="121920" rIns="227584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ulusi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davlati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1428-1468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yillarda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Poytaxti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Tura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shahri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.  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163780" y="2808312"/>
        <a:ext cx="6861554" cy="1643117"/>
      </dsp:txXfrm>
    </dsp:sp>
    <dsp:sp modelId="{F003E490-27EB-42BA-8B9A-EAB532EE6EC2}">
      <dsp:nvSpPr>
        <dsp:cNvPr id="0" name=""/>
        <dsp:cNvSpPr/>
      </dsp:nvSpPr>
      <dsp:spPr>
        <a:xfrm>
          <a:off x="2304252" y="2476133"/>
          <a:ext cx="2368494" cy="227639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824F4-8DD6-4083-BD44-8877E10AE689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BB549-6D91-43A6-80BF-4B8B81B3E7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5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911350" y="406400"/>
            <a:ext cx="1943100" cy="10937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BB549-6D91-43A6-80BF-4B8B81B3E7E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74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911350" y="406400"/>
            <a:ext cx="1943100" cy="10937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BB549-6D91-43A6-80BF-4B8B81B3E7E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9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9882" y="2231788"/>
            <a:ext cx="1087866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9766" y="4031615"/>
            <a:ext cx="895889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585" y="227248"/>
            <a:ext cx="11463256" cy="700320"/>
          </a:xfrm>
        </p:spPr>
        <p:txBody>
          <a:bodyPr lIns="0" tIns="0" rIns="0" bIns="0"/>
          <a:lstStyle>
            <a:lvl1pPr>
              <a:defRPr sz="455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801" y="2403962"/>
            <a:ext cx="10954826" cy="409792"/>
          </a:xfrm>
        </p:spPr>
        <p:txBody>
          <a:bodyPr lIns="0" tIns="0" rIns="0" bIns="0"/>
          <a:lstStyle>
            <a:lvl1pPr>
              <a:defRPr sz="2663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585" y="227248"/>
            <a:ext cx="11463256" cy="700320"/>
          </a:xfrm>
        </p:spPr>
        <p:txBody>
          <a:bodyPr lIns="0" tIns="0" rIns="0" bIns="0"/>
          <a:lstStyle>
            <a:lvl1pPr>
              <a:defRPr sz="455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923" y="1655842"/>
            <a:ext cx="55673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1191" y="1655842"/>
            <a:ext cx="55673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585" y="227248"/>
            <a:ext cx="11463256" cy="700320"/>
          </a:xfrm>
        </p:spPr>
        <p:txBody>
          <a:bodyPr lIns="0" tIns="0" rIns="0" bIns="0"/>
          <a:lstStyle>
            <a:lvl1pPr>
              <a:defRPr sz="455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86" y="293896"/>
            <a:ext cx="10878662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9882" y="1466529"/>
            <a:ext cx="3493970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2228" y="1466529"/>
            <a:ext cx="3493970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44573" y="1466529"/>
            <a:ext cx="3493970" cy="357702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9882" y="5228445"/>
            <a:ext cx="3493970" cy="1006572"/>
          </a:xfrm>
        </p:spPr>
        <p:txBody>
          <a:bodyPr>
            <a:noAutofit/>
          </a:bodyPr>
          <a:lstStyle>
            <a:lvl1pPr marL="0" indent="0">
              <a:buNone/>
              <a:defRPr sz="1469"/>
            </a:lvl1pPr>
            <a:lvl2pPr marL="159982" indent="-159982">
              <a:buFont typeface="Arial" panose="020B0604020202020204" pitchFamily="34" charset="0"/>
              <a:buChar char="•"/>
              <a:defRPr sz="1469"/>
            </a:lvl2pPr>
            <a:lvl3pPr marL="319963" indent="-159982">
              <a:defRPr sz="1469"/>
            </a:lvl3pPr>
            <a:lvl4pPr marL="559937" indent="-239972">
              <a:defRPr sz="1469"/>
            </a:lvl4pPr>
            <a:lvl5pPr marL="799909" indent="-239972">
              <a:defRPr sz="146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52228" y="5228445"/>
            <a:ext cx="3493970" cy="1006572"/>
          </a:xfrm>
        </p:spPr>
        <p:txBody>
          <a:bodyPr>
            <a:noAutofit/>
          </a:bodyPr>
          <a:lstStyle>
            <a:lvl1pPr marL="0" indent="0">
              <a:buNone/>
              <a:defRPr sz="1469"/>
            </a:lvl1pPr>
            <a:lvl2pPr marL="159982" indent="-159982">
              <a:buFont typeface="Arial" panose="020B0604020202020204" pitchFamily="34" charset="0"/>
              <a:buChar char="•"/>
              <a:defRPr sz="1469"/>
            </a:lvl2pPr>
            <a:lvl3pPr marL="319963" indent="-159982">
              <a:defRPr sz="1469"/>
            </a:lvl3pPr>
            <a:lvl4pPr marL="559937" indent="-239972">
              <a:defRPr sz="1469"/>
            </a:lvl4pPr>
            <a:lvl5pPr marL="799909" indent="-239972">
              <a:defRPr sz="146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44573" y="5228445"/>
            <a:ext cx="3493970" cy="1006572"/>
          </a:xfrm>
        </p:spPr>
        <p:txBody>
          <a:bodyPr>
            <a:noAutofit/>
          </a:bodyPr>
          <a:lstStyle>
            <a:lvl1pPr marL="0" indent="0">
              <a:buNone/>
              <a:defRPr sz="1469"/>
            </a:lvl1pPr>
            <a:lvl2pPr marL="159982" indent="-159982">
              <a:buFont typeface="Arial" panose="020B0604020202020204" pitchFamily="34" charset="0"/>
              <a:buChar char="•"/>
              <a:defRPr sz="1469"/>
            </a:lvl2pPr>
            <a:lvl3pPr marL="319963" indent="-159982">
              <a:defRPr sz="1469"/>
            </a:lvl3pPr>
            <a:lvl4pPr marL="559937" indent="-239972">
              <a:defRPr sz="1469"/>
            </a:lvl4pPr>
            <a:lvl5pPr marL="799909" indent="-239972">
              <a:defRPr sz="146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9886" y="979911"/>
            <a:ext cx="10878662" cy="42662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8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5399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367" y="1189592"/>
            <a:ext cx="12543303" cy="587779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17" name="bg object 17"/>
          <p:cNvSpPr/>
          <p:nvPr/>
        </p:nvSpPr>
        <p:spPr>
          <a:xfrm>
            <a:off x="148385" y="157890"/>
            <a:ext cx="12543303" cy="95239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585" y="227249"/>
            <a:ext cx="11463256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801" y="2403960"/>
            <a:ext cx="1095482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1465" y="6695362"/>
            <a:ext cx="4095496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921" y="6695362"/>
            <a:ext cx="2943637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4868" y="6695362"/>
            <a:ext cx="2943637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014863">
        <a:defRPr>
          <a:latin typeface="+mn-lt"/>
          <a:ea typeface="+mn-ea"/>
          <a:cs typeface="+mn-cs"/>
        </a:defRPr>
      </a:lvl2pPr>
      <a:lvl3pPr marL="2029726">
        <a:defRPr>
          <a:latin typeface="+mn-lt"/>
          <a:ea typeface="+mn-ea"/>
          <a:cs typeface="+mn-cs"/>
        </a:defRPr>
      </a:lvl3pPr>
      <a:lvl4pPr marL="3044589">
        <a:defRPr>
          <a:latin typeface="+mn-lt"/>
          <a:ea typeface="+mn-ea"/>
          <a:cs typeface="+mn-cs"/>
        </a:defRPr>
      </a:lvl4pPr>
      <a:lvl5pPr marL="4059453">
        <a:defRPr>
          <a:latin typeface="+mn-lt"/>
          <a:ea typeface="+mn-ea"/>
          <a:cs typeface="+mn-cs"/>
        </a:defRPr>
      </a:lvl5pPr>
      <a:lvl6pPr marL="5074316">
        <a:defRPr>
          <a:latin typeface="+mn-lt"/>
          <a:ea typeface="+mn-ea"/>
          <a:cs typeface="+mn-cs"/>
        </a:defRPr>
      </a:lvl6pPr>
      <a:lvl7pPr marL="6089179">
        <a:defRPr>
          <a:latin typeface="+mn-lt"/>
          <a:ea typeface="+mn-ea"/>
          <a:cs typeface="+mn-cs"/>
        </a:defRPr>
      </a:lvl7pPr>
      <a:lvl8pPr marL="7104042">
        <a:defRPr>
          <a:latin typeface="+mn-lt"/>
          <a:ea typeface="+mn-ea"/>
          <a:cs typeface="+mn-cs"/>
        </a:defRPr>
      </a:lvl8pPr>
      <a:lvl9pPr marL="811890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014863">
        <a:defRPr>
          <a:latin typeface="+mn-lt"/>
          <a:ea typeface="+mn-ea"/>
          <a:cs typeface="+mn-cs"/>
        </a:defRPr>
      </a:lvl2pPr>
      <a:lvl3pPr marL="2029726">
        <a:defRPr>
          <a:latin typeface="+mn-lt"/>
          <a:ea typeface="+mn-ea"/>
          <a:cs typeface="+mn-cs"/>
        </a:defRPr>
      </a:lvl3pPr>
      <a:lvl4pPr marL="3044589">
        <a:defRPr>
          <a:latin typeface="+mn-lt"/>
          <a:ea typeface="+mn-ea"/>
          <a:cs typeface="+mn-cs"/>
        </a:defRPr>
      </a:lvl4pPr>
      <a:lvl5pPr marL="4059453">
        <a:defRPr>
          <a:latin typeface="+mn-lt"/>
          <a:ea typeface="+mn-ea"/>
          <a:cs typeface="+mn-cs"/>
        </a:defRPr>
      </a:lvl5pPr>
      <a:lvl6pPr marL="5074316">
        <a:defRPr>
          <a:latin typeface="+mn-lt"/>
          <a:ea typeface="+mn-ea"/>
          <a:cs typeface="+mn-cs"/>
        </a:defRPr>
      </a:lvl6pPr>
      <a:lvl7pPr marL="6089179">
        <a:defRPr>
          <a:latin typeface="+mn-lt"/>
          <a:ea typeface="+mn-ea"/>
          <a:cs typeface="+mn-cs"/>
        </a:defRPr>
      </a:lvl7pPr>
      <a:lvl8pPr marL="7104042">
        <a:defRPr>
          <a:latin typeface="+mn-lt"/>
          <a:ea typeface="+mn-ea"/>
          <a:cs typeface="+mn-cs"/>
        </a:defRPr>
      </a:lvl8pPr>
      <a:lvl9pPr marL="811890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4257" y="3067"/>
            <a:ext cx="12509589" cy="200301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51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116168" y="2775953"/>
            <a:ext cx="10259707" cy="1739140"/>
          </a:xfrm>
          <a:prstGeom prst="rect">
            <a:avLst/>
          </a:prstGeom>
        </p:spPr>
        <p:txBody>
          <a:bodyPr vert="horz" wrap="square" lIns="0" tIns="30997" rIns="0" bIns="0" rtlCol="0">
            <a:spAutoFit/>
          </a:bodyPr>
          <a:lstStyle/>
          <a:p>
            <a:pPr marL="40860" algn="ctr">
              <a:lnSpc>
                <a:spcPts val="4338"/>
              </a:lnSpc>
              <a:spcBef>
                <a:spcPts val="245"/>
              </a:spcBef>
            </a:pPr>
            <a:r>
              <a:rPr lang="en-US" sz="4800" b="1" dirty="0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4800" b="1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uz-Latn-UZ" sz="48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800" b="1" dirty="0">
                <a:solidFill>
                  <a:srgbClr val="2365C7"/>
                </a:solidFill>
                <a:latin typeface="Arial"/>
                <a:cs typeface="Arial"/>
              </a:rPr>
              <a:t>DASHTI QIPCHOQDAGI </a:t>
            </a:r>
          </a:p>
          <a:p>
            <a:pPr marL="40860" algn="ctr">
              <a:lnSpc>
                <a:spcPts val="4338"/>
              </a:lnSpc>
              <a:spcBef>
                <a:spcPts val="245"/>
              </a:spcBef>
            </a:pPr>
            <a:endParaRPr lang="en-US" sz="4000" b="1" dirty="0">
              <a:solidFill>
                <a:srgbClr val="2365C7"/>
              </a:solidFill>
              <a:latin typeface="Arial"/>
              <a:cs typeface="Arial"/>
            </a:endParaRPr>
          </a:p>
          <a:p>
            <a:pPr marL="40860" algn="ctr">
              <a:lnSpc>
                <a:spcPts val="4338"/>
              </a:lnSpc>
              <a:spcBef>
                <a:spcPts val="245"/>
              </a:spcBef>
            </a:pPr>
            <a:r>
              <a:rPr lang="en-US" sz="4800" b="1" dirty="0">
                <a:solidFill>
                  <a:srgbClr val="2365C7"/>
                </a:solidFill>
                <a:latin typeface="Arial"/>
                <a:cs typeface="Arial"/>
              </a:rPr>
              <a:t>SIYOSIY VAZIYAT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73760" y="2775953"/>
            <a:ext cx="763678" cy="15104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51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73760" y="4659086"/>
            <a:ext cx="763678" cy="15104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516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691D16DB-CD23-42A8-9834-6C7C5E7B8D28}"/>
              </a:ext>
            </a:extLst>
          </p:cNvPr>
          <p:cNvSpPr txBox="1">
            <a:spLocks/>
          </p:cNvSpPr>
          <p:nvPr/>
        </p:nvSpPr>
        <p:spPr>
          <a:xfrm>
            <a:off x="2005178" y="588266"/>
            <a:ext cx="7950334" cy="805161"/>
          </a:xfrm>
          <a:prstGeom prst="rect">
            <a:avLst/>
          </a:prstGeom>
        </p:spPr>
        <p:txBody>
          <a:bodyPr vert="horz" wrap="square" lIns="0" tIns="3245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222" algn="ctr" defTabSz="2031995">
              <a:spcBef>
                <a:spcPts val="253"/>
              </a:spcBef>
              <a:defRPr/>
            </a:pPr>
            <a:r>
              <a:rPr lang="en-US" sz="5019" spc="23" dirty="0"/>
              <a:t>O‘ZBEKISTON TARIXI</a:t>
            </a:r>
            <a:endParaRPr lang="en-US" sz="5019" kern="0" spc="12" dirty="0">
              <a:solidFill>
                <a:sysClr val="window" lastClr="FFFFFF"/>
              </a:solidFill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54730B04-F79F-453A-988A-79409D59897E}"/>
              </a:ext>
            </a:extLst>
          </p:cNvPr>
          <p:cNvSpPr/>
          <p:nvPr/>
        </p:nvSpPr>
        <p:spPr>
          <a:xfrm>
            <a:off x="1164094" y="947288"/>
            <a:ext cx="136872" cy="388045"/>
          </a:xfrm>
          <a:custGeom>
            <a:avLst/>
            <a:gdLst/>
            <a:ahLst/>
            <a:cxnLst/>
            <a:rect l="l" t="t" r="r" b="b"/>
            <a:pathLst>
              <a:path w="61595" h="174625">
                <a:moveTo>
                  <a:pt x="30553" y="0"/>
                </a:moveTo>
                <a:lnTo>
                  <a:pt x="18673" y="2110"/>
                </a:lnTo>
                <a:lnTo>
                  <a:pt x="8960" y="7860"/>
                </a:lnTo>
                <a:lnTo>
                  <a:pt x="2405" y="16382"/>
                </a:lnTo>
                <a:lnTo>
                  <a:pt x="0" y="26804"/>
                </a:lnTo>
                <a:lnTo>
                  <a:pt x="0" y="147501"/>
                </a:lnTo>
                <a:lnTo>
                  <a:pt x="2404" y="157936"/>
                </a:lnTo>
                <a:lnTo>
                  <a:pt x="8957" y="166467"/>
                </a:lnTo>
                <a:lnTo>
                  <a:pt x="18670" y="172224"/>
                </a:lnTo>
                <a:lnTo>
                  <a:pt x="30553" y="174336"/>
                </a:lnTo>
                <a:lnTo>
                  <a:pt x="42434" y="172224"/>
                </a:lnTo>
                <a:lnTo>
                  <a:pt x="52146" y="166467"/>
                </a:lnTo>
                <a:lnTo>
                  <a:pt x="58699" y="157936"/>
                </a:lnTo>
                <a:lnTo>
                  <a:pt x="59065" y="156347"/>
                </a:lnTo>
                <a:lnTo>
                  <a:pt x="25002" y="156347"/>
                </a:lnTo>
                <a:lnTo>
                  <a:pt x="20483" y="152383"/>
                </a:lnTo>
                <a:lnTo>
                  <a:pt x="20483" y="21941"/>
                </a:lnTo>
                <a:lnTo>
                  <a:pt x="25002" y="17984"/>
                </a:lnTo>
                <a:lnTo>
                  <a:pt x="59068" y="17984"/>
                </a:lnTo>
                <a:lnTo>
                  <a:pt x="58699" y="16382"/>
                </a:lnTo>
                <a:lnTo>
                  <a:pt x="52146" y="7860"/>
                </a:lnTo>
                <a:lnTo>
                  <a:pt x="42434" y="2110"/>
                </a:lnTo>
                <a:lnTo>
                  <a:pt x="30553" y="0"/>
                </a:lnTo>
                <a:close/>
              </a:path>
              <a:path w="61595" h="174625">
                <a:moveTo>
                  <a:pt x="59068" y="17984"/>
                </a:moveTo>
                <a:lnTo>
                  <a:pt x="36104" y="17984"/>
                </a:lnTo>
                <a:lnTo>
                  <a:pt x="40622" y="21941"/>
                </a:lnTo>
                <a:lnTo>
                  <a:pt x="40622" y="152383"/>
                </a:lnTo>
                <a:lnTo>
                  <a:pt x="36104" y="156347"/>
                </a:lnTo>
                <a:lnTo>
                  <a:pt x="59065" y="156347"/>
                </a:lnTo>
                <a:lnTo>
                  <a:pt x="61103" y="147501"/>
                </a:lnTo>
                <a:lnTo>
                  <a:pt x="61103" y="26804"/>
                </a:lnTo>
                <a:lnTo>
                  <a:pt x="59068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2031995"/>
            <a:endParaRPr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A7C546DE-F6CD-4AE3-9566-933DCB1703A7}"/>
              </a:ext>
            </a:extLst>
          </p:cNvPr>
          <p:cNvSpPr/>
          <p:nvPr/>
        </p:nvSpPr>
        <p:spPr>
          <a:xfrm>
            <a:off x="972850" y="947288"/>
            <a:ext cx="136872" cy="388045"/>
          </a:xfrm>
          <a:custGeom>
            <a:avLst/>
            <a:gdLst/>
            <a:ahLst/>
            <a:cxnLst/>
            <a:rect l="l" t="t" r="r" b="b"/>
            <a:pathLst>
              <a:path w="61595" h="174625">
                <a:moveTo>
                  <a:pt x="30553" y="0"/>
                </a:moveTo>
                <a:lnTo>
                  <a:pt x="18671" y="2110"/>
                </a:lnTo>
                <a:lnTo>
                  <a:pt x="8958" y="7860"/>
                </a:lnTo>
                <a:lnTo>
                  <a:pt x="2404" y="16382"/>
                </a:lnTo>
                <a:lnTo>
                  <a:pt x="0" y="26804"/>
                </a:lnTo>
                <a:lnTo>
                  <a:pt x="0" y="147501"/>
                </a:lnTo>
                <a:lnTo>
                  <a:pt x="2404" y="157936"/>
                </a:lnTo>
                <a:lnTo>
                  <a:pt x="8958" y="166467"/>
                </a:lnTo>
                <a:lnTo>
                  <a:pt x="18671" y="172224"/>
                </a:lnTo>
                <a:lnTo>
                  <a:pt x="30553" y="174336"/>
                </a:lnTo>
                <a:lnTo>
                  <a:pt x="42445" y="172224"/>
                </a:lnTo>
                <a:lnTo>
                  <a:pt x="52167" y="166467"/>
                </a:lnTo>
                <a:lnTo>
                  <a:pt x="58728" y="157936"/>
                </a:lnTo>
                <a:lnTo>
                  <a:pt x="59094" y="156347"/>
                </a:lnTo>
                <a:lnTo>
                  <a:pt x="25002" y="156347"/>
                </a:lnTo>
                <a:lnTo>
                  <a:pt x="20483" y="152383"/>
                </a:lnTo>
                <a:lnTo>
                  <a:pt x="20483" y="21941"/>
                </a:lnTo>
                <a:lnTo>
                  <a:pt x="24998" y="17984"/>
                </a:lnTo>
                <a:lnTo>
                  <a:pt x="59098" y="17984"/>
                </a:lnTo>
                <a:lnTo>
                  <a:pt x="58728" y="16382"/>
                </a:lnTo>
                <a:lnTo>
                  <a:pt x="52167" y="7860"/>
                </a:lnTo>
                <a:lnTo>
                  <a:pt x="42445" y="2110"/>
                </a:lnTo>
                <a:lnTo>
                  <a:pt x="30553" y="0"/>
                </a:lnTo>
                <a:close/>
              </a:path>
              <a:path w="61595" h="174625">
                <a:moveTo>
                  <a:pt x="59098" y="17984"/>
                </a:moveTo>
                <a:lnTo>
                  <a:pt x="36122" y="17984"/>
                </a:lnTo>
                <a:lnTo>
                  <a:pt x="40651" y="21941"/>
                </a:lnTo>
                <a:lnTo>
                  <a:pt x="40651" y="152383"/>
                </a:lnTo>
                <a:lnTo>
                  <a:pt x="36122" y="156347"/>
                </a:lnTo>
                <a:lnTo>
                  <a:pt x="59094" y="156347"/>
                </a:lnTo>
                <a:lnTo>
                  <a:pt x="61135" y="147501"/>
                </a:lnTo>
                <a:lnTo>
                  <a:pt x="61135" y="26804"/>
                </a:lnTo>
                <a:lnTo>
                  <a:pt x="59098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2031995"/>
            <a:endParaRPr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29276" y="577811"/>
            <a:ext cx="814189" cy="1015972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2031995"/>
            <a:endParaRPr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946BC88D-A2E8-4B3B-896A-D3DDDDFA1F1F}"/>
              </a:ext>
            </a:extLst>
          </p:cNvPr>
          <p:cNvSpPr/>
          <p:nvPr/>
        </p:nvSpPr>
        <p:spPr>
          <a:xfrm>
            <a:off x="1113383" y="767693"/>
            <a:ext cx="46565" cy="40921"/>
          </a:xfrm>
          <a:custGeom>
            <a:avLst/>
            <a:gdLst/>
            <a:ahLst/>
            <a:cxnLst/>
            <a:rect l="l" t="t" r="r" b="b"/>
            <a:pathLst>
              <a:path w="20954" h="18414">
                <a:moveTo>
                  <a:pt x="16099" y="0"/>
                </a:moveTo>
                <a:lnTo>
                  <a:pt x="4587" y="0"/>
                </a:lnTo>
                <a:lnTo>
                  <a:pt x="0" y="4028"/>
                </a:lnTo>
                <a:lnTo>
                  <a:pt x="0" y="14112"/>
                </a:lnTo>
                <a:lnTo>
                  <a:pt x="4587" y="18136"/>
                </a:lnTo>
                <a:lnTo>
                  <a:pt x="16099" y="18136"/>
                </a:lnTo>
                <a:lnTo>
                  <a:pt x="20685" y="14112"/>
                </a:lnTo>
                <a:lnTo>
                  <a:pt x="20685" y="4028"/>
                </a:lnTo>
                <a:lnTo>
                  <a:pt x="1609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2031995"/>
            <a:endParaRPr sz="4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61"/>
          <a:stretch/>
        </p:blipFill>
        <p:spPr>
          <a:xfrm>
            <a:off x="10417225" y="370979"/>
            <a:ext cx="2070813" cy="1493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56125" y="752194"/>
            <a:ext cx="193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116168" y="5314371"/>
            <a:ext cx="10979788" cy="1629494"/>
          </a:xfrm>
          <a:prstGeom prst="rect">
            <a:avLst/>
          </a:prstGeom>
        </p:spPr>
        <p:txBody>
          <a:bodyPr vert="horz" wrap="square" lIns="0" tIns="30997" rIns="0" bIns="0" rtlCol="0">
            <a:spAutoFit/>
          </a:bodyPr>
          <a:lstStyle/>
          <a:p>
            <a:pPr marL="40860">
              <a:lnSpc>
                <a:spcPts val="4338"/>
              </a:lnSpc>
              <a:spcBef>
                <a:spcPts val="245"/>
              </a:spcBef>
            </a:pPr>
            <a:r>
              <a:rPr sz="2800" b="1" i="1" dirty="0" err="1">
                <a:solidFill>
                  <a:srgbClr val="373435"/>
                </a:solidFill>
                <a:latin typeface="Arial"/>
                <a:cs typeface="Arial"/>
              </a:rPr>
              <a:t>O‘qituvchi</a:t>
            </a:r>
            <a:r>
              <a:rPr lang="uz-Cyrl-UZ" sz="2800" b="1" i="1" dirty="0">
                <a:solidFill>
                  <a:srgbClr val="373435"/>
                </a:solidFill>
                <a:latin typeface="Arial"/>
                <a:cs typeface="Arial"/>
              </a:rPr>
              <a:t>: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O‘zbekiston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Respublikasi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Ichki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ishlar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vazirligining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ixtisoslashtirilgan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maktab-internat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tarix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fani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o‘qituvchisi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Usmonova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Matluba</a:t>
            </a:r>
            <a:r>
              <a:rPr lang="en-US" sz="2800" b="1" i="1" dirty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373435"/>
                </a:solidFill>
                <a:latin typeface="Arial"/>
                <a:cs typeface="Arial"/>
              </a:rPr>
              <a:t>Nosirovna</a:t>
            </a:r>
            <a:endParaRPr lang="uz-Latn-UZ" sz="2800" b="1" i="1" spc="12" dirty="0">
              <a:solidFill>
                <a:srgbClr val="37343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04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64" y="1943472"/>
            <a:ext cx="4752528" cy="5102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532" y="1943472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Muhammad  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Shayboniyxon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1451-yili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Abulxayrxonning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Shohbudog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oilasida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tug‘iladi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Otalig‘i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amir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Boyshayx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madrasasida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tahsil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1480-yili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bobosi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ulusi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davlatini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tikladi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-1" y="-36375"/>
            <a:ext cx="12798425" cy="15595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8532" y="9160"/>
            <a:ext cx="12001462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1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en-US" sz="4400" kern="0"/>
              <a:t>Muhammad Shayboniyxonning siyosiy kurash maydoniga kelishi </a:t>
            </a:r>
            <a:r>
              <a:rPr lang="uz-Latn-UZ" sz="4400" kern="0"/>
              <a:t> </a:t>
            </a:r>
            <a:endParaRPr lang="ru-RU" sz="4400" kern="0" dirty="0"/>
          </a:p>
        </p:txBody>
      </p:sp>
    </p:spTree>
    <p:extLst>
      <p:ext uri="{BB962C8B-B14F-4D97-AF65-F5344CB8AC3E}">
        <p14:creationId xmlns:p14="http://schemas.microsoft.com/office/powerpoint/2010/main" val="1897934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15846">
            <a:off x="8448139" y="3303320"/>
            <a:ext cx="4441159" cy="4441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444" y="1395687"/>
            <a:ext cx="3960440" cy="2928398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26609" y="71264"/>
            <a:ext cx="12771816" cy="16220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07691" y="528288"/>
            <a:ext cx="12663909" cy="7080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1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uz-Latn-UZ" sz="460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1" kern="0" dirty="0">
                <a:latin typeface="Arial" panose="020B0604020202020204" pitchFamily="34" charset="0"/>
                <a:cs typeface="Arial" panose="020B0604020202020204" pitchFamily="34" charset="0"/>
              </a:rPr>
              <a:t>YODDA TUTING!</a:t>
            </a:r>
            <a:endParaRPr lang="ru-RU" sz="460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524" y="1852711"/>
            <a:ext cx="9721080" cy="61037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Abulxayrxon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        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 Said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Mirzo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Muhammad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Shayboniyxon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Mahmud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Sulton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Boyshayx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</a:p>
          <a:p>
            <a:pPr>
              <a:lnSpc>
                <a:spcPct val="106000"/>
              </a:lnSpc>
              <a:spcAft>
                <a:spcPts val="1776"/>
              </a:spcAft>
            </a:pP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1428-yil –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1451-yil –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1468-yil –</a:t>
            </a:r>
          </a:p>
          <a:p>
            <a:pPr marL="685800" indent="-685800">
              <a:lnSpc>
                <a:spcPct val="106000"/>
              </a:lnSpc>
              <a:spcAft>
                <a:spcPts val="1776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1480-yil-</a:t>
            </a:r>
          </a:p>
          <a:p>
            <a:pPr>
              <a:lnSpc>
                <a:spcPct val="106000"/>
              </a:lnSpc>
              <a:spcAft>
                <a:spcPts val="1776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6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43272"/>
            <a:ext cx="12778768" cy="195406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402" y="781750"/>
            <a:ext cx="12327964" cy="677108"/>
          </a:xfrm>
        </p:spPr>
        <p:txBody>
          <a:bodyPr/>
          <a:lstStyle/>
          <a:p>
            <a:pPr algn="ctr"/>
            <a:r>
              <a:rPr lang="en-US" sz="4400" dirty="0"/>
              <a:t>MUSTAHKAMLASH UCHUN TOPSHIRIQLAR: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564" y="2519536"/>
            <a:ext cx="971158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just">
              <a:spcAft>
                <a:spcPts val="1776"/>
              </a:spcAft>
              <a:buAutoNum type="arabicPeriod"/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Dashti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Qipchoq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deyilganda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qaysi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hudud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tushuniladi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1776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Abulxayrxon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qachon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qayerda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qanday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davlatga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asos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soldi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1776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Muhammad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Shayboniyxon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qanday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qilib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bobosi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tuzgan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davlatni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qayta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tiklay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oldi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145" y="4273862"/>
            <a:ext cx="2402032" cy="27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5720"/>
            <a:ext cx="12798425" cy="14311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24" y="359296"/>
            <a:ext cx="12533400" cy="772391"/>
          </a:xfrm>
        </p:spPr>
        <p:txBody>
          <a:bodyPr/>
          <a:lstStyle/>
          <a:p>
            <a:pPr algn="ctr"/>
            <a:r>
              <a:rPr lang="en-US" sz="5019" dirty="0" err="1"/>
              <a:t>Mustaqil</a:t>
            </a:r>
            <a:r>
              <a:rPr lang="en-US" sz="5019" dirty="0"/>
              <a:t> </a:t>
            </a:r>
            <a:r>
              <a:rPr lang="en-US" sz="5019" dirty="0" err="1"/>
              <a:t>bajarish</a:t>
            </a:r>
            <a:r>
              <a:rPr lang="en-US" sz="5019" dirty="0"/>
              <a:t> </a:t>
            </a:r>
            <a:r>
              <a:rPr lang="en-US" sz="5019" dirty="0" err="1"/>
              <a:t>uchun</a:t>
            </a:r>
            <a:r>
              <a:rPr lang="en-US" sz="5019" dirty="0"/>
              <a:t> </a:t>
            </a:r>
            <a:r>
              <a:rPr lang="en-US" sz="5019" dirty="0" err="1"/>
              <a:t>topshiriqlar</a:t>
            </a:r>
            <a:r>
              <a:rPr lang="en-US" sz="5019" dirty="0"/>
              <a:t>:</a:t>
            </a:r>
            <a:endParaRPr lang="ru-RU" sz="5019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56" y="2015480"/>
            <a:ext cx="3682303" cy="4499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2988" y="2951584"/>
            <a:ext cx="8064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Darslikdagi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Mavzudagi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daftarga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yod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7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6343" y="-55817"/>
            <a:ext cx="12798426" cy="20633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97532" y="141682"/>
            <a:ext cx="11093668" cy="1544782"/>
          </a:xfrm>
        </p:spPr>
        <p:txBody>
          <a:bodyPr/>
          <a:lstStyle/>
          <a:p>
            <a:pPr algn="ctr"/>
            <a:r>
              <a:rPr lang="en-US" sz="5019" dirty="0"/>
              <a:t>MUSTAQIL BAJARISH UCHUN BERILGAN TOPSHIRIQLAR:</a:t>
            </a:r>
            <a:endParaRPr lang="ru-RU" sz="5019" dirty="0"/>
          </a:p>
        </p:txBody>
      </p:sp>
      <p:sp>
        <p:nvSpPr>
          <p:cNvPr id="2" name="TextBox 1"/>
          <p:cNvSpPr txBox="1"/>
          <p:nvPr/>
        </p:nvSpPr>
        <p:spPr>
          <a:xfrm>
            <a:off x="266226" y="2159496"/>
            <a:ext cx="1049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1989-yil 21-oktabr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897" y="79665"/>
            <a:ext cx="2180305" cy="1792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186" y="4425847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1990-yil 20-iyun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612" y="2682555"/>
            <a:ext cx="1049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tiliga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maqomi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berildi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186" y="32853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1990-yil 24-mart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612" y="3856198"/>
            <a:ext cx="1260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Vatanimizda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ilk bora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Prezident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lavozimi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8612" y="4935858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Deklaratsiyasi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186" y="5556369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1991-yil 31-avgust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8612" y="6070247"/>
            <a:ext cx="12591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asoslari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qonun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55817"/>
            <a:ext cx="12804769" cy="16392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2" name="TextBox 1"/>
          <p:cNvSpPr txBox="1"/>
          <p:nvPr/>
        </p:nvSpPr>
        <p:spPr>
          <a:xfrm>
            <a:off x="212868" y="1943472"/>
            <a:ext cx="12591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1991-yil 1-sentabr 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 startAt="6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1991-yil 18-noyabr 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1992-yil 2-iyul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1992-yil 8-dekabr 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1992-yil 10-dekabr 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-296885" y="-44933"/>
            <a:ext cx="11093668" cy="154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1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en-US" sz="5019" kern="0" dirty="0"/>
              <a:t>MUSTAQIL BAJARISH UCHUN BERILGAN TOPSHIRIQLAR:</a:t>
            </a:r>
            <a:endParaRPr lang="ru-RU" sz="5019" kern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897" y="79665"/>
            <a:ext cx="2180305" cy="17923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578" y="6287854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madhiyasi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580" y="2375520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580" y="3384915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bayrog‘i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579" y="4299545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gerbi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578" y="5271686"/>
            <a:ext cx="1259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Konstitutsiyasi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0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49775" y="73351"/>
            <a:ext cx="12785740" cy="194212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017" y="229496"/>
            <a:ext cx="11463255" cy="1544782"/>
          </a:xfrm>
        </p:spPr>
        <p:txBody>
          <a:bodyPr/>
          <a:lstStyle/>
          <a:p>
            <a:pPr algn="ctr"/>
            <a:r>
              <a:rPr lang="en-US" sz="5019" dirty="0"/>
              <a:t>DASHTI QIPCHOQDAGI SIYOSIY VAZIYAT</a:t>
            </a:r>
            <a:endParaRPr lang="ru-RU" sz="5019" dirty="0"/>
          </a:p>
        </p:txBody>
      </p:sp>
      <p:sp>
        <p:nvSpPr>
          <p:cNvPr id="9" name="TextBox 8"/>
          <p:cNvSpPr txBox="1"/>
          <p:nvPr/>
        </p:nvSpPr>
        <p:spPr>
          <a:xfrm>
            <a:off x="422548" y="2447528"/>
            <a:ext cx="64807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Dashti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Qipchoq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Sirdaryoning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Tyanshanning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yonbag‘irlaridan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Dnepr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oqimigacha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dashtlardir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244" y="2447528"/>
            <a:ext cx="569365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3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/>
          <p:nvPr/>
        </p:nvSpPr>
        <p:spPr>
          <a:xfrm>
            <a:off x="12685" y="23888"/>
            <a:ext cx="12785740" cy="15595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927" y="287288"/>
            <a:ext cx="11463255" cy="738664"/>
          </a:xfr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DASHTI QIPCHOQDAGI AHOLI</a:t>
            </a:r>
            <a:endParaRPr lang="ru-RU" sz="4800" dirty="0"/>
          </a:p>
        </p:txBody>
      </p:sp>
      <p:pic>
        <p:nvPicPr>
          <p:cNvPr id="4" name="Picture 2" descr="Датирование трудов Кирика Новгородца | Тайнам Нет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44" y="2663552"/>
            <a:ext cx="4003108" cy="30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22704103"/>
              </p:ext>
            </p:extLst>
          </p:nvPr>
        </p:nvGraphicFramePr>
        <p:xfrm>
          <a:off x="566564" y="2231504"/>
          <a:ext cx="7850759" cy="471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467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40" y="431303"/>
            <a:ext cx="12263627" cy="720081"/>
          </a:xfrm>
        </p:spPr>
        <p:txBody>
          <a:bodyPr/>
          <a:lstStyle/>
          <a:p>
            <a:pPr algn="ctr"/>
            <a:r>
              <a:rPr lang="uz-Latn-UZ" sz="4601" dirty="0"/>
              <a:t> </a:t>
            </a:r>
            <a:endParaRPr lang="ru-RU" sz="5019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0725" y="1334467"/>
            <a:ext cx="10916011" cy="424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z-Latn-UZ" sz="56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z-Latn-UZ" sz="711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z-Latn-UZ" sz="711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711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29" y="2618265"/>
            <a:ext cx="5093535" cy="2808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91" y="2663551"/>
            <a:ext cx="4847550" cy="2763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582" y="5861384"/>
            <a:ext cx="11305256" cy="126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Dashti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Qipchoqning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Jo‘jixonning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beshinchi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Shaybonga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tegdi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-1" y="-36375"/>
            <a:ext cx="12798425" cy="15595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11" name="TextBox 10"/>
          <p:cNvSpPr txBox="1"/>
          <p:nvPr/>
        </p:nvSpPr>
        <p:spPr>
          <a:xfrm>
            <a:off x="92125" y="239371"/>
            <a:ext cx="12614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 O‘RDA XONLIGI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357" y="1555921"/>
            <a:ext cx="12300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xonligiga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1240-yili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Botuxon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soladi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70343059"/>
              </p:ext>
            </p:extLst>
          </p:nvPr>
        </p:nvGraphicFramePr>
        <p:xfrm>
          <a:off x="-801588" y="2087488"/>
          <a:ext cx="12025335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/>
          <p:nvPr/>
        </p:nvSpPr>
        <p:spPr>
          <a:xfrm>
            <a:off x="-1" y="-36375"/>
            <a:ext cx="12798425" cy="15595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3" name="Прямоугольник 2"/>
          <p:cNvSpPr/>
          <p:nvPr/>
        </p:nvSpPr>
        <p:spPr>
          <a:xfrm>
            <a:off x="-2" y="17992"/>
            <a:ext cx="12798425" cy="1492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Sharqiy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Dashti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Qipchoqda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o‘zbek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davlatining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tashkil</a:t>
            </a:r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551" b="1" kern="0" dirty="0" err="1">
                <a:solidFill>
                  <a:schemeClr val="bg1"/>
                </a:solidFill>
                <a:latin typeface="Arial"/>
                <a:cs typeface="Arial"/>
              </a:rPr>
              <a:t>topishi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1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-1" y="-36375"/>
            <a:ext cx="12798425" cy="104374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5" name="Прямоугольник 4"/>
          <p:cNvSpPr/>
          <p:nvPr/>
        </p:nvSpPr>
        <p:spPr>
          <a:xfrm>
            <a:off x="134516" y="89169"/>
            <a:ext cx="12798425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51" b="1" kern="0" dirty="0">
                <a:solidFill>
                  <a:schemeClr val="bg1"/>
                </a:solidFill>
                <a:latin typeface="Arial"/>
                <a:cs typeface="Arial"/>
              </a:rPr>
              <a:t>XV ASRDA O’RTA OSYIO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439"/>
          <a:stretch/>
        </p:blipFill>
        <p:spPr>
          <a:xfrm rot="5400000">
            <a:off x="3303240" y="-217140"/>
            <a:ext cx="6191945" cy="86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8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420" y="3637815"/>
            <a:ext cx="3778224" cy="3008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32" y="4057575"/>
            <a:ext cx="3168352" cy="2623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04" y="3743672"/>
            <a:ext cx="3600400" cy="298544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-1" y="-36375"/>
            <a:ext cx="12798425" cy="197984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46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3448" y="527983"/>
            <a:ext cx="12313367" cy="700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551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en-US" kern="0"/>
              <a:t>ABULXAYRXON (1428-1468)</a:t>
            </a:r>
            <a:endParaRPr lang="ru-RU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38768" y="2187980"/>
            <a:ext cx="1097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Abulxayrxon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temuriyzoda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Abu Said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Mirzoga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1451-yili Samarqand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taxtini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egallashga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6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419</Words>
  <Application>Microsoft Office PowerPoint</Application>
  <PresentationFormat>Произвольный</PresentationFormat>
  <Paragraphs>74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Презентация PowerPoint</vt:lpstr>
      <vt:lpstr>MUSTAQIL BAJARISH UCHUN BERILGAN TOPSHIRIQLAR:</vt:lpstr>
      <vt:lpstr>Презентация PowerPoint</vt:lpstr>
      <vt:lpstr>DASHTI QIPCHOQDAGI SIYOSIY VAZIYAT</vt:lpstr>
      <vt:lpstr>DASHTI QIPCHOQDAGI AHOLI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MUSTAHKAMLASH UCHUN TOPSHIRIQLAR: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Karol_1996</dc:creator>
  <cp:lastModifiedBy>User</cp:lastModifiedBy>
  <cp:revision>187</cp:revision>
  <dcterms:created xsi:type="dcterms:W3CDTF">2020-04-13T08:06:06Z</dcterms:created>
  <dcterms:modified xsi:type="dcterms:W3CDTF">2021-02-21T12:41:01Z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